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0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2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2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3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4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4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4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4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5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6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7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7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72.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20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21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21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222.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23.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240.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26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271.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279.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288.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289.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290.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321.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322.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4"/>
  </p:notesMasterIdLst>
  <p:sldIdLst>
    <p:sldId id="376" r:id="rId2"/>
    <p:sldId id="382" r:id="rId3"/>
    <p:sldId id="380" r:id="rId4"/>
    <p:sldId id="351" r:id="rId5"/>
    <p:sldId id="261" r:id="rId6"/>
    <p:sldId id="361" r:id="rId7"/>
    <p:sldId id="362" r:id="rId8"/>
    <p:sldId id="346" r:id="rId9"/>
    <p:sldId id="363" r:id="rId10"/>
    <p:sldId id="364" r:id="rId11"/>
    <p:sldId id="365" r:id="rId12"/>
    <p:sldId id="366" r:id="rId13"/>
    <p:sldId id="289" r:id="rId14"/>
    <p:sldId id="345" r:id="rId15"/>
    <p:sldId id="347" r:id="rId16"/>
    <p:sldId id="348" r:id="rId17"/>
    <p:sldId id="349" r:id="rId18"/>
    <p:sldId id="597" r:id="rId19"/>
    <p:sldId id="598" r:id="rId20"/>
    <p:sldId id="599" r:id="rId21"/>
    <p:sldId id="600" r:id="rId22"/>
    <p:sldId id="601" r:id="rId23"/>
    <p:sldId id="602" r:id="rId24"/>
    <p:sldId id="603" r:id="rId25"/>
    <p:sldId id="604" r:id="rId26"/>
    <p:sldId id="605" r:id="rId27"/>
    <p:sldId id="606" r:id="rId28"/>
    <p:sldId id="607" r:id="rId29"/>
    <p:sldId id="608" r:id="rId30"/>
    <p:sldId id="609" r:id="rId31"/>
    <p:sldId id="1162" r:id="rId32"/>
    <p:sldId id="610" r:id="rId33"/>
    <p:sldId id="616" r:id="rId34"/>
    <p:sldId id="294" r:id="rId35"/>
    <p:sldId id="1156" r:id="rId36"/>
    <p:sldId id="1159" r:id="rId37"/>
    <p:sldId id="367" r:id="rId38"/>
    <p:sldId id="368" r:id="rId39"/>
    <p:sldId id="369" r:id="rId40"/>
    <p:sldId id="256" r:id="rId41"/>
    <p:sldId id="378" r:id="rId42"/>
    <p:sldId id="257" r:id="rId43"/>
    <p:sldId id="258" r:id="rId44"/>
    <p:sldId id="370" r:id="rId45"/>
    <p:sldId id="615" r:id="rId46"/>
    <p:sldId id="259" r:id="rId47"/>
    <p:sldId id="617" r:id="rId48"/>
    <p:sldId id="612" r:id="rId49"/>
    <p:sldId id="371" r:id="rId50"/>
    <p:sldId id="613" r:id="rId51"/>
    <p:sldId id="372" r:id="rId52"/>
    <p:sldId id="373" r:id="rId53"/>
    <p:sldId id="374" r:id="rId54"/>
    <p:sldId id="260" r:id="rId55"/>
    <p:sldId id="263" r:id="rId56"/>
    <p:sldId id="264" r:id="rId57"/>
    <p:sldId id="265" r:id="rId58"/>
    <p:sldId id="266" r:id="rId59"/>
    <p:sldId id="268" r:id="rId60"/>
    <p:sldId id="290" r:id="rId61"/>
    <p:sldId id="270" r:id="rId62"/>
    <p:sldId id="275" r:id="rId63"/>
    <p:sldId id="276" r:id="rId64"/>
    <p:sldId id="291" r:id="rId65"/>
    <p:sldId id="278" r:id="rId66"/>
    <p:sldId id="279" r:id="rId67"/>
    <p:sldId id="283" r:id="rId68"/>
    <p:sldId id="285" r:id="rId69"/>
    <p:sldId id="293" r:id="rId70"/>
    <p:sldId id="295" r:id="rId71"/>
    <p:sldId id="297" r:id="rId72"/>
    <p:sldId id="299" r:id="rId73"/>
    <p:sldId id="300" r:id="rId74"/>
    <p:sldId id="302" r:id="rId75"/>
    <p:sldId id="307" r:id="rId76"/>
    <p:sldId id="309" r:id="rId77"/>
    <p:sldId id="323" r:id="rId78"/>
    <p:sldId id="618" r:id="rId79"/>
    <p:sldId id="619" r:id="rId80"/>
    <p:sldId id="620" r:id="rId81"/>
    <p:sldId id="1127" r:id="rId82"/>
    <p:sldId id="1128" r:id="rId83"/>
    <p:sldId id="1129" r:id="rId84"/>
    <p:sldId id="1130" r:id="rId85"/>
    <p:sldId id="1131" r:id="rId86"/>
    <p:sldId id="1132" r:id="rId87"/>
    <p:sldId id="311" r:id="rId88"/>
    <p:sldId id="312" r:id="rId89"/>
    <p:sldId id="1133" r:id="rId90"/>
    <p:sldId id="1134" r:id="rId91"/>
    <p:sldId id="1135" r:id="rId92"/>
    <p:sldId id="1136" r:id="rId93"/>
    <p:sldId id="1137" r:id="rId94"/>
    <p:sldId id="1138" r:id="rId95"/>
    <p:sldId id="340" r:id="rId96"/>
    <p:sldId id="1139" r:id="rId97"/>
    <p:sldId id="1140" r:id="rId98"/>
    <p:sldId id="341" r:id="rId99"/>
    <p:sldId id="1141" r:id="rId100"/>
    <p:sldId id="1142" r:id="rId101"/>
    <p:sldId id="1143" r:id="rId102"/>
    <p:sldId id="1144" r:id="rId103"/>
    <p:sldId id="1145" r:id="rId104"/>
    <p:sldId id="1146" r:id="rId105"/>
    <p:sldId id="1147" r:id="rId106"/>
    <p:sldId id="287" r:id="rId107"/>
    <p:sldId id="288" r:id="rId108"/>
    <p:sldId id="320" r:id="rId109"/>
    <p:sldId id="321" r:id="rId110"/>
    <p:sldId id="322" r:id="rId111"/>
    <p:sldId id="324" r:id="rId112"/>
    <p:sldId id="325" r:id="rId113"/>
    <p:sldId id="326" r:id="rId114"/>
    <p:sldId id="327" r:id="rId115"/>
    <p:sldId id="328" r:id="rId116"/>
    <p:sldId id="329" r:id="rId117"/>
    <p:sldId id="330" r:id="rId118"/>
    <p:sldId id="331" r:id="rId119"/>
    <p:sldId id="332" r:id="rId120"/>
    <p:sldId id="333" r:id="rId121"/>
    <p:sldId id="334" r:id="rId122"/>
    <p:sldId id="335" r:id="rId123"/>
    <p:sldId id="337" r:id="rId124"/>
    <p:sldId id="338" r:id="rId125"/>
    <p:sldId id="339" r:id="rId126"/>
    <p:sldId id="336" r:id="rId127"/>
    <p:sldId id="379" r:id="rId128"/>
    <p:sldId id="262" r:id="rId129"/>
    <p:sldId id="352" r:id="rId130"/>
    <p:sldId id="353" r:id="rId131"/>
    <p:sldId id="354" r:id="rId132"/>
    <p:sldId id="355" r:id="rId133"/>
    <p:sldId id="267" r:id="rId134"/>
    <p:sldId id="356" r:id="rId135"/>
    <p:sldId id="357" r:id="rId136"/>
    <p:sldId id="271" r:id="rId137"/>
    <p:sldId id="272" r:id="rId138"/>
    <p:sldId id="273" r:id="rId139"/>
    <p:sldId id="274" r:id="rId140"/>
    <p:sldId id="358" r:id="rId141"/>
    <p:sldId id="359" r:id="rId142"/>
    <p:sldId id="277" r:id="rId143"/>
    <p:sldId id="360" r:id="rId144"/>
    <p:sldId id="475" r:id="rId145"/>
    <p:sldId id="520" r:id="rId146"/>
    <p:sldId id="553" r:id="rId147"/>
    <p:sldId id="1123" r:id="rId148"/>
    <p:sldId id="521" r:id="rId149"/>
    <p:sldId id="522" r:id="rId150"/>
    <p:sldId id="523" r:id="rId151"/>
    <p:sldId id="524" r:id="rId152"/>
    <p:sldId id="525" r:id="rId153"/>
    <p:sldId id="527" r:id="rId154"/>
    <p:sldId id="554" r:id="rId155"/>
    <p:sldId id="528" r:id="rId156"/>
    <p:sldId id="529" r:id="rId157"/>
    <p:sldId id="550" r:id="rId158"/>
    <p:sldId id="530" r:id="rId159"/>
    <p:sldId id="533" r:id="rId160"/>
    <p:sldId id="534" r:id="rId161"/>
    <p:sldId id="559" r:id="rId162"/>
    <p:sldId id="560" r:id="rId163"/>
    <p:sldId id="558" r:id="rId164"/>
    <p:sldId id="561" r:id="rId165"/>
    <p:sldId id="571" r:id="rId166"/>
    <p:sldId id="562" r:id="rId167"/>
    <p:sldId id="572" r:id="rId168"/>
    <p:sldId id="1124" r:id="rId169"/>
    <p:sldId id="508" r:id="rId170"/>
    <p:sldId id="477" r:id="rId171"/>
    <p:sldId id="480" r:id="rId172"/>
    <p:sldId id="481" r:id="rId173"/>
    <p:sldId id="573" r:id="rId174"/>
    <p:sldId id="482" r:id="rId175"/>
    <p:sldId id="509" r:id="rId176"/>
    <p:sldId id="484" r:id="rId177"/>
    <p:sldId id="485" r:id="rId178"/>
    <p:sldId id="487" r:id="rId179"/>
    <p:sldId id="488" r:id="rId180"/>
    <p:sldId id="489" r:id="rId181"/>
    <p:sldId id="490" r:id="rId182"/>
    <p:sldId id="574" r:id="rId183"/>
    <p:sldId id="511" r:id="rId184"/>
    <p:sldId id="491" r:id="rId185"/>
    <p:sldId id="492" r:id="rId186"/>
    <p:sldId id="493" r:id="rId187"/>
    <p:sldId id="1125" r:id="rId188"/>
    <p:sldId id="494" r:id="rId189"/>
    <p:sldId id="495" r:id="rId190"/>
    <p:sldId id="575" r:id="rId191"/>
    <p:sldId id="431" r:id="rId192"/>
    <p:sldId id="576" r:id="rId193"/>
    <p:sldId id="577" r:id="rId194"/>
    <p:sldId id="578" r:id="rId195"/>
    <p:sldId id="555" r:id="rId196"/>
    <p:sldId id="557" r:id="rId197"/>
    <p:sldId id="579" r:id="rId198"/>
    <p:sldId id="567" r:id="rId199"/>
    <p:sldId id="556" r:id="rId200"/>
    <p:sldId id="568" r:id="rId201"/>
    <p:sldId id="580" r:id="rId202"/>
    <p:sldId id="581" r:id="rId203"/>
    <p:sldId id="582" r:id="rId204"/>
    <p:sldId id="583" r:id="rId205"/>
    <p:sldId id="563" r:id="rId206"/>
    <p:sldId id="564" r:id="rId207"/>
    <p:sldId id="565" r:id="rId208"/>
    <p:sldId id="566" r:id="rId209"/>
    <p:sldId id="584" r:id="rId210"/>
    <p:sldId id="585" r:id="rId211"/>
    <p:sldId id="586" r:id="rId212"/>
    <p:sldId id="587" r:id="rId213"/>
    <p:sldId id="588" r:id="rId214"/>
    <p:sldId id="589" r:id="rId215"/>
    <p:sldId id="590" r:id="rId216"/>
    <p:sldId id="591" r:id="rId217"/>
    <p:sldId id="592" r:id="rId218"/>
    <p:sldId id="593" r:id="rId219"/>
    <p:sldId id="269" r:id="rId220"/>
    <p:sldId id="594" r:id="rId221"/>
    <p:sldId id="595" r:id="rId222"/>
    <p:sldId id="596" r:id="rId223"/>
    <p:sldId id="479" r:id="rId224"/>
    <p:sldId id="655" r:id="rId225"/>
    <p:sldId id="732" r:id="rId226"/>
    <p:sldId id="733" r:id="rId227"/>
    <p:sldId id="734" r:id="rId228"/>
    <p:sldId id="735" r:id="rId229"/>
    <p:sldId id="979" r:id="rId230"/>
    <p:sldId id="737" r:id="rId231"/>
    <p:sldId id="739" r:id="rId232"/>
    <p:sldId id="740" r:id="rId233"/>
    <p:sldId id="741" r:id="rId234"/>
    <p:sldId id="742" r:id="rId235"/>
    <p:sldId id="743" r:id="rId236"/>
    <p:sldId id="744" r:id="rId237"/>
    <p:sldId id="745" r:id="rId238"/>
    <p:sldId id="747" r:id="rId239"/>
    <p:sldId id="1148" r:id="rId240"/>
    <p:sldId id="1151" r:id="rId241"/>
    <p:sldId id="980" r:id="rId242"/>
    <p:sldId id="746" r:id="rId243"/>
    <p:sldId id="983" r:id="rId244"/>
    <p:sldId id="984" r:id="rId245"/>
    <p:sldId id="748" r:id="rId246"/>
    <p:sldId id="749" r:id="rId247"/>
    <p:sldId id="750" r:id="rId248"/>
    <p:sldId id="751" r:id="rId249"/>
    <p:sldId id="754" r:id="rId250"/>
    <p:sldId id="981" r:id="rId251"/>
    <p:sldId id="752" r:id="rId252"/>
    <p:sldId id="768" r:id="rId253"/>
    <p:sldId id="982" r:id="rId254"/>
    <p:sldId id="763" r:id="rId255"/>
    <p:sldId id="764" r:id="rId256"/>
    <p:sldId id="765" r:id="rId257"/>
    <p:sldId id="767" r:id="rId258"/>
    <p:sldId id="769" r:id="rId259"/>
    <p:sldId id="952" r:id="rId260"/>
    <p:sldId id="956" r:id="rId261"/>
    <p:sldId id="957" r:id="rId262"/>
    <p:sldId id="958" r:id="rId263"/>
    <p:sldId id="959" r:id="rId264"/>
    <p:sldId id="960" r:id="rId265"/>
    <p:sldId id="961" r:id="rId266"/>
    <p:sldId id="962" r:id="rId267"/>
    <p:sldId id="963" r:id="rId268"/>
    <p:sldId id="964" r:id="rId269"/>
    <p:sldId id="965" r:id="rId270"/>
    <p:sldId id="966" r:id="rId271"/>
    <p:sldId id="967" r:id="rId272"/>
    <p:sldId id="968" r:id="rId273"/>
    <p:sldId id="969" r:id="rId274"/>
    <p:sldId id="970" r:id="rId275"/>
    <p:sldId id="971" r:id="rId276"/>
    <p:sldId id="972" r:id="rId277"/>
    <p:sldId id="973" r:id="rId278"/>
    <p:sldId id="974" r:id="rId279"/>
    <p:sldId id="726" r:id="rId280"/>
    <p:sldId id="728" r:id="rId281"/>
    <p:sldId id="977" r:id="rId282"/>
    <p:sldId id="955" r:id="rId283"/>
    <p:sldId id="775" r:id="rId284"/>
    <p:sldId id="776" r:id="rId285"/>
    <p:sldId id="777" r:id="rId286"/>
    <p:sldId id="778" r:id="rId287"/>
    <p:sldId id="781" r:id="rId288"/>
    <p:sldId id="782" r:id="rId289"/>
    <p:sldId id="986" r:id="rId290"/>
    <p:sldId id="794" r:id="rId291"/>
    <p:sldId id="795" r:id="rId292"/>
    <p:sldId id="796" r:id="rId293"/>
    <p:sldId id="797" r:id="rId294"/>
    <p:sldId id="798" r:id="rId295"/>
    <p:sldId id="802" r:id="rId296"/>
    <p:sldId id="803" r:id="rId297"/>
    <p:sldId id="806" r:id="rId298"/>
    <p:sldId id="807" r:id="rId299"/>
    <p:sldId id="808" r:id="rId300"/>
    <p:sldId id="809" r:id="rId301"/>
    <p:sldId id="819" r:id="rId302"/>
    <p:sldId id="820" r:id="rId303"/>
    <p:sldId id="823" r:id="rId304"/>
    <p:sldId id="824" r:id="rId305"/>
    <p:sldId id="828" r:id="rId306"/>
    <p:sldId id="829" r:id="rId307"/>
    <p:sldId id="831" r:id="rId308"/>
    <p:sldId id="832" r:id="rId309"/>
    <p:sldId id="833" r:id="rId310"/>
    <p:sldId id="839" r:id="rId311"/>
    <p:sldId id="841" r:id="rId312"/>
    <p:sldId id="978" r:id="rId313"/>
    <p:sldId id="842" r:id="rId314"/>
    <p:sldId id="843" r:id="rId315"/>
    <p:sldId id="656" r:id="rId316"/>
    <p:sldId id="657" r:id="rId317"/>
    <p:sldId id="658" r:id="rId318"/>
    <p:sldId id="659" r:id="rId319"/>
    <p:sldId id="660" r:id="rId320"/>
    <p:sldId id="661" r:id="rId321"/>
    <p:sldId id="662" r:id="rId322"/>
    <p:sldId id="663" r:id="rId323"/>
    <p:sldId id="664" r:id="rId324"/>
    <p:sldId id="665" r:id="rId325"/>
    <p:sldId id="666" r:id="rId326"/>
    <p:sldId id="667" r:id="rId327"/>
    <p:sldId id="668" r:id="rId328"/>
    <p:sldId id="669" r:id="rId329"/>
    <p:sldId id="670" r:id="rId330"/>
    <p:sldId id="671" r:id="rId331"/>
    <p:sldId id="672" r:id="rId332"/>
    <p:sldId id="674" r:id="rId333"/>
    <p:sldId id="677" r:id="rId334"/>
    <p:sldId id="678" r:id="rId335"/>
    <p:sldId id="679" r:id="rId336"/>
    <p:sldId id="681" r:id="rId337"/>
    <p:sldId id="682" r:id="rId338"/>
    <p:sldId id="683" r:id="rId339"/>
    <p:sldId id="684" r:id="rId340"/>
    <p:sldId id="686" r:id="rId341"/>
    <p:sldId id="687" r:id="rId342"/>
    <p:sldId id="689" r:id="rId343"/>
    <p:sldId id="690" r:id="rId344"/>
    <p:sldId id="691" r:id="rId345"/>
    <p:sldId id="692" r:id="rId346"/>
    <p:sldId id="693" r:id="rId347"/>
    <p:sldId id="694" r:id="rId348"/>
    <p:sldId id="695" r:id="rId349"/>
    <p:sldId id="696" r:id="rId350"/>
    <p:sldId id="849" r:id="rId351"/>
    <p:sldId id="987" r:id="rId352"/>
    <p:sldId id="988" r:id="rId353"/>
    <p:sldId id="989" r:id="rId354"/>
    <p:sldId id="990" r:id="rId355"/>
    <p:sldId id="991" r:id="rId356"/>
    <p:sldId id="992" r:id="rId357"/>
    <p:sldId id="993" r:id="rId358"/>
    <p:sldId id="994" r:id="rId359"/>
    <p:sldId id="995" r:id="rId360"/>
    <p:sldId id="996" r:id="rId361"/>
    <p:sldId id="997" r:id="rId362"/>
    <p:sldId id="998" r:id="rId363"/>
    <p:sldId id="999" r:id="rId364"/>
    <p:sldId id="1000" r:id="rId365"/>
    <p:sldId id="1001" r:id="rId366"/>
    <p:sldId id="1002" r:id="rId367"/>
    <p:sldId id="1003" r:id="rId368"/>
    <p:sldId id="1004" r:id="rId369"/>
    <p:sldId id="1005" r:id="rId370"/>
    <p:sldId id="1006" r:id="rId371"/>
    <p:sldId id="280" r:id="rId372"/>
    <p:sldId id="281" r:id="rId373"/>
    <p:sldId id="282" r:id="rId374"/>
    <p:sldId id="1007" r:id="rId375"/>
    <p:sldId id="284" r:id="rId376"/>
    <p:sldId id="286" r:id="rId377"/>
    <p:sldId id="1008" r:id="rId378"/>
    <p:sldId id="1009" r:id="rId379"/>
    <p:sldId id="292" r:id="rId380"/>
    <p:sldId id="1010" r:id="rId381"/>
    <p:sldId id="628" r:id="rId382"/>
    <p:sldId id="1011" r:id="rId383"/>
    <p:sldId id="629" r:id="rId384"/>
    <p:sldId id="633" r:id="rId385"/>
    <p:sldId id="483" r:id="rId386"/>
    <p:sldId id="648" r:id="rId387"/>
    <p:sldId id="649" r:id="rId388"/>
    <p:sldId id="650" r:id="rId389"/>
    <p:sldId id="651" r:id="rId390"/>
    <p:sldId id="652" r:id="rId391"/>
    <p:sldId id="653" r:id="rId392"/>
    <p:sldId id="631" r:id="rId393"/>
    <p:sldId id="632" r:id="rId394"/>
    <p:sldId id="635" r:id="rId395"/>
    <p:sldId id="636" r:id="rId396"/>
    <p:sldId id="637" r:id="rId397"/>
    <p:sldId id="638" r:id="rId398"/>
    <p:sldId id="639" r:id="rId399"/>
    <p:sldId id="1012" r:id="rId400"/>
    <p:sldId id="641" r:id="rId401"/>
    <p:sldId id="642" r:id="rId402"/>
    <p:sldId id="643" r:id="rId403"/>
    <p:sldId id="644" r:id="rId404"/>
    <p:sldId id="645" r:id="rId405"/>
    <p:sldId id="646" r:id="rId406"/>
    <p:sldId id="647" r:id="rId407"/>
    <p:sldId id="640" r:id="rId408"/>
    <p:sldId id="654" r:id="rId409"/>
    <p:sldId id="1013" r:id="rId410"/>
    <p:sldId id="1014" r:id="rId411"/>
    <p:sldId id="296" r:id="rId412"/>
    <p:sldId id="1015" r:id="rId413"/>
    <p:sldId id="1016" r:id="rId414"/>
    <p:sldId id="298" r:id="rId415"/>
    <p:sldId id="1017" r:id="rId416"/>
    <p:sldId id="1018" r:id="rId417"/>
    <p:sldId id="301" r:id="rId418"/>
    <p:sldId id="1019" r:id="rId419"/>
    <p:sldId id="303" r:id="rId420"/>
    <p:sldId id="304" r:id="rId421"/>
    <p:sldId id="305" r:id="rId422"/>
    <p:sldId id="306" r:id="rId423"/>
    <p:sldId id="1020" r:id="rId424"/>
    <p:sldId id="308" r:id="rId425"/>
    <p:sldId id="1021" r:id="rId426"/>
    <p:sldId id="1022" r:id="rId427"/>
    <p:sldId id="310" r:id="rId428"/>
    <p:sldId id="1023" r:id="rId429"/>
    <p:sldId id="1024" r:id="rId430"/>
    <p:sldId id="313" r:id="rId431"/>
    <p:sldId id="314" r:id="rId432"/>
    <p:sldId id="315" r:id="rId433"/>
    <p:sldId id="316" r:id="rId434"/>
    <p:sldId id="317" r:id="rId435"/>
    <p:sldId id="318" r:id="rId436"/>
    <p:sldId id="1025" r:id="rId437"/>
    <p:sldId id="319" r:id="rId438"/>
    <p:sldId id="1026" r:id="rId439"/>
    <p:sldId id="1027" r:id="rId440"/>
    <p:sldId id="1028" r:id="rId441"/>
    <p:sldId id="1029" r:id="rId442"/>
    <p:sldId id="1030" r:id="rId443"/>
    <p:sldId id="1031" r:id="rId444"/>
    <p:sldId id="1032" r:id="rId445"/>
    <p:sldId id="1033" r:id="rId446"/>
    <p:sldId id="1034" r:id="rId447"/>
    <p:sldId id="1035" r:id="rId448"/>
    <p:sldId id="1036" r:id="rId449"/>
    <p:sldId id="1037" r:id="rId450"/>
    <p:sldId id="342" r:id="rId451"/>
    <p:sldId id="344" r:id="rId452"/>
    <p:sldId id="1038" r:id="rId453"/>
    <p:sldId id="1039" r:id="rId454"/>
    <p:sldId id="1040" r:id="rId455"/>
    <p:sldId id="350" r:id="rId456"/>
    <p:sldId id="1041" r:id="rId457"/>
    <p:sldId id="1042" r:id="rId458"/>
    <p:sldId id="1043" r:id="rId459"/>
    <p:sldId id="1044" r:id="rId460"/>
    <p:sldId id="1045" r:id="rId461"/>
    <p:sldId id="1046" r:id="rId462"/>
    <p:sldId id="1047" r:id="rId463"/>
    <p:sldId id="1048" r:id="rId464"/>
    <p:sldId id="1049" r:id="rId465"/>
    <p:sldId id="1050" r:id="rId466"/>
    <p:sldId id="1051" r:id="rId467"/>
    <p:sldId id="1052" r:id="rId468"/>
    <p:sldId id="1053" r:id="rId469"/>
    <p:sldId id="1054" r:id="rId470"/>
    <p:sldId id="1055" r:id="rId471"/>
    <p:sldId id="1056" r:id="rId472"/>
    <p:sldId id="1057" r:id="rId473"/>
    <p:sldId id="1058" r:id="rId474"/>
    <p:sldId id="1059" r:id="rId475"/>
    <p:sldId id="1060" r:id="rId476"/>
    <p:sldId id="1061" r:id="rId477"/>
    <p:sldId id="375" r:id="rId478"/>
    <p:sldId id="1062" r:id="rId479"/>
    <p:sldId id="377" r:id="rId480"/>
    <p:sldId id="1063" r:id="rId481"/>
    <p:sldId id="1064" r:id="rId482"/>
    <p:sldId id="1065" r:id="rId483"/>
    <p:sldId id="381" r:id="rId484"/>
    <p:sldId id="1066" r:id="rId485"/>
    <p:sldId id="383" r:id="rId486"/>
    <p:sldId id="384" r:id="rId487"/>
    <p:sldId id="388" r:id="rId488"/>
    <p:sldId id="389" r:id="rId489"/>
    <p:sldId id="397" r:id="rId490"/>
    <p:sldId id="398" r:id="rId491"/>
    <p:sldId id="399" r:id="rId492"/>
    <p:sldId id="400" r:id="rId493"/>
    <p:sldId id="401" r:id="rId494"/>
    <p:sldId id="402" r:id="rId495"/>
    <p:sldId id="403" r:id="rId496"/>
    <p:sldId id="404" r:id="rId497"/>
    <p:sldId id="405" r:id="rId498"/>
    <p:sldId id="406" r:id="rId499"/>
    <p:sldId id="407" r:id="rId500"/>
    <p:sldId id="408" r:id="rId501"/>
    <p:sldId id="409" r:id="rId502"/>
    <p:sldId id="410" r:id="rId503"/>
    <p:sldId id="411" r:id="rId504"/>
    <p:sldId id="412" r:id="rId505"/>
    <p:sldId id="413" r:id="rId506"/>
    <p:sldId id="414" r:id="rId507"/>
    <p:sldId id="415" r:id="rId508"/>
    <p:sldId id="416" r:id="rId509"/>
    <p:sldId id="417" r:id="rId510"/>
    <p:sldId id="418" r:id="rId511"/>
    <p:sldId id="419" r:id="rId512"/>
    <p:sldId id="420" r:id="rId513"/>
    <p:sldId id="421" r:id="rId514"/>
    <p:sldId id="422" r:id="rId515"/>
    <p:sldId id="423" r:id="rId516"/>
    <p:sldId id="424" r:id="rId517"/>
    <p:sldId id="425" r:id="rId518"/>
    <p:sldId id="426" r:id="rId519"/>
    <p:sldId id="427" r:id="rId520"/>
    <p:sldId id="428" r:id="rId521"/>
    <p:sldId id="429" r:id="rId522"/>
    <p:sldId id="430" r:id="rId523"/>
    <p:sldId id="1067" r:id="rId524"/>
    <p:sldId id="432" r:id="rId525"/>
    <p:sldId id="433" r:id="rId526"/>
    <p:sldId id="434" r:id="rId527"/>
    <p:sldId id="435" r:id="rId528"/>
    <p:sldId id="436" r:id="rId529"/>
    <p:sldId id="437" r:id="rId530"/>
    <p:sldId id="438" r:id="rId531"/>
    <p:sldId id="439" r:id="rId532"/>
    <p:sldId id="440" r:id="rId533"/>
    <p:sldId id="441" r:id="rId534"/>
    <p:sldId id="442" r:id="rId535"/>
    <p:sldId id="443" r:id="rId536"/>
    <p:sldId id="444" r:id="rId537"/>
    <p:sldId id="445" r:id="rId538"/>
    <p:sldId id="446" r:id="rId539"/>
    <p:sldId id="447" r:id="rId540"/>
    <p:sldId id="448" r:id="rId541"/>
    <p:sldId id="449" r:id="rId542"/>
    <p:sldId id="450" r:id="rId543"/>
    <p:sldId id="451" r:id="rId544"/>
    <p:sldId id="452" r:id="rId545"/>
    <p:sldId id="453" r:id="rId546"/>
    <p:sldId id="454" r:id="rId547"/>
    <p:sldId id="455" r:id="rId548"/>
    <p:sldId id="456" r:id="rId549"/>
    <p:sldId id="457" r:id="rId550"/>
    <p:sldId id="1119" r:id="rId551"/>
    <p:sldId id="1120" r:id="rId552"/>
    <p:sldId id="1121" r:id="rId553"/>
    <p:sldId id="1122" r:id="rId554"/>
    <p:sldId id="1153" r:id="rId555"/>
    <p:sldId id="1154" r:id="rId556"/>
    <p:sldId id="1155" r:id="rId557"/>
    <p:sldId id="458" r:id="rId558"/>
    <p:sldId id="459" r:id="rId559"/>
    <p:sldId id="460" r:id="rId560"/>
    <p:sldId id="461" r:id="rId561"/>
    <p:sldId id="1113" r:id="rId562"/>
    <p:sldId id="1114" r:id="rId563"/>
    <p:sldId id="1115" r:id="rId564"/>
    <p:sldId id="1116" r:id="rId565"/>
    <p:sldId id="1117" r:id="rId566"/>
    <p:sldId id="462" r:id="rId567"/>
    <p:sldId id="463" r:id="rId568"/>
    <p:sldId id="464" r:id="rId569"/>
    <p:sldId id="465" r:id="rId570"/>
    <p:sldId id="466" r:id="rId571"/>
    <p:sldId id="467" r:id="rId572"/>
    <p:sldId id="468" r:id="rId573"/>
    <p:sldId id="469" r:id="rId574"/>
    <p:sldId id="470" r:id="rId575"/>
    <p:sldId id="471" r:id="rId576"/>
    <p:sldId id="472" r:id="rId577"/>
    <p:sldId id="473" r:id="rId578"/>
    <p:sldId id="474" r:id="rId579"/>
    <p:sldId id="1068" r:id="rId580"/>
    <p:sldId id="476" r:id="rId581"/>
    <p:sldId id="1069" r:id="rId582"/>
    <p:sldId id="478" r:id="rId583"/>
    <p:sldId id="1070" r:id="rId584"/>
    <p:sldId id="486" r:id="rId585"/>
    <p:sldId id="1071" r:id="rId586"/>
    <p:sldId id="1072" r:id="rId587"/>
    <p:sldId id="1073" r:id="rId588"/>
    <p:sldId id="1074" r:id="rId589"/>
    <p:sldId id="1075" r:id="rId590"/>
    <p:sldId id="1076" r:id="rId591"/>
    <p:sldId id="496" r:id="rId592"/>
    <p:sldId id="497" r:id="rId593"/>
    <p:sldId id="498" r:id="rId594"/>
    <p:sldId id="499" r:id="rId595"/>
    <p:sldId id="1077" r:id="rId596"/>
    <p:sldId id="1078" r:id="rId597"/>
    <p:sldId id="1079" r:id="rId598"/>
    <p:sldId id="1080" r:id="rId599"/>
    <p:sldId id="1081" r:id="rId600"/>
    <p:sldId id="1082" r:id="rId601"/>
    <p:sldId id="1083" r:id="rId602"/>
    <p:sldId id="1084" r:id="rId603"/>
    <p:sldId id="1085" r:id="rId604"/>
    <p:sldId id="1086" r:id="rId605"/>
    <p:sldId id="1087" r:id="rId606"/>
    <p:sldId id="1088" r:id="rId607"/>
    <p:sldId id="1089" r:id="rId608"/>
    <p:sldId id="1090" r:id="rId609"/>
    <p:sldId id="1091" r:id="rId610"/>
    <p:sldId id="1092" r:id="rId611"/>
    <p:sldId id="1093" r:id="rId612"/>
    <p:sldId id="1094" r:id="rId613"/>
    <p:sldId id="1095" r:id="rId614"/>
    <p:sldId id="1096" r:id="rId615"/>
    <p:sldId id="1097" r:id="rId616"/>
    <p:sldId id="1098" r:id="rId617"/>
    <p:sldId id="1099" r:id="rId618"/>
    <p:sldId id="1100" r:id="rId619"/>
    <p:sldId id="1101" r:id="rId620"/>
    <p:sldId id="1102" r:id="rId621"/>
    <p:sldId id="1103" r:id="rId622"/>
    <p:sldId id="1104" r:id="rId623"/>
    <p:sldId id="1105" r:id="rId624"/>
    <p:sldId id="1106" r:id="rId625"/>
    <p:sldId id="1107" r:id="rId626"/>
    <p:sldId id="1108" r:id="rId627"/>
    <p:sldId id="1109" r:id="rId628"/>
    <p:sldId id="1110" r:id="rId629"/>
    <p:sldId id="614" r:id="rId630"/>
    <p:sldId id="1111" r:id="rId631"/>
    <p:sldId id="1161" r:id="rId632"/>
    <p:sldId id="1112" r:id="rId6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ki.ross@flatworldknowledge.com" initials="n" lastIdx="1" clrIdx="0"/>
  <p:cmAuthor id="2" name="nikki.ross@flatworldknowledge.com" initials="n [2]" lastIdx="1" clrIdx="1"/>
  <p:cmAuthor id="3" name="nikki.ross@flatworldknowledge.com" initials="n [2] [2]" lastIdx="1" clrIdx="2"/>
  <p:cmAuthor id="4" name="nikki.ross@flatworldknowledge.com" initials="n [2] [2] [2]" lastIdx="1" clrIdx="3"/>
  <p:cmAuthor id="5" name="nikki.ross@flatworldknowledge.com" initials="n [2] [2] [3]" lastIdx="1" clrIdx="4"/>
  <p:cmAuthor id="6" name="nikki.ross@flatworldknowledge.com" initials="n [2] [2] [4]" lastIdx="1" clrIdx="5"/>
  <p:cmAuthor id="7" name="nikki.ross@flatworldknowledge.com" initials="n [2] [2] [5]" lastIdx="1" clrIdx="6"/>
  <p:cmAuthor id="8" name="nikki.ross@flatworldknowledge.com" initials="n [2] [2] [6]" lastIdx="1" clrIdx="7"/>
  <p:cmAuthor id="9" name="nikki.ross@flatworldknowledge.com" initials="n [2] [2] [7]" lastIdx="1" clrIdx="8"/>
  <p:cmAuthor id="10" name="nikki.ross@flatworldknowledge.com" initials="n [2] [2] [8]" lastIdx="1" clrIdx="9"/>
  <p:cmAuthor id="11" name="nikki.ross@flatworldknowledge.com" initials="n [2] [2] [9]" lastIdx="1" clrIdx="10"/>
  <p:cmAuthor id="12" name="nikki.ross@flatworldknowledge.com" initials="n [2] [2] [10]" lastIdx="1" clrIdx="11"/>
  <p:cmAuthor id="13" name="nikki.ross@flatworldknowledge.com" initials="n [2] [2] [11]" lastIdx="1" clrIdx="12"/>
  <p:cmAuthor id="14" name="nikki.ross@flatworldknowledge.com" initials="n [2] [2] [12]" lastIdx="1" clrIdx="13"/>
  <p:cmAuthor id="15" name="nikki.ross@flatworldknowledge.com" initials="n [2] [2] [13]" lastIdx="1" clrIdx="14"/>
  <p:cmAuthor id="16" name="nikki.ross@flatworldknowledge.com" initials="n [2] [2] [14]" lastIdx="1" clrIdx="15"/>
  <p:cmAuthor id="17" name="nikki.ross@flatworldknowledge.com" initials="n [2] [2] [15]" lastIdx="1" clrIdx="16"/>
  <p:cmAuthor id="18" name="nikki.ross@flatworldknowledge.com" initials="n [2] [2] [16]" lastIdx="1" clrIdx="17"/>
  <p:cmAuthor id="19" name="nikki.ross@flatworldknowledge.com" initials="n [2] [2] [17]" lastIdx="1" clrIdx="18"/>
  <p:cmAuthor id="20" name="nikki.ross@flatworldknowledge.com" initials="n [3]" lastIdx="1" clrIdx="19"/>
  <p:cmAuthor id="21" name="nikki.ross@flatworldknowledge.com" initials="n [4]" lastIdx="1" clrIdx="20"/>
  <p:cmAuthor id="22" name="nikki.ross@flatworldknowledge.com" initials="n [5]" lastIdx="1" clrIdx="21"/>
  <p:cmAuthor id="23" name="nikki.ross@flatworldknowledge.com" initials="n [6]" lastIdx="1" clrIdx="22"/>
  <p:cmAuthor id="24" name="nikki.ross@flatworldknowledge.com" initials="n [7]" lastIdx="1" clrIdx="23"/>
  <p:cmAuthor id="25" name="nikki.ross@flatworldknowledge.com" initials="n [8]" lastIdx="1" clrIdx="24"/>
  <p:cmAuthor id="26" name="nikki.ross@flatworldknowledge.com" initials="n [9]" lastIdx="1" clrIdx="25"/>
  <p:cmAuthor id="27" name="Bruce Pflug" initials="BP" lastIdx="2" clrIdx="26">
    <p:extLst>
      <p:ext uri="{19B8F6BF-5375-455C-9EA6-DF929625EA0E}">
        <p15:presenceInfo xmlns:p15="http://schemas.microsoft.com/office/powerpoint/2012/main" userId="20d5ef7ac1aa74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commentAuthors" Target="commentAuthor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presProps" Target="pres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theme" Target="theme/theme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s>
</file>

<file path=ppt/comments/comment1.xml><?xml version="1.0" encoding="utf-8"?>
<p:cmLst xmlns:a="http://schemas.openxmlformats.org/drawingml/2006/main" xmlns:r="http://schemas.openxmlformats.org/officeDocument/2006/relationships" xmlns:p="http://schemas.openxmlformats.org/presentationml/2006/main">
  <p:cm authorId="27" dt="2021-09-26T13:13:38.010"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FA5570-3F98-47BF-9B86-18E7ADFB8CBC}"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16483D3-DBD6-4310-BA9E-AAC14F9C38E6}">
      <dgm:prSet phldrT="[Text]"/>
      <dgm:spPr>
        <a:xfrm>
          <a:off x="3387476" y="1008"/>
          <a:ext cx="1454646" cy="945519"/>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Define goals</a:t>
          </a:r>
        </a:p>
      </dgm:t>
    </dgm:pt>
    <dgm:pt modelId="{6EA0181C-9F8C-4171-875B-9877BE25099B}" type="parTrans" cxnId="{63D39776-DDEA-4272-8A53-927C4A719F34}">
      <dgm:prSet/>
      <dgm:spPr/>
      <dgm:t>
        <a:bodyPr/>
        <a:lstStyle/>
        <a:p>
          <a:endParaRPr lang="en-US"/>
        </a:p>
      </dgm:t>
    </dgm:pt>
    <dgm:pt modelId="{BF28F6C7-2782-4FAB-960C-0177293374CD}" type="sibTrans" cxnId="{63D39776-DDEA-4272-8A53-927C4A719F34}">
      <dgm:prSet/>
      <dgm:spPr>
        <a:xfrm>
          <a:off x="2226492" y="473768"/>
          <a:ext cx="3776615" cy="3776615"/>
        </a:xfrm>
        <a:noFill/>
        <a:ln w="9525" cap="flat" cmpd="sng" algn="ctr">
          <a:solidFill>
            <a:srgbClr val="1B2B51"/>
          </a:solidFill>
          <a:prstDash val="solid"/>
          <a:tailEnd type="arrow"/>
        </a:ln>
        <a:effectLst/>
      </dgm:spPr>
      <dgm:t>
        <a:bodyPr/>
        <a:lstStyle/>
        <a:p>
          <a:endParaRPr lang="en-US"/>
        </a:p>
      </dgm:t>
    </dgm:pt>
    <dgm:pt modelId="{1BDAE65D-4F60-4124-82A3-13664E091925}">
      <dgm:prSet/>
      <dgm:spPr>
        <a:xfrm>
          <a:off x="5183364" y="1305797"/>
          <a:ext cx="1454646" cy="945519"/>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Assess current situation</a:t>
          </a:r>
        </a:p>
      </dgm:t>
    </dgm:pt>
    <dgm:pt modelId="{939A52BF-3B0E-4FDF-8646-199AED9F0B9F}" type="parTrans" cxnId="{29B54E82-6107-4EC1-A8AC-0B9490C286D5}">
      <dgm:prSet/>
      <dgm:spPr/>
      <dgm:t>
        <a:bodyPr/>
        <a:lstStyle/>
        <a:p>
          <a:endParaRPr lang="en-US"/>
        </a:p>
      </dgm:t>
    </dgm:pt>
    <dgm:pt modelId="{256CF8BA-C3C8-47D7-B39E-3E643213397F}" type="sibTrans" cxnId="{29B54E82-6107-4EC1-A8AC-0B9490C286D5}">
      <dgm:prSet/>
      <dgm:spPr>
        <a:xfrm>
          <a:off x="2226492" y="473768"/>
          <a:ext cx="3776615" cy="3776615"/>
        </a:xfrm>
        <a:noFill/>
        <a:ln w="9525" cap="flat" cmpd="sng" algn="ctr">
          <a:solidFill>
            <a:srgbClr val="1B2B51"/>
          </a:solidFill>
          <a:prstDash val="solid"/>
          <a:tailEnd type="arrow"/>
        </a:ln>
        <a:effectLst/>
      </dgm:spPr>
      <dgm:t>
        <a:bodyPr/>
        <a:lstStyle/>
        <a:p>
          <a:endParaRPr lang="en-US"/>
        </a:p>
      </dgm:t>
    </dgm:pt>
    <dgm:pt modelId="{1D6CADB1-F2A5-455D-BA55-22252F3ED007}">
      <dgm:prSet/>
      <dgm:spPr>
        <a:xfrm>
          <a:off x="4497396" y="3416989"/>
          <a:ext cx="1454646" cy="945519"/>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Define choices</a:t>
          </a:r>
        </a:p>
      </dgm:t>
    </dgm:pt>
    <dgm:pt modelId="{73C39D4A-92F9-4F0F-8F22-D2B98C97ECD3}" type="parTrans" cxnId="{60F327F2-1EA6-4268-9F89-2BB49622FF17}">
      <dgm:prSet/>
      <dgm:spPr/>
      <dgm:t>
        <a:bodyPr/>
        <a:lstStyle/>
        <a:p>
          <a:endParaRPr lang="en-US"/>
        </a:p>
      </dgm:t>
    </dgm:pt>
    <dgm:pt modelId="{9522830C-8C61-4D41-9C5B-6F010201EF70}" type="sibTrans" cxnId="{60F327F2-1EA6-4268-9F89-2BB49622FF17}">
      <dgm:prSet/>
      <dgm:spPr>
        <a:xfrm>
          <a:off x="2226492" y="473768"/>
          <a:ext cx="3776615" cy="3776615"/>
        </a:xfrm>
        <a:noFill/>
        <a:ln w="9525" cap="flat" cmpd="sng" algn="ctr">
          <a:solidFill>
            <a:srgbClr val="1B2B51"/>
          </a:solidFill>
          <a:prstDash val="solid"/>
          <a:tailEnd type="arrow"/>
        </a:ln>
        <a:effectLst/>
      </dgm:spPr>
      <dgm:t>
        <a:bodyPr/>
        <a:lstStyle/>
        <a:p>
          <a:endParaRPr lang="en-US"/>
        </a:p>
      </dgm:t>
    </dgm:pt>
    <dgm:pt modelId="{1CEFDAE6-9928-4DB0-B73A-B43CC3A1B027}">
      <dgm:prSet/>
      <dgm:spPr>
        <a:xfrm>
          <a:off x="2277557" y="3416989"/>
          <a:ext cx="1454646" cy="945519"/>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Choose a plan</a:t>
          </a:r>
        </a:p>
      </dgm:t>
    </dgm:pt>
    <dgm:pt modelId="{4D02E518-CA2B-4CBD-B344-B235E890CC89}" type="parTrans" cxnId="{822C9E99-D530-4640-91F0-C3BEFC4A9B1B}">
      <dgm:prSet/>
      <dgm:spPr/>
      <dgm:t>
        <a:bodyPr/>
        <a:lstStyle/>
        <a:p>
          <a:endParaRPr lang="en-US"/>
        </a:p>
      </dgm:t>
    </dgm:pt>
    <dgm:pt modelId="{F5AFA6BD-0BBD-456A-8442-B0628B62B661}" type="sibTrans" cxnId="{822C9E99-D530-4640-91F0-C3BEFC4A9B1B}">
      <dgm:prSet/>
      <dgm:spPr>
        <a:xfrm>
          <a:off x="2226492" y="473768"/>
          <a:ext cx="3776615" cy="3776615"/>
        </a:xfrm>
        <a:noFill/>
        <a:ln w="9525" cap="flat" cmpd="sng" algn="ctr">
          <a:solidFill>
            <a:srgbClr val="1B2B51"/>
          </a:solidFill>
          <a:prstDash val="solid"/>
          <a:tailEnd type="arrow"/>
        </a:ln>
        <a:effectLst/>
      </dgm:spPr>
      <dgm:t>
        <a:bodyPr/>
        <a:lstStyle/>
        <a:p>
          <a:endParaRPr lang="en-US"/>
        </a:p>
      </dgm:t>
    </dgm:pt>
    <dgm:pt modelId="{2DB9FB2B-90FD-4C47-AB46-CF6CA1F9BE00}">
      <dgm:prSet/>
      <dgm:spPr>
        <a:xfrm>
          <a:off x="1591589" y="1305797"/>
          <a:ext cx="1454646" cy="945519"/>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Assess results</a:t>
          </a:r>
        </a:p>
      </dgm:t>
    </dgm:pt>
    <dgm:pt modelId="{DA17E8F8-B204-4D5F-AF80-D309424E6718}" type="parTrans" cxnId="{5B64DFD9-84CC-4E0B-8955-9B91D202228E}">
      <dgm:prSet/>
      <dgm:spPr/>
      <dgm:t>
        <a:bodyPr/>
        <a:lstStyle/>
        <a:p>
          <a:endParaRPr lang="en-US"/>
        </a:p>
      </dgm:t>
    </dgm:pt>
    <dgm:pt modelId="{76ABFB75-8BFC-4AB3-80D1-0410B547DD5C}" type="sibTrans" cxnId="{5B64DFD9-84CC-4E0B-8955-9B91D202228E}">
      <dgm:prSet/>
      <dgm:spPr>
        <a:xfrm>
          <a:off x="2226492" y="473768"/>
          <a:ext cx="3776615" cy="3776615"/>
        </a:xfrm>
        <a:noFill/>
        <a:ln w="9525" cap="flat" cmpd="sng" algn="ctr">
          <a:solidFill>
            <a:srgbClr val="1B2B51"/>
          </a:solidFill>
          <a:prstDash val="solid"/>
          <a:tailEnd type="arrow"/>
        </a:ln>
        <a:effectLst/>
      </dgm:spPr>
      <dgm:t>
        <a:bodyPr/>
        <a:lstStyle/>
        <a:p>
          <a:endParaRPr lang="en-US"/>
        </a:p>
      </dgm:t>
    </dgm:pt>
    <dgm:pt modelId="{1482110A-2FE5-47D2-A355-BAD7EA224F49}" type="pres">
      <dgm:prSet presAssocID="{7FFA5570-3F98-47BF-9B86-18E7ADFB8CBC}" presName="cycle" presStyleCnt="0">
        <dgm:presLayoutVars>
          <dgm:dir/>
          <dgm:resizeHandles val="exact"/>
        </dgm:presLayoutVars>
      </dgm:prSet>
      <dgm:spPr/>
    </dgm:pt>
    <dgm:pt modelId="{2418C621-3AC9-445E-9C4D-2371E70CDE31}" type="pres">
      <dgm:prSet presAssocID="{816483D3-DBD6-4310-BA9E-AAC14F9C38E6}" presName="node" presStyleLbl="node1" presStyleIdx="0" presStyleCnt="5">
        <dgm:presLayoutVars>
          <dgm:bulletEnabled val="1"/>
        </dgm:presLayoutVars>
      </dgm:prSet>
      <dgm:spPr>
        <a:prstGeom prst="roundRect">
          <a:avLst/>
        </a:prstGeom>
      </dgm:spPr>
    </dgm:pt>
    <dgm:pt modelId="{72C5875A-1468-454C-929A-9B1210BF9452}" type="pres">
      <dgm:prSet presAssocID="{816483D3-DBD6-4310-BA9E-AAC14F9C38E6}" presName="spNode" presStyleCnt="0"/>
      <dgm:spPr/>
    </dgm:pt>
    <dgm:pt modelId="{B93C7F9B-220D-4D58-BE4E-616B1480ACDE}" type="pres">
      <dgm:prSet presAssocID="{BF28F6C7-2782-4FAB-960C-0177293374CD}" presName="sibTrans" presStyleLbl="sibTrans1D1" presStyleIdx="0" presStyleCnt="5"/>
      <dgm:spPr>
        <a:custGeom>
          <a:avLst/>
          <a:gdLst/>
          <a:ahLst/>
          <a:cxnLst/>
          <a:rect l="0" t="0" r="0" b="0"/>
          <a:pathLst>
            <a:path>
              <a:moveTo>
                <a:pt x="2810323" y="240402"/>
              </a:moveTo>
              <a:arcTo wR="1888307" hR="1888307" stAng="17953641" swAng="1211213"/>
            </a:path>
          </a:pathLst>
        </a:custGeom>
      </dgm:spPr>
    </dgm:pt>
    <dgm:pt modelId="{35275C6D-F6FC-4C83-8CE2-6DCE791EBCFE}" type="pres">
      <dgm:prSet presAssocID="{1BDAE65D-4F60-4124-82A3-13664E091925}" presName="node" presStyleLbl="node1" presStyleIdx="1" presStyleCnt="5">
        <dgm:presLayoutVars>
          <dgm:bulletEnabled val="1"/>
        </dgm:presLayoutVars>
      </dgm:prSet>
      <dgm:spPr>
        <a:prstGeom prst="roundRect">
          <a:avLst/>
        </a:prstGeom>
      </dgm:spPr>
    </dgm:pt>
    <dgm:pt modelId="{77F599CE-9EA8-4902-B663-D4657457BB9C}" type="pres">
      <dgm:prSet presAssocID="{1BDAE65D-4F60-4124-82A3-13664E091925}" presName="spNode" presStyleCnt="0"/>
      <dgm:spPr/>
    </dgm:pt>
    <dgm:pt modelId="{C758AC89-AE51-4384-8F59-0733A764D6E2}" type="pres">
      <dgm:prSet presAssocID="{256CF8BA-C3C8-47D7-B39E-3E643213397F}" presName="sibTrans" presStyleLbl="sibTrans1D1" presStyleIdx="1" presStyleCnt="5"/>
      <dgm:spPr>
        <a:custGeom>
          <a:avLst/>
          <a:gdLst/>
          <a:ahLst/>
          <a:cxnLst/>
          <a:rect l="0" t="0" r="0" b="0"/>
          <a:pathLst>
            <a:path>
              <a:moveTo>
                <a:pt x="3772081" y="2019081"/>
              </a:moveTo>
              <a:arcTo wR="1888307" hR="1888307" stAng="21838270" swAng="1359474"/>
            </a:path>
          </a:pathLst>
        </a:custGeom>
      </dgm:spPr>
    </dgm:pt>
    <dgm:pt modelId="{5AC14F2E-5578-4F21-BEB9-E158DABF0CBA}" type="pres">
      <dgm:prSet presAssocID="{1D6CADB1-F2A5-455D-BA55-22252F3ED007}" presName="node" presStyleLbl="node1" presStyleIdx="2" presStyleCnt="5">
        <dgm:presLayoutVars>
          <dgm:bulletEnabled val="1"/>
        </dgm:presLayoutVars>
      </dgm:prSet>
      <dgm:spPr>
        <a:prstGeom prst="roundRect">
          <a:avLst/>
        </a:prstGeom>
      </dgm:spPr>
    </dgm:pt>
    <dgm:pt modelId="{ECAC4E1A-A944-4076-B24D-CC780460334A}" type="pres">
      <dgm:prSet presAssocID="{1D6CADB1-F2A5-455D-BA55-22252F3ED007}" presName="spNode" presStyleCnt="0"/>
      <dgm:spPr/>
    </dgm:pt>
    <dgm:pt modelId="{61306538-42CB-4022-9021-BF46847309BD}" type="pres">
      <dgm:prSet presAssocID="{9522830C-8C61-4D41-9C5B-6F010201EF70}" presName="sibTrans" presStyleLbl="sibTrans1D1" presStyleIdx="2" presStyleCnt="5"/>
      <dgm:spPr>
        <a:custGeom>
          <a:avLst/>
          <a:gdLst/>
          <a:ahLst/>
          <a:cxnLst/>
          <a:rect l="0" t="0" r="0" b="0"/>
          <a:pathLst>
            <a:path>
              <a:moveTo>
                <a:pt x="2119947" y="3762353"/>
              </a:moveTo>
              <a:arcTo wR="1888307" hR="1888307" stAng="4977224" swAng="845552"/>
            </a:path>
          </a:pathLst>
        </a:custGeom>
      </dgm:spPr>
    </dgm:pt>
    <dgm:pt modelId="{91D7634C-3162-4737-9884-AA129755FFF1}" type="pres">
      <dgm:prSet presAssocID="{1CEFDAE6-9928-4DB0-B73A-B43CC3A1B027}" presName="node" presStyleLbl="node1" presStyleIdx="3" presStyleCnt="5">
        <dgm:presLayoutVars>
          <dgm:bulletEnabled val="1"/>
        </dgm:presLayoutVars>
      </dgm:prSet>
      <dgm:spPr>
        <a:prstGeom prst="roundRect">
          <a:avLst/>
        </a:prstGeom>
      </dgm:spPr>
    </dgm:pt>
    <dgm:pt modelId="{7C7562E7-47AB-4602-8372-9007271C6FB5}" type="pres">
      <dgm:prSet presAssocID="{1CEFDAE6-9928-4DB0-B73A-B43CC3A1B027}" presName="spNode" presStyleCnt="0"/>
      <dgm:spPr/>
    </dgm:pt>
    <dgm:pt modelId="{1D1EBC16-0D41-408C-9453-7A07609D2C34}" type="pres">
      <dgm:prSet presAssocID="{F5AFA6BD-0BBD-456A-8442-B0628B62B661}" presName="sibTrans" presStyleLbl="sibTrans1D1" presStyleIdx="3" presStyleCnt="5"/>
      <dgm:spPr>
        <a:custGeom>
          <a:avLst/>
          <a:gdLst/>
          <a:ahLst/>
          <a:cxnLst/>
          <a:rect l="0" t="0" r="0" b="0"/>
          <a:pathLst>
            <a:path>
              <a:moveTo>
                <a:pt x="200298" y="2734670"/>
              </a:moveTo>
              <a:arcTo wR="1888307" hR="1888307" stAng="9202256" swAng="1359474"/>
            </a:path>
          </a:pathLst>
        </a:custGeom>
      </dgm:spPr>
    </dgm:pt>
    <dgm:pt modelId="{1AA25C32-5A09-425C-8042-395FDA80A41F}" type="pres">
      <dgm:prSet presAssocID="{2DB9FB2B-90FD-4C47-AB46-CF6CA1F9BE00}" presName="node" presStyleLbl="node1" presStyleIdx="4" presStyleCnt="5">
        <dgm:presLayoutVars>
          <dgm:bulletEnabled val="1"/>
        </dgm:presLayoutVars>
      </dgm:prSet>
      <dgm:spPr>
        <a:prstGeom prst="roundRect">
          <a:avLst/>
        </a:prstGeom>
      </dgm:spPr>
    </dgm:pt>
    <dgm:pt modelId="{4C8FD0C4-ED9F-4E8E-848E-B2FC7293651F}" type="pres">
      <dgm:prSet presAssocID="{2DB9FB2B-90FD-4C47-AB46-CF6CA1F9BE00}" presName="spNode" presStyleCnt="0"/>
      <dgm:spPr/>
    </dgm:pt>
    <dgm:pt modelId="{9BEF4F14-DF7C-459B-988D-BBB351B4F157}" type="pres">
      <dgm:prSet presAssocID="{76ABFB75-8BFC-4AB3-80D1-0410B547DD5C}" presName="sibTrans" presStyleLbl="sibTrans1D1" presStyleIdx="4" presStyleCnt="5"/>
      <dgm:spPr>
        <a:custGeom>
          <a:avLst/>
          <a:gdLst/>
          <a:ahLst/>
          <a:cxnLst/>
          <a:rect l="0" t="0" r="0" b="0"/>
          <a:pathLst>
            <a:path>
              <a:moveTo>
                <a:pt x="454264" y="659801"/>
              </a:moveTo>
              <a:arcTo wR="1888307" hR="1888307" stAng="13235147" swAng="1211213"/>
            </a:path>
          </a:pathLst>
        </a:custGeom>
      </dgm:spPr>
    </dgm:pt>
  </dgm:ptLst>
  <dgm:cxnLst>
    <dgm:cxn modelId="{50452A18-D56E-8142-8244-B6E5F666CD5F}" type="presOf" srcId="{2DB9FB2B-90FD-4C47-AB46-CF6CA1F9BE00}" destId="{1AA25C32-5A09-425C-8042-395FDA80A41F}" srcOrd="0" destOrd="0" presId="urn:microsoft.com/office/officeart/2005/8/layout/cycle5"/>
    <dgm:cxn modelId="{7094881E-5354-CA43-ACB3-B59136DA4B88}" type="presOf" srcId="{1D6CADB1-F2A5-455D-BA55-22252F3ED007}" destId="{5AC14F2E-5578-4F21-BEB9-E158DABF0CBA}" srcOrd="0" destOrd="0" presId="urn:microsoft.com/office/officeart/2005/8/layout/cycle5"/>
    <dgm:cxn modelId="{A4B71920-E320-6245-B111-00E0A597E626}" type="presOf" srcId="{256CF8BA-C3C8-47D7-B39E-3E643213397F}" destId="{C758AC89-AE51-4384-8F59-0733A764D6E2}" srcOrd="0" destOrd="0" presId="urn:microsoft.com/office/officeart/2005/8/layout/cycle5"/>
    <dgm:cxn modelId="{63D39776-DDEA-4272-8A53-927C4A719F34}" srcId="{7FFA5570-3F98-47BF-9B86-18E7ADFB8CBC}" destId="{816483D3-DBD6-4310-BA9E-AAC14F9C38E6}" srcOrd="0" destOrd="0" parTransId="{6EA0181C-9F8C-4171-875B-9877BE25099B}" sibTransId="{BF28F6C7-2782-4FAB-960C-0177293374CD}"/>
    <dgm:cxn modelId="{29B54E82-6107-4EC1-A8AC-0B9490C286D5}" srcId="{7FFA5570-3F98-47BF-9B86-18E7ADFB8CBC}" destId="{1BDAE65D-4F60-4124-82A3-13664E091925}" srcOrd="1" destOrd="0" parTransId="{939A52BF-3B0E-4FDF-8646-199AED9F0B9F}" sibTransId="{256CF8BA-C3C8-47D7-B39E-3E643213397F}"/>
    <dgm:cxn modelId="{822C9E99-D530-4640-91F0-C3BEFC4A9B1B}" srcId="{7FFA5570-3F98-47BF-9B86-18E7ADFB8CBC}" destId="{1CEFDAE6-9928-4DB0-B73A-B43CC3A1B027}" srcOrd="3" destOrd="0" parTransId="{4D02E518-CA2B-4CBD-B344-B235E890CC89}" sibTransId="{F5AFA6BD-0BBD-456A-8442-B0628B62B661}"/>
    <dgm:cxn modelId="{935DFAA8-E3BE-A645-9E0C-61A4C85181E4}" type="presOf" srcId="{1BDAE65D-4F60-4124-82A3-13664E091925}" destId="{35275C6D-F6FC-4C83-8CE2-6DCE791EBCFE}" srcOrd="0" destOrd="0" presId="urn:microsoft.com/office/officeart/2005/8/layout/cycle5"/>
    <dgm:cxn modelId="{B0DA5CC0-3167-6A42-91C4-D08B8EA55795}" type="presOf" srcId="{816483D3-DBD6-4310-BA9E-AAC14F9C38E6}" destId="{2418C621-3AC9-445E-9C4D-2371E70CDE31}" srcOrd="0" destOrd="0" presId="urn:microsoft.com/office/officeart/2005/8/layout/cycle5"/>
    <dgm:cxn modelId="{6B1BDAD1-63E4-804C-BA29-E88CA980F1C1}" type="presOf" srcId="{7FFA5570-3F98-47BF-9B86-18E7ADFB8CBC}" destId="{1482110A-2FE5-47D2-A355-BAD7EA224F49}" srcOrd="0" destOrd="0" presId="urn:microsoft.com/office/officeart/2005/8/layout/cycle5"/>
    <dgm:cxn modelId="{0AB164D6-3461-944F-A2BB-BDE176A9F13B}" type="presOf" srcId="{76ABFB75-8BFC-4AB3-80D1-0410B547DD5C}" destId="{9BEF4F14-DF7C-459B-988D-BBB351B4F157}" srcOrd="0" destOrd="0" presId="urn:microsoft.com/office/officeart/2005/8/layout/cycle5"/>
    <dgm:cxn modelId="{5B64DFD9-84CC-4E0B-8955-9B91D202228E}" srcId="{7FFA5570-3F98-47BF-9B86-18E7ADFB8CBC}" destId="{2DB9FB2B-90FD-4C47-AB46-CF6CA1F9BE00}" srcOrd="4" destOrd="0" parTransId="{DA17E8F8-B204-4D5F-AF80-D309424E6718}" sibTransId="{76ABFB75-8BFC-4AB3-80D1-0410B547DD5C}"/>
    <dgm:cxn modelId="{76D5F1DE-65EF-714A-A34D-DC04EC285280}" type="presOf" srcId="{BF28F6C7-2782-4FAB-960C-0177293374CD}" destId="{B93C7F9B-220D-4D58-BE4E-616B1480ACDE}" srcOrd="0" destOrd="0" presId="urn:microsoft.com/office/officeart/2005/8/layout/cycle5"/>
    <dgm:cxn modelId="{656283E3-F41D-BF4C-8FFF-BE06D2B9F2ED}" type="presOf" srcId="{F5AFA6BD-0BBD-456A-8442-B0628B62B661}" destId="{1D1EBC16-0D41-408C-9453-7A07609D2C34}" srcOrd="0" destOrd="0" presId="urn:microsoft.com/office/officeart/2005/8/layout/cycle5"/>
    <dgm:cxn modelId="{AF8C0AEE-687B-964C-B655-1F4269E54120}" type="presOf" srcId="{1CEFDAE6-9928-4DB0-B73A-B43CC3A1B027}" destId="{91D7634C-3162-4737-9884-AA129755FFF1}" srcOrd="0" destOrd="0" presId="urn:microsoft.com/office/officeart/2005/8/layout/cycle5"/>
    <dgm:cxn modelId="{60F327F2-1EA6-4268-9F89-2BB49622FF17}" srcId="{7FFA5570-3F98-47BF-9B86-18E7ADFB8CBC}" destId="{1D6CADB1-F2A5-455D-BA55-22252F3ED007}" srcOrd="2" destOrd="0" parTransId="{73C39D4A-92F9-4F0F-8F22-D2B98C97ECD3}" sibTransId="{9522830C-8C61-4D41-9C5B-6F010201EF70}"/>
    <dgm:cxn modelId="{C760C9FC-1FC7-7C4C-AAAE-C3E7D9B0D7B9}" type="presOf" srcId="{9522830C-8C61-4D41-9C5B-6F010201EF70}" destId="{61306538-42CB-4022-9021-BF46847309BD}" srcOrd="0" destOrd="0" presId="urn:microsoft.com/office/officeart/2005/8/layout/cycle5"/>
    <dgm:cxn modelId="{9EAED2F2-376B-474F-84EA-77CCF70B66D3}" type="presParOf" srcId="{1482110A-2FE5-47D2-A355-BAD7EA224F49}" destId="{2418C621-3AC9-445E-9C4D-2371E70CDE31}" srcOrd="0" destOrd="0" presId="urn:microsoft.com/office/officeart/2005/8/layout/cycle5"/>
    <dgm:cxn modelId="{1F51B0CF-DD11-734C-A992-FC2E8150BAD7}" type="presParOf" srcId="{1482110A-2FE5-47D2-A355-BAD7EA224F49}" destId="{72C5875A-1468-454C-929A-9B1210BF9452}" srcOrd="1" destOrd="0" presId="urn:microsoft.com/office/officeart/2005/8/layout/cycle5"/>
    <dgm:cxn modelId="{9CCF3279-A3D9-0140-AA45-C43B7580F07D}" type="presParOf" srcId="{1482110A-2FE5-47D2-A355-BAD7EA224F49}" destId="{B93C7F9B-220D-4D58-BE4E-616B1480ACDE}" srcOrd="2" destOrd="0" presId="urn:microsoft.com/office/officeart/2005/8/layout/cycle5"/>
    <dgm:cxn modelId="{4E6DBAA6-85A5-F445-9C50-8AC3DE66BEBD}" type="presParOf" srcId="{1482110A-2FE5-47D2-A355-BAD7EA224F49}" destId="{35275C6D-F6FC-4C83-8CE2-6DCE791EBCFE}" srcOrd="3" destOrd="0" presId="urn:microsoft.com/office/officeart/2005/8/layout/cycle5"/>
    <dgm:cxn modelId="{03C249B5-2AF9-464F-BBFA-1619827DD838}" type="presParOf" srcId="{1482110A-2FE5-47D2-A355-BAD7EA224F49}" destId="{77F599CE-9EA8-4902-B663-D4657457BB9C}" srcOrd="4" destOrd="0" presId="urn:microsoft.com/office/officeart/2005/8/layout/cycle5"/>
    <dgm:cxn modelId="{37F894B5-6EB4-8A45-9CEF-D76BE73FF184}" type="presParOf" srcId="{1482110A-2FE5-47D2-A355-BAD7EA224F49}" destId="{C758AC89-AE51-4384-8F59-0733A764D6E2}" srcOrd="5" destOrd="0" presId="urn:microsoft.com/office/officeart/2005/8/layout/cycle5"/>
    <dgm:cxn modelId="{CFE6E3FB-E486-1D43-B146-0DD12AE3A769}" type="presParOf" srcId="{1482110A-2FE5-47D2-A355-BAD7EA224F49}" destId="{5AC14F2E-5578-4F21-BEB9-E158DABF0CBA}" srcOrd="6" destOrd="0" presId="urn:microsoft.com/office/officeart/2005/8/layout/cycle5"/>
    <dgm:cxn modelId="{D497C956-B33D-3F42-9290-4A310CF26685}" type="presParOf" srcId="{1482110A-2FE5-47D2-A355-BAD7EA224F49}" destId="{ECAC4E1A-A944-4076-B24D-CC780460334A}" srcOrd="7" destOrd="0" presId="urn:microsoft.com/office/officeart/2005/8/layout/cycle5"/>
    <dgm:cxn modelId="{9E444057-19AE-7B4C-9D32-9B63DE93438E}" type="presParOf" srcId="{1482110A-2FE5-47D2-A355-BAD7EA224F49}" destId="{61306538-42CB-4022-9021-BF46847309BD}" srcOrd="8" destOrd="0" presId="urn:microsoft.com/office/officeart/2005/8/layout/cycle5"/>
    <dgm:cxn modelId="{9137480C-E965-6C41-81A4-98E1A6920675}" type="presParOf" srcId="{1482110A-2FE5-47D2-A355-BAD7EA224F49}" destId="{91D7634C-3162-4737-9884-AA129755FFF1}" srcOrd="9" destOrd="0" presId="urn:microsoft.com/office/officeart/2005/8/layout/cycle5"/>
    <dgm:cxn modelId="{C731F23B-7900-DF4F-8351-BB89B22878BD}" type="presParOf" srcId="{1482110A-2FE5-47D2-A355-BAD7EA224F49}" destId="{7C7562E7-47AB-4602-8372-9007271C6FB5}" srcOrd="10" destOrd="0" presId="urn:microsoft.com/office/officeart/2005/8/layout/cycle5"/>
    <dgm:cxn modelId="{9D0532CD-25FA-D94F-AB8E-F05F10106126}" type="presParOf" srcId="{1482110A-2FE5-47D2-A355-BAD7EA224F49}" destId="{1D1EBC16-0D41-408C-9453-7A07609D2C34}" srcOrd="11" destOrd="0" presId="urn:microsoft.com/office/officeart/2005/8/layout/cycle5"/>
    <dgm:cxn modelId="{88181E90-DE6D-5D44-AE2E-6F621C78A819}" type="presParOf" srcId="{1482110A-2FE5-47D2-A355-BAD7EA224F49}" destId="{1AA25C32-5A09-425C-8042-395FDA80A41F}" srcOrd="12" destOrd="0" presId="urn:microsoft.com/office/officeart/2005/8/layout/cycle5"/>
    <dgm:cxn modelId="{158D09C1-E783-A247-907F-932B6C6817CC}" type="presParOf" srcId="{1482110A-2FE5-47D2-A355-BAD7EA224F49}" destId="{4C8FD0C4-ED9F-4E8E-848E-B2FC7293651F}" srcOrd="13" destOrd="0" presId="urn:microsoft.com/office/officeart/2005/8/layout/cycle5"/>
    <dgm:cxn modelId="{F7FFB758-6ADF-C543-BC7D-ECDFD7F9F487}" type="presParOf" srcId="{1482110A-2FE5-47D2-A355-BAD7EA224F49}" destId="{9BEF4F14-DF7C-459B-988D-BBB351B4F157}"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solidFill>
          <a:srgbClr val="1B2B51"/>
        </a:solidFill>
        <a:ln>
          <a:solidFill>
            <a:schemeClr val="tx2"/>
          </a:solidFill>
        </a:ln>
      </dgm:spPr>
      <dgm:t>
        <a:bodyPr/>
        <a:lstStyle/>
        <a:p>
          <a:r>
            <a:rPr lang="en-US" sz="1800">
              <a:latin typeface="Helvetica Neue"/>
            </a:rPr>
            <a:t>MICRO FACTORS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custT="1"/>
      <dgm:spPr>
        <a:solidFill>
          <a:srgbClr val="1B2B51"/>
        </a:solidFill>
        <a:ln>
          <a:solidFill>
            <a:schemeClr val="tx2"/>
          </a:solidFill>
        </a:ln>
      </dgm:spPr>
      <dgm:t>
        <a:bodyPr/>
        <a:lstStyle/>
        <a:p>
          <a:r>
            <a:rPr lang="en-US" sz="1800">
              <a:latin typeface="Helvetica Neue"/>
            </a:rPr>
            <a:t>FAMILY STRUCTURE</a:t>
          </a:r>
        </a:p>
      </dgm:t>
    </dgm:pt>
    <dgm:pt modelId="{497439B3-B571-402A-8EDC-F101E5F72D90}" type="parTrans" cxnId="{E1D643B3-22EE-4F6A-8783-2AB1AFE03669}">
      <dgm:prSe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custT="1"/>
      <dgm:spPr>
        <a:solidFill>
          <a:srgbClr val="1B2B51"/>
        </a:solidFill>
        <a:ln>
          <a:solidFill>
            <a:schemeClr val="tx2"/>
          </a:solidFill>
        </a:ln>
      </dgm:spPr>
      <dgm:t>
        <a:bodyPr/>
        <a:lstStyle/>
        <a:p>
          <a:r>
            <a:rPr lang="en-US" sz="1800">
              <a:latin typeface="Helvetica Neue"/>
            </a:rPr>
            <a:t>HEALTH</a:t>
          </a:r>
        </a:p>
      </dgm:t>
    </dgm:pt>
    <dgm:pt modelId="{118C888F-B72E-4F83-A797-9D4EECBE82AE}" type="parTrans" cxnId="{9FB25751-FA5A-4103-B5A9-6E5F8A38B0F3}">
      <dgm:prSe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custT="1"/>
      <dgm:spPr>
        <a:solidFill>
          <a:srgbClr val="1B2B51"/>
        </a:solidFill>
        <a:ln>
          <a:solidFill>
            <a:schemeClr val="tx2"/>
          </a:solidFill>
        </a:ln>
      </dgm:spPr>
      <dgm:t>
        <a:bodyPr/>
        <a:lstStyle/>
        <a:p>
          <a:r>
            <a:rPr lang="en-US" sz="1800">
              <a:latin typeface="Helvetica Neue"/>
            </a:rPr>
            <a:t>CAREER CHOICE</a:t>
          </a:r>
        </a:p>
      </dgm:t>
    </dgm:pt>
    <dgm:pt modelId="{A91A2DB7-ECBD-4014-9E96-8E0334667F9C}" type="parTrans" cxnId="{0D457005-3D2E-415E-8832-6C7F03AD636A}">
      <dgm:prSet/>
      <dgm:spPr/>
      <dgm:t>
        <a:bodyPr/>
        <a:lstStyle/>
        <a:p>
          <a:endParaRPr lang="en-US"/>
        </a:p>
      </dgm:t>
    </dgm:pt>
    <dgm:pt modelId="{084C38A4-C21E-4B98-B7F9-513F5E9926CD}" type="sibTrans" cxnId="{0D457005-3D2E-415E-8832-6C7F03AD636A}">
      <dgm:prSet/>
      <dgm:spPr/>
      <dgm:t>
        <a:bodyPr/>
        <a:lstStyle/>
        <a:p>
          <a:endParaRPr lang="en-US"/>
        </a:p>
      </dgm:t>
    </dgm:pt>
    <dgm:pt modelId="{04C0B5CB-77DF-4205-A453-F54CF0469854}">
      <dgm:prSet phldrT="[Text]" custT="1"/>
      <dgm:spPr>
        <a:solidFill>
          <a:srgbClr val="1B2B51"/>
        </a:solidFill>
        <a:ln>
          <a:solidFill>
            <a:schemeClr val="tx2"/>
          </a:solidFill>
        </a:ln>
      </dgm:spPr>
      <dgm:t>
        <a:bodyPr/>
        <a:lstStyle/>
        <a:p>
          <a:r>
            <a:rPr lang="en-US" sz="1800">
              <a:latin typeface="Helvetica Neue"/>
            </a:rPr>
            <a:t>AGE</a:t>
          </a:r>
        </a:p>
      </dgm:t>
    </dgm:pt>
    <dgm:pt modelId="{DD2B6D74-792C-426A-9A49-B3E94B1A5F34}" type="parTrans" cxnId="{9D281844-108D-45ED-A111-11448CEBCDB3}">
      <dgm:prSet/>
      <dgm:spPr/>
      <dgm:t>
        <a:bodyPr/>
        <a:lstStyle/>
        <a:p>
          <a:endParaRPr lang="en-US"/>
        </a:p>
      </dgm:t>
    </dgm:pt>
    <dgm:pt modelId="{5F5C027D-F393-437D-906F-317E8F70F6F7}" type="sibTrans" cxnId="{9D281844-108D-45ED-A111-11448CEBCDB3}">
      <dgm:prSet/>
      <dgm:spPr/>
      <dgm:t>
        <a:bodyPr/>
        <a:lstStyle/>
        <a:p>
          <a:endParaRPr lang="en-US"/>
        </a:p>
      </dgm:t>
    </dgm:pt>
    <dgm:pt modelId="{C6A8A63B-9145-4A0F-83FC-178A5756D344}">
      <dgm:prSet phldrT="[Text]" custT="1"/>
      <dgm:spPr>
        <a:solidFill>
          <a:srgbClr val="1B2B51"/>
        </a:solidFill>
        <a:ln>
          <a:solidFill>
            <a:schemeClr val="tx2"/>
          </a:solidFill>
        </a:ln>
      </dgm:spPr>
      <dgm:t>
        <a:bodyPr/>
        <a:lstStyle/>
        <a:p>
          <a:r>
            <a:rPr lang="en-US" sz="1800">
              <a:latin typeface="Helvetica Neue"/>
            </a:rPr>
            <a:t>DEPENDENTS</a:t>
          </a:r>
        </a:p>
      </dgm:t>
    </dgm:pt>
    <dgm:pt modelId="{39B2FE7B-B344-41F4-ADB6-0A06994D51C8}" type="parTrans" cxnId="{D8FE6009-98E3-43CA-AACD-5DCC2D689F18}">
      <dgm:prSet/>
      <dgm:spPr/>
      <dgm:t>
        <a:bodyPr/>
        <a:lstStyle/>
        <a:p>
          <a:endParaRPr lang="en-US"/>
        </a:p>
      </dgm:t>
    </dgm:pt>
    <dgm:pt modelId="{0C2668D1-C30F-418D-8605-13E4B358FF63}" type="sibTrans" cxnId="{D8FE6009-98E3-43CA-AACD-5DCC2D689F18}">
      <dgm:prSet/>
      <dgm:spPr/>
      <dgm:t>
        <a:bodyPr/>
        <a:lstStyle/>
        <a:p>
          <a:endParaRPr lang="en-US"/>
        </a:p>
      </dgm:t>
    </dgm:pt>
    <dgm:pt modelId="{E128A184-03D6-4925-AAE8-89A1590BD650}">
      <dgm:prSet phldrT="[Text]" custT="1"/>
      <dgm:spPr>
        <a:solidFill>
          <a:srgbClr val="1B2B51"/>
        </a:solidFill>
        <a:ln>
          <a:solidFill>
            <a:schemeClr val="tx2"/>
          </a:solidFill>
        </a:ln>
      </dgm:spPr>
      <dgm:t>
        <a:bodyPr/>
        <a:lstStyle/>
        <a:p>
          <a:r>
            <a:rPr lang="en-US" sz="1800">
              <a:latin typeface="Helvetica Neue"/>
            </a:rPr>
            <a:t>TIME DEPENDENT</a:t>
          </a:r>
        </a:p>
      </dgm:t>
    </dgm:pt>
    <dgm:pt modelId="{58C0DE66-CFA2-4573-BB49-55427F5844A9}" type="parTrans" cxnId="{EAD7974A-3961-4836-BBE3-124B7E8097D7}">
      <dgm:prSet/>
      <dgm:spPr/>
      <dgm:t>
        <a:bodyPr/>
        <a:lstStyle/>
        <a:p>
          <a:endParaRPr lang="en-US"/>
        </a:p>
      </dgm:t>
    </dgm:pt>
    <dgm:pt modelId="{06C8492D-D864-4918-B3D5-B3171FDBB29C}" type="sibTrans" cxnId="{EAD7974A-3961-4836-BBE3-124B7E8097D7}">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4"/>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4">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4"/>
      <dgm:spPr/>
    </dgm:pt>
    <dgm:pt modelId="{9DCF6055-F9D2-4977-9320-6F7BE53A0478}" type="pres">
      <dgm:prSet presAssocID="{B45BD109-5663-4353-95DD-598CCD673B71}" presName="hierChild4" presStyleCnt="0"/>
      <dgm:spPr/>
    </dgm:pt>
    <dgm:pt modelId="{5B8B3E45-74DD-40C8-95C8-79E3100B182C}" type="pres">
      <dgm:prSet presAssocID="{39B2FE7B-B344-41F4-ADB6-0A06994D51C8}" presName="Name37" presStyleLbl="parChTrans1D3" presStyleIdx="0" presStyleCnt="2"/>
      <dgm:spPr/>
    </dgm:pt>
    <dgm:pt modelId="{BA6E2ABE-0941-4DB9-82EC-91B87E72633E}" type="pres">
      <dgm:prSet presAssocID="{C6A8A63B-9145-4A0F-83FC-178A5756D344}" presName="hierRoot2" presStyleCnt="0">
        <dgm:presLayoutVars>
          <dgm:hierBranch val="init"/>
        </dgm:presLayoutVars>
      </dgm:prSet>
      <dgm:spPr/>
    </dgm:pt>
    <dgm:pt modelId="{4AD3E2FF-FB10-42C2-B8B9-1087A4BF1D6B}" type="pres">
      <dgm:prSet presAssocID="{C6A8A63B-9145-4A0F-83FC-178A5756D344}" presName="rootComposite" presStyleCnt="0"/>
      <dgm:spPr/>
    </dgm:pt>
    <dgm:pt modelId="{41848FBC-352F-47C7-A108-3022443D1705}" type="pres">
      <dgm:prSet presAssocID="{C6A8A63B-9145-4A0F-83FC-178A5756D344}" presName="rootText" presStyleLbl="node3" presStyleIdx="0" presStyleCnt="2">
        <dgm:presLayoutVars>
          <dgm:chPref val="3"/>
        </dgm:presLayoutVars>
      </dgm:prSet>
      <dgm:spPr/>
    </dgm:pt>
    <dgm:pt modelId="{003267FA-8A0D-4F16-8439-E959CC1CB483}" type="pres">
      <dgm:prSet presAssocID="{C6A8A63B-9145-4A0F-83FC-178A5756D344}" presName="rootConnector" presStyleLbl="node3" presStyleIdx="0" presStyleCnt="2"/>
      <dgm:spPr/>
    </dgm:pt>
    <dgm:pt modelId="{DD07A271-8E34-483C-9FA1-704F8B0F4DB6}" type="pres">
      <dgm:prSet presAssocID="{C6A8A63B-9145-4A0F-83FC-178A5756D344}" presName="hierChild4" presStyleCnt="0"/>
      <dgm:spPr/>
    </dgm:pt>
    <dgm:pt modelId="{BCBABC0D-9A78-4D19-906D-39ED1F46E914}" type="pres">
      <dgm:prSet presAssocID="{C6A8A63B-9145-4A0F-83FC-178A5756D344}" presName="hierChild5" presStyleCnt="0"/>
      <dgm:spPr/>
    </dgm:pt>
    <dgm:pt modelId="{930F1593-1AE4-4E6E-A858-562094C08EEA}" type="pres">
      <dgm:prSet presAssocID="{58C0DE66-CFA2-4573-BB49-55427F5844A9}" presName="Name37" presStyleLbl="parChTrans1D3" presStyleIdx="1" presStyleCnt="2"/>
      <dgm:spPr/>
    </dgm:pt>
    <dgm:pt modelId="{1A3CC649-1B6A-45AC-9475-74897D11E298}" type="pres">
      <dgm:prSet presAssocID="{E128A184-03D6-4925-AAE8-89A1590BD650}" presName="hierRoot2" presStyleCnt="0">
        <dgm:presLayoutVars>
          <dgm:hierBranch val="init"/>
        </dgm:presLayoutVars>
      </dgm:prSet>
      <dgm:spPr/>
    </dgm:pt>
    <dgm:pt modelId="{8B1BF60E-EED1-40AE-AC41-4640F352DCC8}" type="pres">
      <dgm:prSet presAssocID="{E128A184-03D6-4925-AAE8-89A1590BD650}" presName="rootComposite" presStyleCnt="0"/>
      <dgm:spPr/>
    </dgm:pt>
    <dgm:pt modelId="{82B88F49-5893-4795-B6CD-E83BF9C41FF5}" type="pres">
      <dgm:prSet presAssocID="{E128A184-03D6-4925-AAE8-89A1590BD650}" presName="rootText" presStyleLbl="node3" presStyleIdx="1" presStyleCnt="2">
        <dgm:presLayoutVars>
          <dgm:chPref val="3"/>
        </dgm:presLayoutVars>
      </dgm:prSet>
      <dgm:spPr/>
    </dgm:pt>
    <dgm:pt modelId="{C6077785-3880-4362-A558-36B4543401FC}" type="pres">
      <dgm:prSet presAssocID="{E128A184-03D6-4925-AAE8-89A1590BD650}" presName="rootConnector" presStyleLbl="node3" presStyleIdx="1" presStyleCnt="2"/>
      <dgm:spPr/>
    </dgm:pt>
    <dgm:pt modelId="{EC120986-16C6-42FC-94D1-D4ADA342A902}" type="pres">
      <dgm:prSet presAssocID="{E128A184-03D6-4925-AAE8-89A1590BD650}" presName="hierChild4" presStyleCnt="0"/>
      <dgm:spPr/>
    </dgm:pt>
    <dgm:pt modelId="{B96B03ED-F56E-4B73-9B08-8DBCBE48F0E4}" type="pres">
      <dgm:prSet presAssocID="{E128A184-03D6-4925-AAE8-89A1590BD650}" presName="hierChild5"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4"/>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4">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4"/>
      <dgm:spPr/>
    </dgm:pt>
    <dgm:pt modelId="{B08E8C62-06B4-4E08-8FCB-37798B6672CA}" type="pres">
      <dgm:prSet presAssocID="{3072C6F2-7A0D-4F94-B1C5-80C659D1E14C}" presName="hierChild4"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4"/>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4">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4"/>
      <dgm:spPr/>
    </dgm:pt>
    <dgm:pt modelId="{E0A8FA8F-87BC-4974-BA06-89B04F87851A}" type="pres">
      <dgm:prSet presAssocID="{58783105-AC12-4518-AAE5-BE315F281F52}" presName="hierChild4" presStyleCnt="0"/>
      <dgm:spPr/>
    </dgm:pt>
    <dgm:pt modelId="{B7FD3E63-E9DD-45F7-B65C-D3FE903A9C68}" type="pres">
      <dgm:prSet presAssocID="{58783105-AC12-4518-AAE5-BE315F281F52}" presName="hierChild5" presStyleCnt="0"/>
      <dgm:spPr/>
    </dgm:pt>
    <dgm:pt modelId="{C6111A36-6817-41FF-9519-53D65F221382}" type="pres">
      <dgm:prSet presAssocID="{DD2B6D74-792C-426A-9A49-B3E94B1A5F34}" presName="Name37" presStyleLbl="parChTrans1D2" presStyleIdx="3" presStyleCnt="4"/>
      <dgm:spPr/>
    </dgm:pt>
    <dgm:pt modelId="{91C16630-B642-4808-8953-7B996D70F28B}" type="pres">
      <dgm:prSet presAssocID="{04C0B5CB-77DF-4205-A453-F54CF0469854}" presName="hierRoot2" presStyleCnt="0">
        <dgm:presLayoutVars>
          <dgm:hierBranch val="init"/>
        </dgm:presLayoutVars>
      </dgm:prSet>
      <dgm:spPr/>
    </dgm:pt>
    <dgm:pt modelId="{810F700F-1822-424E-874A-1A9D01E5E831}" type="pres">
      <dgm:prSet presAssocID="{04C0B5CB-77DF-4205-A453-F54CF0469854}" presName="rootComposite" presStyleCnt="0"/>
      <dgm:spPr/>
    </dgm:pt>
    <dgm:pt modelId="{8C58F063-0E3D-4DD3-98DE-56FEA63E6F27}" type="pres">
      <dgm:prSet presAssocID="{04C0B5CB-77DF-4205-A453-F54CF0469854}" presName="rootText" presStyleLbl="node2" presStyleIdx="3" presStyleCnt="4">
        <dgm:presLayoutVars>
          <dgm:chPref val="3"/>
        </dgm:presLayoutVars>
      </dgm:prSet>
      <dgm:spPr>
        <a:prstGeom prst="roundRect">
          <a:avLst/>
        </a:prstGeom>
      </dgm:spPr>
    </dgm:pt>
    <dgm:pt modelId="{5D3C02D9-DC3F-414E-A8FE-B1D41A15EA10}" type="pres">
      <dgm:prSet presAssocID="{04C0B5CB-77DF-4205-A453-F54CF0469854}" presName="rootConnector" presStyleLbl="node2" presStyleIdx="3" presStyleCnt="4"/>
      <dgm:spPr/>
    </dgm:pt>
    <dgm:pt modelId="{3269F571-692A-4C14-A7DB-3F87BA7FD1FD}" type="pres">
      <dgm:prSet presAssocID="{04C0B5CB-77DF-4205-A453-F54CF0469854}" presName="hierChild4" presStyleCnt="0"/>
      <dgm:spPr/>
    </dgm:pt>
    <dgm:pt modelId="{98697FA3-3B38-4216-A4D9-D3815697EB25}" type="pres">
      <dgm:prSet presAssocID="{04C0B5CB-77DF-4205-A453-F54CF0469854}" presName="hierChild5" presStyleCnt="0"/>
      <dgm:spPr/>
    </dgm:pt>
    <dgm:pt modelId="{1D446722-516A-48C9-BB9C-FD66F8B11052}" type="pres">
      <dgm:prSet presAssocID="{61B8B7CE-6011-41C6-9961-82EB093C06AF}" presName="hierChild3" presStyleCnt="0"/>
      <dgm:spPr/>
    </dgm:pt>
  </dgm:ptLst>
  <dgm:cxnLst>
    <dgm:cxn modelId="{2DC62402-550B-7C45-A419-292370A01D78}" type="presOf" srcId="{58C0DE66-CFA2-4573-BB49-55427F5844A9}" destId="{930F1593-1AE4-4E6E-A858-562094C08EEA}" srcOrd="0" destOrd="0" presId="urn:microsoft.com/office/officeart/2005/8/layout/orgChart1"/>
    <dgm:cxn modelId="{0D457005-3D2E-415E-8832-6C7F03AD636A}" srcId="{61B8B7CE-6011-41C6-9961-82EB093C06AF}" destId="{58783105-AC12-4518-AAE5-BE315F281F52}" srcOrd="2" destOrd="0" parTransId="{A91A2DB7-ECBD-4014-9E96-8E0334667F9C}" sibTransId="{084C38A4-C21E-4B98-B7F9-513F5E9926CD}"/>
    <dgm:cxn modelId="{D8FE6009-98E3-43CA-AACD-5DCC2D689F18}" srcId="{B45BD109-5663-4353-95DD-598CCD673B71}" destId="{C6A8A63B-9145-4A0F-83FC-178A5756D344}" srcOrd="0" destOrd="0" parTransId="{39B2FE7B-B344-41F4-ADB6-0A06994D51C8}" sibTransId="{0C2668D1-C30F-418D-8605-13E4B358FF63}"/>
    <dgm:cxn modelId="{90F8060B-9FB1-5E4F-9616-586C5356B1EF}" type="presOf" srcId="{04C0B5CB-77DF-4205-A453-F54CF0469854}" destId="{8C58F063-0E3D-4DD3-98DE-56FEA63E6F27}" srcOrd="0" destOrd="0" presId="urn:microsoft.com/office/officeart/2005/8/layout/orgChart1"/>
    <dgm:cxn modelId="{0B884822-C416-BE40-8132-C6C20C40F040}" type="presOf" srcId="{C6A8A63B-9145-4A0F-83FC-178A5756D344}" destId="{003267FA-8A0D-4F16-8439-E959CC1CB483}" srcOrd="1" destOrd="0" presId="urn:microsoft.com/office/officeart/2005/8/layout/orgChart1"/>
    <dgm:cxn modelId="{DA160A2A-1010-6A47-AF82-EAD33F2BC6A4}" type="presOf" srcId="{58783105-AC12-4518-AAE5-BE315F281F52}" destId="{57AF6EF6-E8A1-40B8-B18C-5C255B7797C4}" srcOrd="0" destOrd="0" presId="urn:microsoft.com/office/officeart/2005/8/layout/orgChart1"/>
    <dgm:cxn modelId="{00522B36-BF6B-3442-A181-66AC886E3127}" type="presOf" srcId="{497439B3-B571-402A-8EDC-F101E5F72D90}" destId="{DA7DDBBB-A423-4444-8B96-1F44FB69716C}" srcOrd="0" destOrd="0" presId="urn:microsoft.com/office/officeart/2005/8/layout/orgChart1"/>
    <dgm:cxn modelId="{D711573C-BC9A-224D-A3AA-B6BA13C0A819}" type="presOf" srcId="{C6A8A63B-9145-4A0F-83FC-178A5756D344}" destId="{41848FBC-352F-47C7-A108-3022443D1705}" srcOrd="0" destOrd="0" presId="urn:microsoft.com/office/officeart/2005/8/layout/orgChart1"/>
    <dgm:cxn modelId="{9D281844-108D-45ED-A111-11448CEBCDB3}" srcId="{61B8B7CE-6011-41C6-9961-82EB093C06AF}" destId="{04C0B5CB-77DF-4205-A453-F54CF0469854}" srcOrd="3" destOrd="0" parTransId="{DD2B6D74-792C-426A-9A49-B3E94B1A5F34}" sibTransId="{5F5C027D-F393-437D-906F-317E8F70F6F7}"/>
    <dgm:cxn modelId="{EAD7974A-3961-4836-BBE3-124B7E8097D7}" srcId="{B45BD109-5663-4353-95DD-598CCD673B71}" destId="{E128A184-03D6-4925-AAE8-89A1590BD650}" srcOrd="1" destOrd="0" parTransId="{58C0DE66-CFA2-4573-BB49-55427F5844A9}" sibTransId="{06C8492D-D864-4918-B3D5-B3171FDBB29C}"/>
    <dgm:cxn modelId="{BF717F4F-7C62-B845-AAF8-3EFF5256C4E1}" type="presOf" srcId="{58783105-AC12-4518-AAE5-BE315F281F52}" destId="{09C0395A-FF9D-4D97-AB13-0918CB3CAA2D}" srcOrd="1" destOrd="0" presId="urn:microsoft.com/office/officeart/2005/8/layout/orgChart1"/>
    <dgm:cxn modelId="{9FB25751-FA5A-4103-B5A9-6E5F8A38B0F3}" srcId="{61B8B7CE-6011-41C6-9961-82EB093C06AF}" destId="{3072C6F2-7A0D-4F94-B1C5-80C659D1E14C}" srcOrd="1" destOrd="0" parTransId="{118C888F-B72E-4F83-A797-9D4EECBE82AE}" sibTransId="{19550E05-E684-4654-8AAC-6F952ECC6069}"/>
    <dgm:cxn modelId="{AC67A053-0324-F541-914E-FA55C2E7B72B}" type="presOf" srcId="{61B8B7CE-6011-41C6-9961-82EB093C06AF}" destId="{AA2E5EAC-82FF-431C-9FF6-342ED8BA23C6}" srcOrd="1" destOrd="0" presId="urn:microsoft.com/office/officeart/2005/8/layout/orgChart1"/>
    <dgm:cxn modelId="{85AFFE53-84FA-7C45-ACF8-D7B6FCC5552F}" type="presOf" srcId="{B45BD109-5663-4353-95DD-598CCD673B71}" destId="{377E08CE-C6C6-4E1C-8C78-F4DEC5305D32}" srcOrd="1" destOrd="0" presId="urn:microsoft.com/office/officeart/2005/8/layout/orgChart1"/>
    <dgm:cxn modelId="{A9375B6A-182C-7348-9AF2-307EECA20CD6}" type="presOf" srcId="{39B2FE7B-B344-41F4-ADB6-0A06994D51C8}" destId="{5B8B3E45-74DD-40C8-95C8-79E3100B182C}" srcOrd="0" destOrd="0" presId="urn:microsoft.com/office/officeart/2005/8/layout/orgChart1"/>
    <dgm:cxn modelId="{F0AA2575-C590-C74E-A427-087467B03B63}" type="presOf" srcId="{E128A184-03D6-4925-AAE8-89A1590BD650}" destId="{C6077785-3880-4362-A558-36B4543401FC}" srcOrd="1" destOrd="0" presId="urn:microsoft.com/office/officeart/2005/8/layout/orgChart1"/>
    <dgm:cxn modelId="{C60AB97C-E1F4-EE42-A324-6DBB115BD4BA}" type="presOf" srcId="{DD2B6D74-792C-426A-9A49-B3E94B1A5F34}" destId="{C6111A36-6817-41FF-9519-53D65F221382}" srcOrd="0" destOrd="0" presId="urn:microsoft.com/office/officeart/2005/8/layout/orgChart1"/>
    <dgm:cxn modelId="{C2EB6A9E-23BF-BE46-976F-41EE5B4E535A}" type="presOf" srcId="{118C888F-B72E-4F83-A797-9D4EECBE82AE}" destId="{A225476D-BAD1-42ED-B030-DE71893F1F35}" srcOrd="0" destOrd="0" presId="urn:microsoft.com/office/officeart/2005/8/layout/orgChart1"/>
    <dgm:cxn modelId="{1BA549AD-0376-324F-AF15-47D09E62DB90}" type="presOf" srcId="{B45BD109-5663-4353-95DD-598CCD673B71}" destId="{0D5B4DE8-B611-4A99-BE76-DFF55598AAE9}" srcOrd="0"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A6A686B7-71F9-CC40-819B-25550ED4CAA1}" type="presOf" srcId="{E128A184-03D6-4925-AAE8-89A1590BD650}" destId="{82B88F49-5893-4795-B6CD-E83BF9C41FF5}" srcOrd="0" destOrd="0" presId="urn:microsoft.com/office/officeart/2005/8/layout/orgChart1"/>
    <dgm:cxn modelId="{217DCEC7-87C0-2049-A7EB-504B4763683A}" type="presOf" srcId="{3072C6F2-7A0D-4F94-B1C5-80C659D1E14C}" destId="{CEC031A8-D41B-449D-B224-30AB8EB3933B}" srcOrd="1" destOrd="0" presId="urn:microsoft.com/office/officeart/2005/8/layout/orgChart1"/>
    <dgm:cxn modelId="{FF3238C9-E055-4A66-85F3-5121B07B09B7}" srcId="{79F3FE4F-86F6-4676-9B56-D014CB20A5B4}" destId="{61B8B7CE-6011-41C6-9961-82EB093C06AF}" srcOrd="0" destOrd="0" parTransId="{9ED1E0CD-31E4-420F-A230-543680E09F7F}" sibTransId="{7CB0EF79-ECC0-4D59-AAC5-1CC16ACB42EF}"/>
    <dgm:cxn modelId="{0B15FADD-757A-904E-8807-D69DE05174A4}" type="presOf" srcId="{04C0B5CB-77DF-4205-A453-F54CF0469854}" destId="{5D3C02D9-DC3F-414E-A8FE-B1D41A15EA10}" srcOrd="1" destOrd="0" presId="urn:microsoft.com/office/officeart/2005/8/layout/orgChart1"/>
    <dgm:cxn modelId="{27A214E1-A5D4-3A4E-A77A-55DDAA9807B9}" type="presOf" srcId="{61B8B7CE-6011-41C6-9961-82EB093C06AF}" destId="{E85B40A5-924F-4522-90F7-A5015B8AAB77}" srcOrd="0" destOrd="0" presId="urn:microsoft.com/office/officeart/2005/8/layout/orgChart1"/>
    <dgm:cxn modelId="{532AE0E6-EDE0-BC4E-AD9A-FB07743FD24A}" type="presOf" srcId="{3072C6F2-7A0D-4F94-B1C5-80C659D1E14C}" destId="{C6C99EA9-0485-4FBB-88D7-BC4F71D8E24B}" srcOrd="0" destOrd="0" presId="urn:microsoft.com/office/officeart/2005/8/layout/orgChart1"/>
    <dgm:cxn modelId="{B920C4F9-7313-1F4B-A666-4A92E5B30958}" type="presOf" srcId="{A91A2DB7-ECBD-4014-9E96-8E0334667F9C}" destId="{CF8002C2-C27E-4407-BD09-9B43DD512261}" srcOrd="0" destOrd="0" presId="urn:microsoft.com/office/officeart/2005/8/layout/orgChart1"/>
    <dgm:cxn modelId="{B922FEFC-A383-E242-B014-B333E9A963FE}" type="presOf" srcId="{79F3FE4F-86F6-4676-9B56-D014CB20A5B4}" destId="{E6DEDBC4-894D-4841-B4EE-0063B9CF9187}" srcOrd="0" destOrd="0" presId="urn:microsoft.com/office/officeart/2005/8/layout/orgChart1"/>
    <dgm:cxn modelId="{D2500C14-327D-3A40-AB44-B839315D5DC1}" type="presParOf" srcId="{E6DEDBC4-894D-4841-B4EE-0063B9CF9187}" destId="{485D6FBE-8109-42B6-A34B-4E6BE6BDE174}" srcOrd="0" destOrd="0" presId="urn:microsoft.com/office/officeart/2005/8/layout/orgChart1"/>
    <dgm:cxn modelId="{C3EEFF72-6C42-D440-841F-EE0F6AD1E2E8}" type="presParOf" srcId="{485D6FBE-8109-42B6-A34B-4E6BE6BDE174}" destId="{2909D96A-611F-4552-81D9-134055F3FFE4}" srcOrd="0" destOrd="0" presId="urn:microsoft.com/office/officeart/2005/8/layout/orgChart1"/>
    <dgm:cxn modelId="{BDAC16FC-31DD-EE48-BF8D-7F468A3A3AE1}" type="presParOf" srcId="{2909D96A-611F-4552-81D9-134055F3FFE4}" destId="{E85B40A5-924F-4522-90F7-A5015B8AAB77}" srcOrd="0" destOrd="0" presId="urn:microsoft.com/office/officeart/2005/8/layout/orgChart1"/>
    <dgm:cxn modelId="{799C87B5-7EFB-6748-996F-F06A7D9272ED}" type="presParOf" srcId="{2909D96A-611F-4552-81D9-134055F3FFE4}" destId="{AA2E5EAC-82FF-431C-9FF6-342ED8BA23C6}" srcOrd="1" destOrd="0" presId="urn:microsoft.com/office/officeart/2005/8/layout/orgChart1"/>
    <dgm:cxn modelId="{514D2A5F-C3E8-7041-AFC5-9348C206A58D}" type="presParOf" srcId="{485D6FBE-8109-42B6-A34B-4E6BE6BDE174}" destId="{6DDD4E5C-677A-4BBF-852F-27E7EC6F70D6}" srcOrd="1" destOrd="0" presId="urn:microsoft.com/office/officeart/2005/8/layout/orgChart1"/>
    <dgm:cxn modelId="{139A2714-608E-1D49-92AE-A0C2D16E6EF6}" type="presParOf" srcId="{6DDD4E5C-677A-4BBF-852F-27E7EC6F70D6}" destId="{DA7DDBBB-A423-4444-8B96-1F44FB69716C}" srcOrd="0" destOrd="0" presId="urn:microsoft.com/office/officeart/2005/8/layout/orgChart1"/>
    <dgm:cxn modelId="{BD04F12F-5698-EA4B-81F1-8B9F90BDC141}" type="presParOf" srcId="{6DDD4E5C-677A-4BBF-852F-27E7EC6F70D6}" destId="{698EB6A6-3C5A-44C0-86A2-7129A31F1F3F}" srcOrd="1" destOrd="0" presId="urn:microsoft.com/office/officeart/2005/8/layout/orgChart1"/>
    <dgm:cxn modelId="{FC2BFB6B-62CA-9E48-A91C-C97F62E0C806}" type="presParOf" srcId="{698EB6A6-3C5A-44C0-86A2-7129A31F1F3F}" destId="{309E037B-CE6D-49F4-BEDB-91409353890D}" srcOrd="0" destOrd="0" presId="urn:microsoft.com/office/officeart/2005/8/layout/orgChart1"/>
    <dgm:cxn modelId="{5DD7F8CA-1FBE-5340-853B-44B6B23D980A}" type="presParOf" srcId="{309E037B-CE6D-49F4-BEDB-91409353890D}" destId="{0D5B4DE8-B611-4A99-BE76-DFF55598AAE9}" srcOrd="0" destOrd="0" presId="urn:microsoft.com/office/officeart/2005/8/layout/orgChart1"/>
    <dgm:cxn modelId="{722A08C0-FE9F-9049-BA35-72CD6C0D8FE7}" type="presParOf" srcId="{309E037B-CE6D-49F4-BEDB-91409353890D}" destId="{377E08CE-C6C6-4E1C-8C78-F4DEC5305D32}" srcOrd="1" destOrd="0" presId="urn:microsoft.com/office/officeart/2005/8/layout/orgChart1"/>
    <dgm:cxn modelId="{4D3C0D12-40E3-144E-98AA-F0066366C20D}" type="presParOf" srcId="{698EB6A6-3C5A-44C0-86A2-7129A31F1F3F}" destId="{9DCF6055-F9D2-4977-9320-6F7BE53A0478}" srcOrd="1" destOrd="0" presId="urn:microsoft.com/office/officeart/2005/8/layout/orgChart1"/>
    <dgm:cxn modelId="{E21385D6-A679-C742-9065-4B9780851E4A}" type="presParOf" srcId="{9DCF6055-F9D2-4977-9320-6F7BE53A0478}" destId="{5B8B3E45-74DD-40C8-95C8-79E3100B182C}" srcOrd="0" destOrd="0" presId="urn:microsoft.com/office/officeart/2005/8/layout/orgChart1"/>
    <dgm:cxn modelId="{01644C0E-C7D4-0847-A9C1-6529FEA9BB11}" type="presParOf" srcId="{9DCF6055-F9D2-4977-9320-6F7BE53A0478}" destId="{BA6E2ABE-0941-4DB9-82EC-91B87E72633E}" srcOrd="1" destOrd="0" presId="urn:microsoft.com/office/officeart/2005/8/layout/orgChart1"/>
    <dgm:cxn modelId="{FA65C3D0-C5EA-184E-914A-1D859D12727B}" type="presParOf" srcId="{BA6E2ABE-0941-4DB9-82EC-91B87E72633E}" destId="{4AD3E2FF-FB10-42C2-B8B9-1087A4BF1D6B}" srcOrd="0" destOrd="0" presId="urn:microsoft.com/office/officeart/2005/8/layout/orgChart1"/>
    <dgm:cxn modelId="{756869A5-6DB6-B940-A54C-7733C2EFB71C}" type="presParOf" srcId="{4AD3E2FF-FB10-42C2-B8B9-1087A4BF1D6B}" destId="{41848FBC-352F-47C7-A108-3022443D1705}" srcOrd="0" destOrd="0" presId="urn:microsoft.com/office/officeart/2005/8/layout/orgChart1"/>
    <dgm:cxn modelId="{F6640382-0268-EE4F-B1B1-BF74FEA74CDA}" type="presParOf" srcId="{4AD3E2FF-FB10-42C2-B8B9-1087A4BF1D6B}" destId="{003267FA-8A0D-4F16-8439-E959CC1CB483}" srcOrd="1" destOrd="0" presId="urn:microsoft.com/office/officeart/2005/8/layout/orgChart1"/>
    <dgm:cxn modelId="{0D6BD16D-4422-2D49-8568-BA2B8AD0F10C}" type="presParOf" srcId="{BA6E2ABE-0941-4DB9-82EC-91B87E72633E}" destId="{DD07A271-8E34-483C-9FA1-704F8B0F4DB6}" srcOrd="1" destOrd="0" presId="urn:microsoft.com/office/officeart/2005/8/layout/orgChart1"/>
    <dgm:cxn modelId="{E5EFE510-6C7B-824C-9F91-5F64612875BD}" type="presParOf" srcId="{BA6E2ABE-0941-4DB9-82EC-91B87E72633E}" destId="{BCBABC0D-9A78-4D19-906D-39ED1F46E914}" srcOrd="2" destOrd="0" presId="urn:microsoft.com/office/officeart/2005/8/layout/orgChart1"/>
    <dgm:cxn modelId="{53AADEBE-A7D6-F14F-BE07-D20940883010}" type="presParOf" srcId="{9DCF6055-F9D2-4977-9320-6F7BE53A0478}" destId="{930F1593-1AE4-4E6E-A858-562094C08EEA}" srcOrd="2" destOrd="0" presId="urn:microsoft.com/office/officeart/2005/8/layout/orgChart1"/>
    <dgm:cxn modelId="{22F5C74F-9700-2945-8942-DF59342CBF6B}" type="presParOf" srcId="{9DCF6055-F9D2-4977-9320-6F7BE53A0478}" destId="{1A3CC649-1B6A-45AC-9475-74897D11E298}" srcOrd="3" destOrd="0" presId="urn:microsoft.com/office/officeart/2005/8/layout/orgChart1"/>
    <dgm:cxn modelId="{E405E34F-4803-4A4B-8280-B8045CA13694}" type="presParOf" srcId="{1A3CC649-1B6A-45AC-9475-74897D11E298}" destId="{8B1BF60E-EED1-40AE-AC41-4640F352DCC8}" srcOrd="0" destOrd="0" presId="urn:microsoft.com/office/officeart/2005/8/layout/orgChart1"/>
    <dgm:cxn modelId="{06A39568-A5BF-0840-9B40-15BD634287C4}" type="presParOf" srcId="{8B1BF60E-EED1-40AE-AC41-4640F352DCC8}" destId="{82B88F49-5893-4795-B6CD-E83BF9C41FF5}" srcOrd="0" destOrd="0" presId="urn:microsoft.com/office/officeart/2005/8/layout/orgChart1"/>
    <dgm:cxn modelId="{BD3835B7-93DA-F741-AFF1-1B8FB07CD2BB}" type="presParOf" srcId="{8B1BF60E-EED1-40AE-AC41-4640F352DCC8}" destId="{C6077785-3880-4362-A558-36B4543401FC}" srcOrd="1" destOrd="0" presId="urn:microsoft.com/office/officeart/2005/8/layout/orgChart1"/>
    <dgm:cxn modelId="{17D5FBFD-31CF-0F4B-8535-54BFAF11BDD7}" type="presParOf" srcId="{1A3CC649-1B6A-45AC-9475-74897D11E298}" destId="{EC120986-16C6-42FC-94D1-D4ADA342A902}" srcOrd="1" destOrd="0" presId="urn:microsoft.com/office/officeart/2005/8/layout/orgChart1"/>
    <dgm:cxn modelId="{01B2F829-8169-EC49-98A6-D95DB925F32A}" type="presParOf" srcId="{1A3CC649-1B6A-45AC-9475-74897D11E298}" destId="{B96B03ED-F56E-4B73-9B08-8DBCBE48F0E4}" srcOrd="2" destOrd="0" presId="urn:microsoft.com/office/officeart/2005/8/layout/orgChart1"/>
    <dgm:cxn modelId="{CDF23F2B-0057-3E44-80D7-E7967C629A74}" type="presParOf" srcId="{698EB6A6-3C5A-44C0-86A2-7129A31F1F3F}" destId="{DE26725E-EEE2-4A78-8399-FE57F205FE4F}" srcOrd="2" destOrd="0" presId="urn:microsoft.com/office/officeart/2005/8/layout/orgChart1"/>
    <dgm:cxn modelId="{5D97225F-E9C7-A749-85C4-F2E28386F64B}" type="presParOf" srcId="{6DDD4E5C-677A-4BBF-852F-27E7EC6F70D6}" destId="{A225476D-BAD1-42ED-B030-DE71893F1F35}" srcOrd="2" destOrd="0" presId="urn:microsoft.com/office/officeart/2005/8/layout/orgChart1"/>
    <dgm:cxn modelId="{859A2AC1-C1A2-CD4D-AAC5-8C89FAB77EFF}" type="presParOf" srcId="{6DDD4E5C-677A-4BBF-852F-27E7EC6F70D6}" destId="{EED87BB7-B218-4B26-AB5E-12E904C49CAC}" srcOrd="3" destOrd="0" presId="urn:microsoft.com/office/officeart/2005/8/layout/orgChart1"/>
    <dgm:cxn modelId="{43928E80-12F2-2041-B1E1-B50E488314CD}" type="presParOf" srcId="{EED87BB7-B218-4B26-AB5E-12E904C49CAC}" destId="{CCA1DB01-FE68-4442-96E2-66B463D6AFC0}" srcOrd="0" destOrd="0" presId="urn:microsoft.com/office/officeart/2005/8/layout/orgChart1"/>
    <dgm:cxn modelId="{EB367F22-D879-CA46-BD7B-7FE738861CE3}" type="presParOf" srcId="{CCA1DB01-FE68-4442-96E2-66B463D6AFC0}" destId="{C6C99EA9-0485-4FBB-88D7-BC4F71D8E24B}" srcOrd="0" destOrd="0" presId="urn:microsoft.com/office/officeart/2005/8/layout/orgChart1"/>
    <dgm:cxn modelId="{8313C297-9D9D-5948-8D71-20C16FD58E3D}" type="presParOf" srcId="{CCA1DB01-FE68-4442-96E2-66B463D6AFC0}" destId="{CEC031A8-D41B-449D-B224-30AB8EB3933B}" srcOrd="1" destOrd="0" presId="urn:microsoft.com/office/officeart/2005/8/layout/orgChart1"/>
    <dgm:cxn modelId="{CF35105C-9FE5-CE47-9561-44D7E90E29D9}" type="presParOf" srcId="{EED87BB7-B218-4B26-AB5E-12E904C49CAC}" destId="{B08E8C62-06B4-4E08-8FCB-37798B6672CA}" srcOrd="1" destOrd="0" presId="urn:microsoft.com/office/officeart/2005/8/layout/orgChart1"/>
    <dgm:cxn modelId="{E38116D1-F8F2-8945-B465-6AD836D6998B}" type="presParOf" srcId="{EED87BB7-B218-4B26-AB5E-12E904C49CAC}" destId="{E87C1B71-F82C-449A-A35C-DA8F410C5A28}" srcOrd="2" destOrd="0" presId="urn:microsoft.com/office/officeart/2005/8/layout/orgChart1"/>
    <dgm:cxn modelId="{B644A511-24C9-6C48-A77B-D1E899559D01}" type="presParOf" srcId="{6DDD4E5C-677A-4BBF-852F-27E7EC6F70D6}" destId="{CF8002C2-C27E-4407-BD09-9B43DD512261}" srcOrd="4" destOrd="0" presId="urn:microsoft.com/office/officeart/2005/8/layout/orgChart1"/>
    <dgm:cxn modelId="{65BE9177-B52D-C345-8BD3-A15014CAAF92}" type="presParOf" srcId="{6DDD4E5C-677A-4BBF-852F-27E7EC6F70D6}" destId="{C35EC312-870F-48E7-8476-983CAEBD0747}" srcOrd="5" destOrd="0" presId="urn:microsoft.com/office/officeart/2005/8/layout/orgChart1"/>
    <dgm:cxn modelId="{39DCE9A8-4EAB-E946-8C3B-FBE505816A49}" type="presParOf" srcId="{C35EC312-870F-48E7-8476-983CAEBD0747}" destId="{0ED8D031-84C4-48E8-93A3-B2C6713B7B5F}" srcOrd="0" destOrd="0" presId="urn:microsoft.com/office/officeart/2005/8/layout/orgChart1"/>
    <dgm:cxn modelId="{91D12D75-9F4E-514B-95D6-01172932DEC1}" type="presParOf" srcId="{0ED8D031-84C4-48E8-93A3-B2C6713B7B5F}" destId="{57AF6EF6-E8A1-40B8-B18C-5C255B7797C4}" srcOrd="0" destOrd="0" presId="urn:microsoft.com/office/officeart/2005/8/layout/orgChart1"/>
    <dgm:cxn modelId="{2F09F122-57E9-B644-B775-6DF749D140C2}" type="presParOf" srcId="{0ED8D031-84C4-48E8-93A3-B2C6713B7B5F}" destId="{09C0395A-FF9D-4D97-AB13-0918CB3CAA2D}" srcOrd="1" destOrd="0" presId="urn:microsoft.com/office/officeart/2005/8/layout/orgChart1"/>
    <dgm:cxn modelId="{49216365-6FCB-4844-B7F5-33B8FA0E350B}" type="presParOf" srcId="{C35EC312-870F-48E7-8476-983CAEBD0747}" destId="{E0A8FA8F-87BC-4974-BA06-89B04F87851A}" srcOrd="1" destOrd="0" presId="urn:microsoft.com/office/officeart/2005/8/layout/orgChart1"/>
    <dgm:cxn modelId="{3D297D11-AC43-7141-B235-22F21808B6A5}" type="presParOf" srcId="{C35EC312-870F-48E7-8476-983CAEBD0747}" destId="{B7FD3E63-E9DD-45F7-B65C-D3FE903A9C68}" srcOrd="2" destOrd="0" presId="urn:microsoft.com/office/officeart/2005/8/layout/orgChart1"/>
    <dgm:cxn modelId="{B0267636-2F58-6543-9FAF-A12D053F360A}" type="presParOf" srcId="{6DDD4E5C-677A-4BBF-852F-27E7EC6F70D6}" destId="{C6111A36-6817-41FF-9519-53D65F221382}" srcOrd="6" destOrd="0" presId="urn:microsoft.com/office/officeart/2005/8/layout/orgChart1"/>
    <dgm:cxn modelId="{264CFBE0-6B5A-1B41-9963-33C077DEB127}" type="presParOf" srcId="{6DDD4E5C-677A-4BBF-852F-27E7EC6F70D6}" destId="{91C16630-B642-4808-8953-7B996D70F28B}" srcOrd="7" destOrd="0" presId="urn:microsoft.com/office/officeart/2005/8/layout/orgChart1"/>
    <dgm:cxn modelId="{49A4D5C8-D34E-6645-83BD-B7882A4552C0}" type="presParOf" srcId="{91C16630-B642-4808-8953-7B996D70F28B}" destId="{810F700F-1822-424E-874A-1A9D01E5E831}" srcOrd="0" destOrd="0" presId="urn:microsoft.com/office/officeart/2005/8/layout/orgChart1"/>
    <dgm:cxn modelId="{462C39CB-BFA7-B94E-AB2E-4ABCF49F73E0}" type="presParOf" srcId="{810F700F-1822-424E-874A-1A9D01E5E831}" destId="{8C58F063-0E3D-4DD3-98DE-56FEA63E6F27}" srcOrd="0" destOrd="0" presId="urn:microsoft.com/office/officeart/2005/8/layout/orgChart1"/>
    <dgm:cxn modelId="{68A8C285-582C-7D46-B872-8963B51B3885}" type="presParOf" srcId="{810F700F-1822-424E-874A-1A9D01E5E831}" destId="{5D3C02D9-DC3F-414E-A8FE-B1D41A15EA10}" srcOrd="1" destOrd="0" presId="urn:microsoft.com/office/officeart/2005/8/layout/orgChart1"/>
    <dgm:cxn modelId="{CE3554F7-6FF4-7149-BAE6-3DCD63C3C19B}" type="presParOf" srcId="{91C16630-B642-4808-8953-7B996D70F28B}" destId="{3269F571-692A-4C14-A7DB-3F87BA7FD1FD}" srcOrd="1" destOrd="0" presId="urn:microsoft.com/office/officeart/2005/8/layout/orgChart1"/>
    <dgm:cxn modelId="{C05540FE-9A66-CE4B-8E30-DA6081623204}" type="presParOf" srcId="{91C16630-B642-4808-8953-7B996D70F28B}" destId="{98697FA3-3B38-4216-A4D9-D3815697EB25}" srcOrd="2" destOrd="0" presId="urn:microsoft.com/office/officeart/2005/8/layout/orgChart1"/>
    <dgm:cxn modelId="{65ED7B50-8753-DD47-AC21-59C6A61BD5F8}"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solidFill>
          <a:srgbClr val="1B2B51"/>
        </a:solidFill>
        <a:ln>
          <a:solidFill>
            <a:schemeClr val="tx2"/>
          </a:solidFill>
        </a:ln>
      </dgm:spPr>
      <dgm:t>
        <a:bodyPr/>
        <a:lstStyle/>
        <a:p>
          <a:r>
            <a:rPr lang="en-US" sz="2000">
              <a:latin typeface="Helvetica Neue"/>
            </a:rPr>
            <a:t>MICRO FACTORS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dgm:spPr>
        <a:solidFill>
          <a:srgbClr val="1B2B51"/>
        </a:solidFill>
        <a:ln>
          <a:solidFill>
            <a:schemeClr val="tx2"/>
          </a:solidFill>
        </a:ln>
      </dgm:spPr>
      <dgm:t>
        <a:bodyPr/>
        <a:lstStyle/>
        <a:p>
          <a:r>
            <a:rPr lang="en-US">
              <a:latin typeface="Helvetica Neue"/>
            </a:rPr>
            <a:t>FAMILY STRUCTURE</a:t>
          </a:r>
        </a:p>
      </dgm:t>
    </dgm:pt>
    <dgm:pt modelId="{497439B3-B571-402A-8EDC-F101E5F72D90}" type="parTrans" cxnId="{E1D643B3-22EE-4F6A-8783-2AB1AFE03669}">
      <dgm:prSe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dgm:spPr>
        <a:solidFill>
          <a:srgbClr val="1B2B51"/>
        </a:solidFill>
        <a:ln>
          <a:solidFill>
            <a:schemeClr val="tx2"/>
          </a:solidFill>
        </a:ln>
      </dgm:spPr>
      <dgm:t>
        <a:bodyPr/>
        <a:lstStyle/>
        <a:p>
          <a:r>
            <a:rPr lang="en-US">
              <a:latin typeface="Helvetica Neue"/>
            </a:rPr>
            <a:t>HEALTH</a:t>
          </a:r>
        </a:p>
      </dgm:t>
    </dgm:pt>
    <dgm:pt modelId="{118C888F-B72E-4F83-A797-9D4EECBE82AE}" type="parTrans" cxnId="{9FB25751-FA5A-4103-B5A9-6E5F8A38B0F3}">
      <dgm:prSe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dgm:spPr>
        <a:solidFill>
          <a:srgbClr val="1B2B51"/>
        </a:solidFill>
        <a:ln>
          <a:solidFill>
            <a:schemeClr val="tx2"/>
          </a:solidFill>
        </a:ln>
      </dgm:spPr>
      <dgm:t>
        <a:bodyPr/>
        <a:lstStyle/>
        <a:p>
          <a:r>
            <a:rPr lang="en-US">
              <a:latin typeface="Helvetica Neue"/>
            </a:rPr>
            <a:t>CAREER CHOICE</a:t>
          </a:r>
        </a:p>
      </dgm:t>
    </dgm:pt>
    <dgm:pt modelId="{A91A2DB7-ECBD-4014-9E96-8E0334667F9C}" type="parTrans" cxnId="{0D457005-3D2E-415E-8832-6C7F03AD636A}">
      <dgm:prSet/>
      <dgm:spPr/>
      <dgm:t>
        <a:bodyPr/>
        <a:lstStyle/>
        <a:p>
          <a:endParaRPr lang="en-US"/>
        </a:p>
      </dgm:t>
    </dgm:pt>
    <dgm:pt modelId="{084C38A4-C21E-4B98-B7F9-513F5E9926CD}" type="sibTrans" cxnId="{0D457005-3D2E-415E-8832-6C7F03AD636A}">
      <dgm:prSet/>
      <dgm:spPr/>
      <dgm:t>
        <a:bodyPr/>
        <a:lstStyle/>
        <a:p>
          <a:endParaRPr lang="en-US"/>
        </a:p>
      </dgm:t>
    </dgm:pt>
    <dgm:pt modelId="{04C0B5CB-77DF-4205-A453-F54CF0469854}">
      <dgm:prSet phldrT="[Text]"/>
      <dgm:spPr>
        <a:solidFill>
          <a:srgbClr val="1B2B51"/>
        </a:solidFill>
        <a:ln>
          <a:solidFill>
            <a:schemeClr val="tx2"/>
          </a:solidFill>
        </a:ln>
      </dgm:spPr>
      <dgm:t>
        <a:bodyPr/>
        <a:lstStyle/>
        <a:p>
          <a:r>
            <a:rPr lang="en-US">
              <a:latin typeface="Helvetica Neue"/>
            </a:rPr>
            <a:t>AGE</a:t>
          </a:r>
        </a:p>
      </dgm:t>
    </dgm:pt>
    <dgm:pt modelId="{DD2B6D74-792C-426A-9A49-B3E94B1A5F34}" type="parTrans" cxnId="{9D281844-108D-45ED-A111-11448CEBCDB3}">
      <dgm:prSet/>
      <dgm:spPr/>
      <dgm:t>
        <a:bodyPr/>
        <a:lstStyle/>
        <a:p>
          <a:endParaRPr lang="en-US"/>
        </a:p>
      </dgm:t>
    </dgm:pt>
    <dgm:pt modelId="{5F5C027D-F393-437D-906F-317E8F70F6F7}" type="sibTrans" cxnId="{9D281844-108D-45ED-A111-11448CEBCDB3}">
      <dgm:prSet/>
      <dgm:spPr/>
      <dgm:t>
        <a:bodyPr/>
        <a:lstStyle/>
        <a:p>
          <a:endParaRPr lang="en-US"/>
        </a:p>
      </dgm:t>
    </dgm:pt>
    <dgm:pt modelId="{17B208B5-035B-42BE-9D2D-9EEEE45CC306}">
      <dgm:prSet phldrT="[Text]"/>
      <dgm:spPr>
        <a:solidFill>
          <a:srgbClr val="1B2B51"/>
        </a:solidFill>
        <a:ln>
          <a:solidFill>
            <a:schemeClr val="tx2"/>
          </a:solidFill>
        </a:ln>
      </dgm:spPr>
      <dgm:t>
        <a:bodyPr/>
        <a:lstStyle/>
        <a:p>
          <a:r>
            <a:rPr lang="en-US">
              <a:latin typeface="Helvetica Neue"/>
            </a:rPr>
            <a:t>AFFECT EARNINGS</a:t>
          </a:r>
        </a:p>
      </dgm:t>
    </dgm:pt>
    <dgm:pt modelId="{8A9BFBD1-1259-4C4E-B4A0-FCB046375CCF}" type="parTrans" cxnId="{59C56DC0-FB1F-4CCC-A408-90DAE7640248}">
      <dgm:prSet/>
      <dgm:spPr/>
      <dgm:t>
        <a:bodyPr/>
        <a:lstStyle/>
        <a:p>
          <a:endParaRPr lang="en-US"/>
        </a:p>
      </dgm:t>
    </dgm:pt>
    <dgm:pt modelId="{5CD466DB-1705-4B25-B076-CD83F2FFCF29}" type="sibTrans" cxnId="{59C56DC0-FB1F-4CCC-A408-90DAE7640248}">
      <dgm:prSet/>
      <dgm:spPr/>
      <dgm:t>
        <a:bodyPr/>
        <a:lstStyle/>
        <a:p>
          <a:endParaRPr lang="en-US"/>
        </a:p>
      </dgm:t>
    </dgm:pt>
    <dgm:pt modelId="{A4ED20DE-FDC6-4BC1-92C7-DFD948C32A0F}">
      <dgm:prSet phldrT="[Text]"/>
      <dgm:spPr>
        <a:solidFill>
          <a:srgbClr val="1B2B51"/>
        </a:solidFill>
        <a:ln>
          <a:solidFill>
            <a:schemeClr val="tx2"/>
          </a:solidFill>
        </a:ln>
      </dgm:spPr>
      <dgm:t>
        <a:bodyPr/>
        <a:lstStyle/>
        <a:p>
          <a:r>
            <a:rPr lang="en-US">
              <a:latin typeface="Helvetica Neue"/>
            </a:rPr>
            <a:t>CREATE EXPENSES</a:t>
          </a:r>
        </a:p>
      </dgm:t>
    </dgm:pt>
    <dgm:pt modelId="{59E58470-F196-4203-84FF-951840BD4864}" type="parTrans" cxnId="{8C86EDD2-B412-477B-A190-96BD49FFC9C2}">
      <dgm:prSet/>
      <dgm:spPr/>
      <dgm:t>
        <a:bodyPr/>
        <a:lstStyle/>
        <a:p>
          <a:endParaRPr lang="en-US"/>
        </a:p>
      </dgm:t>
    </dgm:pt>
    <dgm:pt modelId="{09027B06-9EA8-48CA-B2C9-023510183165}" type="sibTrans" cxnId="{8C86EDD2-B412-477B-A190-96BD49FFC9C2}">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4"/>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4">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4"/>
      <dgm:spPr/>
    </dgm:pt>
    <dgm:pt modelId="{9DCF6055-F9D2-4977-9320-6F7BE53A0478}" type="pres">
      <dgm:prSet presAssocID="{B45BD109-5663-4353-95DD-598CCD673B71}" presName="hierChild4"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4"/>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4">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4"/>
      <dgm:spPr/>
    </dgm:pt>
    <dgm:pt modelId="{B08E8C62-06B4-4E08-8FCB-37798B6672CA}" type="pres">
      <dgm:prSet presAssocID="{3072C6F2-7A0D-4F94-B1C5-80C659D1E14C}" presName="hierChild4" presStyleCnt="0"/>
      <dgm:spPr/>
    </dgm:pt>
    <dgm:pt modelId="{B3C621E4-D134-4E4D-A986-6C024CBDA65F}" type="pres">
      <dgm:prSet presAssocID="{8A9BFBD1-1259-4C4E-B4A0-FCB046375CCF}" presName="Name37" presStyleLbl="parChTrans1D3" presStyleIdx="0" presStyleCnt="2"/>
      <dgm:spPr/>
    </dgm:pt>
    <dgm:pt modelId="{93426372-CB6B-4F34-88BF-365F1BE90948}" type="pres">
      <dgm:prSet presAssocID="{17B208B5-035B-42BE-9D2D-9EEEE45CC306}" presName="hierRoot2" presStyleCnt="0">
        <dgm:presLayoutVars>
          <dgm:hierBranch val="init"/>
        </dgm:presLayoutVars>
      </dgm:prSet>
      <dgm:spPr/>
    </dgm:pt>
    <dgm:pt modelId="{B74936F6-A179-4E6A-BD4B-1A319CB0E017}" type="pres">
      <dgm:prSet presAssocID="{17B208B5-035B-42BE-9D2D-9EEEE45CC306}" presName="rootComposite" presStyleCnt="0"/>
      <dgm:spPr/>
    </dgm:pt>
    <dgm:pt modelId="{ED360D80-0E58-4BF1-9425-EA3E89AD2548}" type="pres">
      <dgm:prSet presAssocID="{17B208B5-035B-42BE-9D2D-9EEEE45CC306}" presName="rootText" presStyleLbl="node3" presStyleIdx="0" presStyleCnt="2">
        <dgm:presLayoutVars>
          <dgm:chPref val="3"/>
        </dgm:presLayoutVars>
      </dgm:prSet>
      <dgm:spPr/>
    </dgm:pt>
    <dgm:pt modelId="{49B10F6F-C756-40D9-A3BD-5F7789A7ADAF}" type="pres">
      <dgm:prSet presAssocID="{17B208B5-035B-42BE-9D2D-9EEEE45CC306}" presName="rootConnector" presStyleLbl="node3" presStyleIdx="0" presStyleCnt="2"/>
      <dgm:spPr/>
    </dgm:pt>
    <dgm:pt modelId="{AEC773C4-2539-412A-A765-A43CA9049129}" type="pres">
      <dgm:prSet presAssocID="{17B208B5-035B-42BE-9D2D-9EEEE45CC306}" presName="hierChild4" presStyleCnt="0"/>
      <dgm:spPr/>
    </dgm:pt>
    <dgm:pt modelId="{FB313950-D6ED-43F5-82B2-A6419FB12C67}" type="pres">
      <dgm:prSet presAssocID="{17B208B5-035B-42BE-9D2D-9EEEE45CC306}" presName="hierChild5" presStyleCnt="0"/>
      <dgm:spPr/>
    </dgm:pt>
    <dgm:pt modelId="{375AD2CC-4667-4849-9817-B3217FFC4AEE}" type="pres">
      <dgm:prSet presAssocID="{59E58470-F196-4203-84FF-951840BD4864}" presName="Name37" presStyleLbl="parChTrans1D3" presStyleIdx="1" presStyleCnt="2"/>
      <dgm:spPr/>
    </dgm:pt>
    <dgm:pt modelId="{D5D3455E-333D-4CD2-923E-C3793D1A825C}" type="pres">
      <dgm:prSet presAssocID="{A4ED20DE-FDC6-4BC1-92C7-DFD948C32A0F}" presName="hierRoot2" presStyleCnt="0">
        <dgm:presLayoutVars>
          <dgm:hierBranch val="init"/>
        </dgm:presLayoutVars>
      </dgm:prSet>
      <dgm:spPr/>
    </dgm:pt>
    <dgm:pt modelId="{52968A28-7A54-4556-8F9A-00FD5C06FF06}" type="pres">
      <dgm:prSet presAssocID="{A4ED20DE-FDC6-4BC1-92C7-DFD948C32A0F}" presName="rootComposite" presStyleCnt="0"/>
      <dgm:spPr/>
    </dgm:pt>
    <dgm:pt modelId="{79650889-F857-4476-B5C1-10A3DBAD2D63}" type="pres">
      <dgm:prSet presAssocID="{A4ED20DE-FDC6-4BC1-92C7-DFD948C32A0F}" presName="rootText" presStyleLbl="node3" presStyleIdx="1" presStyleCnt="2">
        <dgm:presLayoutVars>
          <dgm:chPref val="3"/>
        </dgm:presLayoutVars>
      </dgm:prSet>
      <dgm:spPr/>
    </dgm:pt>
    <dgm:pt modelId="{522BBDD5-1824-4CB6-9D00-4E70460CBF9C}" type="pres">
      <dgm:prSet presAssocID="{A4ED20DE-FDC6-4BC1-92C7-DFD948C32A0F}" presName="rootConnector" presStyleLbl="node3" presStyleIdx="1" presStyleCnt="2"/>
      <dgm:spPr/>
    </dgm:pt>
    <dgm:pt modelId="{22EE5F21-CC27-40E7-AB9D-D582B1494A5F}" type="pres">
      <dgm:prSet presAssocID="{A4ED20DE-FDC6-4BC1-92C7-DFD948C32A0F}" presName="hierChild4" presStyleCnt="0"/>
      <dgm:spPr/>
    </dgm:pt>
    <dgm:pt modelId="{BF2A045E-E6AC-4151-9C38-003FAA1CDB65}" type="pres">
      <dgm:prSet presAssocID="{A4ED20DE-FDC6-4BC1-92C7-DFD948C32A0F}" presName="hierChild5"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4"/>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4">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4"/>
      <dgm:spPr/>
    </dgm:pt>
    <dgm:pt modelId="{E0A8FA8F-87BC-4974-BA06-89B04F87851A}" type="pres">
      <dgm:prSet presAssocID="{58783105-AC12-4518-AAE5-BE315F281F52}" presName="hierChild4" presStyleCnt="0"/>
      <dgm:spPr/>
    </dgm:pt>
    <dgm:pt modelId="{B7FD3E63-E9DD-45F7-B65C-D3FE903A9C68}" type="pres">
      <dgm:prSet presAssocID="{58783105-AC12-4518-AAE5-BE315F281F52}" presName="hierChild5" presStyleCnt="0"/>
      <dgm:spPr/>
    </dgm:pt>
    <dgm:pt modelId="{C6111A36-6817-41FF-9519-53D65F221382}" type="pres">
      <dgm:prSet presAssocID="{DD2B6D74-792C-426A-9A49-B3E94B1A5F34}" presName="Name37" presStyleLbl="parChTrans1D2" presStyleIdx="3" presStyleCnt="4"/>
      <dgm:spPr/>
    </dgm:pt>
    <dgm:pt modelId="{91C16630-B642-4808-8953-7B996D70F28B}" type="pres">
      <dgm:prSet presAssocID="{04C0B5CB-77DF-4205-A453-F54CF0469854}" presName="hierRoot2" presStyleCnt="0">
        <dgm:presLayoutVars>
          <dgm:hierBranch val="init"/>
        </dgm:presLayoutVars>
      </dgm:prSet>
      <dgm:spPr/>
    </dgm:pt>
    <dgm:pt modelId="{810F700F-1822-424E-874A-1A9D01E5E831}" type="pres">
      <dgm:prSet presAssocID="{04C0B5CB-77DF-4205-A453-F54CF0469854}" presName="rootComposite" presStyleCnt="0"/>
      <dgm:spPr/>
    </dgm:pt>
    <dgm:pt modelId="{8C58F063-0E3D-4DD3-98DE-56FEA63E6F27}" type="pres">
      <dgm:prSet presAssocID="{04C0B5CB-77DF-4205-A453-F54CF0469854}" presName="rootText" presStyleLbl="node2" presStyleIdx="3" presStyleCnt="4">
        <dgm:presLayoutVars>
          <dgm:chPref val="3"/>
        </dgm:presLayoutVars>
      </dgm:prSet>
      <dgm:spPr>
        <a:prstGeom prst="roundRect">
          <a:avLst/>
        </a:prstGeom>
      </dgm:spPr>
    </dgm:pt>
    <dgm:pt modelId="{5D3C02D9-DC3F-414E-A8FE-B1D41A15EA10}" type="pres">
      <dgm:prSet presAssocID="{04C0B5CB-77DF-4205-A453-F54CF0469854}" presName="rootConnector" presStyleLbl="node2" presStyleIdx="3" presStyleCnt="4"/>
      <dgm:spPr/>
    </dgm:pt>
    <dgm:pt modelId="{3269F571-692A-4C14-A7DB-3F87BA7FD1FD}" type="pres">
      <dgm:prSet presAssocID="{04C0B5CB-77DF-4205-A453-F54CF0469854}" presName="hierChild4" presStyleCnt="0"/>
      <dgm:spPr/>
    </dgm:pt>
    <dgm:pt modelId="{98697FA3-3B38-4216-A4D9-D3815697EB25}" type="pres">
      <dgm:prSet presAssocID="{04C0B5CB-77DF-4205-A453-F54CF0469854}" presName="hierChild5" presStyleCnt="0"/>
      <dgm:spPr/>
    </dgm:pt>
    <dgm:pt modelId="{1D446722-516A-48C9-BB9C-FD66F8B11052}" type="pres">
      <dgm:prSet presAssocID="{61B8B7CE-6011-41C6-9961-82EB093C06AF}" presName="hierChild3" presStyleCnt="0"/>
      <dgm:spPr/>
    </dgm:pt>
  </dgm:ptLst>
  <dgm:cxnLst>
    <dgm:cxn modelId="{0D457005-3D2E-415E-8832-6C7F03AD636A}" srcId="{61B8B7CE-6011-41C6-9961-82EB093C06AF}" destId="{58783105-AC12-4518-AAE5-BE315F281F52}" srcOrd="2" destOrd="0" parTransId="{A91A2DB7-ECBD-4014-9E96-8E0334667F9C}" sibTransId="{084C38A4-C21E-4B98-B7F9-513F5E9926CD}"/>
    <dgm:cxn modelId="{D8AD7B21-2C85-AE45-8762-F0F4BEEBEB5A}" type="presOf" srcId="{B45BD109-5663-4353-95DD-598CCD673B71}" destId="{0D5B4DE8-B611-4A99-BE76-DFF55598AAE9}" srcOrd="0" destOrd="0" presId="urn:microsoft.com/office/officeart/2005/8/layout/orgChart1"/>
    <dgm:cxn modelId="{82F62B29-2D30-124D-B106-D1B9906E7CE5}" type="presOf" srcId="{61B8B7CE-6011-41C6-9961-82EB093C06AF}" destId="{AA2E5EAC-82FF-431C-9FF6-342ED8BA23C6}" srcOrd="1" destOrd="0" presId="urn:microsoft.com/office/officeart/2005/8/layout/orgChart1"/>
    <dgm:cxn modelId="{B8D1B32D-0768-2041-9C22-E7E4976BD0DC}" type="presOf" srcId="{58783105-AC12-4518-AAE5-BE315F281F52}" destId="{09C0395A-FF9D-4D97-AB13-0918CB3CAA2D}" srcOrd="1" destOrd="0" presId="urn:microsoft.com/office/officeart/2005/8/layout/orgChart1"/>
    <dgm:cxn modelId="{F649C72F-6D18-0F45-A223-FE7AC070A1B7}" type="presOf" srcId="{17B208B5-035B-42BE-9D2D-9EEEE45CC306}" destId="{49B10F6F-C756-40D9-A3BD-5F7789A7ADAF}" srcOrd="1" destOrd="0" presId="urn:microsoft.com/office/officeart/2005/8/layout/orgChart1"/>
    <dgm:cxn modelId="{0CBBC232-ADE4-FC4C-98CA-315CC3A8DD1E}" type="presOf" srcId="{118C888F-B72E-4F83-A797-9D4EECBE82AE}" destId="{A225476D-BAD1-42ED-B030-DE71893F1F35}" srcOrd="0" destOrd="0" presId="urn:microsoft.com/office/officeart/2005/8/layout/orgChart1"/>
    <dgm:cxn modelId="{EF77D339-2663-164C-9866-1B40695B6033}" type="presOf" srcId="{79F3FE4F-86F6-4676-9B56-D014CB20A5B4}" destId="{E6DEDBC4-894D-4841-B4EE-0063B9CF9187}" srcOrd="0" destOrd="0" presId="urn:microsoft.com/office/officeart/2005/8/layout/orgChart1"/>
    <dgm:cxn modelId="{C447A73F-2012-A64B-B448-582BAE6AC385}" type="presOf" srcId="{A4ED20DE-FDC6-4BC1-92C7-DFD948C32A0F}" destId="{79650889-F857-4476-B5C1-10A3DBAD2D63}" srcOrd="0" destOrd="0" presId="urn:microsoft.com/office/officeart/2005/8/layout/orgChart1"/>
    <dgm:cxn modelId="{2E384D41-F3D8-FA49-8793-7E2CD675050C}" type="presOf" srcId="{04C0B5CB-77DF-4205-A453-F54CF0469854}" destId="{5D3C02D9-DC3F-414E-A8FE-B1D41A15EA10}" srcOrd="1" destOrd="0" presId="urn:microsoft.com/office/officeart/2005/8/layout/orgChart1"/>
    <dgm:cxn modelId="{9D281844-108D-45ED-A111-11448CEBCDB3}" srcId="{61B8B7CE-6011-41C6-9961-82EB093C06AF}" destId="{04C0B5CB-77DF-4205-A453-F54CF0469854}" srcOrd="3" destOrd="0" parTransId="{DD2B6D74-792C-426A-9A49-B3E94B1A5F34}" sibTransId="{5F5C027D-F393-437D-906F-317E8F70F6F7}"/>
    <dgm:cxn modelId="{9FB25751-FA5A-4103-B5A9-6E5F8A38B0F3}" srcId="{61B8B7CE-6011-41C6-9961-82EB093C06AF}" destId="{3072C6F2-7A0D-4F94-B1C5-80C659D1E14C}" srcOrd="1" destOrd="0" parTransId="{118C888F-B72E-4F83-A797-9D4EECBE82AE}" sibTransId="{19550E05-E684-4654-8AAC-6F952ECC6069}"/>
    <dgm:cxn modelId="{602E6958-5B1F-CC45-B885-7B407551A7D7}" type="presOf" srcId="{3072C6F2-7A0D-4F94-B1C5-80C659D1E14C}" destId="{C6C99EA9-0485-4FBB-88D7-BC4F71D8E24B}" srcOrd="0" destOrd="0" presId="urn:microsoft.com/office/officeart/2005/8/layout/orgChart1"/>
    <dgm:cxn modelId="{923E4462-7FAC-BF4A-8FA1-3B8F6540EC60}" type="presOf" srcId="{A91A2DB7-ECBD-4014-9E96-8E0334667F9C}" destId="{CF8002C2-C27E-4407-BD09-9B43DD512261}" srcOrd="0" destOrd="0" presId="urn:microsoft.com/office/officeart/2005/8/layout/orgChart1"/>
    <dgm:cxn modelId="{27364678-C176-8646-9CE8-D1CC1CBB1DE1}" type="presOf" srcId="{3072C6F2-7A0D-4F94-B1C5-80C659D1E14C}" destId="{CEC031A8-D41B-449D-B224-30AB8EB3933B}" srcOrd="1" destOrd="0" presId="urn:microsoft.com/office/officeart/2005/8/layout/orgChart1"/>
    <dgm:cxn modelId="{194B4F9D-DD7F-2D45-A0A7-159D55EE3E31}" type="presOf" srcId="{A4ED20DE-FDC6-4BC1-92C7-DFD948C32A0F}" destId="{522BBDD5-1824-4CB6-9D00-4E70460CBF9C}" srcOrd="1" destOrd="0" presId="urn:microsoft.com/office/officeart/2005/8/layout/orgChart1"/>
    <dgm:cxn modelId="{445A49A7-6667-324F-9ECA-0C0C51BE588E}" type="presOf" srcId="{DD2B6D74-792C-426A-9A49-B3E94B1A5F34}" destId="{C6111A36-6817-41FF-9519-53D65F221382}" srcOrd="0" destOrd="0" presId="urn:microsoft.com/office/officeart/2005/8/layout/orgChart1"/>
    <dgm:cxn modelId="{D7FE2AA8-0187-F44C-9FB8-C7491723BCD1}" type="presOf" srcId="{17B208B5-035B-42BE-9D2D-9EEEE45CC306}" destId="{ED360D80-0E58-4BF1-9425-EA3E89AD2548}" srcOrd="0" destOrd="0" presId="urn:microsoft.com/office/officeart/2005/8/layout/orgChart1"/>
    <dgm:cxn modelId="{F3A9D3A8-1A4E-5B46-B24E-DE0C56D08538}" type="presOf" srcId="{B45BD109-5663-4353-95DD-598CCD673B71}" destId="{377E08CE-C6C6-4E1C-8C78-F4DEC5305D32}" srcOrd="1" destOrd="0" presId="urn:microsoft.com/office/officeart/2005/8/layout/orgChart1"/>
    <dgm:cxn modelId="{5A1953B2-4459-5041-834F-4033985498C0}" type="presOf" srcId="{497439B3-B571-402A-8EDC-F101E5F72D90}" destId="{DA7DDBBB-A423-4444-8B96-1F44FB69716C}" srcOrd="0"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59C56DC0-FB1F-4CCC-A408-90DAE7640248}" srcId="{3072C6F2-7A0D-4F94-B1C5-80C659D1E14C}" destId="{17B208B5-035B-42BE-9D2D-9EEEE45CC306}" srcOrd="0" destOrd="0" parTransId="{8A9BFBD1-1259-4C4E-B4A0-FCB046375CCF}" sibTransId="{5CD466DB-1705-4B25-B076-CD83F2FFCF29}"/>
    <dgm:cxn modelId="{59B778C1-298A-B94A-B28F-CC4EDEFF5124}" type="presOf" srcId="{04C0B5CB-77DF-4205-A453-F54CF0469854}" destId="{8C58F063-0E3D-4DD3-98DE-56FEA63E6F27}" srcOrd="0" destOrd="0" presId="urn:microsoft.com/office/officeart/2005/8/layout/orgChart1"/>
    <dgm:cxn modelId="{FF3238C9-E055-4A66-85F3-5121B07B09B7}" srcId="{79F3FE4F-86F6-4676-9B56-D014CB20A5B4}" destId="{61B8B7CE-6011-41C6-9961-82EB093C06AF}" srcOrd="0" destOrd="0" parTransId="{9ED1E0CD-31E4-420F-A230-543680E09F7F}" sibTransId="{7CB0EF79-ECC0-4D59-AAC5-1CC16ACB42EF}"/>
    <dgm:cxn modelId="{8C86EDD2-B412-477B-A190-96BD49FFC9C2}" srcId="{3072C6F2-7A0D-4F94-B1C5-80C659D1E14C}" destId="{A4ED20DE-FDC6-4BC1-92C7-DFD948C32A0F}" srcOrd="1" destOrd="0" parTransId="{59E58470-F196-4203-84FF-951840BD4864}" sibTransId="{09027B06-9EA8-48CA-B2C9-023510183165}"/>
    <dgm:cxn modelId="{86A324D4-A2F4-A445-BE3D-FEFD9400C17C}" type="presOf" srcId="{59E58470-F196-4203-84FF-951840BD4864}" destId="{375AD2CC-4667-4849-9817-B3217FFC4AEE}" srcOrd="0" destOrd="0" presId="urn:microsoft.com/office/officeart/2005/8/layout/orgChart1"/>
    <dgm:cxn modelId="{7EEA57D4-26CC-424C-A33E-AD80D96C31E5}" type="presOf" srcId="{8A9BFBD1-1259-4C4E-B4A0-FCB046375CCF}" destId="{B3C621E4-D134-4E4D-A986-6C024CBDA65F}" srcOrd="0" destOrd="0" presId="urn:microsoft.com/office/officeart/2005/8/layout/orgChart1"/>
    <dgm:cxn modelId="{9B06D0E7-6021-F149-902A-247C90DE9CBF}" type="presOf" srcId="{61B8B7CE-6011-41C6-9961-82EB093C06AF}" destId="{E85B40A5-924F-4522-90F7-A5015B8AAB77}" srcOrd="0" destOrd="0" presId="urn:microsoft.com/office/officeart/2005/8/layout/orgChart1"/>
    <dgm:cxn modelId="{A9C821F8-235A-D046-B23F-926FD9576535}" type="presOf" srcId="{58783105-AC12-4518-AAE5-BE315F281F52}" destId="{57AF6EF6-E8A1-40B8-B18C-5C255B7797C4}" srcOrd="0" destOrd="0" presId="urn:microsoft.com/office/officeart/2005/8/layout/orgChart1"/>
    <dgm:cxn modelId="{AEE7191D-A181-C44C-ACCB-902C0AC1DDBB}" type="presParOf" srcId="{E6DEDBC4-894D-4841-B4EE-0063B9CF9187}" destId="{485D6FBE-8109-42B6-A34B-4E6BE6BDE174}" srcOrd="0" destOrd="0" presId="urn:microsoft.com/office/officeart/2005/8/layout/orgChart1"/>
    <dgm:cxn modelId="{770A9AEC-8024-6045-94BD-0BBB7D8B7084}" type="presParOf" srcId="{485D6FBE-8109-42B6-A34B-4E6BE6BDE174}" destId="{2909D96A-611F-4552-81D9-134055F3FFE4}" srcOrd="0" destOrd="0" presId="urn:microsoft.com/office/officeart/2005/8/layout/orgChart1"/>
    <dgm:cxn modelId="{6CE5CAB5-1B9F-EC48-95FB-60C37663FDF6}" type="presParOf" srcId="{2909D96A-611F-4552-81D9-134055F3FFE4}" destId="{E85B40A5-924F-4522-90F7-A5015B8AAB77}" srcOrd="0" destOrd="0" presId="urn:microsoft.com/office/officeart/2005/8/layout/orgChart1"/>
    <dgm:cxn modelId="{BE512D11-8617-6644-AA87-8476C0106D3F}" type="presParOf" srcId="{2909D96A-611F-4552-81D9-134055F3FFE4}" destId="{AA2E5EAC-82FF-431C-9FF6-342ED8BA23C6}" srcOrd="1" destOrd="0" presId="urn:microsoft.com/office/officeart/2005/8/layout/orgChart1"/>
    <dgm:cxn modelId="{2812748E-F6A3-9940-8636-5AC01B7F2D15}" type="presParOf" srcId="{485D6FBE-8109-42B6-A34B-4E6BE6BDE174}" destId="{6DDD4E5C-677A-4BBF-852F-27E7EC6F70D6}" srcOrd="1" destOrd="0" presId="urn:microsoft.com/office/officeart/2005/8/layout/orgChart1"/>
    <dgm:cxn modelId="{4B92A550-72A6-C84A-B3A2-57587D0D09B9}" type="presParOf" srcId="{6DDD4E5C-677A-4BBF-852F-27E7EC6F70D6}" destId="{DA7DDBBB-A423-4444-8B96-1F44FB69716C}" srcOrd="0" destOrd="0" presId="urn:microsoft.com/office/officeart/2005/8/layout/orgChart1"/>
    <dgm:cxn modelId="{5562DD8F-804D-F442-BE23-26E97F95FC23}" type="presParOf" srcId="{6DDD4E5C-677A-4BBF-852F-27E7EC6F70D6}" destId="{698EB6A6-3C5A-44C0-86A2-7129A31F1F3F}" srcOrd="1" destOrd="0" presId="urn:microsoft.com/office/officeart/2005/8/layout/orgChart1"/>
    <dgm:cxn modelId="{0F956D1D-99DB-9847-AEAB-64F547D4B60B}" type="presParOf" srcId="{698EB6A6-3C5A-44C0-86A2-7129A31F1F3F}" destId="{309E037B-CE6D-49F4-BEDB-91409353890D}" srcOrd="0" destOrd="0" presId="urn:microsoft.com/office/officeart/2005/8/layout/orgChart1"/>
    <dgm:cxn modelId="{5FD11711-615E-5341-AA46-B8FE55122B84}" type="presParOf" srcId="{309E037B-CE6D-49F4-BEDB-91409353890D}" destId="{0D5B4DE8-B611-4A99-BE76-DFF55598AAE9}" srcOrd="0" destOrd="0" presId="urn:microsoft.com/office/officeart/2005/8/layout/orgChart1"/>
    <dgm:cxn modelId="{FB9AEE6C-ED41-EC43-BF32-388F79224255}" type="presParOf" srcId="{309E037B-CE6D-49F4-BEDB-91409353890D}" destId="{377E08CE-C6C6-4E1C-8C78-F4DEC5305D32}" srcOrd="1" destOrd="0" presId="urn:microsoft.com/office/officeart/2005/8/layout/orgChart1"/>
    <dgm:cxn modelId="{F56D46CA-810E-F34E-B54F-8D8106CBB770}" type="presParOf" srcId="{698EB6A6-3C5A-44C0-86A2-7129A31F1F3F}" destId="{9DCF6055-F9D2-4977-9320-6F7BE53A0478}" srcOrd="1" destOrd="0" presId="urn:microsoft.com/office/officeart/2005/8/layout/orgChart1"/>
    <dgm:cxn modelId="{63E721EB-68DF-E442-9F9D-E9C6093E2947}" type="presParOf" srcId="{698EB6A6-3C5A-44C0-86A2-7129A31F1F3F}" destId="{DE26725E-EEE2-4A78-8399-FE57F205FE4F}" srcOrd="2" destOrd="0" presId="urn:microsoft.com/office/officeart/2005/8/layout/orgChart1"/>
    <dgm:cxn modelId="{B584E8A8-1283-9549-B275-62F302F97192}" type="presParOf" srcId="{6DDD4E5C-677A-4BBF-852F-27E7EC6F70D6}" destId="{A225476D-BAD1-42ED-B030-DE71893F1F35}" srcOrd="2" destOrd="0" presId="urn:microsoft.com/office/officeart/2005/8/layout/orgChart1"/>
    <dgm:cxn modelId="{61BF06B5-91E7-C540-8C2A-8759571DF7D4}" type="presParOf" srcId="{6DDD4E5C-677A-4BBF-852F-27E7EC6F70D6}" destId="{EED87BB7-B218-4B26-AB5E-12E904C49CAC}" srcOrd="3" destOrd="0" presId="urn:microsoft.com/office/officeart/2005/8/layout/orgChart1"/>
    <dgm:cxn modelId="{94354B09-EB05-A34E-86EE-A4E3377F2A0A}" type="presParOf" srcId="{EED87BB7-B218-4B26-AB5E-12E904C49CAC}" destId="{CCA1DB01-FE68-4442-96E2-66B463D6AFC0}" srcOrd="0" destOrd="0" presId="urn:microsoft.com/office/officeart/2005/8/layout/orgChart1"/>
    <dgm:cxn modelId="{90AAC675-6C33-DA42-ABB0-86D7FC05F07D}" type="presParOf" srcId="{CCA1DB01-FE68-4442-96E2-66B463D6AFC0}" destId="{C6C99EA9-0485-4FBB-88D7-BC4F71D8E24B}" srcOrd="0" destOrd="0" presId="urn:microsoft.com/office/officeart/2005/8/layout/orgChart1"/>
    <dgm:cxn modelId="{68C643FA-93DA-0E47-A35E-FFC2D00FCA46}" type="presParOf" srcId="{CCA1DB01-FE68-4442-96E2-66B463D6AFC0}" destId="{CEC031A8-D41B-449D-B224-30AB8EB3933B}" srcOrd="1" destOrd="0" presId="urn:microsoft.com/office/officeart/2005/8/layout/orgChart1"/>
    <dgm:cxn modelId="{4293C74C-6C81-A142-80A3-30CCC8243FB6}" type="presParOf" srcId="{EED87BB7-B218-4B26-AB5E-12E904C49CAC}" destId="{B08E8C62-06B4-4E08-8FCB-37798B6672CA}" srcOrd="1" destOrd="0" presId="urn:microsoft.com/office/officeart/2005/8/layout/orgChart1"/>
    <dgm:cxn modelId="{307640C8-085F-5B40-B7FA-03F19C9D9724}" type="presParOf" srcId="{B08E8C62-06B4-4E08-8FCB-37798B6672CA}" destId="{B3C621E4-D134-4E4D-A986-6C024CBDA65F}" srcOrd="0" destOrd="0" presId="urn:microsoft.com/office/officeart/2005/8/layout/orgChart1"/>
    <dgm:cxn modelId="{470687AB-3FD2-774D-9BB1-300801A63ED0}" type="presParOf" srcId="{B08E8C62-06B4-4E08-8FCB-37798B6672CA}" destId="{93426372-CB6B-4F34-88BF-365F1BE90948}" srcOrd="1" destOrd="0" presId="urn:microsoft.com/office/officeart/2005/8/layout/orgChart1"/>
    <dgm:cxn modelId="{CB6CD858-6091-7648-90ED-F1599236BFA8}" type="presParOf" srcId="{93426372-CB6B-4F34-88BF-365F1BE90948}" destId="{B74936F6-A179-4E6A-BD4B-1A319CB0E017}" srcOrd="0" destOrd="0" presId="urn:microsoft.com/office/officeart/2005/8/layout/orgChart1"/>
    <dgm:cxn modelId="{D35F1F71-1E5E-C44C-B32D-89F472484F86}" type="presParOf" srcId="{B74936F6-A179-4E6A-BD4B-1A319CB0E017}" destId="{ED360D80-0E58-4BF1-9425-EA3E89AD2548}" srcOrd="0" destOrd="0" presId="urn:microsoft.com/office/officeart/2005/8/layout/orgChart1"/>
    <dgm:cxn modelId="{9268F5D5-B2EC-2F44-8018-0A05B25B2ED9}" type="presParOf" srcId="{B74936F6-A179-4E6A-BD4B-1A319CB0E017}" destId="{49B10F6F-C756-40D9-A3BD-5F7789A7ADAF}" srcOrd="1" destOrd="0" presId="urn:microsoft.com/office/officeart/2005/8/layout/orgChart1"/>
    <dgm:cxn modelId="{BB204113-1116-1941-A9A2-30DDA6462C49}" type="presParOf" srcId="{93426372-CB6B-4F34-88BF-365F1BE90948}" destId="{AEC773C4-2539-412A-A765-A43CA9049129}" srcOrd="1" destOrd="0" presId="urn:microsoft.com/office/officeart/2005/8/layout/orgChart1"/>
    <dgm:cxn modelId="{7B7EDEE1-3B12-6045-BB78-593AFC538325}" type="presParOf" srcId="{93426372-CB6B-4F34-88BF-365F1BE90948}" destId="{FB313950-D6ED-43F5-82B2-A6419FB12C67}" srcOrd="2" destOrd="0" presId="urn:microsoft.com/office/officeart/2005/8/layout/orgChart1"/>
    <dgm:cxn modelId="{0583A46A-8BBB-114D-8A26-843A6AC1C718}" type="presParOf" srcId="{B08E8C62-06B4-4E08-8FCB-37798B6672CA}" destId="{375AD2CC-4667-4849-9817-B3217FFC4AEE}" srcOrd="2" destOrd="0" presId="urn:microsoft.com/office/officeart/2005/8/layout/orgChart1"/>
    <dgm:cxn modelId="{722D0578-9985-9F41-A3C2-E8C056F682CF}" type="presParOf" srcId="{B08E8C62-06B4-4E08-8FCB-37798B6672CA}" destId="{D5D3455E-333D-4CD2-923E-C3793D1A825C}" srcOrd="3" destOrd="0" presId="urn:microsoft.com/office/officeart/2005/8/layout/orgChart1"/>
    <dgm:cxn modelId="{1EFAE047-CAED-D64A-83B4-A553D2478C03}" type="presParOf" srcId="{D5D3455E-333D-4CD2-923E-C3793D1A825C}" destId="{52968A28-7A54-4556-8F9A-00FD5C06FF06}" srcOrd="0" destOrd="0" presId="urn:microsoft.com/office/officeart/2005/8/layout/orgChart1"/>
    <dgm:cxn modelId="{0C9D0262-9212-244B-A579-577F747776E9}" type="presParOf" srcId="{52968A28-7A54-4556-8F9A-00FD5C06FF06}" destId="{79650889-F857-4476-B5C1-10A3DBAD2D63}" srcOrd="0" destOrd="0" presId="urn:microsoft.com/office/officeart/2005/8/layout/orgChart1"/>
    <dgm:cxn modelId="{4C487A41-DCD6-2A4D-A0DE-497397DE4C38}" type="presParOf" srcId="{52968A28-7A54-4556-8F9A-00FD5C06FF06}" destId="{522BBDD5-1824-4CB6-9D00-4E70460CBF9C}" srcOrd="1" destOrd="0" presId="urn:microsoft.com/office/officeart/2005/8/layout/orgChart1"/>
    <dgm:cxn modelId="{4B0349FB-9F5A-DC45-B489-8CD3EBEE3692}" type="presParOf" srcId="{D5D3455E-333D-4CD2-923E-C3793D1A825C}" destId="{22EE5F21-CC27-40E7-AB9D-D582B1494A5F}" srcOrd="1" destOrd="0" presId="urn:microsoft.com/office/officeart/2005/8/layout/orgChart1"/>
    <dgm:cxn modelId="{7859551C-F406-6A4B-B4C0-AC71DFFE535A}" type="presParOf" srcId="{D5D3455E-333D-4CD2-923E-C3793D1A825C}" destId="{BF2A045E-E6AC-4151-9C38-003FAA1CDB65}" srcOrd="2" destOrd="0" presId="urn:microsoft.com/office/officeart/2005/8/layout/orgChart1"/>
    <dgm:cxn modelId="{94A28C66-9B7B-AE4F-837F-766D1D4A8BD0}" type="presParOf" srcId="{EED87BB7-B218-4B26-AB5E-12E904C49CAC}" destId="{E87C1B71-F82C-449A-A35C-DA8F410C5A28}" srcOrd="2" destOrd="0" presId="urn:microsoft.com/office/officeart/2005/8/layout/orgChart1"/>
    <dgm:cxn modelId="{F205FA6C-593D-F942-ABFB-C5DC43C66353}" type="presParOf" srcId="{6DDD4E5C-677A-4BBF-852F-27E7EC6F70D6}" destId="{CF8002C2-C27E-4407-BD09-9B43DD512261}" srcOrd="4" destOrd="0" presId="urn:microsoft.com/office/officeart/2005/8/layout/orgChart1"/>
    <dgm:cxn modelId="{CC08D72F-FA20-C44F-8B8B-3AD838CB733D}" type="presParOf" srcId="{6DDD4E5C-677A-4BBF-852F-27E7EC6F70D6}" destId="{C35EC312-870F-48E7-8476-983CAEBD0747}" srcOrd="5" destOrd="0" presId="urn:microsoft.com/office/officeart/2005/8/layout/orgChart1"/>
    <dgm:cxn modelId="{F1D43648-40C5-9F49-878E-BB911AFFEDA3}" type="presParOf" srcId="{C35EC312-870F-48E7-8476-983CAEBD0747}" destId="{0ED8D031-84C4-48E8-93A3-B2C6713B7B5F}" srcOrd="0" destOrd="0" presId="urn:microsoft.com/office/officeart/2005/8/layout/orgChart1"/>
    <dgm:cxn modelId="{6C12B16A-D004-224D-952B-973122B2726D}" type="presParOf" srcId="{0ED8D031-84C4-48E8-93A3-B2C6713B7B5F}" destId="{57AF6EF6-E8A1-40B8-B18C-5C255B7797C4}" srcOrd="0" destOrd="0" presId="urn:microsoft.com/office/officeart/2005/8/layout/orgChart1"/>
    <dgm:cxn modelId="{28EB7306-5EAF-BB4F-89CB-3240C14B4C63}" type="presParOf" srcId="{0ED8D031-84C4-48E8-93A3-B2C6713B7B5F}" destId="{09C0395A-FF9D-4D97-AB13-0918CB3CAA2D}" srcOrd="1" destOrd="0" presId="urn:microsoft.com/office/officeart/2005/8/layout/orgChart1"/>
    <dgm:cxn modelId="{2214BCE7-3959-D846-BE75-4B2ECDBD303E}" type="presParOf" srcId="{C35EC312-870F-48E7-8476-983CAEBD0747}" destId="{E0A8FA8F-87BC-4974-BA06-89B04F87851A}" srcOrd="1" destOrd="0" presId="urn:microsoft.com/office/officeart/2005/8/layout/orgChart1"/>
    <dgm:cxn modelId="{9839A8CB-5764-7745-A136-6FA1B96721B4}" type="presParOf" srcId="{C35EC312-870F-48E7-8476-983CAEBD0747}" destId="{B7FD3E63-E9DD-45F7-B65C-D3FE903A9C68}" srcOrd="2" destOrd="0" presId="urn:microsoft.com/office/officeart/2005/8/layout/orgChart1"/>
    <dgm:cxn modelId="{B6AEC82A-AE85-804C-85E6-C6332E01973A}" type="presParOf" srcId="{6DDD4E5C-677A-4BBF-852F-27E7EC6F70D6}" destId="{C6111A36-6817-41FF-9519-53D65F221382}" srcOrd="6" destOrd="0" presId="urn:microsoft.com/office/officeart/2005/8/layout/orgChart1"/>
    <dgm:cxn modelId="{F5B5F56A-D033-A348-B7BD-651B164E6021}" type="presParOf" srcId="{6DDD4E5C-677A-4BBF-852F-27E7EC6F70D6}" destId="{91C16630-B642-4808-8953-7B996D70F28B}" srcOrd="7" destOrd="0" presId="urn:microsoft.com/office/officeart/2005/8/layout/orgChart1"/>
    <dgm:cxn modelId="{14B14A46-5A80-0A40-A79C-D8BE6573E60D}" type="presParOf" srcId="{91C16630-B642-4808-8953-7B996D70F28B}" destId="{810F700F-1822-424E-874A-1A9D01E5E831}" srcOrd="0" destOrd="0" presId="urn:microsoft.com/office/officeart/2005/8/layout/orgChart1"/>
    <dgm:cxn modelId="{7CE09BFB-9BA0-5E45-A6F8-9F8848AD58FC}" type="presParOf" srcId="{810F700F-1822-424E-874A-1A9D01E5E831}" destId="{8C58F063-0E3D-4DD3-98DE-56FEA63E6F27}" srcOrd="0" destOrd="0" presId="urn:microsoft.com/office/officeart/2005/8/layout/orgChart1"/>
    <dgm:cxn modelId="{0A2E138A-BF39-E644-A8EC-7EBB07B72F98}" type="presParOf" srcId="{810F700F-1822-424E-874A-1A9D01E5E831}" destId="{5D3C02D9-DC3F-414E-A8FE-B1D41A15EA10}" srcOrd="1" destOrd="0" presId="urn:microsoft.com/office/officeart/2005/8/layout/orgChart1"/>
    <dgm:cxn modelId="{DA55B4B8-8A55-1B48-A45A-850EDDFB96B6}" type="presParOf" srcId="{91C16630-B642-4808-8953-7B996D70F28B}" destId="{3269F571-692A-4C14-A7DB-3F87BA7FD1FD}" srcOrd="1" destOrd="0" presId="urn:microsoft.com/office/officeart/2005/8/layout/orgChart1"/>
    <dgm:cxn modelId="{AD50AE3D-E7D7-D44D-96CD-76C35A78465D}" type="presParOf" srcId="{91C16630-B642-4808-8953-7B996D70F28B}" destId="{98697FA3-3B38-4216-A4D9-D3815697EB25}" srcOrd="2" destOrd="0" presId="urn:microsoft.com/office/officeart/2005/8/layout/orgChart1"/>
    <dgm:cxn modelId="{0C92B91D-C01C-0D4F-AE43-2DFE0936AC12}"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solidFill>
          <a:srgbClr val="1B2B51"/>
        </a:solidFill>
        <a:ln>
          <a:solidFill>
            <a:schemeClr val="tx2"/>
          </a:solidFill>
        </a:ln>
      </dgm:spPr>
      <dgm:t>
        <a:bodyPr/>
        <a:lstStyle/>
        <a:p>
          <a:r>
            <a:rPr lang="en-US" sz="2000">
              <a:latin typeface="Helvetica Neue"/>
            </a:rPr>
            <a:t>MICRO FACTORS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custT="1"/>
      <dgm:spPr>
        <a:solidFill>
          <a:srgbClr val="1B2B51"/>
        </a:solidFill>
        <a:ln>
          <a:solidFill>
            <a:schemeClr val="tx2"/>
          </a:solidFill>
        </a:ln>
      </dgm:spPr>
      <dgm:t>
        <a:bodyPr/>
        <a:lstStyle/>
        <a:p>
          <a:r>
            <a:rPr lang="en-US" sz="2000">
              <a:latin typeface="Helvetica Neue"/>
            </a:rPr>
            <a:t>FAMILY STRUCTURE</a:t>
          </a:r>
        </a:p>
      </dgm:t>
    </dgm:pt>
    <dgm:pt modelId="{497439B3-B571-402A-8EDC-F101E5F72D90}" type="parTrans" cxnId="{E1D643B3-22EE-4F6A-8783-2AB1AFE03669}">
      <dgm:prSe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custT="1"/>
      <dgm:spPr>
        <a:solidFill>
          <a:srgbClr val="1B2B51"/>
        </a:solidFill>
        <a:ln>
          <a:solidFill>
            <a:schemeClr val="tx2"/>
          </a:solidFill>
        </a:ln>
      </dgm:spPr>
      <dgm:t>
        <a:bodyPr/>
        <a:lstStyle/>
        <a:p>
          <a:r>
            <a:rPr lang="en-US" sz="2000">
              <a:latin typeface="Helvetica Neue"/>
            </a:rPr>
            <a:t>HEALTH</a:t>
          </a:r>
        </a:p>
      </dgm:t>
    </dgm:pt>
    <dgm:pt modelId="{118C888F-B72E-4F83-A797-9D4EECBE82AE}" type="parTrans" cxnId="{9FB25751-FA5A-4103-B5A9-6E5F8A38B0F3}">
      <dgm:prSe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custT="1"/>
      <dgm:spPr>
        <a:solidFill>
          <a:srgbClr val="1B2B51"/>
        </a:solidFill>
        <a:ln>
          <a:solidFill>
            <a:schemeClr val="tx2"/>
          </a:solidFill>
        </a:ln>
      </dgm:spPr>
      <dgm:t>
        <a:bodyPr/>
        <a:lstStyle/>
        <a:p>
          <a:r>
            <a:rPr lang="en-US" sz="2000">
              <a:latin typeface="Helvetica Neue"/>
            </a:rPr>
            <a:t>CAREER CHOICE</a:t>
          </a:r>
        </a:p>
      </dgm:t>
    </dgm:pt>
    <dgm:pt modelId="{A91A2DB7-ECBD-4014-9E96-8E0334667F9C}" type="parTrans" cxnId="{0D457005-3D2E-415E-8832-6C7F03AD636A}">
      <dgm:prSet/>
      <dgm:spPr/>
      <dgm:t>
        <a:bodyPr/>
        <a:lstStyle/>
        <a:p>
          <a:endParaRPr lang="en-US"/>
        </a:p>
      </dgm:t>
    </dgm:pt>
    <dgm:pt modelId="{084C38A4-C21E-4B98-B7F9-513F5E9926CD}" type="sibTrans" cxnId="{0D457005-3D2E-415E-8832-6C7F03AD636A}">
      <dgm:prSet/>
      <dgm:spPr/>
      <dgm:t>
        <a:bodyPr/>
        <a:lstStyle/>
        <a:p>
          <a:endParaRPr lang="en-US"/>
        </a:p>
      </dgm:t>
    </dgm:pt>
    <dgm:pt modelId="{04C0B5CB-77DF-4205-A453-F54CF0469854}">
      <dgm:prSet phldrT="[Text]" custT="1"/>
      <dgm:spPr>
        <a:solidFill>
          <a:srgbClr val="1B2B51"/>
        </a:solidFill>
        <a:ln>
          <a:solidFill>
            <a:schemeClr val="tx2"/>
          </a:solidFill>
        </a:ln>
      </dgm:spPr>
      <dgm:t>
        <a:bodyPr/>
        <a:lstStyle/>
        <a:p>
          <a:r>
            <a:rPr lang="en-US" sz="2000">
              <a:latin typeface="Helvetica Neue"/>
            </a:rPr>
            <a:t>AGE</a:t>
          </a:r>
        </a:p>
      </dgm:t>
    </dgm:pt>
    <dgm:pt modelId="{DD2B6D74-792C-426A-9A49-B3E94B1A5F34}" type="parTrans" cxnId="{9D281844-108D-45ED-A111-11448CEBCDB3}">
      <dgm:prSet/>
      <dgm:spPr/>
      <dgm:t>
        <a:bodyPr/>
        <a:lstStyle/>
        <a:p>
          <a:endParaRPr lang="en-US"/>
        </a:p>
      </dgm:t>
    </dgm:pt>
    <dgm:pt modelId="{5F5C027D-F393-437D-906F-317E8F70F6F7}" type="sibTrans" cxnId="{9D281844-108D-45ED-A111-11448CEBCDB3}">
      <dgm:prSet/>
      <dgm:spPr/>
      <dgm:t>
        <a:bodyPr/>
        <a:lstStyle/>
        <a:p>
          <a:endParaRPr lang="en-US"/>
        </a:p>
      </dgm:t>
    </dgm:pt>
    <dgm:pt modelId="{C7F3D6E3-8A2F-4121-B290-A456177BF8A4}">
      <dgm:prSet phldrT="[Text]" custT="1"/>
      <dgm:spPr>
        <a:solidFill>
          <a:srgbClr val="1B2B51"/>
        </a:solidFill>
        <a:ln>
          <a:solidFill>
            <a:schemeClr val="tx2"/>
          </a:solidFill>
        </a:ln>
      </dgm:spPr>
      <dgm:t>
        <a:bodyPr/>
        <a:lstStyle/>
        <a:p>
          <a:r>
            <a:rPr lang="en-US" sz="2000">
              <a:latin typeface="Helvetica Neue"/>
            </a:rPr>
            <a:t>EARNINGS POTENTIAL</a:t>
          </a:r>
        </a:p>
      </dgm:t>
    </dgm:pt>
    <dgm:pt modelId="{D335CB59-4EEA-437C-96D2-33358DD188B1}" type="parTrans" cxnId="{ECCC45D2-7ACD-40C5-A5E6-797B0F875A9F}">
      <dgm:prSet/>
      <dgm:spPr/>
      <dgm:t>
        <a:bodyPr/>
        <a:lstStyle/>
        <a:p>
          <a:endParaRPr lang="en-US"/>
        </a:p>
      </dgm:t>
    </dgm:pt>
    <dgm:pt modelId="{E86887D2-1CC3-4589-AADB-CE4DE38F6616}" type="sibTrans" cxnId="{ECCC45D2-7ACD-40C5-A5E6-797B0F875A9F}">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4"/>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4">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4"/>
      <dgm:spPr/>
    </dgm:pt>
    <dgm:pt modelId="{9DCF6055-F9D2-4977-9320-6F7BE53A0478}" type="pres">
      <dgm:prSet presAssocID="{B45BD109-5663-4353-95DD-598CCD673B71}" presName="hierChild4"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4"/>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4">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4"/>
      <dgm:spPr/>
    </dgm:pt>
    <dgm:pt modelId="{B08E8C62-06B4-4E08-8FCB-37798B6672CA}" type="pres">
      <dgm:prSet presAssocID="{3072C6F2-7A0D-4F94-B1C5-80C659D1E14C}" presName="hierChild4"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4"/>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4">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4"/>
      <dgm:spPr/>
    </dgm:pt>
    <dgm:pt modelId="{E0A8FA8F-87BC-4974-BA06-89B04F87851A}" type="pres">
      <dgm:prSet presAssocID="{58783105-AC12-4518-AAE5-BE315F281F52}" presName="hierChild4" presStyleCnt="0"/>
      <dgm:spPr/>
    </dgm:pt>
    <dgm:pt modelId="{4D04CD67-EFEB-4331-A4CB-CCC75715D3C8}" type="pres">
      <dgm:prSet presAssocID="{D335CB59-4EEA-437C-96D2-33358DD188B1}" presName="Name37" presStyleLbl="parChTrans1D3" presStyleIdx="0" presStyleCnt="1"/>
      <dgm:spPr/>
    </dgm:pt>
    <dgm:pt modelId="{E9AA5FC8-B083-46CC-A2F5-A70619995AF7}" type="pres">
      <dgm:prSet presAssocID="{C7F3D6E3-8A2F-4121-B290-A456177BF8A4}" presName="hierRoot2" presStyleCnt="0">
        <dgm:presLayoutVars>
          <dgm:hierBranch val="init"/>
        </dgm:presLayoutVars>
      </dgm:prSet>
      <dgm:spPr/>
    </dgm:pt>
    <dgm:pt modelId="{F93D3C4A-9D74-437E-99E6-A4F999865A86}" type="pres">
      <dgm:prSet presAssocID="{C7F3D6E3-8A2F-4121-B290-A456177BF8A4}" presName="rootComposite" presStyleCnt="0"/>
      <dgm:spPr/>
    </dgm:pt>
    <dgm:pt modelId="{6D90EECF-E605-4ACE-84CB-92AC121B4BE2}" type="pres">
      <dgm:prSet presAssocID="{C7F3D6E3-8A2F-4121-B290-A456177BF8A4}" presName="rootText" presStyleLbl="node3" presStyleIdx="0" presStyleCnt="1">
        <dgm:presLayoutVars>
          <dgm:chPref val="3"/>
        </dgm:presLayoutVars>
      </dgm:prSet>
      <dgm:spPr/>
    </dgm:pt>
    <dgm:pt modelId="{E863AD03-0B72-43A1-A23A-D74100FC2273}" type="pres">
      <dgm:prSet presAssocID="{C7F3D6E3-8A2F-4121-B290-A456177BF8A4}" presName="rootConnector" presStyleLbl="node3" presStyleIdx="0" presStyleCnt="1"/>
      <dgm:spPr/>
    </dgm:pt>
    <dgm:pt modelId="{4FF40522-DED4-4625-8D40-00E5726D616A}" type="pres">
      <dgm:prSet presAssocID="{C7F3D6E3-8A2F-4121-B290-A456177BF8A4}" presName="hierChild4" presStyleCnt="0"/>
      <dgm:spPr/>
    </dgm:pt>
    <dgm:pt modelId="{9ECDD375-33E6-4174-9F7B-7246BC9CAE3F}" type="pres">
      <dgm:prSet presAssocID="{C7F3D6E3-8A2F-4121-B290-A456177BF8A4}" presName="hierChild5" presStyleCnt="0"/>
      <dgm:spPr/>
    </dgm:pt>
    <dgm:pt modelId="{B7FD3E63-E9DD-45F7-B65C-D3FE903A9C68}" type="pres">
      <dgm:prSet presAssocID="{58783105-AC12-4518-AAE5-BE315F281F52}" presName="hierChild5" presStyleCnt="0"/>
      <dgm:spPr/>
    </dgm:pt>
    <dgm:pt modelId="{C6111A36-6817-41FF-9519-53D65F221382}" type="pres">
      <dgm:prSet presAssocID="{DD2B6D74-792C-426A-9A49-B3E94B1A5F34}" presName="Name37" presStyleLbl="parChTrans1D2" presStyleIdx="3" presStyleCnt="4"/>
      <dgm:spPr/>
    </dgm:pt>
    <dgm:pt modelId="{91C16630-B642-4808-8953-7B996D70F28B}" type="pres">
      <dgm:prSet presAssocID="{04C0B5CB-77DF-4205-A453-F54CF0469854}" presName="hierRoot2" presStyleCnt="0">
        <dgm:presLayoutVars>
          <dgm:hierBranch val="init"/>
        </dgm:presLayoutVars>
      </dgm:prSet>
      <dgm:spPr/>
    </dgm:pt>
    <dgm:pt modelId="{810F700F-1822-424E-874A-1A9D01E5E831}" type="pres">
      <dgm:prSet presAssocID="{04C0B5CB-77DF-4205-A453-F54CF0469854}" presName="rootComposite" presStyleCnt="0"/>
      <dgm:spPr/>
    </dgm:pt>
    <dgm:pt modelId="{8C58F063-0E3D-4DD3-98DE-56FEA63E6F27}" type="pres">
      <dgm:prSet presAssocID="{04C0B5CB-77DF-4205-A453-F54CF0469854}" presName="rootText" presStyleLbl="node2" presStyleIdx="3" presStyleCnt="4">
        <dgm:presLayoutVars>
          <dgm:chPref val="3"/>
        </dgm:presLayoutVars>
      </dgm:prSet>
      <dgm:spPr>
        <a:prstGeom prst="roundRect">
          <a:avLst/>
        </a:prstGeom>
      </dgm:spPr>
    </dgm:pt>
    <dgm:pt modelId="{5D3C02D9-DC3F-414E-A8FE-B1D41A15EA10}" type="pres">
      <dgm:prSet presAssocID="{04C0B5CB-77DF-4205-A453-F54CF0469854}" presName="rootConnector" presStyleLbl="node2" presStyleIdx="3" presStyleCnt="4"/>
      <dgm:spPr/>
    </dgm:pt>
    <dgm:pt modelId="{3269F571-692A-4C14-A7DB-3F87BA7FD1FD}" type="pres">
      <dgm:prSet presAssocID="{04C0B5CB-77DF-4205-A453-F54CF0469854}" presName="hierChild4" presStyleCnt="0"/>
      <dgm:spPr/>
    </dgm:pt>
    <dgm:pt modelId="{98697FA3-3B38-4216-A4D9-D3815697EB25}" type="pres">
      <dgm:prSet presAssocID="{04C0B5CB-77DF-4205-A453-F54CF0469854}" presName="hierChild5" presStyleCnt="0"/>
      <dgm:spPr/>
    </dgm:pt>
    <dgm:pt modelId="{1D446722-516A-48C9-BB9C-FD66F8B11052}" type="pres">
      <dgm:prSet presAssocID="{61B8B7CE-6011-41C6-9961-82EB093C06AF}" presName="hierChild3" presStyleCnt="0"/>
      <dgm:spPr/>
    </dgm:pt>
  </dgm:ptLst>
  <dgm:cxnLst>
    <dgm:cxn modelId="{0D457005-3D2E-415E-8832-6C7F03AD636A}" srcId="{61B8B7CE-6011-41C6-9961-82EB093C06AF}" destId="{58783105-AC12-4518-AAE5-BE315F281F52}" srcOrd="2" destOrd="0" parTransId="{A91A2DB7-ECBD-4014-9E96-8E0334667F9C}" sibTransId="{084C38A4-C21E-4B98-B7F9-513F5E9926CD}"/>
    <dgm:cxn modelId="{C8792420-49E3-4D47-B58E-DC3D2F8D9DB1}" type="presOf" srcId="{79F3FE4F-86F6-4676-9B56-D014CB20A5B4}" destId="{E6DEDBC4-894D-4841-B4EE-0063B9CF9187}" srcOrd="0" destOrd="0" presId="urn:microsoft.com/office/officeart/2005/8/layout/orgChart1"/>
    <dgm:cxn modelId="{9D281844-108D-45ED-A111-11448CEBCDB3}" srcId="{61B8B7CE-6011-41C6-9961-82EB093C06AF}" destId="{04C0B5CB-77DF-4205-A453-F54CF0469854}" srcOrd="3" destOrd="0" parTransId="{DD2B6D74-792C-426A-9A49-B3E94B1A5F34}" sibTransId="{5F5C027D-F393-437D-906F-317E8F70F6F7}"/>
    <dgm:cxn modelId="{FB223F4B-DD05-8F4E-BEDE-E5C4B5DDD7CA}" type="presOf" srcId="{DD2B6D74-792C-426A-9A49-B3E94B1A5F34}" destId="{C6111A36-6817-41FF-9519-53D65F221382}" srcOrd="0" destOrd="0" presId="urn:microsoft.com/office/officeart/2005/8/layout/orgChart1"/>
    <dgm:cxn modelId="{9FB25751-FA5A-4103-B5A9-6E5F8A38B0F3}" srcId="{61B8B7CE-6011-41C6-9961-82EB093C06AF}" destId="{3072C6F2-7A0D-4F94-B1C5-80C659D1E14C}" srcOrd="1" destOrd="0" parTransId="{118C888F-B72E-4F83-A797-9D4EECBE82AE}" sibTransId="{19550E05-E684-4654-8AAC-6F952ECC6069}"/>
    <dgm:cxn modelId="{0E67E964-E9D6-4E4C-A97F-1F6146379864}" type="presOf" srcId="{497439B3-B571-402A-8EDC-F101E5F72D90}" destId="{DA7DDBBB-A423-4444-8B96-1F44FB69716C}" srcOrd="0" destOrd="0" presId="urn:microsoft.com/office/officeart/2005/8/layout/orgChart1"/>
    <dgm:cxn modelId="{2E1C0E69-84F1-454B-B921-1671F074F506}" type="presOf" srcId="{58783105-AC12-4518-AAE5-BE315F281F52}" destId="{09C0395A-FF9D-4D97-AB13-0918CB3CAA2D}" srcOrd="1" destOrd="0" presId="urn:microsoft.com/office/officeart/2005/8/layout/orgChart1"/>
    <dgm:cxn modelId="{7A1FB77B-AD84-6F4B-A7D1-B4EEBD852403}" type="presOf" srcId="{3072C6F2-7A0D-4F94-B1C5-80C659D1E14C}" destId="{C6C99EA9-0485-4FBB-88D7-BC4F71D8E24B}" srcOrd="0" destOrd="0" presId="urn:microsoft.com/office/officeart/2005/8/layout/orgChart1"/>
    <dgm:cxn modelId="{AA928B8D-94DC-9249-A9E9-3757E5D01464}" type="presOf" srcId="{04C0B5CB-77DF-4205-A453-F54CF0469854}" destId="{5D3C02D9-DC3F-414E-A8FE-B1D41A15EA10}" srcOrd="1" destOrd="0" presId="urn:microsoft.com/office/officeart/2005/8/layout/orgChart1"/>
    <dgm:cxn modelId="{20054290-CE94-DD4A-BF2C-4C94B58B26AE}" type="presOf" srcId="{04C0B5CB-77DF-4205-A453-F54CF0469854}" destId="{8C58F063-0E3D-4DD3-98DE-56FEA63E6F27}" srcOrd="0" destOrd="0" presId="urn:microsoft.com/office/officeart/2005/8/layout/orgChart1"/>
    <dgm:cxn modelId="{2C60E691-586B-1F4B-A0C9-8DA40458E254}" type="presOf" srcId="{3072C6F2-7A0D-4F94-B1C5-80C659D1E14C}" destId="{CEC031A8-D41B-449D-B224-30AB8EB3933B}" srcOrd="1" destOrd="0" presId="urn:microsoft.com/office/officeart/2005/8/layout/orgChart1"/>
    <dgm:cxn modelId="{690EF2AA-CF6D-4049-A37C-0E64F2B2D77D}" type="presOf" srcId="{C7F3D6E3-8A2F-4121-B290-A456177BF8A4}" destId="{6D90EECF-E605-4ACE-84CB-92AC121B4BE2}" srcOrd="0" destOrd="0" presId="urn:microsoft.com/office/officeart/2005/8/layout/orgChart1"/>
    <dgm:cxn modelId="{A3B604AF-46F9-CE45-AEC4-547F649B9EBB}" type="presOf" srcId="{B45BD109-5663-4353-95DD-598CCD673B71}" destId="{377E08CE-C6C6-4E1C-8C78-F4DEC5305D32}" srcOrd="1" destOrd="0" presId="urn:microsoft.com/office/officeart/2005/8/layout/orgChart1"/>
    <dgm:cxn modelId="{E6927AB0-5A6F-D243-ADC5-BB496E38BF52}" type="presOf" srcId="{118C888F-B72E-4F83-A797-9D4EECBE82AE}" destId="{A225476D-BAD1-42ED-B030-DE71893F1F35}" srcOrd="0"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2FE8ABB9-0F41-6846-8D75-2AD567148AA3}" type="presOf" srcId="{C7F3D6E3-8A2F-4121-B290-A456177BF8A4}" destId="{E863AD03-0B72-43A1-A23A-D74100FC2273}" srcOrd="1" destOrd="0" presId="urn:microsoft.com/office/officeart/2005/8/layout/orgChart1"/>
    <dgm:cxn modelId="{DD8AF7C1-C446-234E-96EE-C21177CC8E9F}" type="presOf" srcId="{61B8B7CE-6011-41C6-9961-82EB093C06AF}" destId="{AA2E5EAC-82FF-431C-9FF6-342ED8BA23C6}" srcOrd="1" destOrd="0" presId="urn:microsoft.com/office/officeart/2005/8/layout/orgChart1"/>
    <dgm:cxn modelId="{8AA443C5-BA0A-AD4E-8DC1-D7463D62441C}" type="presOf" srcId="{58783105-AC12-4518-AAE5-BE315F281F52}" destId="{57AF6EF6-E8A1-40B8-B18C-5C255B7797C4}" srcOrd="0" destOrd="0" presId="urn:microsoft.com/office/officeart/2005/8/layout/orgChart1"/>
    <dgm:cxn modelId="{769E4CC7-C612-5D40-AD25-88403EBC6B70}" type="presOf" srcId="{61B8B7CE-6011-41C6-9961-82EB093C06AF}" destId="{E85B40A5-924F-4522-90F7-A5015B8AAB77}" srcOrd="0" destOrd="0" presId="urn:microsoft.com/office/officeart/2005/8/layout/orgChart1"/>
    <dgm:cxn modelId="{FF3238C9-E055-4A66-85F3-5121B07B09B7}" srcId="{79F3FE4F-86F6-4676-9B56-D014CB20A5B4}" destId="{61B8B7CE-6011-41C6-9961-82EB093C06AF}" srcOrd="0" destOrd="0" parTransId="{9ED1E0CD-31E4-420F-A230-543680E09F7F}" sibTransId="{7CB0EF79-ECC0-4D59-AAC5-1CC16ACB42EF}"/>
    <dgm:cxn modelId="{EE3B44D1-61E7-FD42-8930-B776B922E0BE}" type="presOf" srcId="{B45BD109-5663-4353-95DD-598CCD673B71}" destId="{0D5B4DE8-B611-4A99-BE76-DFF55598AAE9}" srcOrd="0" destOrd="0" presId="urn:microsoft.com/office/officeart/2005/8/layout/orgChart1"/>
    <dgm:cxn modelId="{ECCC45D2-7ACD-40C5-A5E6-797B0F875A9F}" srcId="{58783105-AC12-4518-AAE5-BE315F281F52}" destId="{C7F3D6E3-8A2F-4121-B290-A456177BF8A4}" srcOrd="0" destOrd="0" parTransId="{D335CB59-4EEA-437C-96D2-33358DD188B1}" sibTransId="{E86887D2-1CC3-4589-AADB-CE4DE38F6616}"/>
    <dgm:cxn modelId="{3588FBED-05A8-AD40-B5F5-F84C9540FB4F}" type="presOf" srcId="{A91A2DB7-ECBD-4014-9E96-8E0334667F9C}" destId="{CF8002C2-C27E-4407-BD09-9B43DD512261}" srcOrd="0" destOrd="0" presId="urn:microsoft.com/office/officeart/2005/8/layout/orgChart1"/>
    <dgm:cxn modelId="{0EC9ABF6-7DAA-204F-82AE-8D604401FD14}" type="presOf" srcId="{D335CB59-4EEA-437C-96D2-33358DD188B1}" destId="{4D04CD67-EFEB-4331-A4CB-CCC75715D3C8}" srcOrd="0" destOrd="0" presId="urn:microsoft.com/office/officeart/2005/8/layout/orgChart1"/>
    <dgm:cxn modelId="{86C6920A-08C8-7747-BC6D-1B56CCA48D76}" type="presParOf" srcId="{E6DEDBC4-894D-4841-B4EE-0063B9CF9187}" destId="{485D6FBE-8109-42B6-A34B-4E6BE6BDE174}" srcOrd="0" destOrd="0" presId="urn:microsoft.com/office/officeart/2005/8/layout/orgChart1"/>
    <dgm:cxn modelId="{8B9B80FD-18EB-7D49-968D-C0824DF0FAC2}" type="presParOf" srcId="{485D6FBE-8109-42B6-A34B-4E6BE6BDE174}" destId="{2909D96A-611F-4552-81D9-134055F3FFE4}" srcOrd="0" destOrd="0" presId="urn:microsoft.com/office/officeart/2005/8/layout/orgChart1"/>
    <dgm:cxn modelId="{84DFDA6F-A45C-EF40-9351-F1175887C577}" type="presParOf" srcId="{2909D96A-611F-4552-81D9-134055F3FFE4}" destId="{E85B40A5-924F-4522-90F7-A5015B8AAB77}" srcOrd="0" destOrd="0" presId="urn:microsoft.com/office/officeart/2005/8/layout/orgChart1"/>
    <dgm:cxn modelId="{C822188B-D54B-7A42-AE22-1247FB218646}" type="presParOf" srcId="{2909D96A-611F-4552-81D9-134055F3FFE4}" destId="{AA2E5EAC-82FF-431C-9FF6-342ED8BA23C6}" srcOrd="1" destOrd="0" presId="urn:microsoft.com/office/officeart/2005/8/layout/orgChart1"/>
    <dgm:cxn modelId="{E2B8D854-7E98-DF4B-99E0-A4451A8FC3C8}" type="presParOf" srcId="{485D6FBE-8109-42B6-A34B-4E6BE6BDE174}" destId="{6DDD4E5C-677A-4BBF-852F-27E7EC6F70D6}" srcOrd="1" destOrd="0" presId="urn:microsoft.com/office/officeart/2005/8/layout/orgChart1"/>
    <dgm:cxn modelId="{46117B8B-9E87-2E47-A880-B63BFE38BBAD}" type="presParOf" srcId="{6DDD4E5C-677A-4BBF-852F-27E7EC6F70D6}" destId="{DA7DDBBB-A423-4444-8B96-1F44FB69716C}" srcOrd="0" destOrd="0" presId="urn:microsoft.com/office/officeart/2005/8/layout/orgChart1"/>
    <dgm:cxn modelId="{1D9BA129-867D-EA45-AD31-3ED692079755}" type="presParOf" srcId="{6DDD4E5C-677A-4BBF-852F-27E7EC6F70D6}" destId="{698EB6A6-3C5A-44C0-86A2-7129A31F1F3F}" srcOrd="1" destOrd="0" presId="urn:microsoft.com/office/officeart/2005/8/layout/orgChart1"/>
    <dgm:cxn modelId="{D58B3D0E-3063-F04C-8B48-48044164D379}" type="presParOf" srcId="{698EB6A6-3C5A-44C0-86A2-7129A31F1F3F}" destId="{309E037B-CE6D-49F4-BEDB-91409353890D}" srcOrd="0" destOrd="0" presId="urn:microsoft.com/office/officeart/2005/8/layout/orgChart1"/>
    <dgm:cxn modelId="{168F57A7-271B-0944-AD01-E6086CDD5F1C}" type="presParOf" srcId="{309E037B-CE6D-49F4-BEDB-91409353890D}" destId="{0D5B4DE8-B611-4A99-BE76-DFF55598AAE9}" srcOrd="0" destOrd="0" presId="urn:microsoft.com/office/officeart/2005/8/layout/orgChart1"/>
    <dgm:cxn modelId="{2922C76C-BAB9-0845-B867-E150E576AE51}" type="presParOf" srcId="{309E037B-CE6D-49F4-BEDB-91409353890D}" destId="{377E08CE-C6C6-4E1C-8C78-F4DEC5305D32}" srcOrd="1" destOrd="0" presId="urn:microsoft.com/office/officeart/2005/8/layout/orgChart1"/>
    <dgm:cxn modelId="{7959892A-FDB6-7D40-A1AF-462A59D68490}" type="presParOf" srcId="{698EB6A6-3C5A-44C0-86A2-7129A31F1F3F}" destId="{9DCF6055-F9D2-4977-9320-6F7BE53A0478}" srcOrd="1" destOrd="0" presId="urn:microsoft.com/office/officeart/2005/8/layout/orgChart1"/>
    <dgm:cxn modelId="{970D153C-0780-0D43-8901-93913B9F0BC8}" type="presParOf" srcId="{698EB6A6-3C5A-44C0-86A2-7129A31F1F3F}" destId="{DE26725E-EEE2-4A78-8399-FE57F205FE4F}" srcOrd="2" destOrd="0" presId="urn:microsoft.com/office/officeart/2005/8/layout/orgChart1"/>
    <dgm:cxn modelId="{B442911B-28F4-F040-A7CA-842698F1F0D2}" type="presParOf" srcId="{6DDD4E5C-677A-4BBF-852F-27E7EC6F70D6}" destId="{A225476D-BAD1-42ED-B030-DE71893F1F35}" srcOrd="2" destOrd="0" presId="urn:microsoft.com/office/officeart/2005/8/layout/orgChart1"/>
    <dgm:cxn modelId="{853BA2CC-3E18-FB46-BB99-E6A77FFF479E}" type="presParOf" srcId="{6DDD4E5C-677A-4BBF-852F-27E7EC6F70D6}" destId="{EED87BB7-B218-4B26-AB5E-12E904C49CAC}" srcOrd="3" destOrd="0" presId="urn:microsoft.com/office/officeart/2005/8/layout/orgChart1"/>
    <dgm:cxn modelId="{D41D8AD9-721C-4349-A45E-55303261100F}" type="presParOf" srcId="{EED87BB7-B218-4B26-AB5E-12E904C49CAC}" destId="{CCA1DB01-FE68-4442-96E2-66B463D6AFC0}" srcOrd="0" destOrd="0" presId="urn:microsoft.com/office/officeart/2005/8/layout/orgChart1"/>
    <dgm:cxn modelId="{6D563461-8D7A-0944-AE60-5FAEEEDE7861}" type="presParOf" srcId="{CCA1DB01-FE68-4442-96E2-66B463D6AFC0}" destId="{C6C99EA9-0485-4FBB-88D7-BC4F71D8E24B}" srcOrd="0" destOrd="0" presId="urn:microsoft.com/office/officeart/2005/8/layout/orgChart1"/>
    <dgm:cxn modelId="{3ED2DEAE-C465-CC45-A447-A4A9F59E3C71}" type="presParOf" srcId="{CCA1DB01-FE68-4442-96E2-66B463D6AFC0}" destId="{CEC031A8-D41B-449D-B224-30AB8EB3933B}" srcOrd="1" destOrd="0" presId="urn:microsoft.com/office/officeart/2005/8/layout/orgChart1"/>
    <dgm:cxn modelId="{D0523EB7-6595-2C41-AD17-2E4D34917E2E}" type="presParOf" srcId="{EED87BB7-B218-4B26-AB5E-12E904C49CAC}" destId="{B08E8C62-06B4-4E08-8FCB-37798B6672CA}" srcOrd="1" destOrd="0" presId="urn:microsoft.com/office/officeart/2005/8/layout/orgChart1"/>
    <dgm:cxn modelId="{FA9DCD7C-C357-6348-B280-C3A67C3F6291}" type="presParOf" srcId="{EED87BB7-B218-4B26-AB5E-12E904C49CAC}" destId="{E87C1B71-F82C-449A-A35C-DA8F410C5A28}" srcOrd="2" destOrd="0" presId="urn:microsoft.com/office/officeart/2005/8/layout/orgChart1"/>
    <dgm:cxn modelId="{93577EC2-D2D2-D045-AA35-702D9CB21CBE}" type="presParOf" srcId="{6DDD4E5C-677A-4BBF-852F-27E7EC6F70D6}" destId="{CF8002C2-C27E-4407-BD09-9B43DD512261}" srcOrd="4" destOrd="0" presId="urn:microsoft.com/office/officeart/2005/8/layout/orgChart1"/>
    <dgm:cxn modelId="{1458C687-D466-3645-BF85-D8865477E124}" type="presParOf" srcId="{6DDD4E5C-677A-4BBF-852F-27E7EC6F70D6}" destId="{C35EC312-870F-48E7-8476-983CAEBD0747}" srcOrd="5" destOrd="0" presId="urn:microsoft.com/office/officeart/2005/8/layout/orgChart1"/>
    <dgm:cxn modelId="{E54136AC-C9A2-D64C-9F90-98CB497E5121}" type="presParOf" srcId="{C35EC312-870F-48E7-8476-983CAEBD0747}" destId="{0ED8D031-84C4-48E8-93A3-B2C6713B7B5F}" srcOrd="0" destOrd="0" presId="urn:microsoft.com/office/officeart/2005/8/layout/orgChart1"/>
    <dgm:cxn modelId="{FAF4610E-C0D9-2B4C-873F-AD68C88C976C}" type="presParOf" srcId="{0ED8D031-84C4-48E8-93A3-B2C6713B7B5F}" destId="{57AF6EF6-E8A1-40B8-B18C-5C255B7797C4}" srcOrd="0" destOrd="0" presId="urn:microsoft.com/office/officeart/2005/8/layout/orgChart1"/>
    <dgm:cxn modelId="{D537BCF3-C732-8F49-B7FC-52004DA4051D}" type="presParOf" srcId="{0ED8D031-84C4-48E8-93A3-B2C6713B7B5F}" destId="{09C0395A-FF9D-4D97-AB13-0918CB3CAA2D}" srcOrd="1" destOrd="0" presId="urn:microsoft.com/office/officeart/2005/8/layout/orgChart1"/>
    <dgm:cxn modelId="{C360D745-5B65-A843-9EDB-3682B055F7C6}" type="presParOf" srcId="{C35EC312-870F-48E7-8476-983CAEBD0747}" destId="{E0A8FA8F-87BC-4974-BA06-89B04F87851A}" srcOrd="1" destOrd="0" presId="urn:microsoft.com/office/officeart/2005/8/layout/orgChart1"/>
    <dgm:cxn modelId="{88680641-00D6-F74D-815F-352247EB8C1F}" type="presParOf" srcId="{E0A8FA8F-87BC-4974-BA06-89B04F87851A}" destId="{4D04CD67-EFEB-4331-A4CB-CCC75715D3C8}" srcOrd="0" destOrd="0" presId="urn:microsoft.com/office/officeart/2005/8/layout/orgChart1"/>
    <dgm:cxn modelId="{5F68599D-75F1-0543-8B51-A6A48AB32197}" type="presParOf" srcId="{E0A8FA8F-87BC-4974-BA06-89B04F87851A}" destId="{E9AA5FC8-B083-46CC-A2F5-A70619995AF7}" srcOrd="1" destOrd="0" presId="urn:microsoft.com/office/officeart/2005/8/layout/orgChart1"/>
    <dgm:cxn modelId="{561AE345-CADD-B345-B5BC-2DE7D3C409E8}" type="presParOf" srcId="{E9AA5FC8-B083-46CC-A2F5-A70619995AF7}" destId="{F93D3C4A-9D74-437E-99E6-A4F999865A86}" srcOrd="0" destOrd="0" presId="urn:microsoft.com/office/officeart/2005/8/layout/orgChart1"/>
    <dgm:cxn modelId="{5B9CC1B5-CDFA-0546-AF26-BAFDE512685A}" type="presParOf" srcId="{F93D3C4A-9D74-437E-99E6-A4F999865A86}" destId="{6D90EECF-E605-4ACE-84CB-92AC121B4BE2}" srcOrd="0" destOrd="0" presId="urn:microsoft.com/office/officeart/2005/8/layout/orgChart1"/>
    <dgm:cxn modelId="{C1647036-E172-DB4C-A582-24D33E395FE3}" type="presParOf" srcId="{F93D3C4A-9D74-437E-99E6-A4F999865A86}" destId="{E863AD03-0B72-43A1-A23A-D74100FC2273}" srcOrd="1" destOrd="0" presId="urn:microsoft.com/office/officeart/2005/8/layout/orgChart1"/>
    <dgm:cxn modelId="{045FEE9B-AD2E-374F-9B9A-C177A31648DF}" type="presParOf" srcId="{E9AA5FC8-B083-46CC-A2F5-A70619995AF7}" destId="{4FF40522-DED4-4625-8D40-00E5726D616A}" srcOrd="1" destOrd="0" presId="urn:microsoft.com/office/officeart/2005/8/layout/orgChart1"/>
    <dgm:cxn modelId="{EC444801-7735-8C4C-957E-43F46D15057E}" type="presParOf" srcId="{E9AA5FC8-B083-46CC-A2F5-A70619995AF7}" destId="{9ECDD375-33E6-4174-9F7B-7246BC9CAE3F}" srcOrd="2" destOrd="0" presId="urn:microsoft.com/office/officeart/2005/8/layout/orgChart1"/>
    <dgm:cxn modelId="{2B3A8023-14B8-BB47-B024-E6896EA5E648}" type="presParOf" srcId="{C35EC312-870F-48E7-8476-983CAEBD0747}" destId="{B7FD3E63-E9DD-45F7-B65C-D3FE903A9C68}" srcOrd="2" destOrd="0" presId="urn:microsoft.com/office/officeart/2005/8/layout/orgChart1"/>
    <dgm:cxn modelId="{8D7225FA-CE26-AC4C-85A6-B4CCFB57FDC2}" type="presParOf" srcId="{6DDD4E5C-677A-4BBF-852F-27E7EC6F70D6}" destId="{C6111A36-6817-41FF-9519-53D65F221382}" srcOrd="6" destOrd="0" presId="urn:microsoft.com/office/officeart/2005/8/layout/orgChart1"/>
    <dgm:cxn modelId="{67CE8323-2000-A449-A902-19A884C9EA53}" type="presParOf" srcId="{6DDD4E5C-677A-4BBF-852F-27E7EC6F70D6}" destId="{91C16630-B642-4808-8953-7B996D70F28B}" srcOrd="7" destOrd="0" presId="urn:microsoft.com/office/officeart/2005/8/layout/orgChart1"/>
    <dgm:cxn modelId="{2A99B45D-255A-9941-A35F-6BD1ECA6DEB4}" type="presParOf" srcId="{91C16630-B642-4808-8953-7B996D70F28B}" destId="{810F700F-1822-424E-874A-1A9D01E5E831}" srcOrd="0" destOrd="0" presId="urn:microsoft.com/office/officeart/2005/8/layout/orgChart1"/>
    <dgm:cxn modelId="{3BD86433-BF44-DB4B-9EE1-136103AA1E8A}" type="presParOf" srcId="{810F700F-1822-424E-874A-1A9D01E5E831}" destId="{8C58F063-0E3D-4DD3-98DE-56FEA63E6F27}" srcOrd="0" destOrd="0" presId="urn:microsoft.com/office/officeart/2005/8/layout/orgChart1"/>
    <dgm:cxn modelId="{AEE20BDB-61B5-9245-B998-C0961064DA89}" type="presParOf" srcId="{810F700F-1822-424E-874A-1A9D01E5E831}" destId="{5D3C02D9-DC3F-414E-A8FE-B1D41A15EA10}" srcOrd="1" destOrd="0" presId="urn:microsoft.com/office/officeart/2005/8/layout/orgChart1"/>
    <dgm:cxn modelId="{3E8A11B1-5F8A-7D45-8545-1C788778C8B1}" type="presParOf" srcId="{91C16630-B642-4808-8953-7B996D70F28B}" destId="{3269F571-692A-4C14-A7DB-3F87BA7FD1FD}" srcOrd="1" destOrd="0" presId="urn:microsoft.com/office/officeart/2005/8/layout/orgChart1"/>
    <dgm:cxn modelId="{35BB3268-1220-9940-AF37-FF6F4FFB21BC}" type="presParOf" srcId="{91C16630-B642-4808-8953-7B996D70F28B}" destId="{98697FA3-3B38-4216-A4D9-D3815697EB25}" srcOrd="2" destOrd="0" presId="urn:microsoft.com/office/officeart/2005/8/layout/orgChart1"/>
    <dgm:cxn modelId="{9BEC333F-19AB-A74F-B959-70B98FEE45EE}"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solidFill>
          <a:srgbClr val="1B2B51"/>
        </a:solidFill>
        <a:ln>
          <a:solidFill>
            <a:schemeClr val="tx2"/>
          </a:solidFill>
        </a:ln>
      </dgm:spPr>
      <dgm:t>
        <a:bodyPr/>
        <a:lstStyle/>
        <a:p>
          <a:r>
            <a:rPr lang="en-US" sz="2000">
              <a:latin typeface="Helvetica Neue"/>
            </a:rPr>
            <a:t>MICRO FACTORS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dgm:spPr>
        <a:solidFill>
          <a:srgbClr val="1B2B51"/>
        </a:solidFill>
        <a:ln>
          <a:solidFill>
            <a:schemeClr val="tx2"/>
          </a:solidFill>
        </a:ln>
      </dgm:spPr>
      <dgm:t>
        <a:bodyPr/>
        <a:lstStyle/>
        <a:p>
          <a:r>
            <a:rPr lang="en-US">
              <a:latin typeface="Helvetica Neue"/>
            </a:rPr>
            <a:t>FAMILY STRUCTURE</a:t>
          </a:r>
        </a:p>
      </dgm:t>
    </dgm:pt>
    <dgm:pt modelId="{497439B3-B571-402A-8EDC-F101E5F72D90}" type="parTrans" cxnId="{E1D643B3-22EE-4F6A-8783-2AB1AFE03669}">
      <dgm:prSe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dgm:spPr>
        <a:solidFill>
          <a:srgbClr val="1B2B51"/>
        </a:solidFill>
        <a:ln>
          <a:solidFill>
            <a:schemeClr val="tx2"/>
          </a:solidFill>
        </a:ln>
      </dgm:spPr>
      <dgm:t>
        <a:bodyPr/>
        <a:lstStyle/>
        <a:p>
          <a:r>
            <a:rPr lang="en-US">
              <a:latin typeface="Helvetica Neue"/>
            </a:rPr>
            <a:t>HEALTH</a:t>
          </a:r>
        </a:p>
      </dgm:t>
    </dgm:pt>
    <dgm:pt modelId="{118C888F-B72E-4F83-A797-9D4EECBE82AE}" type="parTrans" cxnId="{9FB25751-FA5A-4103-B5A9-6E5F8A38B0F3}">
      <dgm:prSe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dgm:spPr>
        <a:solidFill>
          <a:srgbClr val="1B2B51"/>
        </a:solidFill>
        <a:ln>
          <a:solidFill>
            <a:schemeClr val="tx2"/>
          </a:solidFill>
        </a:ln>
      </dgm:spPr>
      <dgm:t>
        <a:bodyPr/>
        <a:lstStyle/>
        <a:p>
          <a:r>
            <a:rPr lang="en-US">
              <a:latin typeface="Helvetica Neue"/>
            </a:rPr>
            <a:t>CAREER CHOICE</a:t>
          </a:r>
        </a:p>
      </dgm:t>
    </dgm:pt>
    <dgm:pt modelId="{A91A2DB7-ECBD-4014-9E96-8E0334667F9C}" type="parTrans" cxnId="{0D457005-3D2E-415E-8832-6C7F03AD636A}">
      <dgm:prSet/>
      <dgm:spPr/>
      <dgm:t>
        <a:bodyPr/>
        <a:lstStyle/>
        <a:p>
          <a:endParaRPr lang="en-US"/>
        </a:p>
      </dgm:t>
    </dgm:pt>
    <dgm:pt modelId="{084C38A4-C21E-4B98-B7F9-513F5E9926CD}" type="sibTrans" cxnId="{0D457005-3D2E-415E-8832-6C7F03AD636A}">
      <dgm:prSet/>
      <dgm:spPr/>
      <dgm:t>
        <a:bodyPr/>
        <a:lstStyle/>
        <a:p>
          <a:endParaRPr lang="en-US"/>
        </a:p>
      </dgm:t>
    </dgm:pt>
    <dgm:pt modelId="{04C0B5CB-77DF-4205-A453-F54CF0469854}">
      <dgm:prSet phldrT="[Text]"/>
      <dgm:spPr>
        <a:solidFill>
          <a:srgbClr val="1B2B51"/>
        </a:solidFill>
        <a:ln>
          <a:solidFill>
            <a:schemeClr val="tx2"/>
          </a:solidFill>
        </a:ln>
      </dgm:spPr>
      <dgm:t>
        <a:bodyPr/>
        <a:lstStyle/>
        <a:p>
          <a:r>
            <a:rPr lang="en-US">
              <a:latin typeface="Helvetica Neue"/>
            </a:rPr>
            <a:t>AGE</a:t>
          </a:r>
        </a:p>
      </dgm:t>
    </dgm:pt>
    <dgm:pt modelId="{DD2B6D74-792C-426A-9A49-B3E94B1A5F34}" type="parTrans" cxnId="{9D281844-108D-45ED-A111-11448CEBCDB3}">
      <dgm:prSet/>
      <dgm:spPr/>
      <dgm:t>
        <a:bodyPr/>
        <a:lstStyle/>
        <a:p>
          <a:endParaRPr lang="en-US"/>
        </a:p>
      </dgm:t>
    </dgm:pt>
    <dgm:pt modelId="{5F5C027D-F393-437D-906F-317E8F70F6F7}" type="sibTrans" cxnId="{9D281844-108D-45ED-A111-11448CEBCDB3}">
      <dgm:prSet/>
      <dgm:spPr/>
      <dgm:t>
        <a:bodyPr/>
        <a:lstStyle/>
        <a:p>
          <a:endParaRPr lang="en-US"/>
        </a:p>
      </dgm:t>
    </dgm:pt>
    <dgm:pt modelId="{89EB5E2F-63E7-47A1-BA5E-281289F294CB}">
      <dgm:prSet phldrT="[Text]"/>
      <dgm:spPr>
        <a:solidFill>
          <a:srgbClr val="1B2B51"/>
        </a:solidFill>
        <a:ln>
          <a:solidFill>
            <a:schemeClr val="tx2"/>
          </a:solidFill>
        </a:ln>
      </dgm:spPr>
      <dgm:t>
        <a:bodyPr/>
        <a:lstStyle/>
        <a:p>
          <a:r>
            <a:rPr lang="en-US">
              <a:latin typeface="Helvetica Neue"/>
            </a:rPr>
            <a:t>LIFE STAGE</a:t>
          </a:r>
        </a:p>
      </dgm:t>
    </dgm:pt>
    <dgm:pt modelId="{DD767C54-B46E-4D68-9015-1DEF69FAB410}" type="parTrans" cxnId="{AFF6D835-80EE-493A-85D4-7FB65C355E81}">
      <dgm:prSet/>
      <dgm:spPr/>
      <dgm:t>
        <a:bodyPr/>
        <a:lstStyle/>
        <a:p>
          <a:endParaRPr lang="en-US"/>
        </a:p>
      </dgm:t>
    </dgm:pt>
    <dgm:pt modelId="{EEDD71BB-3E78-42A6-8CB3-C997F687DB5C}" type="sibTrans" cxnId="{AFF6D835-80EE-493A-85D4-7FB65C355E81}">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4"/>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4">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4"/>
      <dgm:spPr/>
    </dgm:pt>
    <dgm:pt modelId="{9DCF6055-F9D2-4977-9320-6F7BE53A0478}" type="pres">
      <dgm:prSet presAssocID="{B45BD109-5663-4353-95DD-598CCD673B71}" presName="hierChild4"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4"/>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4">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4"/>
      <dgm:spPr/>
    </dgm:pt>
    <dgm:pt modelId="{B08E8C62-06B4-4E08-8FCB-37798B6672CA}" type="pres">
      <dgm:prSet presAssocID="{3072C6F2-7A0D-4F94-B1C5-80C659D1E14C}" presName="hierChild4"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4"/>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4">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4"/>
      <dgm:spPr/>
    </dgm:pt>
    <dgm:pt modelId="{E0A8FA8F-87BC-4974-BA06-89B04F87851A}" type="pres">
      <dgm:prSet presAssocID="{58783105-AC12-4518-AAE5-BE315F281F52}" presName="hierChild4" presStyleCnt="0"/>
      <dgm:spPr/>
    </dgm:pt>
    <dgm:pt modelId="{B7FD3E63-E9DD-45F7-B65C-D3FE903A9C68}" type="pres">
      <dgm:prSet presAssocID="{58783105-AC12-4518-AAE5-BE315F281F52}" presName="hierChild5" presStyleCnt="0"/>
      <dgm:spPr/>
    </dgm:pt>
    <dgm:pt modelId="{C6111A36-6817-41FF-9519-53D65F221382}" type="pres">
      <dgm:prSet presAssocID="{DD2B6D74-792C-426A-9A49-B3E94B1A5F34}" presName="Name37" presStyleLbl="parChTrans1D2" presStyleIdx="3" presStyleCnt="4"/>
      <dgm:spPr/>
    </dgm:pt>
    <dgm:pt modelId="{91C16630-B642-4808-8953-7B996D70F28B}" type="pres">
      <dgm:prSet presAssocID="{04C0B5CB-77DF-4205-A453-F54CF0469854}" presName="hierRoot2" presStyleCnt="0">
        <dgm:presLayoutVars>
          <dgm:hierBranch val="init"/>
        </dgm:presLayoutVars>
      </dgm:prSet>
      <dgm:spPr/>
    </dgm:pt>
    <dgm:pt modelId="{810F700F-1822-424E-874A-1A9D01E5E831}" type="pres">
      <dgm:prSet presAssocID="{04C0B5CB-77DF-4205-A453-F54CF0469854}" presName="rootComposite" presStyleCnt="0"/>
      <dgm:spPr/>
    </dgm:pt>
    <dgm:pt modelId="{8C58F063-0E3D-4DD3-98DE-56FEA63E6F27}" type="pres">
      <dgm:prSet presAssocID="{04C0B5CB-77DF-4205-A453-F54CF0469854}" presName="rootText" presStyleLbl="node2" presStyleIdx="3" presStyleCnt="4">
        <dgm:presLayoutVars>
          <dgm:chPref val="3"/>
        </dgm:presLayoutVars>
      </dgm:prSet>
      <dgm:spPr>
        <a:prstGeom prst="roundRect">
          <a:avLst/>
        </a:prstGeom>
      </dgm:spPr>
    </dgm:pt>
    <dgm:pt modelId="{5D3C02D9-DC3F-414E-A8FE-B1D41A15EA10}" type="pres">
      <dgm:prSet presAssocID="{04C0B5CB-77DF-4205-A453-F54CF0469854}" presName="rootConnector" presStyleLbl="node2" presStyleIdx="3" presStyleCnt="4"/>
      <dgm:spPr/>
    </dgm:pt>
    <dgm:pt modelId="{3269F571-692A-4C14-A7DB-3F87BA7FD1FD}" type="pres">
      <dgm:prSet presAssocID="{04C0B5CB-77DF-4205-A453-F54CF0469854}" presName="hierChild4" presStyleCnt="0"/>
      <dgm:spPr/>
    </dgm:pt>
    <dgm:pt modelId="{ECE7E940-229B-4D64-B19C-4F6966F48B3A}" type="pres">
      <dgm:prSet presAssocID="{DD767C54-B46E-4D68-9015-1DEF69FAB410}" presName="Name37" presStyleLbl="parChTrans1D3" presStyleIdx="0" presStyleCnt="1"/>
      <dgm:spPr/>
    </dgm:pt>
    <dgm:pt modelId="{43E7EFA6-A16F-45EC-B4CC-22665C9F02A4}" type="pres">
      <dgm:prSet presAssocID="{89EB5E2F-63E7-47A1-BA5E-281289F294CB}" presName="hierRoot2" presStyleCnt="0">
        <dgm:presLayoutVars>
          <dgm:hierBranch val="init"/>
        </dgm:presLayoutVars>
      </dgm:prSet>
      <dgm:spPr/>
    </dgm:pt>
    <dgm:pt modelId="{19E057E2-9F68-48A6-8664-6571E5106D4C}" type="pres">
      <dgm:prSet presAssocID="{89EB5E2F-63E7-47A1-BA5E-281289F294CB}" presName="rootComposite" presStyleCnt="0"/>
      <dgm:spPr/>
    </dgm:pt>
    <dgm:pt modelId="{126A73F4-58E4-44AA-A5A8-704088B58584}" type="pres">
      <dgm:prSet presAssocID="{89EB5E2F-63E7-47A1-BA5E-281289F294CB}" presName="rootText" presStyleLbl="node3" presStyleIdx="0" presStyleCnt="1">
        <dgm:presLayoutVars>
          <dgm:chPref val="3"/>
        </dgm:presLayoutVars>
      </dgm:prSet>
      <dgm:spPr/>
    </dgm:pt>
    <dgm:pt modelId="{D18F7140-91DB-4ABB-B381-14744BD0584A}" type="pres">
      <dgm:prSet presAssocID="{89EB5E2F-63E7-47A1-BA5E-281289F294CB}" presName="rootConnector" presStyleLbl="node3" presStyleIdx="0" presStyleCnt="1"/>
      <dgm:spPr/>
    </dgm:pt>
    <dgm:pt modelId="{B0A1472E-5073-458B-AD56-B213C7737E84}" type="pres">
      <dgm:prSet presAssocID="{89EB5E2F-63E7-47A1-BA5E-281289F294CB}" presName="hierChild4" presStyleCnt="0"/>
      <dgm:spPr/>
    </dgm:pt>
    <dgm:pt modelId="{4818105F-C1B7-4EEE-98E8-6D32FB3C0658}" type="pres">
      <dgm:prSet presAssocID="{89EB5E2F-63E7-47A1-BA5E-281289F294CB}" presName="hierChild5" presStyleCnt="0"/>
      <dgm:spPr/>
    </dgm:pt>
    <dgm:pt modelId="{98697FA3-3B38-4216-A4D9-D3815697EB25}" type="pres">
      <dgm:prSet presAssocID="{04C0B5CB-77DF-4205-A453-F54CF0469854}" presName="hierChild5" presStyleCnt="0"/>
      <dgm:spPr/>
    </dgm:pt>
    <dgm:pt modelId="{1D446722-516A-48C9-BB9C-FD66F8B11052}" type="pres">
      <dgm:prSet presAssocID="{61B8B7CE-6011-41C6-9961-82EB093C06AF}" presName="hierChild3" presStyleCnt="0"/>
      <dgm:spPr/>
    </dgm:pt>
  </dgm:ptLst>
  <dgm:cxnLst>
    <dgm:cxn modelId="{0D457005-3D2E-415E-8832-6C7F03AD636A}" srcId="{61B8B7CE-6011-41C6-9961-82EB093C06AF}" destId="{58783105-AC12-4518-AAE5-BE315F281F52}" srcOrd="2" destOrd="0" parTransId="{A91A2DB7-ECBD-4014-9E96-8E0334667F9C}" sibTransId="{084C38A4-C21E-4B98-B7F9-513F5E9926CD}"/>
    <dgm:cxn modelId="{0914D421-5394-6442-A8E1-649895F6E091}" type="presOf" srcId="{DD767C54-B46E-4D68-9015-1DEF69FAB410}" destId="{ECE7E940-229B-4D64-B19C-4F6966F48B3A}" srcOrd="0" destOrd="0" presId="urn:microsoft.com/office/officeart/2005/8/layout/orgChart1"/>
    <dgm:cxn modelId="{5F0D2424-060B-FC4E-ADD6-7000B03F4034}" type="presOf" srcId="{3072C6F2-7A0D-4F94-B1C5-80C659D1E14C}" destId="{C6C99EA9-0485-4FBB-88D7-BC4F71D8E24B}" srcOrd="0" destOrd="0" presId="urn:microsoft.com/office/officeart/2005/8/layout/orgChart1"/>
    <dgm:cxn modelId="{4E2BC22E-F21C-314A-9AF0-0A41C83CAA1F}" type="presOf" srcId="{79F3FE4F-86F6-4676-9B56-D014CB20A5B4}" destId="{E6DEDBC4-894D-4841-B4EE-0063B9CF9187}" srcOrd="0" destOrd="0" presId="urn:microsoft.com/office/officeart/2005/8/layout/orgChart1"/>
    <dgm:cxn modelId="{26F7AF30-7862-AF41-B263-483F1B8AD8A8}" type="presOf" srcId="{118C888F-B72E-4F83-A797-9D4EECBE82AE}" destId="{A225476D-BAD1-42ED-B030-DE71893F1F35}" srcOrd="0" destOrd="0" presId="urn:microsoft.com/office/officeart/2005/8/layout/orgChart1"/>
    <dgm:cxn modelId="{AFF6D835-80EE-493A-85D4-7FB65C355E81}" srcId="{04C0B5CB-77DF-4205-A453-F54CF0469854}" destId="{89EB5E2F-63E7-47A1-BA5E-281289F294CB}" srcOrd="0" destOrd="0" parTransId="{DD767C54-B46E-4D68-9015-1DEF69FAB410}" sibTransId="{EEDD71BB-3E78-42A6-8CB3-C997F687DB5C}"/>
    <dgm:cxn modelId="{3530D537-D9D8-0145-ADAE-1857983AE32A}" type="presOf" srcId="{04C0B5CB-77DF-4205-A453-F54CF0469854}" destId="{5D3C02D9-DC3F-414E-A8FE-B1D41A15EA10}" srcOrd="1" destOrd="0" presId="urn:microsoft.com/office/officeart/2005/8/layout/orgChart1"/>
    <dgm:cxn modelId="{DC06FA41-00CE-C247-967C-28CAC92BFC44}" type="presOf" srcId="{3072C6F2-7A0D-4F94-B1C5-80C659D1E14C}" destId="{CEC031A8-D41B-449D-B224-30AB8EB3933B}" srcOrd="1" destOrd="0" presId="urn:microsoft.com/office/officeart/2005/8/layout/orgChart1"/>
    <dgm:cxn modelId="{9D281844-108D-45ED-A111-11448CEBCDB3}" srcId="{61B8B7CE-6011-41C6-9961-82EB093C06AF}" destId="{04C0B5CB-77DF-4205-A453-F54CF0469854}" srcOrd="3" destOrd="0" parTransId="{DD2B6D74-792C-426A-9A49-B3E94B1A5F34}" sibTransId="{5F5C027D-F393-437D-906F-317E8F70F6F7}"/>
    <dgm:cxn modelId="{9FB25751-FA5A-4103-B5A9-6E5F8A38B0F3}" srcId="{61B8B7CE-6011-41C6-9961-82EB093C06AF}" destId="{3072C6F2-7A0D-4F94-B1C5-80C659D1E14C}" srcOrd="1" destOrd="0" parTransId="{118C888F-B72E-4F83-A797-9D4EECBE82AE}" sibTransId="{19550E05-E684-4654-8AAC-6F952ECC6069}"/>
    <dgm:cxn modelId="{D0C33657-49B4-C24A-855C-749B2105E9C0}" type="presOf" srcId="{DD2B6D74-792C-426A-9A49-B3E94B1A5F34}" destId="{C6111A36-6817-41FF-9519-53D65F221382}" srcOrd="0" destOrd="0" presId="urn:microsoft.com/office/officeart/2005/8/layout/orgChart1"/>
    <dgm:cxn modelId="{A98E6D5F-3F1E-2C44-9493-797BF7038FFC}" type="presOf" srcId="{A91A2DB7-ECBD-4014-9E96-8E0334667F9C}" destId="{CF8002C2-C27E-4407-BD09-9B43DD512261}" srcOrd="0" destOrd="0" presId="urn:microsoft.com/office/officeart/2005/8/layout/orgChart1"/>
    <dgm:cxn modelId="{C52BA863-DBA5-1C46-B1D1-64E5F14B98DD}" type="presOf" srcId="{89EB5E2F-63E7-47A1-BA5E-281289F294CB}" destId="{126A73F4-58E4-44AA-A5A8-704088B58584}" srcOrd="0" destOrd="0" presId="urn:microsoft.com/office/officeart/2005/8/layout/orgChart1"/>
    <dgm:cxn modelId="{8FD67E67-806C-ED45-B304-FED5C7DA9EB8}" type="presOf" srcId="{58783105-AC12-4518-AAE5-BE315F281F52}" destId="{09C0395A-FF9D-4D97-AB13-0918CB3CAA2D}" srcOrd="1" destOrd="0" presId="urn:microsoft.com/office/officeart/2005/8/layout/orgChart1"/>
    <dgm:cxn modelId="{C451A46D-E336-F043-A449-360467EC2372}" type="presOf" srcId="{B45BD109-5663-4353-95DD-598CCD673B71}" destId="{377E08CE-C6C6-4E1C-8C78-F4DEC5305D32}" srcOrd="1" destOrd="0" presId="urn:microsoft.com/office/officeart/2005/8/layout/orgChart1"/>
    <dgm:cxn modelId="{6B88E792-D03F-A846-9ACC-51020A8E2C70}" type="presOf" srcId="{58783105-AC12-4518-AAE5-BE315F281F52}" destId="{57AF6EF6-E8A1-40B8-B18C-5C255B7797C4}" srcOrd="0" destOrd="0" presId="urn:microsoft.com/office/officeart/2005/8/layout/orgChart1"/>
    <dgm:cxn modelId="{176F8EAC-B014-D34D-BBE1-17D8CC1A8A2E}" type="presOf" srcId="{B45BD109-5663-4353-95DD-598CCD673B71}" destId="{0D5B4DE8-B611-4A99-BE76-DFF55598AAE9}" srcOrd="0" destOrd="0" presId="urn:microsoft.com/office/officeart/2005/8/layout/orgChart1"/>
    <dgm:cxn modelId="{E63A02B0-7FDF-3F47-A9E4-CBF4640916D5}" type="presOf" srcId="{497439B3-B571-402A-8EDC-F101E5F72D90}" destId="{DA7DDBBB-A423-4444-8B96-1F44FB69716C}" srcOrd="0"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971E7DB9-C710-5849-BB63-13D831BD02C9}" type="presOf" srcId="{61B8B7CE-6011-41C6-9961-82EB093C06AF}" destId="{AA2E5EAC-82FF-431C-9FF6-342ED8BA23C6}" srcOrd="1" destOrd="0" presId="urn:microsoft.com/office/officeart/2005/8/layout/orgChart1"/>
    <dgm:cxn modelId="{E5AC6AC5-CC15-B349-93D9-6354613E5E47}" type="presOf" srcId="{04C0B5CB-77DF-4205-A453-F54CF0469854}" destId="{8C58F063-0E3D-4DD3-98DE-56FEA63E6F27}" srcOrd="0" destOrd="0" presId="urn:microsoft.com/office/officeart/2005/8/layout/orgChart1"/>
    <dgm:cxn modelId="{FF3238C9-E055-4A66-85F3-5121B07B09B7}" srcId="{79F3FE4F-86F6-4676-9B56-D014CB20A5B4}" destId="{61B8B7CE-6011-41C6-9961-82EB093C06AF}" srcOrd="0" destOrd="0" parTransId="{9ED1E0CD-31E4-420F-A230-543680E09F7F}" sibTransId="{7CB0EF79-ECC0-4D59-AAC5-1CC16ACB42EF}"/>
    <dgm:cxn modelId="{18C1FCE2-8031-6D4B-9B05-F16ABB3C325B}" type="presOf" srcId="{61B8B7CE-6011-41C6-9961-82EB093C06AF}" destId="{E85B40A5-924F-4522-90F7-A5015B8AAB77}" srcOrd="0" destOrd="0" presId="urn:microsoft.com/office/officeart/2005/8/layout/orgChart1"/>
    <dgm:cxn modelId="{03DC22F4-3A24-8545-A37A-71AA970A78BF}" type="presOf" srcId="{89EB5E2F-63E7-47A1-BA5E-281289F294CB}" destId="{D18F7140-91DB-4ABB-B381-14744BD0584A}" srcOrd="1" destOrd="0" presId="urn:microsoft.com/office/officeart/2005/8/layout/orgChart1"/>
    <dgm:cxn modelId="{E5CA49CF-307D-3A49-AB33-0A7E6E6D58B6}" type="presParOf" srcId="{E6DEDBC4-894D-4841-B4EE-0063B9CF9187}" destId="{485D6FBE-8109-42B6-A34B-4E6BE6BDE174}" srcOrd="0" destOrd="0" presId="urn:microsoft.com/office/officeart/2005/8/layout/orgChart1"/>
    <dgm:cxn modelId="{1850F4F2-0905-774A-BB47-F63F149F5B92}" type="presParOf" srcId="{485D6FBE-8109-42B6-A34B-4E6BE6BDE174}" destId="{2909D96A-611F-4552-81D9-134055F3FFE4}" srcOrd="0" destOrd="0" presId="urn:microsoft.com/office/officeart/2005/8/layout/orgChart1"/>
    <dgm:cxn modelId="{F59884E7-7C87-A945-A55B-85E4D7CB20F2}" type="presParOf" srcId="{2909D96A-611F-4552-81D9-134055F3FFE4}" destId="{E85B40A5-924F-4522-90F7-A5015B8AAB77}" srcOrd="0" destOrd="0" presId="urn:microsoft.com/office/officeart/2005/8/layout/orgChart1"/>
    <dgm:cxn modelId="{5DFF8ED9-1C48-D44C-B627-1B035482D852}" type="presParOf" srcId="{2909D96A-611F-4552-81D9-134055F3FFE4}" destId="{AA2E5EAC-82FF-431C-9FF6-342ED8BA23C6}" srcOrd="1" destOrd="0" presId="urn:microsoft.com/office/officeart/2005/8/layout/orgChart1"/>
    <dgm:cxn modelId="{0E2EA10E-065F-574A-9657-604787FD0AB1}" type="presParOf" srcId="{485D6FBE-8109-42B6-A34B-4E6BE6BDE174}" destId="{6DDD4E5C-677A-4BBF-852F-27E7EC6F70D6}" srcOrd="1" destOrd="0" presId="urn:microsoft.com/office/officeart/2005/8/layout/orgChart1"/>
    <dgm:cxn modelId="{76CA4BAE-CF4C-EC47-92C0-5A686E7E3D2F}" type="presParOf" srcId="{6DDD4E5C-677A-4BBF-852F-27E7EC6F70D6}" destId="{DA7DDBBB-A423-4444-8B96-1F44FB69716C}" srcOrd="0" destOrd="0" presId="urn:microsoft.com/office/officeart/2005/8/layout/orgChart1"/>
    <dgm:cxn modelId="{6F03E9CF-3A99-C24F-92F7-FE317DA9144C}" type="presParOf" srcId="{6DDD4E5C-677A-4BBF-852F-27E7EC6F70D6}" destId="{698EB6A6-3C5A-44C0-86A2-7129A31F1F3F}" srcOrd="1" destOrd="0" presId="urn:microsoft.com/office/officeart/2005/8/layout/orgChart1"/>
    <dgm:cxn modelId="{D68C5041-5EE4-4C4B-BDE6-25BFEA1C2FE1}" type="presParOf" srcId="{698EB6A6-3C5A-44C0-86A2-7129A31F1F3F}" destId="{309E037B-CE6D-49F4-BEDB-91409353890D}" srcOrd="0" destOrd="0" presId="urn:microsoft.com/office/officeart/2005/8/layout/orgChart1"/>
    <dgm:cxn modelId="{BF516711-8C7F-D848-BB08-9F3E45D9CFE7}" type="presParOf" srcId="{309E037B-CE6D-49F4-BEDB-91409353890D}" destId="{0D5B4DE8-B611-4A99-BE76-DFF55598AAE9}" srcOrd="0" destOrd="0" presId="urn:microsoft.com/office/officeart/2005/8/layout/orgChart1"/>
    <dgm:cxn modelId="{A240BE2D-1146-DC48-A7E6-0FA0335822C9}" type="presParOf" srcId="{309E037B-CE6D-49F4-BEDB-91409353890D}" destId="{377E08CE-C6C6-4E1C-8C78-F4DEC5305D32}" srcOrd="1" destOrd="0" presId="urn:microsoft.com/office/officeart/2005/8/layout/orgChart1"/>
    <dgm:cxn modelId="{876F4D9B-4356-CA44-A669-9C5740434309}" type="presParOf" srcId="{698EB6A6-3C5A-44C0-86A2-7129A31F1F3F}" destId="{9DCF6055-F9D2-4977-9320-6F7BE53A0478}" srcOrd="1" destOrd="0" presId="urn:microsoft.com/office/officeart/2005/8/layout/orgChart1"/>
    <dgm:cxn modelId="{5C6CDEE6-F68B-B846-BE35-012DAC2D9458}" type="presParOf" srcId="{698EB6A6-3C5A-44C0-86A2-7129A31F1F3F}" destId="{DE26725E-EEE2-4A78-8399-FE57F205FE4F}" srcOrd="2" destOrd="0" presId="urn:microsoft.com/office/officeart/2005/8/layout/orgChart1"/>
    <dgm:cxn modelId="{65070B4E-7D57-244B-9136-877BF582789B}" type="presParOf" srcId="{6DDD4E5C-677A-4BBF-852F-27E7EC6F70D6}" destId="{A225476D-BAD1-42ED-B030-DE71893F1F35}" srcOrd="2" destOrd="0" presId="urn:microsoft.com/office/officeart/2005/8/layout/orgChart1"/>
    <dgm:cxn modelId="{3E78366E-7BB5-B748-ACC5-801CDF276AA4}" type="presParOf" srcId="{6DDD4E5C-677A-4BBF-852F-27E7EC6F70D6}" destId="{EED87BB7-B218-4B26-AB5E-12E904C49CAC}" srcOrd="3" destOrd="0" presId="urn:microsoft.com/office/officeart/2005/8/layout/orgChart1"/>
    <dgm:cxn modelId="{9E9DBEED-0EFC-0046-8C55-AE14BB01C606}" type="presParOf" srcId="{EED87BB7-B218-4B26-AB5E-12E904C49CAC}" destId="{CCA1DB01-FE68-4442-96E2-66B463D6AFC0}" srcOrd="0" destOrd="0" presId="urn:microsoft.com/office/officeart/2005/8/layout/orgChart1"/>
    <dgm:cxn modelId="{A5748F39-A874-A54F-82DE-F2E53BB2881F}" type="presParOf" srcId="{CCA1DB01-FE68-4442-96E2-66B463D6AFC0}" destId="{C6C99EA9-0485-4FBB-88D7-BC4F71D8E24B}" srcOrd="0" destOrd="0" presId="urn:microsoft.com/office/officeart/2005/8/layout/orgChart1"/>
    <dgm:cxn modelId="{24DCEA56-B4B4-D542-8C28-75E9AA0F95A5}" type="presParOf" srcId="{CCA1DB01-FE68-4442-96E2-66B463D6AFC0}" destId="{CEC031A8-D41B-449D-B224-30AB8EB3933B}" srcOrd="1" destOrd="0" presId="urn:microsoft.com/office/officeart/2005/8/layout/orgChart1"/>
    <dgm:cxn modelId="{EE68E451-6331-D943-9FDE-9FB3D2842993}" type="presParOf" srcId="{EED87BB7-B218-4B26-AB5E-12E904C49CAC}" destId="{B08E8C62-06B4-4E08-8FCB-37798B6672CA}" srcOrd="1" destOrd="0" presId="urn:microsoft.com/office/officeart/2005/8/layout/orgChart1"/>
    <dgm:cxn modelId="{82766535-76DF-7845-A41D-B71851FFDC35}" type="presParOf" srcId="{EED87BB7-B218-4B26-AB5E-12E904C49CAC}" destId="{E87C1B71-F82C-449A-A35C-DA8F410C5A28}" srcOrd="2" destOrd="0" presId="urn:microsoft.com/office/officeart/2005/8/layout/orgChart1"/>
    <dgm:cxn modelId="{BEA6AF9C-0C43-8A43-A025-9F3EEFDF936E}" type="presParOf" srcId="{6DDD4E5C-677A-4BBF-852F-27E7EC6F70D6}" destId="{CF8002C2-C27E-4407-BD09-9B43DD512261}" srcOrd="4" destOrd="0" presId="urn:microsoft.com/office/officeart/2005/8/layout/orgChart1"/>
    <dgm:cxn modelId="{BE166510-1292-6648-A2ED-902817F8EA52}" type="presParOf" srcId="{6DDD4E5C-677A-4BBF-852F-27E7EC6F70D6}" destId="{C35EC312-870F-48E7-8476-983CAEBD0747}" srcOrd="5" destOrd="0" presId="urn:microsoft.com/office/officeart/2005/8/layout/orgChart1"/>
    <dgm:cxn modelId="{3DF2D83A-882F-1A45-974E-8764CC30E73F}" type="presParOf" srcId="{C35EC312-870F-48E7-8476-983CAEBD0747}" destId="{0ED8D031-84C4-48E8-93A3-B2C6713B7B5F}" srcOrd="0" destOrd="0" presId="urn:microsoft.com/office/officeart/2005/8/layout/orgChart1"/>
    <dgm:cxn modelId="{4B1D63E7-E7CD-774D-A775-2B296195C7E9}" type="presParOf" srcId="{0ED8D031-84C4-48E8-93A3-B2C6713B7B5F}" destId="{57AF6EF6-E8A1-40B8-B18C-5C255B7797C4}" srcOrd="0" destOrd="0" presId="urn:microsoft.com/office/officeart/2005/8/layout/orgChart1"/>
    <dgm:cxn modelId="{CA047FA5-ABF0-E24B-A5CB-ABFFF25530E1}" type="presParOf" srcId="{0ED8D031-84C4-48E8-93A3-B2C6713B7B5F}" destId="{09C0395A-FF9D-4D97-AB13-0918CB3CAA2D}" srcOrd="1" destOrd="0" presId="urn:microsoft.com/office/officeart/2005/8/layout/orgChart1"/>
    <dgm:cxn modelId="{1EF2051C-C3CC-F443-A61F-6D97236234E2}" type="presParOf" srcId="{C35EC312-870F-48E7-8476-983CAEBD0747}" destId="{E0A8FA8F-87BC-4974-BA06-89B04F87851A}" srcOrd="1" destOrd="0" presId="urn:microsoft.com/office/officeart/2005/8/layout/orgChart1"/>
    <dgm:cxn modelId="{8C554924-1510-E647-871D-470E830CE304}" type="presParOf" srcId="{C35EC312-870F-48E7-8476-983CAEBD0747}" destId="{B7FD3E63-E9DD-45F7-B65C-D3FE903A9C68}" srcOrd="2" destOrd="0" presId="urn:microsoft.com/office/officeart/2005/8/layout/orgChart1"/>
    <dgm:cxn modelId="{4283A6B0-63BB-044B-A003-7B16FE0C0054}" type="presParOf" srcId="{6DDD4E5C-677A-4BBF-852F-27E7EC6F70D6}" destId="{C6111A36-6817-41FF-9519-53D65F221382}" srcOrd="6" destOrd="0" presId="urn:microsoft.com/office/officeart/2005/8/layout/orgChart1"/>
    <dgm:cxn modelId="{6974EC89-BBFB-6349-A0D4-4834C94BE0A7}" type="presParOf" srcId="{6DDD4E5C-677A-4BBF-852F-27E7EC6F70D6}" destId="{91C16630-B642-4808-8953-7B996D70F28B}" srcOrd="7" destOrd="0" presId="urn:microsoft.com/office/officeart/2005/8/layout/orgChart1"/>
    <dgm:cxn modelId="{6B695911-40C7-8E41-B512-0FE8B910DB75}" type="presParOf" srcId="{91C16630-B642-4808-8953-7B996D70F28B}" destId="{810F700F-1822-424E-874A-1A9D01E5E831}" srcOrd="0" destOrd="0" presId="urn:microsoft.com/office/officeart/2005/8/layout/orgChart1"/>
    <dgm:cxn modelId="{9F3FF97C-2821-534F-9660-1DD44214D8AD}" type="presParOf" srcId="{810F700F-1822-424E-874A-1A9D01E5E831}" destId="{8C58F063-0E3D-4DD3-98DE-56FEA63E6F27}" srcOrd="0" destOrd="0" presId="urn:microsoft.com/office/officeart/2005/8/layout/orgChart1"/>
    <dgm:cxn modelId="{A7AB8A79-5C93-704F-BBCB-CB9CF0783A4B}" type="presParOf" srcId="{810F700F-1822-424E-874A-1A9D01E5E831}" destId="{5D3C02D9-DC3F-414E-A8FE-B1D41A15EA10}" srcOrd="1" destOrd="0" presId="urn:microsoft.com/office/officeart/2005/8/layout/orgChart1"/>
    <dgm:cxn modelId="{E7557EAB-9A5A-1E4E-A7EB-1A4E6C30A47A}" type="presParOf" srcId="{91C16630-B642-4808-8953-7B996D70F28B}" destId="{3269F571-692A-4C14-A7DB-3F87BA7FD1FD}" srcOrd="1" destOrd="0" presId="urn:microsoft.com/office/officeart/2005/8/layout/orgChart1"/>
    <dgm:cxn modelId="{947FBD10-5A00-5741-AA85-98578B8BDBD4}" type="presParOf" srcId="{3269F571-692A-4C14-A7DB-3F87BA7FD1FD}" destId="{ECE7E940-229B-4D64-B19C-4F6966F48B3A}" srcOrd="0" destOrd="0" presId="urn:microsoft.com/office/officeart/2005/8/layout/orgChart1"/>
    <dgm:cxn modelId="{5E915CD4-D71A-0348-8EC8-D867CA9EF9D1}" type="presParOf" srcId="{3269F571-692A-4C14-A7DB-3F87BA7FD1FD}" destId="{43E7EFA6-A16F-45EC-B4CC-22665C9F02A4}" srcOrd="1" destOrd="0" presId="urn:microsoft.com/office/officeart/2005/8/layout/orgChart1"/>
    <dgm:cxn modelId="{918CD0B5-769F-B54F-81E1-5315FB2DB4AC}" type="presParOf" srcId="{43E7EFA6-A16F-45EC-B4CC-22665C9F02A4}" destId="{19E057E2-9F68-48A6-8664-6571E5106D4C}" srcOrd="0" destOrd="0" presId="urn:microsoft.com/office/officeart/2005/8/layout/orgChart1"/>
    <dgm:cxn modelId="{DC50A691-6B68-4E4C-8356-2759F3CB6B66}" type="presParOf" srcId="{19E057E2-9F68-48A6-8664-6571E5106D4C}" destId="{126A73F4-58E4-44AA-A5A8-704088B58584}" srcOrd="0" destOrd="0" presId="urn:microsoft.com/office/officeart/2005/8/layout/orgChart1"/>
    <dgm:cxn modelId="{D1849755-E407-2A48-BE84-462EF203DBA4}" type="presParOf" srcId="{19E057E2-9F68-48A6-8664-6571E5106D4C}" destId="{D18F7140-91DB-4ABB-B381-14744BD0584A}" srcOrd="1" destOrd="0" presId="urn:microsoft.com/office/officeart/2005/8/layout/orgChart1"/>
    <dgm:cxn modelId="{1A10C384-EF3E-4E4E-BBB0-783FCEC3D73F}" type="presParOf" srcId="{43E7EFA6-A16F-45EC-B4CC-22665C9F02A4}" destId="{B0A1472E-5073-458B-AD56-B213C7737E84}" srcOrd="1" destOrd="0" presId="urn:microsoft.com/office/officeart/2005/8/layout/orgChart1"/>
    <dgm:cxn modelId="{A3EAC922-4BAF-674D-B641-29A6D11CD22E}" type="presParOf" srcId="{43E7EFA6-A16F-45EC-B4CC-22665C9F02A4}" destId="{4818105F-C1B7-4EEE-98E8-6D32FB3C0658}" srcOrd="2" destOrd="0" presId="urn:microsoft.com/office/officeart/2005/8/layout/orgChart1"/>
    <dgm:cxn modelId="{378C8C2E-36AE-8145-BDC1-E1BD275CA52D}" type="presParOf" srcId="{91C16630-B642-4808-8953-7B996D70F28B}" destId="{98697FA3-3B38-4216-A4D9-D3815697EB25}" srcOrd="2" destOrd="0" presId="urn:microsoft.com/office/officeart/2005/8/layout/orgChart1"/>
    <dgm:cxn modelId="{AF51EF04-6783-8C42-AD97-D54971E62425}"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dgm:spPr>
        <a:xfrm>
          <a:off x="3226993" y="1138729"/>
          <a:ext cx="1775612" cy="887806"/>
        </a:xfrm>
        <a:solidFill>
          <a:srgbClr val="1B2B51"/>
        </a:solidFill>
        <a:ln w="25400" cap="flat" cmpd="sng" algn="ctr">
          <a:solidFill>
            <a:srgbClr val="1B2B51"/>
          </a:solidFill>
          <a:prstDash val="solid"/>
        </a:ln>
        <a:effectLst/>
      </dgm:spPr>
      <dgm:t>
        <a:bodyPr/>
        <a:lstStyle/>
        <a:p>
          <a:pPr>
            <a:buNone/>
          </a:pPr>
          <a:r>
            <a:rPr lang="en-US" baseline="0">
              <a:solidFill>
                <a:sysClr val="window" lastClr="FFFFFF"/>
              </a:solidFill>
              <a:latin typeface="Helvetica Neue"/>
              <a:ea typeface="+mn-ea"/>
              <a:cs typeface="+mn-cs"/>
            </a:rPr>
            <a:t>MACRO</a:t>
          </a:r>
          <a:r>
            <a:rPr lang="en-US">
              <a:solidFill>
                <a:sysClr val="window" lastClr="FFFFFF"/>
              </a:solidFill>
              <a:latin typeface="Helvetica Neue"/>
              <a:ea typeface="+mn-ea"/>
              <a:cs typeface="+mn-cs"/>
            </a:rPr>
            <a:t> FACTORS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dgm:spPr>
        <a:xfrm>
          <a:off x="4256" y="2399414"/>
          <a:ext cx="1775612" cy="887806"/>
        </a:xfr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BUSINESS CYCLES</a:t>
          </a:r>
        </a:p>
      </dgm:t>
    </dgm:pt>
    <dgm:pt modelId="{497439B3-B571-402A-8EDC-F101E5F72D90}" type="parTrans" cxnId="{E1D643B3-22EE-4F6A-8783-2AB1AFE03669}">
      <dgm:prSet/>
      <dgm:spPr>
        <a:xfrm>
          <a:off x="892063" y="2026535"/>
          <a:ext cx="3222736"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dgm:spPr>
        <a:xfrm>
          <a:off x="2152748" y="2399414"/>
          <a:ext cx="1775612" cy="887806"/>
        </a:xfr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EMPLOYMENT</a:t>
          </a:r>
        </a:p>
      </dgm:t>
    </dgm:pt>
    <dgm:pt modelId="{118C888F-B72E-4F83-A797-9D4EECBE82AE}" type="parTrans" cxnId="{9FB25751-FA5A-4103-B5A9-6E5F8A38B0F3}">
      <dgm:prSet/>
      <dgm:spPr>
        <a:xfrm>
          <a:off x="3040554" y="2026535"/>
          <a:ext cx="1074245"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dgm:spPr>
        <a:xfrm>
          <a:off x="4301239" y="2399414"/>
          <a:ext cx="1775612" cy="887806"/>
        </a:xfr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ECONOMIC</a:t>
          </a:r>
          <a:r>
            <a:rPr lang="en-US">
              <a:solidFill>
                <a:sysClr val="window" lastClr="FFFFFF"/>
              </a:solidFill>
              <a:latin typeface="Calibri"/>
              <a:ea typeface="+mn-ea"/>
              <a:cs typeface="+mn-cs"/>
            </a:rPr>
            <a:t> </a:t>
          </a:r>
          <a:r>
            <a:rPr lang="en-US">
              <a:solidFill>
                <a:sysClr val="window" lastClr="FFFFFF"/>
              </a:solidFill>
              <a:latin typeface="Helvetica Neue"/>
              <a:ea typeface="+mn-ea"/>
              <a:cs typeface="+mn-cs"/>
            </a:rPr>
            <a:t>INDICATORS</a:t>
          </a:r>
        </a:p>
      </dgm:t>
    </dgm:pt>
    <dgm:pt modelId="{A91A2DB7-ECBD-4014-9E96-8E0334667F9C}" type="parTrans" cxnId="{0D457005-3D2E-415E-8832-6C7F03AD636A}">
      <dgm:prSet/>
      <dgm:spPr>
        <a:xfrm>
          <a:off x="4114800" y="2026535"/>
          <a:ext cx="1074245"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084C38A4-C21E-4B98-B7F9-513F5E9926CD}" type="sibTrans" cxnId="{0D457005-3D2E-415E-8832-6C7F03AD636A}">
      <dgm:prSet/>
      <dgm:spPr/>
      <dgm:t>
        <a:bodyPr/>
        <a:lstStyle/>
        <a:p>
          <a:endParaRPr lang="en-US"/>
        </a:p>
      </dgm:t>
    </dgm:pt>
    <dgm:pt modelId="{04C0B5CB-77DF-4205-A453-F54CF0469854}">
      <dgm:prSet phldrT="[Text]"/>
      <dgm:spPr>
        <a:xfrm>
          <a:off x="6449730" y="2399414"/>
          <a:ext cx="1775612" cy="887806"/>
        </a:xfr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CURRENCY</a:t>
          </a:r>
          <a:r>
            <a:rPr lang="en-US">
              <a:solidFill>
                <a:sysClr val="window" lastClr="FFFFFF"/>
              </a:solidFill>
              <a:latin typeface="Calibri"/>
              <a:ea typeface="+mn-ea"/>
              <a:cs typeface="+mn-cs"/>
            </a:rPr>
            <a:t> </a:t>
          </a:r>
          <a:r>
            <a:rPr lang="en-US">
              <a:solidFill>
                <a:sysClr val="window" lastClr="FFFFFF"/>
              </a:solidFill>
              <a:latin typeface="Helvetica Neue"/>
              <a:ea typeface="+mn-ea"/>
              <a:cs typeface="+mn-cs"/>
            </a:rPr>
            <a:t>STABILITY</a:t>
          </a:r>
        </a:p>
      </dgm:t>
    </dgm:pt>
    <dgm:pt modelId="{DD2B6D74-792C-426A-9A49-B3E94B1A5F34}" type="parTrans" cxnId="{9D281844-108D-45ED-A111-11448CEBCDB3}">
      <dgm:prSet/>
      <dgm:spPr>
        <a:xfrm>
          <a:off x="4114800" y="2026535"/>
          <a:ext cx="3222736"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5F5C027D-F393-437D-906F-317E8F70F6F7}" type="sibTrans" cxnId="{9D281844-108D-45ED-A111-11448CEBCDB3}">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4"/>
      <dgm:spPr>
        <a:custGeom>
          <a:avLst/>
          <a:gdLst/>
          <a:ahLst/>
          <a:cxnLst/>
          <a:rect l="0" t="0" r="0" b="0"/>
          <a:pathLst>
            <a:path>
              <a:moveTo>
                <a:pt x="3222736" y="0"/>
              </a:moveTo>
              <a:lnTo>
                <a:pt x="3222736" y="186439"/>
              </a:lnTo>
              <a:lnTo>
                <a:pt x="0" y="186439"/>
              </a:lnTo>
              <a:lnTo>
                <a:pt x="0" y="372878"/>
              </a:lnTo>
            </a:path>
          </a:pathLst>
        </a:custGeom>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4">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4"/>
      <dgm:spPr/>
    </dgm:pt>
    <dgm:pt modelId="{9DCF6055-F9D2-4977-9320-6F7BE53A0478}" type="pres">
      <dgm:prSet presAssocID="{B45BD109-5663-4353-95DD-598CCD673B71}" presName="hierChild4"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4"/>
      <dgm:spPr>
        <a:custGeom>
          <a:avLst/>
          <a:gdLst/>
          <a:ahLst/>
          <a:cxnLst/>
          <a:rect l="0" t="0" r="0" b="0"/>
          <a:pathLst>
            <a:path>
              <a:moveTo>
                <a:pt x="1074245" y="0"/>
              </a:moveTo>
              <a:lnTo>
                <a:pt x="1074245" y="186439"/>
              </a:lnTo>
              <a:lnTo>
                <a:pt x="0" y="186439"/>
              </a:lnTo>
              <a:lnTo>
                <a:pt x="0" y="372878"/>
              </a:lnTo>
            </a:path>
          </a:pathLst>
        </a:custGeom>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4">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4"/>
      <dgm:spPr/>
    </dgm:pt>
    <dgm:pt modelId="{B08E8C62-06B4-4E08-8FCB-37798B6672CA}" type="pres">
      <dgm:prSet presAssocID="{3072C6F2-7A0D-4F94-B1C5-80C659D1E14C}" presName="hierChild4"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4"/>
      <dgm:spPr>
        <a:custGeom>
          <a:avLst/>
          <a:gdLst/>
          <a:ahLst/>
          <a:cxnLst/>
          <a:rect l="0" t="0" r="0" b="0"/>
          <a:pathLst>
            <a:path>
              <a:moveTo>
                <a:pt x="0" y="0"/>
              </a:moveTo>
              <a:lnTo>
                <a:pt x="0" y="186439"/>
              </a:lnTo>
              <a:lnTo>
                <a:pt x="1074245" y="186439"/>
              </a:lnTo>
              <a:lnTo>
                <a:pt x="1074245" y="372878"/>
              </a:lnTo>
            </a:path>
          </a:pathLst>
        </a:custGeom>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4">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4"/>
      <dgm:spPr/>
    </dgm:pt>
    <dgm:pt modelId="{E0A8FA8F-87BC-4974-BA06-89B04F87851A}" type="pres">
      <dgm:prSet presAssocID="{58783105-AC12-4518-AAE5-BE315F281F52}" presName="hierChild4" presStyleCnt="0"/>
      <dgm:spPr/>
    </dgm:pt>
    <dgm:pt modelId="{B7FD3E63-E9DD-45F7-B65C-D3FE903A9C68}" type="pres">
      <dgm:prSet presAssocID="{58783105-AC12-4518-AAE5-BE315F281F52}" presName="hierChild5" presStyleCnt="0"/>
      <dgm:spPr/>
    </dgm:pt>
    <dgm:pt modelId="{C6111A36-6817-41FF-9519-53D65F221382}" type="pres">
      <dgm:prSet presAssocID="{DD2B6D74-792C-426A-9A49-B3E94B1A5F34}" presName="Name37" presStyleLbl="parChTrans1D2" presStyleIdx="3" presStyleCnt="4"/>
      <dgm:spPr>
        <a:custGeom>
          <a:avLst/>
          <a:gdLst/>
          <a:ahLst/>
          <a:cxnLst/>
          <a:rect l="0" t="0" r="0" b="0"/>
          <a:pathLst>
            <a:path>
              <a:moveTo>
                <a:pt x="0" y="0"/>
              </a:moveTo>
              <a:lnTo>
                <a:pt x="0" y="186439"/>
              </a:lnTo>
              <a:lnTo>
                <a:pt x="3222736" y="186439"/>
              </a:lnTo>
              <a:lnTo>
                <a:pt x="3222736" y="372878"/>
              </a:lnTo>
            </a:path>
          </a:pathLst>
        </a:custGeom>
      </dgm:spPr>
    </dgm:pt>
    <dgm:pt modelId="{91C16630-B642-4808-8953-7B996D70F28B}" type="pres">
      <dgm:prSet presAssocID="{04C0B5CB-77DF-4205-A453-F54CF0469854}" presName="hierRoot2" presStyleCnt="0">
        <dgm:presLayoutVars>
          <dgm:hierBranch val="init"/>
        </dgm:presLayoutVars>
      </dgm:prSet>
      <dgm:spPr/>
    </dgm:pt>
    <dgm:pt modelId="{810F700F-1822-424E-874A-1A9D01E5E831}" type="pres">
      <dgm:prSet presAssocID="{04C0B5CB-77DF-4205-A453-F54CF0469854}" presName="rootComposite" presStyleCnt="0"/>
      <dgm:spPr/>
    </dgm:pt>
    <dgm:pt modelId="{8C58F063-0E3D-4DD3-98DE-56FEA63E6F27}" type="pres">
      <dgm:prSet presAssocID="{04C0B5CB-77DF-4205-A453-F54CF0469854}" presName="rootText" presStyleLbl="node2" presStyleIdx="3" presStyleCnt="4">
        <dgm:presLayoutVars>
          <dgm:chPref val="3"/>
        </dgm:presLayoutVars>
      </dgm:prSet>
      <dgm:spPr>
        <a:prstGeom prst="roundRect">
          <a:avLst/>
        </a:prstGeom>
      </dgm:spPr>
    </dgm:pt>
    <dgm:pt modelId="{5D3C02D9-DC3F-414E-A8FE-B1D41A15EA10}" type="pres">
      <dgm:prSet presAssocID="{04C0B5CB-77DF-4205-A453-F54CF0469854}" presName="rootConnector" presStyleLbl="node2" presStyleIdx="3" presStyleCnt="4"/>
      <dgm:spPr/>
    </dgm:pt>
    <dgm:pt modelId="{3269F571-692A-4C14-A7DB-3F87BA7FD1FD}" type="pres">
      <dgm:prSet presAssocID="{04C0B5CB-77DF-4205-A453-F54CF0469854}" presName="hierChild4" presStyleCnt="0"/>
      <dgm:spPr/>
    </dgm:pt>
    <dgm:pt modelId="{98697FA3-3B38-4216-A4D9-D3815697EB25}" type="pres">
      <dgm:prSet presAssocID="{04C0B5CB-77DF-4205-A453-F54CF0469854}" presName="hierChild5" presStyleCnt="0"/>
      <dgm:spPr/>
    </dgm:pt>
    <dgm:pt modelId="{1D446722-516A-48C9-BB9C-FD66F8B11052}" type="pres">
      <dgm:prSet presAssocID="{61B8B7CE-6011-41C6-9961-82EB093C06AF}" presName="hierChild3" presStyleCnt="0"/>
      <dgm:spPr/>
    </dgm:pt>
  </dgm:ptLst>
  <dgm:cxnLst>
    <dgm:cxn modelId="{0D457005-3D2E-415E-8832-6C7F03AD636A}" srcId="{61B8B7CE-6011-41C6-9961-82EB093C06AF}" destId="{58783105-AC12-4518-AAE5-BE315F281F52}" srcOrd="2" destOrd="0" parTransId="{A91A2DB7-ECBD-4014-9E96-8E0334667F9C}" sibTransId="{084C38A4-C21E-4B98-B7F9-513F5E9926CD}"/>
    <dgm:cxn modelId="{2C85A809-8AEE-4C4A-A834-B26E4B120B76}" type="presOf" srcId="{58783105-AC12-4518-AAE5-BE315F281F52}" destId="{09C0395A-FF9D-4D97-AB13-0918CB3CAA2D}" srcOrd="1" destOrd="0" presId="urn:microsoft.com/office/officeart/2005/8/layout/orgChart1"/>
    <dgm:cxn modelId="{A8C5A411-ACC5-9F46-B409-4CEB16FA13E4}" type="presOf" srcId="{B45BD109-5663-4353-95DD-598CCD673B71}" destId="{377E08CE-C6C6-4E1C-8C78-F4DEC5305D32}" srcOrd="1" destOrd="0" presId="urn:microsoft.com/office/officeart/2005/8/layout/orgChart1"/>
    <dgm:cxn modelId="{579FF613-D770-E846-86EE-38AC896FC314}" type="presOf" srcId="{79F3FE4F-86F6-4676-9B56-D014CB20A5B4}" destId="{E6DEDBC4-894D-4841-B4EE-0063B9CF9187}" srcOrd="0" destOrd="0" presId="urn:microsoft.com/office/officeart/2005/8/layout/orgChart1"/>
    <dgm:cxn modelId="{C7D7E12E-089D-4E45-BD67-51FF88F70414}" type="presOf" srcId="{497439B3-B571-402A-8EDC-F101E5F72D90}" destId="{DA7DDBBB-A423-4444-8B96-1F44FB69716C}" srcOrd="0" destOrd="0" presId="urn:microsoft.com/office/officeart/2005/8/layout/orgChart1"/>
    <dgm:cxn modelId="{BF596835-A595-BC42-ACCC-042566A37DB4}" type="presOf" srcId="{61B8B7CE-6011-41C6-9961-82EB093C06AF}" destId="{E85B40A5-924F-4522-90F7-A5015B8AAB77}" srcOrd="0" destOrd="0" presId="urn:microsoft.com/office/officeart/2005/8/layout/orgChart1"/>
    <dgm:cxn modelId="{9D281844-108D-45ED-A111-11448CEBCDB3}" srcId="{61B8B7CE-6011-41C6-9961-82EB093C06AF}" destId="{04C0B5CB-77DF-4205-A453-F54CF0469854}" srcOrd="3" destOrd="0" parTransId="{DD2B6D74-792C-426A-9A49-B3E94B1A5F34}" sibTransId="{5F5C027D-F393-437D-906F-317E8F70F6F7}"/>
    <dgm:cxn modelId="{9FB25751-FA5A-4103-B5A9-6E5F8A38B0F3}" srcId="{61B8B7CE-6011-41C6-9961-82EB093C06AF}" destId="{3072C6F2-7A0D-4F94-B1C5-80C659D1E14C}" srcOrd="1" destOrd="0" parTransId="{118C888F-B72E-4F83-A797-9D4EECBE82AE}" sibTransId="{19550E05-E684-4654-8AAC-6F952ECC6069}"/>
    <dgm:cxn modelId="{A72D816E-D695-7F40-9D9C-E7DF397EEE90}" type="presOf" srcId="{DD2B6D74-792C-426A-9A49-B3E94B1A5F34}" destId="{C6111A36-6817-41FF-9519-53D65F221382}" srcOrd="0" destOrd="0" presId="urn:microsoft.com/office/officeart/2005/8/layout/orgChart1"/>
    <dgm:cxn modelId="{9AE0B277-8B20-C144-90BB-24FF8880B104}" type="presOf" srcId="{3072C6F2-7A0D-4F94-B1C5-80C659D1E14C}" destId="{CEC031A8-D41B-449D-B224-30AB8EB3933B}" srcOrd="1" destOrd="0" presId="urn:microsoft.com/office/officeart/2005/8/layout/orgChart1"/>
    <dgm:cxn modelId="{63B95B7A-0597-B14B-A792-05463FF6715C}" type="presOf" srcId="{3072C6F2-7A0D-4F94-B1C5-80C659D1E14C}" destId="{C6C99EA9-0485-4FBB-88D7-BC4F71D8E24B}" srcOrd="0" destOrd="0" presId="urn:microsoft.com/office/officeart/2005/8/layout/orgChart1"/>
    <dgm:cxn modelId="{72935C81-015A-0940-90AC-477991E2E638}" type="presOf" srcId="{58783105-AC12-4518-AAE5-BE315F281F52}" destId="{57AF6EF6-E8A1-40B8-B18C-5C255B7797C4}" srcOrd="0" destOrd="0" presId="urn:microsoft.com/office/officeart/2005/8/layout/orgChart1"/>
    <dgm:cxn modelId="{A1812F86-F6AC-0345-BEA7-E5C504A72054}" type="presOf" srcId="{A91A2DB7-ECBD-4014-9E96-8E0334667F9C}" destId="{CF8002C2-C27E-4407-BD09-9B43DD512261}" srcOrd="0" destOrd="0" presId="urn:microsoft.com/office/officeart/2005/8/layout/orgChart1"/>
    <dgm:cxn modelId="{9275208A-06A5-7E4D-AFFE-25AE4F9F434E}" type="presOf" srcId="{118C888F-B72E-4F83-A797-9D4EECBE82AE}" destId="{A225476D-BAD1-42ED-B030-DE71893F1F35}" srcOrd="0" destOrd="0" presId="urn:microsoft.com/office/officeart/2005/8/layout/orgChart1"/>
    <dgm:cxn modelId="{EBCEBF96-DA21-D446-92B8-788906090427}" type="presOf" srcId="{B45BD109-5663-4353-95DD-598CCD673B71}" destId="{0D5B4DE8-B611-4A99-BE76-DFF55598AAE9}" srcOrd="0"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FF3238C9-E055-4A66-85F3-5121B07B09B7}" srcId="{79F3FE4F-86F6-4676-9B56-D014CB20A5B4}" destId="{61B8B7CE-6011-41C6-9961-82EB093C06AF}" srcOrd="0" destOrd="0" parTransId="{9ED1E0CD-31E4-420F-A230-543680E09F7F}" sibTransId="{7CB0EF79-ECC0-4D59-AAC5-1CC16ACB42EF}"/>
    <dgm:cxn modelId="{E44E9ECB-54CE-1242-A222-173C5176679B}" type="presOf" srcId="{04C0B5CB-77DF-4205-A453-F54CF0469854}" destId="{8C58F063-0E3D-4DD3-98DE-56FEA63E6F27}" srcOrd="0" destOrd="0" presId="urn:microsoft.com/office/officeart/2005/8/layout/orgChart1"/>
    <dgm:cxn modelId="{0997FDD1-F7E2-4546-BF2A-BB4C038F420F}" type="presOf" srcId="{61B8B7CE-6011-41C6-9961-82EB093C06AF}" destId="{AA2E5EAC-82FF-431C-9FF6-342ED8BA23C6}" srcOrd="1" destOrd="0" presId="urn:microsoft.com/office/officeart/2005/8/layout/orgChart1"/>
    <dgm:cxn modelId="{1EF282DE-BE50-A946-BBDA-E8B35D37E185}" type="presOf" srcId="{04C0B5CB-77DF-4205-A453-F54CF0469854}" destId="{5D3C02D9-DC3F-414E-A8FE-B1D41A15EA10}" srcOrd="1" destOrd="0" presId="urn:microsoft.com/office/officeart/2005/8/layout/orgChart1"/>
    <dgm:cxn modelId="{C098CA9C-E0E8-5145-AAC2-0F6EFBB5A6F8}" type="presParOf" srcId="{E6DEDBC4-894D-4841-B4EE-0063B9CF9187}" destId="{485D6FBE-8109-42B6-A34B-4E6BE6BDE174}" srcOrd="0" destOrd="0" presId="urn:microsoft.com/office/officeart/2005/8/layout/orgChart1"/>
    <dgm:cxn modelId="{C7D709BA-5A7D-2740-A09C-57BFE5DD374A}" type="presParOf" srcId="{485D6FBE-8109-42B6-A34B-4E6BE6BDE174}" destId="{2909D96A-611F-4552-81D9-134055F3FFE4}" srcOrd="0" destOrd="0" presId="urn:microsoft.com/office/officeart/2005/8/layout/orgChart1"/>
    <dgm:cxn modelId="{838F5954-6B4D-7D4B-B642-7FE361E3522E}" type="presParOf" srcId="{2909D96A-611F-4552-81D9-134055F3FFE4}" destId="{E85B40A5-924F-4522-90F7-A5015B8AAB77}" srcOrd="0" destOrd="0" presId="urn:microsoft.com/office/officeart/2005/8/layout/orgChart1"/>
    <dgm:cxn modelId="{10693AD8-9EAC-F947-9C78-A5006927FE1E}" type="presParOf" srcId="{2909D96A-611F-4552-81D9-134055F3FFE4}" destId="{AA2E5EAC-82FF-431C-9FF6-342ED8BA23C6}" srcOrd="1" destOrd="0" presId="urn:microsoft.com/office/officeart/2005/8/layout/orgChart1"/>
    <dgm:cxn modelId="{90940D2F-1C4E-3947-9F5B-B3AFA67D9503}" type="presParOf" srcId="{485D6FBE-8109-42B6-A34B-4E6BE6BDE174}" destId="{6DDD4E5C-677A-4BBF-852F-27E7EC6F70D6}" srcOrd="1" destOrd="0" presId="urn:microsoft.com/office/officeart/2005/8/layout/orgChart1"/>
    <dgm:cxn modelId="{345C093A-F1EA-D34C-885B-6CE7D5370529}" type="presParOf" srcId="{6DDD4E5C-677A-4BBF-852F-27E7EC6F70D6}" destId="{DA7DDBBB-A423-4444-8B96-1F44FB69716C}" srcOrd="0" destOrd="0" presId="urn:microsoft.com/office/officeart/2005/8/layout/orgChart1"/>
    <dgm:cxn modelId="{9E49A366-22E0-014F-90AF-5666BAEDCAE3}" type="presParOf" srcId="{6DDD4E5C-677A-4BBF-852F-27E7EC6F70D6}" destId="{698EB6A6-3C5A-44C0-86A2-7129A31F1F3F}" srcOrd="1" destOrd="0" presId="urn:microsoft.com/office/officeart/2005/8/layout/orgChart1"/>
    <dgm:cxn modelId="{20B0B6E7-CE8A-AA46-8127-F692F0A53CF1}" type="presParOf" srcId="{698EB6A6-3C5A-44C0-86A2-7129A31F1F3F}" destId="{309E037B-CE6D-49F4-BEDB-91409353890D}" srcOrd="0" destOrd="0" presId="urn:microsoft.com/office/officeart/2005/8/layout/orgChart1"/>
    <dgm:cxn modelId="{165FF6F3-7622-8644-988A-90C1F29FBF02}" type="presParOf" srcId="{309E037B-CE6D-49F4-BEDB-91409353890D}" destId="{0D5B4DE8-B611-4A99-BE76-DFF55598AAE9}" srcOrd="0" destOrd="0" presId="urn:microsoft.com/office/officeart/2005/8/layout/orgChart1"/>
    <dgm:cxn modelId="{7F6B999A-32FD-4C40-9CB2-86244B80C00D}" type="presParOf" srcId="{309E037B-CE6D-49F4-BEDB-91409353890D}" destId="{377E08CE-C6C6-4E1C-8C78-F4DEC5305D32}" srcOrd="1" destOrd="0" presId="urn:microsoft.com/office/officeart/2005/8/layout/orgChart1"/>
    <dgm:cxn modelId="{7AE9A919-65EC-5B4F-8578-B1C7D9991506}" type="presParOf" srcId="{698EB6A6-3C5A-44C0-86A2-7129A31F1F3F}" destId="{9DCF6055-F9D2-4977-9320-6F7BE53A0478}" srcOrd="1" destOrd="0" presId="urn:microsoft.com/office/officeart/2005/8/layout/orgChart1"/>
    <dgm:cxn modelId="{E7F4399C-BF59-DA4C-949A-E813B6A29113}" type="presParOf" srcId="{698EB6A6-3C5A-44C0-86A2-7129A31F1F3F}" destId="{DE26725E-EEE2-4A78-8399-FE57F205FE4F}" srcOrd="2" destOrd="0" presId="urn:microsoft.com/office/officeart/2005/8/layout/orgChart1"/>
    <dgm:cxn modelId="{B067E851-8391-B549-98ED-0EF1E725BA0A}" type="presParOf" srcId="{6DDD4E5C-677A-4BBF-852F-27E7EC6F70D6}" destId="{A225476D-BAD1-42ED-B030-DE71893F1F35}" srcOrd="2" destOrd="0" presId="urn:microsoft.com/office/officeart/2005/8/layout/orgChart1"/>
    <dgm:cxn modelId="{ACB956BB-4BE7-D24D-91F9-1EFFD920F7BD}" type="presParOf" srcId="{6DDD4E5C-677A-4BBF-852F-27E7EC6F70D6}" destId="{EED87BB7-B218-4B26-AB5E-12E904C49CAC}" srcOrd="3" destOrd="0" presId="urn:microsoft.com/office/officeart/2005/8/layout/orgChart1"/>
    <dgm:cxn modelId="{D8DF0DDE-391B-9E45-8D27-BBEE1C7AE41E}" type="presParOf" srcId="{EED87BB7-B218-4B26-AB5E-12E904C49CAC}" destId="{CCA1DB01-FE68-4442-96E2-66B463D6AFC0}" srcOrd="0" destOrd="0" presId="urn:microsoft.com/office/officeart/2005/8/layout/orgChart1"/>
    <dgm:cxn modelId="{DBB10325-78C8-3E4B-AB2E-E3BC88BFE8BA}" type="presParOf" srcId="{CCA1DB01-FE68-4442-96E2-66B463D6AFC0}" destId="{C6C99EA9-0485-4FBB-88D7-BC4F71D8E24B}" srcOrd="0" destOrd="0" presId="urn:microsoft.com/office/officeart/2005/8/layout/orgChart1"/>
    <dgm:cxn modelId="{34CDFBD0-EDDC-EF41-B912-B5DC494CB240}" type="presParOf" srcId="{CCA1DB01-FE68-4442-96E2-66B463D6AFC0}" destId="{CEC031A8-D41B-449D-B224-30AB8EB3933B}" srcOrd="1" destOrd="0" presId="urn:microsoft.com/office/officeart/2005/8/layout/orgChart1"/>
    <dgm:cxn modelId="{AC30CB80-4268-6149-BA62-19E6E8FB67A2}" type="presParOf" srcId="{EED87BB7-B218-4B26-AB5E-12E904C49CAC}" destId="{B08E8C62-06B4-4E08-8FCB-37798B6672CA}" srcOrd="1" destOrd="0" presId="urn:microsoft.com/office/officeart/2005/8/layout/orgChart1"/>
    <dgm:cxn modelId="{F1454353-7B47-D840-B67F-52CD2F5920E4}" type="presParOf" srcId="{EED87BB7-B218-4B26-AB5E-12E904C49CAC}" destId="{E87C1B71-F82C-449A-A35C-DA8F410C5A28}" srcOrd="2" destOrd="0" presId="urn:microsoft.com/office/officeart/2005/8/layout/orgChart1"/>
    <dgm:cxn modelId="{9156A032-C4D8-3C4D-98D0-7DDB8F17BA9E}" type="presParOf" srcId="{6DDD4E5C-677A-4BBF-852F-27E7EC6F70D6}" destId="{CF8002C2-C27E-4407-BD09-9B43DD512261}" srcOrd="4" destOrd="0" presId="urn:microsoft.com/office/officeart/2005/8/layout/orgChart1"/>
    <dgm:cxn modelId="{8F7FA299-65EB-A24B-8251-D19BCA870B93}" type="presParOf" srcId="{6DDD4E5C-677A-4BBF-852F-27E7EC6F70D6}" destId="{C35EC312-870F-48E7-8476-983CAEBD0747}" srcOrd="5" destOrd="0" presId="urn:microsoft.com/office/officeart/2005/8/layout/orgChart1"/>
    <dgm:cxn modelId="{E7F59D56-DC3D-3545-8267-38722355F35A}" type="presParOf" srcId="{C35EC312-870F-48E7-8476-983CAEBD0747}" destId="{0ED8D031-84C4-48E8-93A3-B2C6713B7B5F}" srcOrd="0" destOrd="0" presId="urn:microsoft.com/office/officeart/2005/8/layout/orgChart1"/>
    <dgm:cxn modelId="{902FE616-A892-5D4C-B248-FB490E8A39C5}" type="presParOf" srcId="{0ED8D031-84C4-48E8-93A3-B2C6713B7B5F}" destId="{57AF6EF6-E8A1-40B8-B18C-5C255B7797C4}" srcOrd="0" destOrd="0" presId="urn:microsoft.com/office/officeart/2005/8/layout/orgChart1"/>
    <dgm:cxn modelId="{632A3309-9E7F-2F44-BD09-095E0BBD4F20}" type="presParOf" srcId="{0ED8D031-84C4-48E8-93A3-B2C6713B7B5F}" destId="{09C0395A-FF9D-4D97-AB13-0918CB3CAA2D}" srcOrd="1" destOrd="0" presId="urn:microsoft.com/office/officeart/2005/8/layout/orgChart1"/>
    <dgm:cxn modelId="{8001853E-9475-1146-935A-FBE03D7B083A}" type="presParOf" srcId="{C35EC312-870F-48E7-8476-983CAEBD0747}" destId="{E0A8FA8F-87BC-4974-BA06-89B04F87851A}" srcOrd="1" destOrd="0" presId="urn:microsoft.com/office/officeart/2005/8/layout/orgChart1"/>
    <dgm:cxn modelId="{F7A3771B-B2BD-B34C-BCFD-550E106F07ED}" type="presParOf" srcId="{C35EC312-870F-48E7-8476-983CAEBD0747}" destId="{B7FD3E63-E9DD-45F7-B65C-D3FE903A9C68}" srcOrd="2" destOrd="0" presId="urn:microsoft.com/office/officeart/2005/8/layout/orgChart1"/>
    <dgm:cxn modelId="{E99A0B44-42D6-DC48-A24D-9D005A62C683}" type="presParOf" srcId="{6DDD4E5C-677A-4BBF-852F-27E7EC6F70D6}" destId="{C6111A36-6817-41FF-9519-53D65F221382}" srcOrd="6" destOrd="0" presId="urn:microsoft.com/office/officeart/2005/8/layout/orgChart1"/>
    <dgm:cxn modelId="{546D4299-467A-EE46-81DE-2633146056E5}" type="presParOf" srcId="{6DDD4E5C-677A-4BBF-852F-27E7EC6F70D6}" destId="{91C16630-B642-4808-8953-7B996D70F28B}" srcOrd="7" destOrd="0" presId="urn:microsoft.com/office/officeart/2005/8/layout/orgChart1"/>
    <dgm:cxn modelId="{1AA1FF70-9274-8B40-AE44-FD7E71F4F9B4}" type="presParOf" srcId="{91C16630-B642-4808-8953-7B996D70F28B}" destId="{810F700F-1822-424E-874A-1A9D01E5E831}" srcOrd="0" destOrd="0" presId="urn:microsoft.com/office/officeart/2005/8/layout/orgChart1"/>
    <dgm:cxn modelId="{6B2D94FB-C4C2-764D-A301-4C0AF3FB92CC}" type="presParOf" srcId="{810F700F-1822-424E-874A-1A9D01E5E831}" destId="{8C58F063-0E3D-4DD3-98DE-56FEA63E6F27}" srcOrd="0" destOrd="0" presId="urn:microsoft.com/office/officeart/2005/8/layout/orgChart1"/>
    <dgm:cxn modelId="{820694E9-7DAF-AF46-82DC-901D4149BD7B}" type="presParOf" srcId="{810F700F-1822-424E-874A-1A9D01E5E831}" destId="{5D3C02D9-DC3F-414E-A8FE-B1D41A15EA10}" srcOrd="1" destOrd="0" presId="urn:microsoft.com/office/officeart/2005/8/layout/orgChart1"/>
    <dgm:cxn modelId="{91F7D9C5-7D8B-B547-874D-B3C8DB4986BA}" type="presParOf" srcId="{91C16630-B642-4808-8953-7B996D70F28B}" destId="{3269F571-692A-4C14-A7DB-3F87BA7FD1FD}" srcOrd="1" destOrd="0" presId="urn:microsoft.com/office/officeart/2005/8/layout/orgChart1"/>
    <dgm:cxn modelId="{F24E0018-8016-4B48-9AE4-9950EE8A2ED8}" type="presParOf" srcId="{91C16630-B642-4808-8953-7B996D70F28B}" destId="{98697FA3-3B38-4216-A4D9-D3815697EB25}" srcOrd="2" destOrd="0" presId="urn:microsoft.com/office/officeart/2005/8/layout/orgChart1"/>
    <dgm:cxn modelId="{EF8052F8-DBB5-DC4A-A5AD-9172E56EDB1C}"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xfrm>
          <a:off x="3273456" y="240"/>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MACRO FACTORS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custT="1"/>
      <dgm:spPr>
        <a:xfrm>
          <a:off x="219377" y="1194948"/>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BUSINESS CYCLES</a:t>
          </a:r>
        </a:p>
      </dgm:t>
    </dgm:pt>
    <dgm:pt modelId="{497439B3-B571-402A-8EDC-F101E5F72D90}" type="parTrans" cxnId="{E1D643B3-22EE-4F6A-8783-2AB1AFE03669}">
      <dgm:prSet/>
      <dgm:spPr>
        <a:xfrm>
          <a:off x="1060721" y="841584"/>
          <a:ext cx="3054078" cy="35336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custT="1"/>
      <dgm:spPr>
        <a:xfrm>
          <a:off x="2255429" y="1194948"/>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EMPLOYMENT</a:t>
          </a:r>
        </a:p>
      </dgm:t>
    </dgm:pt>
    <dgm:pt modelId="{118C888F-B72E-4F83-A797-9D4EECBE82AE}" type="parTrans" cxnId="{9FB25751-FA5A-4103-B5A9-6E5F8A38B0F3}">
      <dgm:prSet/>
      <dgm:spPr>
        <a:xfrm>
          <a:off x="3096773" y="841584"/>
          <a:ext cx="1018026" cy="35336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custT="1"/>
      <dgm:spPr>
        <a:xfrm>
          <a:off x="4291482" y="1194948"/>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ECONOMIC INDICATORS</a:t>
          </a:r>
        </a:p>
      </dgm:t>
    </dgm:pt>
    <dgm:pt modelId="{A91A2DB7-ECBD-4014-9E96-8E0334667F9C}" type="parTrans" cxnId="{0D457005-3D2E-415E-8832-6C7F03AD636A}">
      <dgm:prSet/>
      <dgm:spPr>
        <a:xfrm>
          <a:off x="4114799" y="841584"/>
          <a:ext cx="1018026" cy="35336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084C38A4-C21E-4B98-B7F9-513F5E9926CD}" type="sibTrans" cxnId="{0D457005-3D2E-415E-8832-6C7F03AD636A}">
      <dgm:prSet/>
      <dgm:spPr/>
      <dgm:t>
        <a:bodyPr/>
        <a:lstStyle/>
        <a:p>
          <a:endParaRPr lang="en-US"/>
        </a:p>
      </dgm:t>
    </dgm:pt>
    <dgm:pt modelId="{04C0B5CB-77DF-4205-A453-F54CF0469854}">
      <dgm:prSet phldrT="[Text]" custT="1"/>
      <dgm:spPr>
        <a:xfrm>
          <a:off x="6327534" y="1194948"/>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CURRENCY STABILITY</a:t>
          </a:r>
        </a:p>
      </dgm:t>
    </dgm:pt>
    <dgm:pt modelId="{DD2B6D74-792C-426A-9A49-B3E94B1A5F34}" type="parTrans" cxnId="{9D281844-108D-45ED-A111-11448CEBCDB3}">
      <dgm:prSet/>
      <dgm:spPr>
        <a:xfrm>
          <a:off x="4114799" y="841584"/>
          <a:ext cx="3054078" cy="35336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5F5C027D-F393-437D-906F-317E8F70F6F7}" type="sibTrans" cxnId="{9D281844-108D-45ED-A111-11448CEBCDB3}">
      <dgm:prSet/>
      <dgm:spPr/>
      <dgm:t>
        <a:bodyPr/>
        <a:lstStyle/>
        <a:p>
          <a:endParaRPr lang="en-US"/>
        </a:p>
      </dgm:t>
    </dgm:pt>
    <dgm:pt modelId="{F086307D-F879-48FF-B1FE-CEE26B94F7A5}">
      <dgm:prSet phldrT="[Text]" custT="1"/>
      <dgm:spPr>
        <a:xfrm>
          <a:off x="640049" y="2389657"/>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EXPANSION</a:t>
          </a:r>
        </a:p>
      </dgm:t>
    </dgm:pt>
    <dgm:pt modelId="{D19C835F-26B0-4962-8640-C5F865FC5CA9}" type="parTrans" cxnId="{EDD6F226-B110-45D6-AA64-55A6711A40B6}">
      <dgm:prSet/>
      <dgm:spPr>
        <a:xfrm>
          <a:off x="387646" y="2036292"/>
          <a:ext cx="252403" cy="774036"/>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BBDB110C-5B95-4479-AA64-501BBFFD183A}" type="sibTrans" cxnId="{EDD6F226-B110-45D6-AA64-55A6711A40B6}">
      <dgm:prSet/>
      <dgm:spPr/>
      <dgm:t>
        <a:bodyPr/>
        <a:lstStyle/>
        <a:p>
          <a:endParaRPr lang="en-US"/>
        </a:p>
      </dgm:t>
    </dgm:pt>
    <dgm:pt modelId="{C1D5E479-90CF-4AFC-9586-1B49FEF911B5}">
      <dgm:prSet phldrT="[Text]" custT="1"/>
      <dgm:spPr>
        <a:xfrm>
          <a:off x="640049" y="3584365"/>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CONTRACTION</a:t>
          </a:r>
        </a:p>
      </dgm:t>
    </dgm:pt>
    <dgm:pt modelId="{DD64EDEA-EA66-4383-8771-CE8E4530E7CA}" type="parTrans" cxnId="{8F150AE7-229B-450D-9ECB-C0C98052A63B}">
      <dgm:prSet/>
      <dgm:spPr>
        <a:xfrm>
          <a:off x="387646" y="2036292"/>
          <a:ext cx="252403" cy="1968744"/>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EA91DCDB-9915-4839-B617-4594197055B0}" type="sibTrans" cxnId="{8F150AE7-229B-450D-9ECB-C0C98052A63B}">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4"/>
      <dgm:spPr>
        <a:custGeom>
          <a:avLst/>
          <a:gdLst/>
          <a:ahLst/>
          <a:cxnLst/>
          <a:rect l="0" t="0" r="0" b="0"/>
          <a:pathLst>
            <a:path>
              <a:moveTo>
                <a:pt x="3054078" y="0"/>
              </a:moveTo>
              <a:lnTo>
                <a:pt x="3054078" y="176682"/>
              </a:lnTo>
              <a:lnTo>
                <a:pt x="0" y="176682"/>
              </a:lnTo>
              <a:lnTo>
                <a:pt x="0" y="353364"/>
              </a:lnTo>
            </a:path>
          </a:pathLst>
        </a:custGeom>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4">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4"/>
      <dgm:spPr/>
    </dgm:pt>
    <dgm:pt modelId="{9DCF6055-F9D2-4977-9320-6F7BE53A0478}" type="pres">
      <dgm:prSet presAssocID="{B45BD109-5663-4353-95DD-598CCD673B71}" presName="hierChild4" presStyleCnt="0"/>
      <dgm:spPr/>
    </dgm:pt>
    <dgm:pt modelId="{5CA2813B-2EDC-4D10-B508-D238C88C022E}" type="pres">
      <dgm:prSet presAssocID="{D19C835F-26B0-4962-8640-C5F865FC5CA9}" presName="Name37" presStyleLbl="parChTrans1D3" presStyleIdx="0" presStyleCnt="2"/>
      <dgm:spPr>
        <a:custGeom>
          <a:avLst/>
          <a:gdLst/>
          <a:ahLst/>
          <a:cxnLst/>
          <a:rect l="0" t="0" r="0" b="0"/>
          <a:pathLst>
            <a:path>
              <a:moveTo>
                <a:pt x="0" y="0"/>
              </a:moveTo>
              <a:lnTo>
                <a:pt x="0" y="774036"/>
              </a:lnTo>
              <a:lnTo>
                <a:pt x="252403" y="774036"/>
              </a:lnTo>
            </a:path>
          </a:pathLst>
        </a:custGeom>
      </dgm:spPr>
    </dgm:pt>
    <dgm:pt modelId="{8F5D8E1A-C550-4601-8F30-454CD73651E9}" type="pres">
      <dgm:prSet presAssocID="{F086307D-F879-48FF-B1FE-CEE26B94F7A5}" presName="hierRoot2" presStyleCnt="0">
        <dgm:presLayoutVars>
          <dgm:hierBranch val="init"/>
        </dgm:presLayoutVars>
      </dgm:prSet>
      <dgm:spPr/>
    </dgm:pt>
    <dgm:pt modelId="{F7A33CCD-3ACF-42E6-B733-4FFB972E0442}" type="pres">
      <dgm:prSet presAssocID="{F086307D-F879-48FF-B1FE-CEE26B94F7A5}" presName="rootComposite" presStyleCnt="0"/>
      <dgm:spPr/>
    </dgm:pt>
    <dgm:pt modelId="{C2334174-4771-4F13-9681-2EE0DD37FCA4}" type="pres">
      <dgm:prSet presAssocID="{F086307D-F879-48FF-B1FE-CEE26B94F7A5}" presName="rootText" presStyleLbl="node3" presStyleIdx="0" presStyleCnt="2">
        <dgm:presLayoutVars>
          <dgm:chPref val="3"/>
        </dgm:presLayoutVars>
      </dgm:prSet>
      <dgm:spPr>
        <a:prstGeom prst="rect">
          <a:avLst/>
        </a:prstGeom>
      </dgm:spPr>
    </dgm:pt>
    <dgm:pt modelId="{97461AAE-3094-45DE-B78C-AC8736AE09D0}" type="pres">
      <dgm:prSet presAssocID="{F086307D-F879-48FF-B1FE-CEE26B94F7A5}" presName="rootConnector" presStyleLbl="node3" presStyleIdx="0" presStyleCnt="2"/>
      <dgm:spPr/>
    </dgm:pt>
    <dgm:pt modelId="{6C2E54D0-0CB4-4788-9443-4C1615E66441}" type="pres">
      <dgm:prSet presAssocID="{F086307D-F879-48FF-B1FE-CEE26B94F7A5}" presName="hierChild4" presStyleCnt="0"/>
      <dgm:spPr/>
    </dgm:pt>
    <dgm:pt modelId="{34207DAE-954C-4FD6-BD5A-8C4DFF606A8E}" type="pres">
      <dgm:prSet presAssocID="{F086307D-F879-48FF-B1FE-CEE26B94F7A5}" presName="hierChild5" presStyleCnt="0"/>
      <dgm:spPr/>
    </dgm:pt>
    <dgm:pt modelId="{75951BC3-1E65-43D4-BAA0-D868E5FBF342}" type="pres">
      <dgm:prSet presAssocID="{DD64EDEA-EA66-4383-8771-CE8E4530E7CA}" presName="Name37" presStyleLbl="parChTrans1D3" presStyleIdx="1" presStyleCnt="2"/>
      <dgm:spPr>
        <a:custGeom>
          <a:avLst/>
          <a:gdLst/>
          <a:ahLst/>
          <a:cxnLst/>
          <a:rect l="0" t="0" r="0" b="0"/>
          <a:pathLst>
            <a:path>
              <a:moveTo>
                <a:pt x="0" y="0"/>
              </a:moveTo>
              <a:lnTo>
                <a:pt x="0" y="1968744"/>
              </a:lnTo>
              <a:lnTo>
                <a:pt x="252403" y="1968744"/>
              </a:lnTo>
            </a:path>
          </a:pathLst>
        </a:custGeom>
      </dgm:spPr>
    </dgm:pt>
    <dgm:pt modelId="{C6E566F0-72FE-44EC-82E7-BBFE08924D48}" type="pres">
      <dgm:prSet presAssocID="{C1D5E479-90CF-4AFC-9586-1B49FEF911B5}" presName="hierRoot2" presStyleCnt="0">
        <dgm:presLayoutVars>
          <dgm:hierBranch val="init"/>
        </dgm:presLayoutVars>
      </dgm:prSet>
      <dgm:spPr/>
    </dgm:pt>
    <dgm:pt modelId="{76327DF1-CB88-4497-8545-64434C43B549}" type="pres">
      <dgm:prSet presAssocID="{C1D5E479-90CF-4AFC-9586-1B49FEF911B5}" presName="rootComposite" presStyleCnt="0"/>
      <dgm:spPr/>
    </dgm:pt>
    <dgm:pt modelId="{8FED23E9-B015-4ACD-AA3B-9FE64D346CE2}" type="pres">
      <dgm:prSet presAssocID="{C1D5E479-90CF-4AFC-9586-1B49FEF911B5}" presName="rootText" presStyleLbl="node3" presStyleIdx="1" presStyleCnt="2">
        <dgm:presLayoutVars>
          <dgm:chPref val="3"/>
        </dgm:presLayoutVars>
      </dgm:prSet>
      <dgm:spPr>
        <a:prstGeom prst="rect">
          <a:avLst/>
        </a:prstGeom>
      </dgm:spPr>
    </dgm:pt>
    <dgm:pt modelId="{42C5BFA0-D322-44ED-879C-ABD2025AC334}" type="pres">
      <dgm:prSet presAssocID="{C1D5E479-90CF-4AFC-9586-1B49FEF911B5}" presName="rootConnector" presStyleLbl="node3" presStyleIdx="1" presStyleCnt="2"/>
      <dgm:spPr/>
    </dgm:pt>
    <dgm:pt modelId="{165AAD3A-0077-401D-949C-757913F5737C}" type="pres">
      <dgm:prSet presAssocID="{C1D5E479-90CF-4AFC-9586-1B49FEF911B5}" presName="hierChild4" presStyleCnt="0"/>
      <dgm:spPr/>
    </dgm:pt>
    <dgm:pt modelId="{E647DD92-960E-4B6E-A667-9F759FBB6486}" type="pres">
      <dgm:prSet presAssocID="{C1D5E479-90CF-4AFC-9586-1B49FEF911B5}" presName="hierChild5"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4"/>
      <dgm:spPr>
        <a:custGeom>
          <a:avLst/>
          <a:gdLst/>
          <a:ahLst/>
          <a:cxnLst/>
          <a:rect l="0" t="0" r="0" b="0"/>
          <a:pathLst>
            <a:path>
              <a:moveTo>
                <a:pt x="1018026" y="0"/>
              </a:moveTo>
              <a:lnTo>
                <a:pt x="1018026" y="176682"/>
              </a:lnTo>
              <a:lnTo>
                <a:pt x="0" y="176682"/>
              </a:lnTo>
              <a:lnTo>
                <a:pt x="0" y="353364"/>
              </a:lnTo>
            </a:path>
          </a:pathLst>
        </a:custGeom>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4">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4"/>
      <dgm:spPr/>
    </dgm:pt>
    <dgm:pt modelId="{B08E8C62-06B4-4E08-8FCB-37798B6672CA}" type="pres">
      <dgm:prSet presAssocID="{3072C6F2-7A0D-4F94-B1C5-80C659D1E14C}" presName="hierChild4"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4"/>
      <dgm:spPr>
        <a:custGeom>
          <a:avLst/>
          <a:gdLst/>
          <a:ahLst/>
          <a:cxnLst/>
          <a:rect l="0" t="0" r="0" b="0"/>
          <a:pathLst>
            <a:path>
              <a:moveTo>
                <a:pt x="0" y="0"/>
              </a:moveTo>
              <a:lnTo>
                <a:pt x="0" y="176682"/>
              </a:lnTo>
              <a:lnTo>
                <a:pt x="1018026" y="176682"/>
              </a:lnTo>
              <a:lnTo>
                <a:pt x="1018026" y="353364"/>
              </a:lnTo>
            </a:path>
          </a:pathLst>
        </a:custGeom>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4">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4"/>
      <dgm:spPr/>
    </dgm:pt>
    <dgm:pt modelId="{E0A8FA8F-87BC-4974-BA06-89B04F87851A}" type="pres">
      <dgm:prSet presAssocID="{58783105-AC12-4518-AAE5-BE315F281F52}" presName="hierChild4" presStyleCnt="0"/>
      <dgm:spPr/>
    </dgm:pt>
    <dgm:pt modelId="{B7FD3E63-E9DD-45F7-B65C-D3FE903A9C68}" type="pres">
      <dgm:prSet presAssocID="{58783105-AC12-4518-AAE5-BE315F281F52}" presName="hierChild5" presStyleCnt="0"/>
      <dgm:spPr/>
    </dgm:pt>
    <dgm:pt modelId="{C6111A36-6817-41FF-9519-53D65F221382}" type="pres">
      <dgm:prSet presAssocID="{DD2B6D74-792C-426A-9A49-B3E94B1A5F34}" presName="Name37" presStyleLbl="parChTrans1D2" presStyleIdx="3" presStyleCnt="4"/>
      <dgm:spPr>
        <a:custGeom>
          <a:avLst/>
          <a:gdLst/>
          <a:ahLst/>
          <a:cxnLst/>
          <a:rect l="0" t="0" r="0" b="0"/>
          <a:pathLst>
            <a:path>
              <a:moveTo>
                <a:pt x="0" y="0"/>
              </a:moveTo>
              <a:lnTo>
                <a:pt x="0" y="176682"/>
              </a:lnTo>
              <a:lnTo>
                <a:pt x="3054078" y="176682"/>
              </a:lnTo>
              <a:lnTo>
                <a:pt x="3054078" y="353364"/>
              </a:lnTo>
            </a:path>
          </a:pathLst>
        </a:custGeom>
      </dgm:spPr>
    </dgm:pt>
    <dgm:pt modelId="{91C16630-B642-4808-8953-7B996D70F28B}" type="pres">
      <dgm:prSet presAssocID="{04C0B5CB-77DF-4205-A453-F54CF0469854}" presName="hierRoot2" presStyleCnt="0">
        <dgm:presLayoutVars>
          <dgm:hierBranch val="init"/>
        </dgm:presLayoutVars>
      </dgm:prSet>
      <dgm:spPr/>
    </dgm:pt>
    <dgm:pt modelId="{810F700F-1822-424E-874A-1A9D01E5E831}" type="pres">
      <dgm:prSet presAssocID="{04C0B5CB-77DF-4205-A453-F54CF0469854}" presName="rootComposite" presStyleCnt="0"/>
      <dgm:spPr/>
    </dgm:pt>
    <dgm:pt modelId="{8C58F063-0E3D-4DD3-98DE-56FEA63E6F27}" type="pres">
      <dgm:prSet presAssocID="{04C0B5CB-77DF-4205-A453-F54CF0469854}" presName="rootText" presStyleLbl="node2" presStyleIdx="3" presStyleCnt="4">
        <dgm:presLayoutVars>
          <dgm:chPref val="3"/>
        </dgm:presLayoutVars>
      </dgm:prSet>
      <dgm:spPr>
        <a:prstGeom prst="roundRect">
          <a:avLst/>
        </a:prstGeom>
      </dgm:spPr>
    </dgm:pt>
    <dgm:pt modelId="{5D3C02D9-DC3F-414E-A8FE-B1D41A15EA10}" type="pres">
      <dgm:prSet presAssocID="{04C0B5CB-77DF-4205-A453-F54CF0469854}" presName="rootConnector" presStyleLbl="node2" presStyleIdx="3" presStyleCnt="4"/>
      <dgm:spPr/>
    </dgm:pt>
    <dgm:pt modelId="{3269F571-692A-4C14-A7DB-3F87BA7FD1FD}" type="pres">
      <dgm:prSet presAssocID="{04C0B5CB-77DF-4205-A453-F54CF0469854}" presName="hierChild4" presStyleCnt="0"/>
      <dgm:spPr/>
    </dgm:pt>
    <dgm:pt modelId="{98697FA3-3B38-4216-A4D9-D3815697EB25}" type="pres">
      <dgm:prSet presAssocID="{04C0B5CB-77DF-4205-A453-F54CF0469854}" presName="hierChild5" presStyleCnt="0"/>
      <dgm:spPr/>
    </dgm:pt>
    <dgm:pt modelId="{1D446722-516A-48C9-BB9C-FD66F8B11052}" type="pres">
      <dgm:prSet presAssocID="{61B8B7CE-6011-41C6-9961-82EB093C06AF}" presName="hierChild3" presStyleCnt="0"/>
      <dgm:spPr/>
    </dgm:pt>
  </dgm:ptLst>
  <dgm:cxnLst>
    <dgm:cxn modelId="{63469303-54C6-1D4B-A3A0-D1D618D4EAB9}" type="presOf" srcId="{DD2B6D74-792C-426A-9A49-B3E94B1A5F34}" destId="{C6111A36-6817-41FF-9519-53D65F221382}" srcOrd="0" destOrd="0" presId="urn:microsoft.com/office/officeart/2005/8/layout/orgChart1"/>
    <dgm:cxn modelId="{0D457005-3D2E-415E-8832-6C7F03AD636A}" srcId="{61B8B7CE-6011-41C6-9961-82EB093C06AF}" destId="{58783105-AC12-4518-AAE5-BE315F281F52}" srcOrd="2" destOrd="0" parTransId="{A91A2DB7-ECBD-4014-9E96-8E0334667F9C}" sibTransId="{084C38A4-C21E-4B98-B7F9-513F5E9926CD}"/>
    <dgm:cxn modelId="{89872E06-A489-4044-BCE7-8A4258A9532D}" type="presOf" srcId="{04C0B5CB-77DF-4205-A453-F54CF0469854}" destId="{5D3C02D9-DC3F-414E-A8FE-B1D41A15EA10}" srcOrd="1" destOrd="0" presId="urn:microsoft.com/office/officeart/2005/8/layout/orgChart1"/>
    <dgm:cxn modelId="{142A3F20-B46A-4B4F-BDA3-DE8DDE3B2646}" type="presOf" srcId="{3072C6F2-7A0D-4F94-B1C5-80C659D1E14C}" destId="{C6C99EA9-0485-4FBB-88D7-BC4F71D8E24B}" srcOrd="0" destOrd="0" presId="urn:microsoft.com/office/officeart/2005/8/layout/orgChart1"/>
    <dgm:cxn modelId="{75861726-FD95-ED44-A5AD-5A079E68AB21}" type="presOf" srcId="{C1D5E479-90CF-4AFC-9586-1B49FEF911B5}" destId="{8FED23E9-B015-4ACD-AA3B-9FE64D346CE2}" srcOrd="0" destOrd="0" presId="urn:microsoft.com/office/officeart/2005/8/layout/orgChart1"/>
    <dgm:cxn modelId="{EDD6F226-B110-45D6-AA64-55A6711A40B6}" srcId="{B45BD109-5663-4353-95DD-598CCD673B71}" destId="{F086307D-F879-48FF-B1FE-CEE26B94F7A5}" srcOrd="0" destOrd="0" parTransId="{D19C835F-26B0-4962-8640-C5F865FC5CA9}" sibTransId="{BBDB110C-5B95-4479-AA64-501BBFFD183A}"/>
    <dgm:cxn modelId="{D1B9FA41-7BBE-E848-B9FF-EA63B87A37C7}" type="presOf" srcId="{61B8B7CE-6011-41C6-9961-82EB093C06AF}" destId="{AA2E5EAC-82FF-431C-9FF6-342ED8BA23C6}" srcOrd="1" destOrd="0" presId="urn:microsoft.com/office/officeart/2005/8/layout/orgChart1"/>
    <dgm:cxn modelId="{9D281844-108D-45ED-A111-11448CEBCDB3}" srcId="{61B8B7CE-6011-41C6-9961-82EB093C06AF}" destId="{04C0B5CB-77DF-4205-A453-F54CF0469854}" srcOrd="3" destOrd="0" parTransId="{DD2B6D74-792C-426A-9A49-B3E94B1A5F34}" sibTransId="{5F5C027D-F393-437D-906F-317E8F70F6F7}"/>
    <dgm:cxn modelId="{4E5DD844-5D9E-A842-982A-EFB08B961ECD}" type="presOf" srcId="{B45BD109-5663-4353-95DD-598CCD673B71}" destId="{0D5B4DE8-B611-4A99-BE76-DFF55598AAE9}" srcOrd="0" destOrd="0" presId="urn:microsoft.com/office/officeart/2005/8/layout/orgChart1"/>
    <dgm:cxn modelId="{9BF17B4D-350A-7048-A5B4-47BF508967E6}" type="presOf" srcId="{F086307D-F879-48FF-B1FE-CEE26B94F7A5}" destId="{97461AAE-3094-45DE-B78C-AC8736AE09D0}" srcOrd="1" destOrd="0" presId="urn:microsoft.com/office/officeart/2005/8/layout/orgChart1"/>
    <dgm:cxn modelId="{9FB25751-FA5A-4103-B5A9-6E5F8A38B0F3}" srcId="{61B8B7CE-6011-41C6-9961-82EB093C06AF}" destId="{3072C6F2-7A0D-4F94-B1C5-80C659D1E14C}" srcOrd="1" destOrd="0" parTransId="{118C888F-B72E-4F83-A797-9D4EECBE82AE}" sibTransId="{19550E05-E684-4654-8AAC-6F952ECC6069}"/>
    <dgm:cxn modelId="{A61D255A-F4AF-894C-8780-FFB361FBA2D8}" type="presOf" srcId="{58783105-AC12-4518-AAE5-BE315F281F52}" destId="{09C0395A-FF9D-4D97-AB13-0918CB3CAA2D}" srcOrd="1" destOrd="0" presId="urn:microsoft.com/office/officeart/2005/8/layout/orgChart1"/>
    <dgm:cxn modelId="{41731D66-1BEE-9B4E-88E5-C18A88529556}" type="presOf" srcId="{04C0B5CB-77DF-4205-A453-F54CF0469854}" destId="{8C58F063-0E3D-4DD3-98DE-56FEA63E6F27}" srcOrd="0" destOrd="0" presId="urn:microsoft.com/office/officeart/2005/8/layout/orgChart1"/>
    <dgm:cxn modelId="{EFC61667-1CA6-5A44-BF36-2E81FC44F84A}" type="presOf" srcId="{B45BD109-5663-4353-95DD-598CCD673B71}" destId="{377E08CE-C6C6-4E1C-8C78-F4DEC5305D32}" srcOrd="1" destOrd="0" presId="urn:microsoft.com/office/officeart/2005/8/layout/orgChart1"/>
    <dgm:cxn modelId="{5FE6666D-6174-0B4B-B2A0-E9756A5B7824}" type="presOf" srcId="{A91A2DB7-ECBD-4014-9E96-8E0334667F9C}" destId="{CF8002C2-C27E-4407-BD09-9B43DD512261}" srcOrd="0" destOrd="0" presId="urn:microsoft.com/office/officeart/2005/8/layout/orgChart1"/>
    <dgm:cxn modelId="{35464572-819D-1F42-983D-EB1FBF92DA42}" type="presOf" srcId="{3072C6F2-7A0D-4F94-B1C5-80C659D1E14C}" destId="{CEC031A8-D41B-449D-B224-30AB8EB3933B}" srcOrd="1" destOrd="0" presId="urn:microsoft.com/office/officeart/2005/8/layout/orgChart1"/>
    <dgm:cxn modelId="{392BD995-06C1-4747-96E3-73E1F6D0E7CD}" type="presOf" srcId="{D19C835F-26B0-4962-8640-C5F865FC5CA9}" destId="{5CA2813B-2EDC-4D10-B508-D238C88C022E}" srcOrd="0" destOrd="0" presId="urn:microsoft.com/office/officeart/2005/8/layout/orgChart1"/>
    <dgm:cxn modelId="{B498D1A8-BB42-0C4A-BB5E-DE53260D69F9}" type="presOf" srcId="{58783105-AC12-4518-AAE5-BE315F281F52}" destId="{57AF6EF6-E8A1-40B8-B18C-5C255B7797C4}" srcOrd="0"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96A385B4-9CE6-1E43-A621-6F5440405AD7}" type="presOf" srcId="{79F3FE4F-86F6-4676-9B56-D014CB20A5B4}" destId="{E6DEDBC4-894D-4841-B4EE-0063B9CF9187}" srcOrd="0" destOrd="0" presId="urn:microsoft.com/office/officeart/2005/8/layout/orgChart1"/>
    <dgm:cxn modelId="{6A135DBD-67A8-BB4F-ADD9-2A6B61682352}" type="presOf" srcId="{F086307D-F879-48FF-B1FE-CEE26B94F7A5}" destId="{C2334174-4771-4F13-9681-2EE0DD37FCA4}" srcOrd="0" destOrd="0" presId="urn:microsoft.com/office/officeart/2005/8/layout/orgChart1"/>
    <dgm:cxn modelId="{2A7BE1C4-509E-D642-9A18-3B8DAD59C517}" type="presOf" srcId="{DD64EDEA-EA66-4383-8771-CE8E4530E7CA}" destId="{75951BC3-1E65-43D4-BAA0-D868E5FBF342}" srcOrd="0" destOrd="0" presId="urn:microsoft.com/office/officeart/2005/8/layout/orgChart1"/>
    <dgm:cxn modelId="{FF3238C9-E055-4A66-85F3-5121B07B09B7}" srcId="{79F3FE4F-86F6-4676-9B56-D014CB20A5B4}" destId="{61B8B7CE-6011-41C6-9961-82EB093C06AF}" srcOrd="0" destOrd="0" parTransId="{9ED1E0CD-31E4-420F-A230-543680E09F7F}" sibTransId="{7CB0EF79-ECC0-4D59-AAC5-1CC16ACB42EF}"/>
    <dgm:cxn modelId="{D67DE2CC-1DED-3C4F-85E1-A9CC9834370D}" type="presOf" srcId="{497439B3-B571-402A-8EDC-F101E5F72D90}" destId="{DA7DDBBB-A423-4444-8B96-1F44FB69716C}" srcOrd="0" destOrd="0" presId="urn:microsoft.com/office/officeart/2005/8/layout/orgChart1"/>
    <dgm:cxn modelId="{A07BA8D6-0359-E84E-A1CC-9526D1D21BAF}" type="presOf" srcId="{61B8B7CE-6011-41C6-9961-82EB093C06AF}" destId="{E85B40A5-924F-4522-90F7-A5015B8AAB77}" srcOrd="0" destOrd="0" presId="urn:microsoft.com/office/officeart/2005/8/layout/orgChart1"/>
    <dgm:cxn modelId="{8F150AE7-229B-450D-9ECB-C0C98052A63B}" srcId="{B45BD109-5663-4353-95DD-598CCD673B71}" destId="{C1D5E479-90CF-4AFC-9586-1B49FEF911B5}" srcOrd="1" destOrd="0" parTransId="{DD64EDEA-EA66-4383-8771-CE8E4530E7CA}" sibTransId="{EA91DCDB-9915-4839-B617-4594197055B0}"/>
    <dgm:cxn modelId="{25C754EE-A1C9-AD4B-A2CC-61A6C8F95365}" type="presOf" srcId="{118C888F-B72E-4F83-A797-9D4EECBE82AE}" destId="{A225476D-BAD1-42ED-B030-DE71893F1F35}" srcOrd="0" destOrd="0" presId="urn:microsoft.com/office/officeart/2005/8/layout/orgChart1"/>
    <dgm:cxn modelId="{ED25ABF5-2032-8546-816E-2DC5B6B5FA57}" type="presOf" srcId="{C1D5E479-90CF-4AFC-9586-1B49FEF911B5}" destId="{42C5BFA0-D322-44ED-879C-ABD2025AC334}" srcOrd="1" destOrd="0" presId="urn:microsoft.com/office/officeart/2005/8/layout/orgChart1"/>
    <dgm:cxn modelId="{CE07903D-DF12-5147-8ACE-232F238A91EF}" type="presParOf" srcId="{E6DEDBC4-894D-4841-B4EE-0063B9CF9187}" destId="{485D6FBE-8109-42B6-A34B-4E6BE6BDE174}" srcOrd="0" destOrd="0" presId="urn:microsoft.com/office/officeart/2005/8/layout/orgChart1"/>
    <dgm:cxn modelId="{6D1DF438-7011-C641-A8A2-307794EFDE70}" type="presParOf" srcId="{485D6FBE-8109-42B6-A34B-4E6BE6BDE174}" destId="{2909D96A-611F-4552-81D9-134055F3FFE4}" srcOrd="0" destOrd="0" presId="urn:microsoft.com/office/officeart/2005/8/layout/orgChart1"/>
    <dgm:cxn modelId="{6C2698C7-E9F8-094E-8CB7-6165522C2DEE}" type="presParOf" srcId="{2909D96A-611F-4552-81D9-134055F3FFE4}" destId="{E85B40A5-924F-4522-90F7-A5015B8AAB77}" srcOrd="0" destOrd="0" presId="urn:microsoft.com/office/officeart/2005/8/layout/orgChart1"/>
    <dgm:cxn modelId="{8D726594-1173-694A-B9BA-93A98F7F4B70}" type="presParOf" srcId="{2909D96A-611F-4552-81D9-134055F3FFE4}" destId="{AA2E5EAC-82FF-431C-9FF6-342ED8BA23C6}" srcOrd="1" destOrd="0" presId="urn:microsoft.com/office/officeart/2005/8/layout/orgChart1"/>
    <dgm:cxn modelId="{45CD6437-C367-DD43-8A6A-929F85115BA9}" type="presParOf" srcId="{485D6FBE-8109-42B6-A34B-4E6BE6BDE174}" destId="{6DDD4E5C-677A-4BBF-852F-27E7EC6F70D6}" srcOrd="1" destOrd="0" presId="urn:microsoft.com/office/officeart/2005/8/layout/orgChart1"/>
    <dgm:cxn modelId="{59A1E0BF-0780-CE42-8AED-17F1A161D3B7}" type="presParOf" srcId="{6DDD4E5C-677A-4BBF-852F-27E7EC6F70D6}" destId="{DA7DDBBB-A423-4444-8B96-1F44FB69716C}" srcOrd="0" destOrd="0" presId="urn:microsoft.com/office/officeart/2005/8/layout/orgChart1"/>
    <dgm:cxn modelId="{364453A5-8621-3343-81CC-94D4D57D0216}" type="presParOf" srcId="{6DDD4E5C-677A-4BBF-852F-27E7EC6F70D6}" destId="{698EB6A6-3C5A-44C0-86A2-7129A31F1F3F}" srcOrd="1" destOrd="0" presId="urn:microsoft.com/office/officeart/2005/8/layout/orgChart1"/>
    <dgm:cxn modelId="{2A880B7E-0199-D247-B4A0-EA811385F873}" type="presParOf" srcId="{698EB6A6-3C5A-44C0-86A2-7129A31F1F3F}" destId="{309E037B-CE6D-49F4-BEDB-91409353890D}" srcOrd="0" destOrd="0" presId="urn:microsoft.com/office/officeart/2005/8/layout/orgChart1"/>
    <dgm:cxn modelId="{9EB68D06-9D18-B640-8288-D172B2406261}" type="presParOf" srcId="{309E037B-CE6D-49F4-BEDB-91409353890D}" destId="{0D5B4DE8-B611-4A99-BE76-DFF55598AAE9}" srcOrd="0" destOrd="0" presId="urn:microsoft.com/office/officeart/2005/8/layout/orgChart1"/>
    <dgm:cxn modelId="{81763A6B-1968-0A48-B66D-FCE3C04E685E}" type="presParOf" srcId="{309E037B-CE6D-49F4-BEDB-91409353890D}" destId="{377E08CE-C6C6-4E1C-8C78-F4DEC5305D32}" srcOrd="1" destOrd="0" presId="urn:microsoft.com/office/officeart/2005/8/layout/orgChart1"/>
    <dgm:cxn modelId="{CA64F231-6E69-4C41-833A-70F13FD01D08}" type="presParOf" srcId="{698EB6A6-3C5A-44C0-86A2-7129A31F1F3F}" destId="{9DCF6055-F9D2-4977-9320-6F7BE53A0478}" srcOrd="1" destOrd="0" presId="urn:microsoft.com/office/officeart/2005/8/layout/orgChart1"/>
    <dgm:cxn modelId="{38C41F1B-9B0E-1045-AF43-5B4883F3705B}" type="presParOf" srcId="{9DCF6055-F9D2-4977-9320-6F7BE53A0478}" destId="{5CA2813B-2EDC-4D10-B508-D238C88C022E}" srcOrd="0" destOrd="0" presId="urn:microsoft.com/office/officeart/2005/8/layout/orgChart1"/>
    <dgm:cxn modelId="{D2223DB1-C50E-0D47-BCD5-39591193F8E6}" type="presParOf" srcId="{9DCF6055-F9D2-4977-9320-6F7BE53A0478}" destId="{8F5D8E1A-C550-4601-8F30-454CD73651E9}" srcOrd="1" destOrd="0" presId="urn:microsoft.com/office/officeart/2005/8/layout/orgChart1"/>
    <dgm:cxn modelId="{7794131C-71FA-D54D-B245-EF1E88A38837}" type="presParOf" srcId="{8F5D8E1A-C550-4601-8F30-454CD73651E9}" destId="{F7A33CCD-3ACF-42E6-B733-4FFB972E0442}" srcOrd="0" destOrd="0" presId="urn:microsoft.com/office/officeart/2005/8/layout/orgChart1"/>
    <dgm:cxn modelId="{5C744FD9-14D1-D34F-A346-9BEB74AA8479}" type="presParOf" srcId="{F7A33CCD-3ACF-42E6-B733-4FFB972E0442}" destId="{C2334174-4771-4F13-9681-2EE0DD37FCA4}" srcOrd="0" destOrd="0" presId="urn:microsoft.com/office/officeart/2005/8/layout/orgChart1"/>
    <dgm:cxn modelId="{DB95DA0F-8D1C-1E46-91E9-ADF8EF44B154}" type="presParOf" srcId="{F7A33CCD-3ACF-42E6-B733-4FFB972E0442}" destId="{97461AAE-3094-45DE-B78C-AC8736AE09D0}" srcOrd="1" destOrd="0" presId="urn:microsoft.com/office/officeart/2005/8/layout/orgChart1"/>
    <dgm:cxn modelId="{C731AD85-53C8-5949-BA80-5E1BF8932991}" type="presParOf" srcId="{8F5D8E1A-C550-4601-8F30-454CD73651E9}" destId="{6C2E54D0-0CB4-4788-9443-4C1615E66441}" srcOrd="1" destOrd="0" presId="urn:microsoft.com/office/officeart/2005/8/layout/orgChart1"/>
    <dgm:cxn modelId="{682FDD71-8A20-034F-8537-4ADD7B17F1D2}" type="presParOf" srcId="{8F5D8E1A-C550-4601-8F30-454CD73651E9}" destId="{34207DAE-954C-4FD6-BD5A-8C4DFF606A8E}" srcOrd="2" destOrd="0" presId="urn:microsoft.com/office/officeart/2005/8/layout/orgChart1"/>
    <dgm:cxn modelId="{D3547FDB-4D2B-0948-937D-805AA21BFA72}" type="presParOf" srcId="{9DCF6055-F9D2-4977-9320-6F7BE53A0478}" destId="{75951BC3-1E65-43D4-BAA0-D868E5FBF342}" srcOrd="2" destOrd="0" presId="urn:microsoft.com/office/officeart/2005/8/layout/orgChart1"/>
    <dgm:cxn modelId="{784D56CA-2435-664F-96A9-B610248DE1C5}" type="presParOf" srcId="{9DCF6055-F9D2-4977-9320-6F7BE53A0478}" destId="{C6E566F0-72FE-44EC-82E7-BBFE08924D48}" srcOrd="3" destOrd="0" presId="urn:microsoft.com/office/officeart/2005/8/layout/orgChart1"/>
    <dgm:cxn modelId="{9FA6B72B-96CD-9E4D-85A3-F62962DE3E64}" type="presParOf" srcId="{C6E566F0-72FE-44EC-82E7-BBFE08924D48}" destId="{76327DF1-CB88-4497-8545-64434C43B549}" srcOrd="0" destOrd="0" presId="urn:microsoft.com/office/officeart/2005/8/layout/orgChart1"/>
    <dgm:cxn modelId="{897AB200-55AF-984D-ACE6-2010B03B20EC}" type="presParOf" srcId="{76327DF1-CB88-4497-8545-64434C43B549}" destId="{8FED23E9-B015-4ACD-AA3B-9FE64D346CE2}" srcOrd="0" destOrd="0" presId="urn:microsoft.com/office/officeart/2005/8/layout/orgChart1"/>
    <dgm:cxn modelId="{2753918C-5137-E84F-B2D1-617476B073E5}" type="presParOf" srcId="{76327DF1-CB88-4497-8545-64434C43B549}" destId="{42C5BFA0-D322-44ED-879C-ABD2025AC334}" srcOrd="1" destOrd="0" presId="urn:microsoft.com/office/officeart/2005/8/layout/orgChart1"/>
    <dgm:cxn modelId="{EDFDA686-D85F-5D49-91DA-A4007DFA3906}" type="presParOf" srcId="{C6E566F0-72FE-44EC-82E7-BBFE08924D48}" destId="{165AAD3A-0077-401D-949C-757913F5737C}" srcOrd="1" destOrd="0" presId="urn:microsoft.com/office/officeart/2005/8/layout/orgChart1"/>
    <dgm:cxn modelId="{20135FBA-0FA2-3B45-9615-38E9F2C08CDB}" type="presParOf" srcId="{C6E566F0-72FE-44EC-82E7-BBFE08924D48}" destId="{E647DD92-960E-4B6E-A667-9F759FBB6486}" srcOrd="2" destOrd="0" presId="urn:microsoft.com/office/officeart/2005/8/layout/orgChart1"/>
    <dgm:cxn modelId="{8B4369A3-D7B1-344D-AA95-BC7F5392303E}" type="presParOf" srcId="{698EB6A6-3C5A-44C0-86A2-7129A31F1F3F}" destId="{DE26725E-EEE2-4A78-8399-FE57F205FE4F}" srcOrd="2" destOrd="0" presId="urn:microsoft.com/office/officeart/2005/8/layout/orgChart1"/>
    <dgm:cxn modelId="{99A7A477-378C-8246-9204-2EFCBFF12B64}" type="presParOf" srcId="{6DDD4E5C-677A-4BBF-852F-27E7EC6F70D6}" destId="{A225476D-BAD1-42ED-B030-DE71893F1F35}" srcOrd="2" destOrd="0" presId="urn:microsoft.com/office/officeart/2005/8/layout/orgChart1"/>
    <dgm:cxn modelId="{6F495AA4-0A2C-BF4F-94C6-B189460061E9}" type="presParOf" srcId="{6DDD4E5C-677A-4BBF-852F-27E7EC6F70D6}" destId="{EED87BB7-B218-4B26-AB5E-12E904C49CAC}" srcOrd="3" destOrd="0" presId="urn:microsoft.com/office/officeart/2005/8/layout/orgChart1"/>
    <dgm:cxn modelId="{141BAE80-CBE7-B446-B204-0B8D4C5B0310}" type="presParOf" srcId="{EED87BB7-B218-4B26-AB5E-12E904C49CAC}" destId="{CCA1DB01-FE68-4442-96E2-66B463D6AFC0}" srcOrd="0" destOrd="0" presId="urn:microsoft.com/office/officeart/2005/8/layout/orgChart1"/>
    <dgm:cxn modelId="{DF987A60-D3B3-DB43-A572-67919200C42B}" type="presParOf" srcId="{CCA1DB01-FE68-4442-96E2-66B463D6AFC0}" destId="{C6C99EA9-0485-4FBB-88D7-BC4F71D8E24B}" srcOrd="0" destOrd="0" presId="urn:microsoft.com/office/officeart/2005/8/layout/orgChart1"/>
    <dgm:cxn modelId="{B51FE4F9-70EE-2048-A307-009A74D1EFA4}" type="presParOf" srcId="{CCA1DB01-FE68-4442-96E2-66B463D6AFC0}" destId="{CEC031A8-D41B-449D-B224-30AB8EB3933B}" srcOrd="1" destOrd="0" presId="urn:microsoft.com/office/officeart/2005/8/layout/orgChart1"/>
    <dgm:cxn modelId="{06C47BB8-F8A2-6340-8BF9-086F41152E05}" type="presParOf" srcId="{EED87BB7-B218-4B26-AB5E-12E904C49CAC}" destId="{B08E8C62-06B4-4E08-8FCB-37798B6672CA}" srcOrd="1" destOrd="0" presId="urn:microsoft.com/office/officeart/2005/8/layout/orgChart1"/>
    <dgm:cxn modelId="{D929F273-2B69-D942-8BBC-1EF5A4CB55AE}" type="presParOf" srcId="{EED87BB7-B218-4B26-AB5E-12E904C49CAC}" destId="{E87C1B71-F82C-449A-A35C-DA8F410C5A28}" srcOrd="2" destOrd="0" presId="urn:microsoft.com/office/officeart/2005/8/layout/orgChart1"/>
    <dgm:cxn modelId="{DAE545CF-59E4-924E-BE8A-02828EA534D3}" type="presParOf" srcId="{6DDD4E5C-677A-4BBF-852F-27E7EC6F70D6}" destId="{CF8002C2-C27E-4407-BD09-9B43DD512261}" srcOrd="4" destOrd="0" presId="urn:microsoft.com/office/officeart/2005/8/layout/orgChart1"/>
    <dgm:cxn modelId="{AB486FE2-10E4-C344-B53D-D6A93F0B1D9E}" type="presParOf" srcId="{6DDD4E5C-677A-4BBF-852F-27E7EC6F70D6}" destId="{C35EC312-870F-48E7-8476-983CAEBD0747}" srcOrd="5" destOrd="0" presId="urn:microsoft.com/office/officeart/2005/8/layout/orgChart1"/>
    <dgm:cxn modelId="{F3E02C02-13D8-BB44-BA4C-A510EAEF7860}" type="presParOf" srcId="{C35EC312-870F-48E7-8476-983CAEBD0747}" destId="{0ED8D031-84C4-48E8-93A3-B2C6713B7B5F}" srcOrd="0" destOrd="0" presId="urn:microsoft.com/office/officeart/2005/8/layout/orgChart1"/>
    <dgm:cxn modelId="{FC6CE147-DF59-0648-9BF7-9F4248D6497F}" type="presParOf" srcId="{0ED8D031-84C4-48E8-93A3-B2C6713B7B5F}" destId="{57AF6EF6-E8A1-40B8-B18C-5C255B7797C4}" srcOrd="0" destOrd="0" presId="urn:microsoft.com/office/officeart/2005/8/layout/orgChart1"/>
    <dgm:cxn modelId="{FF4353C8-AC11-6743-8039-E9E8B2209A05}" type="presParOf" srcId="{0ED8D031-84C4-48E8-93A3-B2C6713B7B5F}" destId="{09C0395A-FF9D-4D97-AB13-0918CB3CAA2D}" srcOrd="1" destOrd="0" presId="urn:microsoft.com/office/officeart/2005/8/layout/orgChart1"/>
    <dgm:cxn modelId="{4EE29A0B-CCF7-6E43-9C01-FEE59E810B1F}" type="presParOf" srcId="{C35EC312-870F-48E7-8476-983CAEBD0747}" destId="{E0A8FA8F-87BC-4974-BA06-89B04F87851A}" srcOrd="1" destOrd="0" presId="urn:microsoft.com/office/officeart/2005/8/layout/orgChart1"/>
    <dgm:cxn modelId="{F74E227A-9DAE-F740-A0D5-67CC45148889}" type="presParOf" srcId="{C35EC312-870F-48E7-8476-983CAEBD0747}" destId="{B7FD3E63-E9DD-45F7-B65C-D3FE903A9C68}" srcOrd="2" destOrd="0" presId="urn:microsoft.com/office/officeart/2005/8/layout/orgChart1"/>
    <dgm:cxn modelId="{784771A9-1CE1-654B-87FB-047A4D045EDD}" type="presParOf" srcId="{6DDD4E5C-677A-4BBF-852F-27E7EC6F70D6}" destId="{C6111A36-6817-41FF-9519-53D65F221382}" srcOrd="6" destOrd="0" presId="urn:microsoft.com/office/officeart/2005/8/layout/orgChart1"/>
    <dgm:cxn modelId="{21F2B75E-7934-1E40-B230-2DC60911489F}" type="presParOf" srcId="{6DDD4E5C-677A-4BBF-852F-27E7EC6F70D6}" destId="{91C16630-B642-4808-8953-7B996D70F28B}" srcOrd="7" destOrd="0" presId="urn:microsoft.com/office/officeart/2005/8/layout/orgChart1"/>
    <dgm:cxn modelId="{51E6348E-7C94-2147-A39B-7B19BBA178A4}" type="presParOf" srcId="{91C16630-B642-4808-8953-7B996D70F28B}" destId="{810F700F-1822-424E-874A-1A9D01E5E831}" srcOrd="0" destOrd="0" presId="urn:microsoft.com/office/officeart/2005/8/layout/orgChart1"/>
    <dgm:cxn modelId="{12423577-5C7A-6F42-9107-CC7B4EA6A4DE}" type="presParOf" srcId="{810F700F-1822-424E-874A-1A9D01E5E831}" destId="{8C58F063-0E3D-4DD3-98DE-56FEA63E6F27}" srcOrd="0" destOrd="0" presId="urn:microsoft.com/office/officeart/2005/8/layout/orgChart1"/>
    <dgm:cxn modelId="{86A1B0DD-E097-624E-9C04-2F2C8551AC32}" type="presParOf" srcId="{810F700F-1822-424E-874A-1A9D01E5E831}" destId="{5D3C02D9-DC3F-414E-A8FE-B1D41A15EA10}" srcOrd="1" destOrd="0" presId="urn:microsoft.com/office/officeart/2005/8/layout/orgChart1"/>
    <dgm:cxn modelId="{DFE44B02-188D-324F-8FE7-A8DFA3F226E9}" type="presParOf" srcId="{91C16630-B642-4808-8953-7B996D70F28B}" destId="{3269F571-692A-4C14-A7DB-3F87BA7FD1FD}" srcOrd="1" destOrd="0" presId="urn:microsoft.com/office/officeart/2005/8/layout/orgChart1"/>
    <dgm:cxn modelId="{92755B12-F34B-1849-A451-754FE924AB94}" type="presParOf" srcId="{91C16630-B642-4808-8953-7B996D70F28B}" destId="{98697FA3-3B38-4216-A4D9-D3815697EB25}" srcOrd="2" destOrd="0" presId="urn:microsoft.com/office/officeart/2005/8/layout/orgChart1"/>
    <dgm:cxn modelId="{37FFBD71-4134-AE46-A441-E387AD996DE2}"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xfrm>
          <a:off x="3453026" y="2651"/>
          <a:ext cx="1323547" cy="661773"/>
        </a:xfrm>
        <a:solidFill>
          <a:srgbClr val="1B2B51"/>
        </a:solidFill>
        <a:ln w="25400" cap="flat" cmpd="sng" algn="ctr">
          <a:solidFill>
            <a:srgbClr val="1B2B51"/>
          </a:solidFill>
          <a:prstDash val="solid"/>
        </a:ln>
        <a:effectLst/>
      </dgm:spPr>
      <dgm:t>
        <a:bodyPr/>
        <a:lstStyle/>
        <a:p>
          <a:pPr>
            <a:buNone/>
          </a:pPr>
          <a:r>
            <a:rPr lang="en-US" sz="1200">
              <a:solidFill>
                <a:sysClr val="window" lastClr="FFFFFF"/>
              </a:solidFill>
              <a:latin typeface="Helvetica Neue"/>
              <a:ea typeface="+mn-ea"/>
              <a:cs typeface="+mn-cs"/>
            </a:rPr>
            <a:t>MACRO FACTORS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custT="1"/>
      <dgm:spPr>
        <a:xfrm>
          <a:off x="1050788" y="942369"/>
          <a:ext cx="1323547" cy="661773"/>
        </a:xfrm>
        <a:solidFill>
          <a:srgbClr val="1B2B51"/>
        </a:solidFill>
        <a:ln w="25400" cap="flat" cmpd="sng" algn="ctr">
          <a:solidFill>
            <a:srgbClr val="1B2B51"/>
          </a:solidFill>
          <a:prstDash val="solid"/>
        </a:ln>
        <a:effectLst/>
      </dgm:spPr>
      <dgm:t>
        <a:bodyPr/>
        <a:lstStyle/>
        <a:p>
          <a:pPr>
            <a:buNone/>
          </a:pPr>
          <a:r>
            <a:rPr lang="en-US" sz="1200">
              <a:solidFill>
                <a:sysClr val="window" lastClr="FFFFFF"/>
              </a:solidFill>
              <a:latin typeface="Helvetica Neue"/>
              <a:ea typeface="+mn-ea"/>
              <a:cs typeface="+mn-cs"/>
            </a:rPr>
            <a:t>BUSINESS CYCLES</a:t>
          </a:r>
        </a:p>
      </dgm:t>
    </dgm:pt>
    <dgm:pt modelId="{497439B3-B571-402A-8EDC-F101E5F72D90}" type="parTrans" cxnId="{E1D643B3-22EE-4F6A-8783-2AB1AFE03669}">
      <dgm:prSet/>
      <dgm:spPr>
        <a:xfrm>
          <a:off x="1712561" y="664424"/>
          <a:ext cx="2402238" cy="27794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custT="1"/>
      <dgm:spPr>
        <a:xfrm>
          <a:off x="2652280" y="942369"/>
          <a:ext cx="1323547" cy="661773"/>
        </a:xfrm>
        <a:solidFill>
          <a:srgbClr val="1B2B51"/>
        </a:solidFill>
        <a:ln w="25400" cap="flat" cmpd="sng" algn="ctr">
          <a:solidFill>
            <a:srgbClr val="1B2B51"/>
          </a:solidFill>
          <a:prstDash val="solid"/>
        </a:ln>
        <a:effectLst/>
      </dgm:spPr>
      <dgm:t>
        <a:bodyPr/>
        <a:lstStyle/>
        <a:p>
          <a:pPr>
            <a:buNone/>
          </a:pPr>
          <a:r>
            <a:rPr lang="en-US" sz="1200">
              <a:solidFill>
                <a:sysClr val="window" lastClr="FFFFFF"/>
              </a:solidFill>
              <a:latin typeface="Helvetica Neue"/>
              <a:ea typeface="+mn-ea"/>
              <a:cs typeface="+mn-cs"/>
            </a:rPr>
            <a:t>EMPLOYMENT</a:t>
          </a:r>
        </a:p>
      </dgm:t>
    </dgm:pt>
    <dgm:pt modelId="{118C888F-B72E-4F83-A797-9D4EECBE82AE}" type="parTrans" cxnId="{9FB25751-FA5A-4103-B5A9-6E5F8A38B0F3}">
      <dgm:prSet/>
      <dgm:spPr>
        <a:xfrm>
          <a:off x="3314053" y="664424"/>
          <a:ext cx="800746" cy="27794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custT="1"/>
      <dgm:spPr>
        <a:xfrm>
          <a:off x="4253772" y="942369"/>
          <a:ext cx="1323547" cy="661773"/>
        </a:xfrm>
        <a:solidFill>
          <a:srgbClr val="1B2B51"/>
        </a:solidFill>
        <a:ln w="25400" cap="flat" cmpd="sng" algn="ctr">
          <a:solidFill>
            <a:srgbClr val="1B2B51"/>
          </a:solidFill>
          <a:prstDash val="solid"/>
        </a:ln>
        <a:effectLst/>
      </dgm:spPr>
      <dgm:t>
        <a:bodyPr/>
        <a:lstStyle/>
        <a:p>
          <a:pPr>
            <a:buNone/>
          </a:pPr>
          <a:r>
            <a:rPr lang="en-US" sz="1200">
              <a:solidFill>
                <a:sysClr val="window" lastClr="FFFFFF"/>
              </a:solidFill>
              <a:latin typeface="Helvetica Neue"/>
              <a:ea typeface="+mn-ea"/>
              <a:cs typeface="+mn-cs"/>
            </a:rPr>
            <a:t>ECONOMIC INDICATORS</a:t>
          </a:r>
        </a:p>
      </dgm:t>
    </dgm:pt>
    <dgm:pt modelId="{A91A2DB7-ECBD-4014-9E96-8E0334667F9C}" type="parTrans" cxnId="{0D457005-3D2E-415E-8832-6C7F03AD636A}">
      <dgm:prSet/>
      <dgm:spPr>
        <a:xfrm>
          <a:off x="4114800" y="664424"/>
          <a:ext cx="800746" cy="27794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084C38A4-C21E-4B98-B7F9-513F5E9926CD}" type="sibTrans" cxnId="{0D457005-3D2E-415E-8832-6C7F03AD636A}">
      <dgm:prSet/>
      <dgm:spPr/>
      <dgm:t>
        <a:bodyPr/>
        <a:lstStyle/>
        <a:p>
          <a:endParaRPr lang="en-US"/>
        </a:p>
      </dgm:t>
    </dgm:pt>
    <dgm:pt modelId="{04C0B5CB-77DF-4205-A453-F54CF0469854}">
      <dgm:prSet phldrT="[Text]" custT="1"/>
      <dgm:spPr>
        <a:xfrm>
          <a:off x="5855264" y="942369"/>
          <a:ext cx="1323547" cy="661773"/>
        </a:xfrm>
        <a:solidFill>
          <a:srgbClr val="1B2B51"/>
        </a:solidFill>
        <a:ln w="25400" cap="flat" cmpd="sng" algn="ctr">
          <a:solidFill>
            <a:srgbClr val="1B2B51"/>
          </a:solidFill>
          <a:prstDash val="solid"/>
        </a:ln>
        <a:effectLst/>
      </dgm:spPr>
      <dgm:t>
        <a:bodyPr/>
        <a:lstStyle/>
        <a:p>
          <a:pPr>
            <a:buNone/>
          </a:pPr>
          <a:r>
            <a:rPr lang="en-US" sz="1200">
              <a:solidFill>
                <a:sysClr val="window" lastClr="FFFFFF"/>
              </a:solidFill>
              <a:latin typeface="Helvetica Neue"/>
              <a:ea typeface="+mn-ea"/>
              <a:cs typeface="+mn-cs"/>
            </a:rPr>
            <a:t>CURRENCY STABILITY</a:t>
          </a:r>
        </a:p>
      </dgm:t>
    </dgm:pt>
    <dgm:pt modelId="{DD2B6D74-792C-426A-9A49-B3E94B1A5F34}" type="parTrans" cxnId="{9D281844-108D-45ED-A111-11448CEBCDB3}">
      <dgm:prSet/>
      <dgm:spPr>
        <a:xfrm>
          <a:off x="4114800" y="664424"/>
          <a:ext cx="2402238" cy="27794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5F5C027D-F393-437D-906F-317E8F70F6F7}" type="sibTrans" cxnId="{9D281844-108D-45ED-A111-11448CEBCDB3}">
      <dgm:prSet/>
      <dgm:spPr/>
      <dgm:t>
        <a:bodyPr/>
        <a:lstStyle/>
        <a:p>
          <a:endParaRPr lang="en-US"/>
        </a:p>
      </dgm:t>
    </dgm:pt>
    <dgm:pt modelId="{92589B9E-123A-437B-BEC1-CAEBDAE42D1E}">
      <dgm:prSet phldrT="[Text]" custT="1"/>
      <dgm:spPr>
        <a:xfrm>
          <a:off x="2983167" y="1882088"/>
          <a:ext cx="1323547" cy="661773"/>
        </a:xfrm>
        <a:solidFill>
          <a:srgbClr val="1B2B51"/>
        </a:solidFill>
        <a:ln w="25400" cap="flat" cmpd="sng" algn="ctr">
          <a:solidFill>
            <a:srgbClr val="1B2B51"/>
          </a:solidFill>
          <a:prstDash val="solid"/>
        </a:ln>
        <a:effectLst/>
      </dgm:spPr>
      <dgm:t>
        <a:bodyPr/>
        <a:lstStyle/>
        <a:p>
          <a:pPr>
            <a:buNone/>
          </a:pPr>
          <a:r>
            <a:rPr lang="en-US" sz="1200">
              <a:solidFill>
                <a:sysClr val="window" lastClr="FFFFFF"/>
              </a:solidFill>
              <a:latin typeface="Helvetica Neue"/>
              <a:ea typeface="+mn-ea"/>
              <a:cs typeface="+mn-cs"/>
            </a:rPr>
            <a:t>FRICTIONAL</a:t>
          </a:r>
        </a:p>
      </dgm:t>
    </dgm:pt>
    <dgm:pt modelId="{859A69AE-6433-4A14-9DEE-7A20B1411729}" type="parTrans" cxnId="{603149D0-370D-4005-A277-2D91E623D894}">
      <dgm:prSet/>
      <dgm:spPr>
        <a:xfrm>
          <a:off x="2784635" y="1604143"/>
          <a:ext cx="198532" cy="608831"/>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EB5C37E8-17C7-4279-AF1C-BD27F3FA788E}" type="sibTrans" cxnId="{603149D0-370D-4005-A277-2D91E623D894}">
      <dgm:prSet/>
      <dgm:spPr/>
      <dgm:t>
        <a:bodyPr/>
        <a:lstStyle/>
        <a:p>
          <a:endParaRPr lang="en-US"/>
        </a:p>
      </dgm:t>
    </dgm:pt>
    <dgm:pt modelId="{60C4ED9C-9869-42AB-BB71-E0AF0E1F068B}">
      <dgm:prSet phldrT="[Text]" custT="1"/>
      <dgm:spPr>
        <a:xfrm>
          <a:off x="2983167" y="2821806"/>
          <a:ext cx="1323547" cy="661773"/>
        </a:xfrm>
        <a:solidFill>
          <a:srgbClr val="1B2B51"/>
        </a:solidFill>
        <a:ln w="25400" cap="flat" cmpd="sng" algn="ctr">
          <a:solidFill>
            <a:srgbClr val="1B2B51"/>
          </a:solidFill>
          <a:prstDash val="solid"/>
        </a:ln>
        <a:effectLst/>
      </dgm:spPr>
      <dgm:t>
        <a:bodyPr/>
        <a:lstStyle/>
        <a:p>
          <a:pPr>
            <a:buNone/>
          </a:pPr>
          <a:r>
            <a:rPr lang="en-US" sz="1200">
              <a:solidFill>
                <a:sysClr val="window" lastClr="FFFFFF"/>
              </a:solidFill>
              <a:latin typeface="Helvetica Neue"/>
              <a:ea typeface="+mn-ea"/>
              <a:cs typeface="+mn-cs"/>
            </a:rPr>
            <a:t>STRUCTURAL</a:t>
          </a:r>
        </a:p>
      </dgm:t>
    </dgm:pt>
    <dgm:pt modelId="{35F3E823-25CE-4CAC-A0D9-313C52237A69}" type="parTrans" cxnId="{585BFFC5-A34A-4B1E-8AC0-681130DC3DBF}">
      <dgm:prSet/>
      <dgm:spPr>
        <a:xfrm>
          <a:off x="2784635" y="1604143"/>
          <a:ext cx="198532" cy="1548550"/>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EA8931FB-C2DA-4307-A846-7D73ED064190}" type="sibTrans" cxnId="{585BFFC5-A34A-4B1E-8AC0-681130DC3DBF}">
      <dgm:prSet/>
      <dgm:spPr/>
      <dgm:t>
        <a:bodyPr/>
        <a:lstStyle/>
        <a:p>
          <a:endParaRPr lang="en-US"/>
        </a:p>
      </dgm:t>
    </dgm:pt>
    <dgm:pt modelId="{1B186889-F5AE-4A05-9119-4B43DB4EDADB}">
      <dgm:prSet phldrT="[Text]" custT="1"/>
      <dgm:spPr>
        <a:xfrm>
          <a:off x="2983167" y="3761525"/>
          <a:ext cx="1323547" cy="661773"/>
        </a:xfrm>
        <a:solidFill>
          <a:srgbClr val="1B2B51"/>
        </a:solidFill>
        <a:ln w="25400" cap="flat" cmpd="sng" algn="ctr">
          <a:solidFill>
            <a:srgbClr val="1B2B51"/>
          </a:solidFill>
          <a:prstDash val="solid"/>
        </a:ln>
        <a:effectLst/>
      </dgm:spPr>
      <dgm:t>
        <a:bodyPr/>
        <a:lstStyle/>
        <a:p>
          <a:pPr>
            <a:buNone/>
          </a:pPr>
          <a:r>
            <a:rPr lang="en-US" sz="1200">
              <a:solidFill>
                <a:sysClr val="window" lastClr="FFFFFF"/>
              </a:solidFill>
              <a:latin typeface="Helvetica Neue"/>
              <a:ea typeface="+mn-ea"/>
              <a:cs typeface="+mn-cs"/>
            </a:rPr>
            <a:t>CYCLICAL</a:t>
          </a:r>
        </a:p>
      </dgm:t>
    </dgm:pt>
    <dgm:pt modelId="{7A6F790E-F982-4F71-AEAF-BD072DFFA5FD}" type="parTrans" cxnId="{E0C290C0-9EB6-40BF-B5FB-E37B5A790E69}">
      <dgm:prSet/>
      <dgm:spPr>
        <a:xfrm>
          <a:off x="2784635" y="1604143"/>
          <a:ext cx="198532" cy="2488268"/>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F8877091-84EE-4E84-BE69-7871F1DF69E5}" type="sibTrans" cxnId="{E0C290C0-9EB6-40BF-B5FB-E37B5A790E69}">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4"/>
      <dgm:spPr>
        <a:custGeom>
          <a:avLst/>
          <a:gdLst/>
          <a:ahLst/>
          <a:cxnLst/>
          <a:rect l="0" t="0" r="0" b="0"/>
          <a:pathLst>
            <a:path>
              <a:moveTo>
                <a:pt x="2402238" y="0"/>
              </a:moveTo>
              <a:lnTo>
                <a:pt x="2402238" y="138972"/>
              </a:lnTo>
              <a:lnTo>
                <a:pt x="0" y="138972"/>
              </a:lnTo>
              <a:lnTo>
                <a:pt x="0" y="277944"/>
              </a:lnTo>
            </a:path>
          </a:pathLst>
        </a:custGeom>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4">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4"/>
      <dgm:spPr/>
    </dgm:pt>
    <dgm:pt modelId="{9DCF6055-F9D2-4977-9320-6F7BE53A0478}" type="pres">
      <dgm:prSet presAssocID="{B45BD109-5663-4353-95DD-598CCD673B71}" presName="hierChild4"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4"/>
      <dgm:spPr>
        <a:custGeom>
          <a:avLst/>
          <a:gdLst/>
          <a:ahLst/>
          <a:cxnLst/>
          <a:rect l="0" t="0" r="0" b="0"/>
          <a:pathLst>
            <a:path>
              <a:moveTo>
                <a:pt x="800746" y="0"/>
              </a:moveTo>
              <a:lnTo>
                <a:pt x="800746" y="138972"/>
              </a:lnTo>
              <a:lnTo>
                <a:pt x="0" y="138972"/>
              </a:lnTo>
              <a:lnTo>
                <a:pt x="0" y="277944"/>
              </a:lnTo>
            </a:path>
          </a:pathLst>
        </a:custGeom>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4">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4"/>
      <dgm:spPr/>
    </dgm:pt>
    <dgm:pt modelId="{B08E8C62-06B4-4E08-8FCB-37798B6672CA}" type="pres">
      <dgm:prSet presAssocID="{3072C6F2-7A0D-4F94-B1C5-80C659D1E14C}" presName="hierChild4" presStyleCnt="0"/>
      <dgm:spPr/>
    </dgm:pt>
    <dgm:pt modelId="{33E428AC-A9FA-47C5-99EC-21F59C6CE3C0}" type="pres">
      <dgm:prSet presAssocID="{859A69AE-6433-4A14-9DEE-7A20B1411729}" presName="Name37" presStyleLbl="parChTrans1D3" presStyleIdx="0" presStyleCnt="3"/>
      <dgm:spPr>
        <a:custGeom>
          <a:avLst/>
          <a:gdLst/>
          <a:ahLst/>
          <a:cxnLst/>
          <a:rect l="0" t="0" r="0" b="0"/>
          <a:pathLst>
            <a:path>
              <a:moveTo>
                <a:pt x="0" y="0"/>
              </a:moveTo>
              <a:lnTo>
                <a:pt x="0" y="608831"/>
              </a:lnTo>
              <a:lnTo>
                <a:pt x="198532" y="608831"/>
              </a:lnTo>
            </a:path>
          </a:pathLst>
        </a:custGeom>
      </dgm:spPr>
    </dgm:pt>
    <dgm:pt modelId="{4A7B63D7-90A0-47E5-989D-BE69932C375C}" type="pres">
      <dgm:prSet presAssocID="{92589B9E-123A-437B-BEC1-CAEBDAE42D1E}" presName="hierRoot2" presStyleCnt="0">
        <dgm:presLayoutVars>
          <dgm:hierBranch val="init"/>
        </dgm:presLayoutVars>
      </dgm:prSet>
      <dgm:spPr/>
    </dgm:pt>
    <dgm:pt modelId="{E0A05298-E549-4264-AED5-7A15777C3199}" type="pres">
      <dgm:prSet presAssocID="{92589B9E-123A-437B-BEC1-CAEBDAE42D1E}" presName="rootComposite" presStyleCnt="0"/>
      <dgm:spPr/>
    </dgm:pt>
    <dgm:pt modelId="{C68B2359-FB16-4D53-8422-0C65A0EFB055}" type="pres">
      <dgm:prSet presAssocID="{92589B9E-123A-437B-BEC1-CAEBDAE42D1E}" presName="rootText" presStyleLbl="node3" presStyleIdx="0" presStyleCnt="3">
        <dgm:presLayoutVars>
          <dgm:chPref val="3"/>
        </dgm:presLayoutVars>
      </dgm:prSet>
      <dgm:spPr>
        <a:prstGeom prst="rect">
          <a:avLst/>
        </a:prstGeom>
      </dgm:spPr>
    </dgm:pt>
    <dgm:pt modelId="{F860DE67-85EC-45E7-81D7-C2A64357F09F}" type="pres">
      <dgm:prSet presAssocID="{92589B9E-123A-437B-BEC1-CAEBDAE42D1E}" presName="rootConnector" presStyleLbl="node3" presStyleIdx="0" presStyleCnt="3"/>
      <dgm:spPr/>
    </dgm:pt>
    <dgm:pt modelId="{096C031D-C06F-4DE4-AB50-C3CDADFB964B}" type="pres">
      <dgm:prSet presAssocID="{92589B9E-123A-437B-BEC1-CAEBDAE42D1E}" presName="hierChild4" presStyleCnt="0"/>
      <dgm:spPr/>
    </dgm:pt>
    <dgm:pt modelId="{229D25F0-BA1F-4EC8-BD20-6BE0695F43BD}" type="pres">
      <dgm:prSet presAssocID="{92589B9E-123A-437B-BEC1-CAEBDAE42D1E}" presName="hierChild5" presStyleCnt="0"/>
      <dgm:spPr/>
    </dgm:pt>
    <dgm:pt modelId="{90C6C359-9EE9-47CE-B30C-80BB7FAAF2BF}" type="pres">
      <dgm:prSet presAssocID="{35F3E823-25CE-4CAC-A0D9-313C52237A69}" presName="Name37" presStyleLbl="parChTrans1D3" presStyleIdx="1" presStyleCnt="3"/>
      <dgm:spPr>
        <a:custGeom>
          <a:avLst/>
          <a:gdLst/>
          <a:ahLst/>
          <a:cxnLst/>
          <a:rect l="0" t="0" r="0" b="0"/>
          <a:pathLst>
            <a:path>
              <a:moveTo>
                <a:pt x="0" y="0"/>
              </a:moveTo>
              <a:lnTo>
                <a:pt x="0" y="1548550"/>
              </a:lnTo>
              <a:lnTo>
                <a:pt x="198532" y="1548550"/>
              </a:lnTo>
            </a:path>
          </a:pathLst>
        </a:custGeom>
      </dgm:spPr>
    </dgm:pt>
    <dgm:pt modelId="{3296C38F-6CEA-4A25-9F67-6A2016BBFED0}" type="pres">
      <dgm:prSet presAssocID="{60C4ED9C-9869-42AB-BB71-E0AF0E1F068B}" presName="hierRoot2" presStyleCnt="0">
        <dgm:presLayoutVars>
          <dgm:hierBranch val="init"/>
        </dgm:presLayoutVars>
      </dgm:prSet>
      <dgm:spPr/>
    </dgm:pt>
    <dgm:pt modelId="{933F7A7A-63CC-4E85-B1BD-D89CD6F46F2F}" type="pres">
      <dgm:prSet presAssocID="{60C4ED9C-9869-42AB-BB71-E0AF0E1F068B}" presName="rootComposite" presStyleCnt="0"/>
      <dgm:spPr/>
    </dgm:pt>
    <dgm:pt modelId="{19D13763-58D0-4C5A-8056-CC443735B319}" type="pres">
      <dgm:prSet presAssocID="{60C4ED9C-9869-42AB-BB71-E0AF0E1F068B}" presName="rootText" presStyleLbl="node3" presStyleIdx="1" presStyleCnt="3">
        <dgm:presLayoutVars>
          <dgm:chPref val="3"/>
        </dgm:presLayoutVars>
      </dgm:prSet>
      <dgm:spPr>
        <a:prstGeom prst="rect">
          <a:avLst/>
        </a:prstGeom>
      </dgm:spPr>
    </dgm:pt>
    <dgm:pt modelId="{7B7E4873-5A54-4F86-B131-90DCB76990DB}" type="pres">
      <dgm:prSet presAssocID="{60C4ED9C-9869-42AB-BB71-E0AF0E1F068B}" presName="rootConnector" presStyleLbl="node3" presStyleIdx="1" presStyleCnt="3"/>
      <dgm:spPr/>
    </dgm:pt>
    <dgm:pt modelId="{335FE86F-FC67-4567-9DC0-6C307386EAAF}" type="pres">
      <dgm:prSet presAssocID="{60C4ED9C-9869-42AB-BB71-E0AF0E1F068B}" presName="hierChild4" presStyleCnt="0"/>
      <dgm:spPr/>
    </dgm:pt>
    <dgm:pt modelId="{F4BD3C97-968A-4D3F-B251-F9F9DFE738D6}" type="pres">
      <dgm:prSet presAssocID="{60C4ED9C-9869-42AB-BB71-E0AF0E1F068B}" presName="hierChild5" presStyleCnt="0"/>
      <dgm:spPr/>
    </dgm:pt>
    <dgm:pt modelId="{56543726-C2EC-487B-BEE2-51BA8BF79D5E}" type="pres">
      <dgm:prSet presAssocID="{7A6F790E-F982-4F71-AEAF-BD072DFFA5FD}" presName="Name37" presStyleLbl="parChTrans1D3" presStyleIdx="2" presStyleCnt="3"/>
      <dgm:spPr>
        <a:custGeom>
          <a:avLst/>
          <a:gdLst/>
          <a:ahLst/>
          <a:cxnLst/>
          <a:rect l="0" t="0" r="0" b="0"/>
          <a:pathLst>
            <a:path>
              <a:moveTo>
                <a:pt x="0" y="0"/>
              </a:moveTo>
              <a:lnTo>
                <a:pt x="0" y="2488268"/>
              </a:lnTo>
              <a:lnTo>
                <a:pt x="198532" y="2488268"/>
              </a:lnTo>
            </a:path>
          </a:pathLst>
        </a:custGeom>
      </dgm:spPr>
    </dgm:pt>
    <dgm:pt modelId="{B9918482-849A-4EC7-8432-7699090B2F86}" type="pres">
      <dgm:prSet presAssocID="{1B186889-F5AE-4A05-9119-4B43DB4EDADB}" presName="hierRoot2" presStyleCnt="0">
        <dgm:presLayoutVars>
          <dgm:hierBranch val="init"/>
        </dgm:presLayoutVars>
      </dgm:prSet>
      <dgm:spPr/>
    </dgm:pt>
    <dgm:pt modelId="{63758A5F-3253-416E-915B-4983A9DC07DA}" type="pres">
      <dgm:prSet presAssocID="{1B186889-F5AE-4A05-9119-4B43DB4EDADB}" presName="rootComposite" presStyleCnt="0"/>
      <dgm:spPr/>
    </dgm:pt>
    <dgm:pt modelId="{347BFF3C-35AE-4319-B1BE-B3E494FD7CC3}" type="pres">
      <dgm:prSet presAssocID="{1B186889-F5AE-4A05-9119-4B43DB4EDADB}" presName="rootText" presStyleLbl="node3" presStyleIdx="2" presStyleCnt="3">
        <dgm:presLayoutVars>
          <dgm:chPref val="3"/>
        </dgm:presLayoutVars>
      </dgm:prSet>
      <dgm:spPr>
        <a:prstGeom prst="rect">
          <a:avLst/>
        </a:prstGeom>
      </dgm:spPr>
    </dgm:pt>
    <dgm:pt modelId="{E3DF805F-2415-4B15-81E5-9301ECA369D3}" type="pres">
      <dgm:prSet presAssocID="{1B186889-F5AE-4A05-9119-4B43DB4EDADB}" presName="rootConnector" presStyleLbl="node3" presStyleIdx="2" presStyleCnt="3"/>
      <dgm:spPr/>
    </dgm:pt>
    <dgm:pt modelId="{11BF81AD-43F5-4BA9-BA18-3A992137E2F4}" type="pres">
      <dgm:prSet presAssocID="{1B186889-F5AE-4A05-9119-4B43DB4EDADB}" presName="hierChild4" presStyleCnt="0"/>
      <dgm:spPr/>
    </dgm:pt>
    <dgm:pt modelId="{5A942E28-2579-483D-8564-DE0CBDF9CF85}" type="pres">
      <dgm:prSet presAssocID="{1B186889-F5AE-4A05-9119-4B43DB4EDADB}" presName="hierChild5"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4"/>
      <dgm:spPr>
        <a:custGeom>
          <a:avLst/>
          <a:gdLst/>
          <a:ahLst/>
          <a:cxnLst/>
          <a:rect l="0" t="0" r="0" b="0"/>
          <a:pathLst>
            <a:path>
              <a:moveTo>
                <a:pt x="0" y="0"/>
              </a:moveTo>
              <a:lnTo>
                <a:pt x="0" y="138972"/>
              </a:lnTo>
              <a:lnTo>
                <a:pt x="800746" y="138972"/>
              </a:lnTo>
              <a:lnTo>
                <a:pt x="800746" y="277944"/>
              </a:lnTo>
            </a:path>
          </a:pathLst>
        </a:custGeom>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4">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4"/>
      <dgm:spPr/>
    </dgm:pt>
    <dgm:pt modelId="{E0A8FA8F-87BC-4974-BA06-89B04F87851A}" type="pres">
      <dgm:prSet presAssocID="{58783105-AC12-4518-AAE5-BE315F281F52}" presName="hierChild4" presStyleCnt="0"/>
      <dgm:spPr/>
    </dgm:pt>
    <dgm:pt modelId="{B7FD3E63-E9DD-45F7-B65C-D3FE903A9C68}" type="pres">
      <dgm:prSet presAssocID="{58783105-AC12-4518-AAE5-BE315F281F52}" presName="hierChild5" presStyleCnt="0"/>
      <dgm:spPr/>
    </dgm:pt>
    <dgm:pt modelId="{C6111A36-6817-41FF-9519-53D65F221382}" type="pres">
      <dgm:prSet presAssocID="{DD2B6D74-792C-426A-9A49-B3E94B1A5F34}" presName="Name37" presStyleLbl="parChTrans1D2" presStyleIdx="3" presStyleCnt="4"/>
      <dgm:spPr>
        <a:custGeom>
          <a:avLst/>
          <a:gdLst/>
          <a:ahLst/>
          <a:cxnLst/>
          <a:rect l="0" t="0" r="0" b="0"/>
          <a:pathLst>
            <a:path>
              <a:moveTo>
                <a:pt x="0" y="0"/>
              </a:moveTo>
              <a:lnTo>
                <a:pt x="0" y="138972"/>
              </a:lnTo>
              <a:lnTo>
                <a:pt x="2402238" y="138972"/>
              </a:lnTo>
              <a:lnTo>
                <a:pt x="2402238" y="277944"/>
              </a:lnTo>
            </a:path>
          </a:pathLst>
        </a:custGeom>
      </dgm:spPr>
    </dgm:pt>
    <dgm:pt modelId="{91C16630-B642-4808-8953-7B996D70F28B}" type="pres">
      <dgm:prSet presAssocID="{04C0B5CB-77DF-4205-A453-F54CF0469854}" presName="hierRoot2" presStyleCnt="0">
        <dgm:presLayoutVars>
          <dgm:hierBranch val="init"/>
        </dgm:presLayoutVars>
      </dgm:prSet>
      <dgm:spPr/>
    </dgm:pt>
    <dgm:pt modelId="{810F700F-1822-424E-874A-1A9D01E5E831}" type="pres">
      <dgm:prSet presAssocID="{04C0B5CB-77DF-4205-A453-F54CF0469854}" presName="rootComposite" presStyleCnt="0"/>
      <dgm:spPr/>
    </dgm:pt>
    <dgm:pt modelId="{8C58F063-0E3D-4DD3-98DE-56FEA63E6F27}" type="pres">
      <dgm:prSet presAssocID="{04C0B5CB-77DF-4205-A453-F54CF0469854}" presName="rootText" presStyleLbl="node2" presStyleIdx="3" presStyleCnt="4">
        <dgm:presLayoutVars>
          <dgm:chPref val="3"/>
        </dgm:presLayoutVars>
      </dgm:prSet>
      <dgm:spPr>
        <a:prstGeom prst="roundRect">
          <a:avLst/>
        </a:prstGeom>
      </dgm:spPr>
    </dgm:pt>
    <dgm:pt modelId="{5D3C02D9-DC3F-414E-A8FE-B1D41A15EA10}" type="pres">
      <dgm:prSet presAssocID="{04C0B5CB-77DF-4205-A453-F54CF0469854}" presName="rootConnector" presStyleLbl="node2" presStyleIdx="3" presStyleCnt="4"/>
      <dgm:spPr/>
    </dgm:pt>
    <dgm:pt modelId="{3269F571-692A-4C14-A7DB-3F87BA7FD1FD}" type="pres">
      <dgm:prSet presAssocID="{04C0B5CB-77DF-4205-A453-F54CF0469854}" presName="hierChild4" presStyleCnt="0"/>
      <dgm:spPr/>
    </dgm:pt>
    <dgm:pt modelId="{98697FA3-3B38-4216-A4D9-D3815697EB25}" type="pres">
      <dgm:prSet presAssocID="{04C0B5CB-77DF-4205-A453-F54CF0469854}" presName="hierChild5" presStyleCnt="0"/>
      <dgm:spPr/>
    </dgm:pt>
    <dgm:pt modelId="{1D446722-516A-48C9-BB9C-FD66F8B11052}" type="pres">
      <dgm:prSet presAssocID="{61B8B7CE-6011-41C6-9961-82EB093C06AF}" presName="hierChild3" presStyleCnt="0"/>
      <dgm:spPr/>
    </dgm:pt>
  </dgm:ptLst>
  <dgm:cxnLst>
    <dgm:cxn modelId="{0D457005-3D2E-415E-8832-6C7F03AD636A}" srcId="{61B8B7CE-6011-41C6-9961-82EB093C06AF}" destId="{58783105-AC12-4518-AAE5-BE315F281F52}" srcOrd="2" destOrd="0" parTransId="{A91A2DB7-ECBD-4014-9E96-8E0334667F9C}" sibTransId="{084C38A4-C21E-4B98-B7F9-513F5E9926CD}"/>
    <dgm:cxn modelId="{92A2971C-0770-FE4B-8014-C6C00B08903E}" type="presOf" srcId="{60C4ED9C-9869-42AB-BB71-E0AF0E1F068B}" destId="{7B7E4873-5A54-4F86-B131-90DCB76990DB}" srcOrd="1" destOrd="0" presId="urn:microsoft.com/office/officeart/2005/8/layout/orgChart1"/>
    <dgm:cxn modelId="{31FD8D21-19E4-974E-AD20-90E6A936572F}" type="presOf" srcId="{60C4ED9C-9869-42AB-BB71-E0AF0E1F068B}" destId="{19D13763-58D0-4C5A-8056-CC443735B319}" srcOrd="0" destOrd="0" presId="urn:microsoft.com/office/officeart/2005/8/layout/orgChart1"/>
    <dgm:cxn modelId="{14CA9324-D40B-824A-A82D-3ABB2EB23AF4}" type="presOf" srcId="{1B186889-F5AE-4A05-9119-4B43DB4EDADB}" destId="{347BFF3C-35AE-4319-B1BE-B3E494FD7CC3}" srcOrd="0" destOrd="0" presId="urn:microsoft.com/office/officeart/2005/8/layout/orgChart1"/>
    <dgm:cxn modelId="{3E182C36-7194-D648-8D3B-BF1B1DC218CA}" type="presOf" srcId="{61B8B7CE-6011-41C6-9961-82EB093C06AF}" destId="{AA2E5EAC-82FF-431C-9FF6-342ED8BA23C6}" srcOrd="1" destOrd="0" presId="urn:microsoft.com/office/officeart/2005/8/layout/orgChart1"/>
    <dgm:cxn modelId="{9D281844-108D-45ED-A111-11448CEBCDB3}" srcId="{61B8B7CE-6011-41C6-9961-82EB093C06AF}" destId="{04C0B5CB-77DF-4205-A453-F54CF0469854}" srcOrd="3" destOrd="0" parTransId="{DD2B6D74-792C-426A-9A49-B3E94B1A5F34}" sibTransId="{5F5C027D-F393-437D-906F-317E8F70F6F7}"/>
    <dgm:cxn modelId="{31686E45-ACEE-BF49-8AA3-AD72C42612E1}" type="presOf" srcId="{3072C6F2-7A0D-4F94-B1C5-80C659D1E14C}" destId="{CEC031A8-D41B-449D-B224-30AB8EB3933B}" srcOrd="1" destOrd="0" presId="urn:microsoft.com/office/officeart/2005/8/layout/orgChart1"/>
    <dgm:cxn modelId="{9FB25751-FA5A-4103-B5A9-6E5F8A38B0F3}" srcId="{61B8B7CE-6011-41C6-9961-82EB093C06AF}" destId="{3072C6F2-7A0D-4F94-B1C5-80C659D1E14C}" srcOrd="1" destOrd="0" parTransId="{118C888F-B72E-4F83-A797-9D4EECBE82AE}" sibTransId="{19550E05-E684-4654-8AAC-6F952ECC6069}"/>
    <dgm:cxn modelId="{E602B364-3CA8-A243-AE33-3B6731E0D8B0}" type="presOf" srcId="{1B186889-F5AE-4A05-9119-4B43DB4EDADB}" destId="{E3DF805F-2415-4B15-81E5-9301ECA369D3}" srcOrd="1" destOrd="0" presId="urn:microsoft.com/office/officeart/2005/8/layout/orgChart1"/>
    <dgm:cxn modelId="{5A839767-FC6E-B14B-87EC-010F6CF75F9A}" type="presOf" srcId="{DD2B6D74-792C-426A-9A49-B3E94B1A5F34}" destId="{C6111A36-6817-41FF-9519-53D65F221382}" srcOrd="0" destOrd="0" presId="urn:microsoft.com/office/officeart/2005/8/layout/orgChart1"/>
    <dgm:cxn modelId="{00FE3584-8851-FF44-9787-FDD9C971DD93}" type="presOf" srcId="{859A69AE-6433-4A14-9DEE-7A20B1411729}" destId="{33E428AC-A9FA-47C5-99EC-21F59C6CE3C0}" srcOrd="0" destOrd="0" presId="urn:microsoft.com/office/officeart/2005/8/layout/orgChart1"/>
    <dgm:cxn modelId="{B9764E92-4B54-1C4B-AEF8-A167DEB6DE50}" type="presOf" srcId="{04C0B5CB-77DF-4205-A453-F54CF0469854}" destId="{8C58F063-0E3D-4DD3-98DE-56FEA63E6F27}" srcOrd="0" destOrd="0" presId="urn:microsoft.com/office/officeart/2005/8/layout/orgChart1"/>
    <dgm:cxn modelId="{9103B794-7E07-4F4E-ADF5-152463021A54}" type="presOf" srcId="{92589B9E-123A-437B-BEC1-CAEBDAE42D1E}" destId="{C68B2359-FB16-4D53-8422-0C65A0EFB055}" srcOrd="0" destOrd="0" presId="urn:microsoft.com/office/officeart/2005/8/layout/orgChart1"/>
    <dgm:cxn modelId="{9303EC94-5437-A04B-99FB-6B0900A5F47B}" type="presOf" srcId="{04C0B5CB-77DF-4205-A453-F54CF0469854}" destId="{5D3C02D9-DC3F-414E-A8FE-B1D41A15EA10}" srcOrd="1" destOrd="0" presId="urn:microsoft.com/office/officeart/2005/8/layout/orgChart1"/>
    <dgm:cxn modelId="{6124B99F-3B02-A44E-BE9E-4F56A11045EC}" type="presOf" srcId="{497439B3-B571-402A-8EDC-F101E5F72D90}" destId="{DA7DDBBB-A423-4444-8B96-1F44FB69716C}" srcOrd="0" destOrd="0" presId="urn:microsoft.com/office/officeart/2005/8/layout/orgChart1"/>
    <dgm:cxn modelId="{B8DB27A0-465F-9A40-BCDE-47A01D6E1671}" type="presOf" srcId="{92589B9E-123A-437B-BEC1-CAEBDAE42D1E}" destId="{F860DE67-85EC-45E7-81D7-C2A64357F09F}" srcOrd="1" destOrd="0" presId="urn:microsoft.com/office/officeart/2005/8/layout/orgChart1"/>
    <dgm:cxn modelId="{54F986A2-CDE5-C542-B527-D0834040B86D}" type="presOf" srcId="{B45BD109-5663-4353-95DD-598CCD673B71}" destId="{377E08CE-C6C6-4E1C-8C78-F4DEC5305D32}" srcOrd="1" destOrd="0" presId="urn:microsoft.com/office/officeart/2005/8/layout/orgChart1"/>
    <dgm:cxn modelId="{2EE4A1A7-AF66-444E-9EF9-E048EFBC48E2}" type="presOf" srcId="{118C888F-B72E-4F83-A797-9D4EECBE82AE}" destId="{A225476D-BAD1-42ED-B030-DE71893F1F35}" srcOrd="0" destOrd="0" presId="urn:microsoft.com/office/officeart/2005/8/layout/orgChart1"/>
    <dgm:cxn modelId="{FC2C80AE-5D00-9C43-BA1B-B81442E90C05}" type="presOf" srcId="{58783105-AC12-4518-AAE5-BE315F281F52}" destId="{57AF6EF6-E8A1-40B8-B18C-5C255B7797C4}" srcOrd="0"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CBA736B8-9576-6A40-A508-7EB4A0916F57}" type="presOf" srcId="{61B8B7CE-6011-41C6-9961-82EB093C06AF}" destId="{E85B40A5-924F-4522-90F7-A5015B8AAB77}" srcOrd="0" destOrd="0" presId="urn:microsoft.com/office/officeart/2005/8/layout/orgChart1"/>
    <dgm:cxn modelId="{BD0C65BD-727A-F44F-B47D-E933FB0BD15F}" type="presOf" srcId="{A91A2DB7-ECBD-4014-9E96-8E0334667F9C}" destId="{CF8002C2-C27E-4407-BD09-9B43DD512261}" srcOrd="0" destOrd="0" presId="urn:microsoft.com/office/officeart/2005/8/layout/orgChart1"/>
    <dgm:cxn modelId="{E0C290C0-9EB6-40BF-B5FB-E37B5A790E69}" srcId="{3072C6F2-7A0D-4F94-B1C5-80C659D1E14C}" destId="{1B186889-F5AE-4A05-9119-4B43DB4EDADB}" srcOrd="2" destOrd="0" parTransId="{7A6F790E-F982-4F71-AEAF-BD072DFFA5FD}" sibTransId="{F8877091-84EE-4E84-BE69-7871F1DF69E5}"/>
    <dgm:cxn modelId="{133FE5C5-7CF2-494D-B50F-540058C6ED2F}" type="presOf" srcId="{3072C6F2-7A0D-4F94-B1C5-80C659D1E14C}" destId="{C6C99EA9-0485-4FBB-88D7-BC4F71D8E24B}" srcOrd="0" destOrd="0" presId="urn:microsoft.com/office/officeart/2005/8/layout/orgChart1"/>
    <dgm:cxn modelId="{585BFFC5-A34A-4B1E-8AC0-681130DC3DBF}" srcId="{3072C6F2-7A0D-4F94-B1C5-80C659D1E14C}" destId="{60C4ED9C-9869-42AB-BB71-E0AF0E1F068B}" srcOrd="1" destOrd="0" parTransId="{35F3E823-25CE-4CAC-A0D9-313C52237A69}" sibTransId="{EA8931FB-C2DA-4307-A846-7D73ED064190}"/>
    <dgm:cxn modelId="{FF3238C9-E055-4A66-85F3-5121B07B09B7}" srcId="{79F3FE4F-86F6-4676-9B56-D014CB20A5B4}" destId="{61B8B7CE-6011-41C6-9961-82EB093C06AF}" srcOrd="0" destOrd="0" parTransId="{9ED1E0CD-31E4-420F-A230-543680E09F7F}" sibTransId="{7CB0EF79-ECC0-4D59-AAC5-1CC16ACB42EF}"/>
    <dgm:cxn modelId="{603149D0-370D-4005-A277-2D91E623D894}" srcId="{3072C6F2-7A0D-4F94-B1C5-80C659D1E14C}" destId="{92589B9E-123A-437B-BEC1-CAEBDAE42D1E}" srcOrd="0" destOrd="0" parTransId="{859A69AE-6433-4A14-9DEE-7A20B1411729}" sibTransId="{EB5C37E8-17C7-4279-AF1C-BD27F3FA788E}"/>
    <dgm:cxn modelId="{380426D5-4296-A949-A79F-C4762F4FFB6D}" type="presOf" srcId="{B45BD109-5663-4353-95DD-598CCD673B71}" destId="{0D5B4DE8-B611-4A99-BE76-DFF55598AAE9}" srcOrd="0" destOrd="0" presId="urn:microsoft.com/office/officeart/2005/8/layout/orgChart1"/>
    <dgm:cxn modelId="{7AD26DD6-48BC-7C48-99A9-E428EE32FEA4}" type="presOf" srcId="{58783105-AC12-4518-AAE5-BE315F281F52}" destId="{09C0395A-FF9D-4D97-AB13-0918CB3CAA2D}" srcOrd="1" destOrd="0" presId="urn:microsoft.com/office/officeart/2005/8/layout/orgChart1"/>
    <dgm:cxn modelId="{E2D4CCDE-66C1-1945-ADEE-0D48B217FADD}" type="presOf" srcId="{35F3E823-25CE-4CAC-A0D9-313C52237A69}" destId="{90C6C359-9EE9-47CE-B30C-80BB7FAAF2BF}" srcOrd="0" destOrd="0" presId="urn:microsoft.com/office/officeart/2005/8/layout/orgChart1"/>
    <dgm:cxn modelId="{EB544BF0-30C9-C948-9C33-0BBD0DC972B2}" type="presOf" srcId="{79F3FE4F-86F6-4676-9B56-D014CB20A5B4}" destId="{E6DEDBC4-894D-4841-B4EE-0063B9CF9187}" srcOrd="0" destOrd="0" presId="urn:microsoft.com/office/officeart/2005/8/layout/orgChart1"/>
    <dgm:cxn modelId="{705330F7-2C90-A743-A41A-85968D98D6C9}" type="presOf" srcId="{7A6F790E-F982-4F71-AEAF-BD072DFFA5FD}" destId="{56543726-C2EC-487B-BEE2-51BA8BF79D5E}" srcOrd="0" destOrd="0" presId="urn:microsoft.com/office/officeart/2005/8/layout/orgChart1"/>
    <dgm:cxn modelId="{FE980219-55F2-2F40-B660-540D25058092}" type="presParOf" srcId="{E6DEDBC4-894D-4841-B4EE-0063B9CF9187}" destId="{485D6FBE-8109-42B6-A34B-4E6BE6BDE174}" srcOrd="0" destOrd="0" presId="urn:microsoft.com/office/officeart/2005/8/layout/orgChart1"/>
    <dgm:cxn modelId="{465C3FE3-0B12-F240-A862-5DD0C00C0BBF}" type="presParOf" srcId="{485D6FBE-8109-42B6-A34B-4E6BE6BDE174}" destId="{2909D96A-611F-4552-81D9-134055F3FFE4}" srcOrd="0" destOrd="0" presId="urn:microsoft.com/office/officeart/2005/8/layout/orgChart1"/>
    <dgm:cxn modelId="{FF966E6D-2011-E545-9CA8-E045AE5CDC4D}" type="presParOf" srcId="{2909D96A-611F-4552-81D9-134055F3FFE4}" destId="{E85B40A5-924F-4522-90F7-A5015B8AAB77}" srcOrd="0" destOrd="0" presId="urn:microsoft.com/office/officeart/2005/8/layout/orgChart1"/>
    <dgm:cxn modelId="{ABA4DCE0-C82F-B24F-B856-8E0040A3CC75}" type="presParOf" srcId="{2909D96A-611F-4552-81D9-134055F3FFE4}" destId="{AA2E5EAC-82FF-431C-9FF6-342ED8BA23C6}" srcOrd="1" destOrd="0" presId="urn:microsoft.com/office/officeart/2005/8/layout/orgChart1"/>
    <dgm:cxn modelId="{DB0CB1F4-E7AC-CE40-98B2-200DB8951923}" type="presParOf" srcId="{485D6FBE-8109-42B6-A34B-4E6BE6BDE174}" destId="{6DDD4E5C-677A-4BBF-852F-27E7EC6F70D6}" srcOrd="1" destOrd="0" presId="urn:microsoft.com/office/officeart/2005/8/layout/orgChart1"/>
    <dgm:cxn modelId="{4B5329E1-A03E-A143-929D-48803D6D04DA}" type="presParOf" srcId="{6DDD4E5C-677A-4BBF-852F-27E7EC6F70D6}" destId="{DA7DDBBB-A423-4444-8B96-1F44FB69716C}" srcOrd="0" destOrd="0" presId="urn:microsoft.com/office/officeart/2005/8/layout/orgChart1"/>
    <dgm:cxn modelId="{C5E59B65-5AFA-4D42-AC64-8786E846605E}" type="presParOf" srcId="{6DDD4E5C-677A-4BBF-852F-27E7EC6F70D6}" destId="{698EB6A6-3C5A-44C0-86A2-7129A31F1F3F}" srcOrd="1" destOrd="0" presId="urn:microsoft.com/office/officeart/2005/8/layout/orgChart1"/>
    <dgm:cxn modelId="{31014C54-603B-D249-81F5-9D44ED7B26CE}" type="presParOf" srcId="{698EB6A6-3C5A-44C0-86A2-7129A31F1F3F}" destId="{309E037B-CE6D-49F4-BEDB-91409353890D}" srcOrd="0" destOrd="0" presId="urn:microsoft.com/office/officeart/2005/8/layout/orgChart1"/>
    <dgm:cxn modelId="{DDE85F92-A1A8-A04E-A6CD-1898AD1AD976}" type="presParOf" srcId="{309E037B-CE6D-49F4-BEDB-91409353890D}" destId="{0D5B4DE8-B611-4A99-BE76-DFF55598AAE9}" srcOrd="0" destOrd="0" presId="urn:microsoft.com/office/officeart/2005/8/layout/orgChart1"/>
    <dgm:cxn modelId="{4D380ADD-4390-1042-8948-E8709196C243}" type="presParOf" srcId="{309E037B-CE6D-49F4-BEDB-91409353890D}" destId="{377E08CE-C6C6-4E1C-8C78-F4DEC5305D32}" srcOrd="1" destOrd="0" presId="urn:microsoft.com/office/officeart/2005/8/layout/orgChart1"/>
    <dgm:cxn modelId="{3BAB16BD-8EFF-1D4E-AEE4-95071C2F1073}" type="presParOf" srcId="{698EB6A6-3C5A-44C0-86A2-7129A31F1F3F}" destId="{9DCF6055-F9D2-4977-9320-6F7BE53A0478}" srcOrd="1" destOrd="0" presId="urn:microsoft.com/office/officeart/2005/8/layout/orgChart1"/>
    <dgm:cxn modelId="{E5E56840-A03A-DF4E-AEB3-79D14D2EEA6B}" type="presParOf" srcId="{698EB6A6-3C5A-44C0-86A2-7129A31F1F3F}" destId="{DE26725E-EEE2-4A78-8399-FE57F205FE4F}" srcOrd="2" destOrd="0" presId="urn:microsoft.com/office/officeart/2005/8/layout/orgChart1"/>
    <dgm:cxn modelId="{E0A3D910-BB5F-524A-9487-0746B6E9138D}" type="presParOf" srcId="{6DDD4E5C-677A-4BBF-852F-27E7EC6F70D6}" destId="{A225476D-BAD1-42ED-B030-DE71893F1F35}" srcOrd="2" destOrd="0" presId="urn:microsoft.com/office/officeart/2005/8/layout/orgChart1"/>
    <dgm:cxn modelId="{2B56E0C0-3B89-444A-A217-6F2EE10BA034}" type="presParOf" srcId="{6DDD4E5C-677A-4BBF-852F-27E7EC6F70D6}" destId="{EED87BB7-B218-4B26-AB5E-12E904C49CAC}" srcOrd="3" destOrd="0" presId="urn:microsoft.com/office/officeart/2005/8/layout/orgChart1"/>
    <dgm:cxn modelId="{D6A65E0F-F877-4C4A-BF00-AC72FBB92096}" type="presParOf" srcId="{EED87BB7-B218-4B26-AB5E-12E904C49CAC}" destId="{CCA1DB01-FE68-4442-96E2-66B463D6AFC0}" srcOrd="0" destOrd="0" presId="urn:microsoft.com/office/officeart/2005/8/layout/orgChart1"/>
    <dgm:cxn modelId="{CB7D4251-4235-F04D-947E-B363695E3125}" type="presParOf" srcId="{CCA1DB01-FE68-4442-96E2-66B463D6AFC0}" destId="{C6C99EA9-0485-4FBB-88D7-BC4F71D8E24B}" srcOrd="0" destOrd="0" presId="urn:microsoft.com/office/officeart/2005/8/layout/orgChart1"/>
    <dgm:cxn modelId="{EB7D0002-4504-BD4C-9C7C-3ABC2953B4B6}" type="presParOf" srcId="{CCA1DB01-FE68-4442-96E2-66B463D6AFC0}" destId="{CEC031A8-D41B-449D-B224-30AB8EB3933B}" srcOrd="1" destOrd="0" presId="urn:microsoft.com/office/officeart/2005/8/layout/orgChart1"/>
    <dgm:cxn modelId="{84FC7538-38D2-0545-A592-C7A1A47232AF}" type="presParOf" srcId="{EED87BB7-B218-4B26-AB5E-12E904C49CAC}" destId="{B08E8C62-06B4-4E08-8FCB-37798B6672CA}" srcOrd="1" destOrd="0" presId="urn:microsoft.com/office/officeart/2005/8/layout/orgChart1"/>
    <dgm:cxn modelId="{65232EE5-55FD-2842-84CC-06062F552562}" type="presParOf" srcId="{B08E8C62-06B4-4E08-8FCB-37798B6672CA}" destId="{33E428AC-A9FA-47C5-99EC-21F59C6CE3C0}" srcOrd="0" destOrd="0" presId="urn:microsoft.com/office/officeart/2005/8/layout/orgChart1"/>
    <dgm:cxn modelId="{AE2F9A73-08AC-634D-9501-99F1CD498954}" type="presParOf" srcId="{B08E8C62-06B4-4E08-8FCB-37798B6672CA}" destId="{4A7B63D7-90A0-47E5-989D-BE69932C375C}" srcOrd="1" destOrd="0" presId="urn:microsoft.com/office/officeart/2005/8/layout/orgChart1"/>
    <dgm:cxn modelId="{660F9831-599D-FF49-B7C3-F576CD45A16B}" type="presParOf" srcId="{4A7B63D7-90A0-47E5-989D-BE69932C375C}" destId="{E0A05298-E549-4264-AED5-7A15777C3199}" srcOrd="0" destOrd="0" presId="urn:microsoft.com/office/officeart/2005/8/layout/orgChart1"/>
    <dgm:cxn modelId="{3F915CE3-C3D6-A848-BA64-7057F6D927B5}" type="presParOf" srcId="{E0A05298-E549-4264-AED5-7A15777C3199}" destId="{C68B2359-FB16-4D53-8422-0C65A0EFB055}" srcOrd="0" destOrd="0" presId="urn:microsoft.com/office/officeart/2005/8/layout/orgChart1"/>
    <dgm:cxn modelId="{C990FBB0-0EAD-1B4C-90E3-1554D766B1F5}" type="presParOf" srcId="{E0A05298-E549-4264-AED5-7A15777C3199}" destId="{F860DE67-85EC-45E7-81D7-C2A64357F09F}" srcOrd="1" destOrd="0" presId="urn:microsoft.com/office/officeart/2005/8/layout/orgChart1"/>
    <dgm:cxn modelId="{3B2A3742-BABE-6941-97CE-FD93A33ECECB}" type="presParOf" srcId="{4A7B63D7-90A0-47E5-989D-BE69932C375C}" destId="{096C031D-C06F-4DE4-AB50-C3CDADFB964B}" srcOrd="1" destOrd="0" presId="urn:microsoft.com/office/officeart/2005/8/layout/orgChart1"/>
    <dgm:cxn modelId="{233BF08E-C5FF-DA41-A93B-CE7691D423E0}" type="presParOf" srcId="{4A7B63D7-90A0-47E5-989D-BE69932C375C}" destId="{229D25F0-BA1F-4EC8-BD20-6BE0695F43BD}" srcOrd="2" destOrd="0" presId="urn:microsoft.com/office/officeart/2005/8/layout/orgChart1"/>
    <dgm:cxn modelId="{58F99487-D11C-EA45-9561-5BBE9F3C2D33}" type="presParOf" srcId="{B08E8C62-06B4-4E08-8FCB-37798B6672CA}" destId="{90C6C359-9EE9-47CE-B30C-80BB7FAAF2BF}" srcOrd="2" destOrd="0" presId="urn:microsoft.com/office/officeart/2005/8/layout/orgChart1"/>
    <dgm:cxn modelId="{35FF17E1-73E3-BB49-BACC-6CE73B401E4F}" type="presParOf" srcId="{B08E8C62-06B4-4E08-8FCB-37798B6672CA}" destId="{3296C38F-6CEA-4A25-9F67-6A2016BBFED0}" srcOrd="3" destOrd="0" presId="urn:microsoft.com/office/officeart/2005/8/layout/orgChart1"/>
    <dgm:cxn modelId="{33E989DD-D332-DB40-B7B9-F80803FC95AE}" type="presParOf" srcId="{3296C38F-6CEA-4A25-9F67-6A2016BBFED0}" destId="{933F7A7A-63CC-4E85-B1BD-D89CD6F46F2F}" srcOrd="0" destOrd="0" presId="urn:microsoft.com/office/officeart/2005/8/layout/orgChart1"/>
    <dgm:cxn modelId="{C48764E6-0193-2246-B816-69A526460F24}" type="presParOf" srcId="{933F7A7A-63CC-4E85-B1BD-D89CD6F46F2F}" destId="{19D13763-58D0-4C5A-8056-CC443735B319}" srcOrd="0" destOrd="0" presId="urn:microsoft.com/office/officeart/2005/8/layout/orgChart1"/>
    <dgm:cxn modelId="{B85AAB05-A245-3941-9DEB-A44DECBCD84A}" type="presParOf" srcId="{933F7A7A-63CC-4E85-B1BD-D89CD6F46F2F}" destId="{7B7E4873-5A54-4F86-B131-90DCB76990DB}" srcOrd="1" destOrd="0" presId="urn:microsoft.com/office/officeart/2005/8/layout/orgChart1"/>
    <dgm:cxn modelId="{B7CEC7B6-58DA-A54A-8BD3-E077B76F743F}" type="presParOf" srcId="{3296C38F-6CEA-4A25-9F67-6A2016BBFED0}" destId="{335FE86F-FC67-4567-9DC0-6C307386EAAF}" srcOrd="1" destOrd="0" presId="urn:microsoft.com/office/officeart/2005/8/layout/orgChart1"/>
    <dgm:cxn modelId="{4D0C8356-A7E4-3241-8660-1B238EF913B2}" type="presParOf" srcId="{3296C38F-6CEA-4A25-9F67-6A2016BBFED0}" destId="{F4BD3C97-968A-4D3F-B251-F9F9DFE738D6}" srcOrd="2" destOrd="0" presId="urn:microsoft.com/office/officeart/2005/8/layout/orgChart1"/>
    <dgm:cxn modelId="{4499C7B8-ADF3-1240-ACEF-1D0F1EF40613}" type="presParOf" srcId="{B08E8C62-06B4-4E08-8FCB-37798B6672CA}" destId="{56543726-C2EC-487B-BEE2-51BA8BF79D5E}" srcOrd="4" destOrd="0" presId="urn:microsoft.com/office/officeart/2005/8/layout/orgChart1"/>
    <dgm:cxn modelId="{0257D3F0-0E59-CC41-B204-9E2E9AF55B25}" type="presParOf" srcId="{B08E8C62-06B4-4E08-8FCB-37798B6672CA}" destId="{B9918482-849A-4EC7-8432-7699090B2F86}" srcOrd="5" destOrd="0" presId="urn:microsoft.com/office/officeart/2005/8/layout/orgChart1"/>
    <dgm:cxn modelId="{60E775FC-EE84-CF41-8900-86B60B93E4C2}" type="presParOf" srcId="{B9918482-849A-4EC7-8432-7699090B2F86}" destId="{63758A5F-3253-416E-915B-4983A9DC07DA}" srcOrd="0" destOrd="0" presId="urn:microsoft.com/office/officeart/2005/8/layout/orgChart1"/>
    <dgm:cxn modelId="{6865EAA3-263F-ED41-B3A7-74301A4682E3}" type="presParOf" srcId="{63758A5F-3253-416E-915B-4983A9DC07DA}" destId="{347BFF3C-35AE-4319-B1BE-B3E494FD7CC3}" srcOrd="0" destOrd="0" presId="urn:microsoft.com/office/officeart/2005/8/layout/orgChart1"/>
    <dgm:cxn modelId="{53FA68A1-A619-E34E-8464-64F23AB44C0D}" type="presParOf" srcId="{63758A5F-3253-416E-915B-4983A9DC07DA}" destId="{E3DF805F-2415-4B15-81E5-9301ECA369D3}" srcOrd="1" destOrd="0" presId="urn:microsoft.com/office/officeart/2005/8/layout/orgChart1"/>
    <dgm:cxn modelId="{6F83CCFA-A896-4247-A12F-0975AB1D8087}" type="presParOf" srcId="{B9918482-849A-4EC7-8432-7699090B2F86}" destId="{11BF81AD-43F5-4BA9-BA18-3A992137E2F4}" srcOrd="1" destOrd="0" presId="urn:microsoft.com/office/officeart/2005/8/layout/orgChart1"/>
    <dgm:cxn modelId="{70561179-6668-3A45-91D0-1F94FFAF53B3}" type="presParOf" srcId="{B9918482-849A-4EC7-8432-7699090B2F86}" destId="{5A942E28-2579-483D-8564-DE0CBDF9CF85}" srcOrd="2" destOrd="0" presId="urn:microsoft.com/office/officeart/2005/8/layout/orgChart1"/>
    <dgm:cxn modelId="{9E442D61-E66A-E64F-A499-981BE5BE7206}" type="presParOf" srcId="{EED87BB7-B218-4B26-AB5E-12E904C49CAC}" destId="{E87C1B71-F82C-449A-A35C-DA8F410C5A28}" srcOrd="2" destOrd="0" presId="urn:microsoft.com/office/officeart/2005/8/layout/orgChart1"/>
    <dgm:cxn modelId="{970DB245-50C1-1B4E-922D-B1D4D3DDA87D}" type="presParOf" srcId="{6DDD4E5C-677A-4BBF-852F-27E7EC6F70D6}" destId="{CF8002C2-C27E-4407-BD09-9B43DD512261}" srcOrd="4" destOrd="0" presId="urn:microsoft.com/office/officeart/2005/8/layout/orgChart1"/>
    <dgm:cxn modelId="{75D29942-2227-624A-B4F1-8B587147725B}" type="presParOf" srcId="{6DDD4E5C-677A-4BBF-852F-27E7EC6F70D6}" destId="{C35EC312-870F-48E7-8476-983CAEBD0747}" srcOrd="5" destOrd="0" presId="urn:microsoft.com/office/officeart/2005/8/layout/orgChart1"/>
    <dgm:cxn modelId="{1FD33237-D946-564F-8934-CEC8B73D18E7}" type="presParOf" srcId="{C35EC312-870F-48E7-8476-983CAEBD0747}" destId="{0ED8D031-84C4-48E8-93A3-B2C6713B7B5F}" srcOrd="0" destOrd="0" presId="urn:microsoft.com/office/officeart/2005/8/layout/orgChart1"/>
    <dgm:cxn modelId="{D006D7D2-DC66-B548-AEB8-BFDEA1A0A178}" type="presParOf" srcId="{0ED8D031-84C4-48E8-93A3-B2C6713B7B5F}" destId="{57AF6EF6-E8A1-40B8-B18C-5C255B7797C4}" srcOrd="0" destOrd="0" presId="urn:microsoft.com/office/officeart/2005/8/layout/orgChart1"/>
    <dgm:cxn modelId="{7AA182DA-B059-C844-A33D-31A9FB3257CB}" type="presParOf" srcId="{0ED8D031-84C4-48E8-93A3-B2C6713B7B5F}" destId="{09C0395A-FF9D-4D97-AB13-0918CB3CAA2D}" srcOrd="1" destOrd="0" presId="urn:microsoft.com/office/officeart/2005/8/layout/orgChart1"/>
    <dgm:cxn modelId="{313143AD-1375-4441-847B-42DC5AE890F5}" type="presParOf" srcId="{C35EC312-870F-48E7-8476-983CAEBD0747}" destId="{E0A8FA8F-87BC-4974-BA06-89B04F87851A}" srcOrd="1" destOrd="0" presId="urn:microsoft.com/office/officeart/2005/8/layout/orgChart1"/>
    <dgm:cxn modelId="{1F940498-86A1-BF4B-B46A-9E8DD75EDA42}" type="presParOf" srcId="{C35EC312-870F-48E7-8476-983CAEBD0747}" destId="{B7FD3E63-E9DD-45F7-B65C-D3FE903A9C68}" srcOrd="2" destOrd="0" presId="urn:microsoft.com/office/officeart/2005/8/layout/orgChart1"/>
    <dgm:cxn modelId="{CA965A68-31BC-4144-B60F-319107D32D4D}" type="presParOf" srcId="{6DDD4E5C-677A-4BBF-852F-27E7EC6F70D6}" destId="{C6111A36-6817-41FF-9519-53D65F221382}" srcOrd="6" destOrd="0" presId="urn:microsoft.com/office/officeart/2005/8/layout/orgChart1"/>
    <dgm:cxn modelId="{EF172AB8-B4CB-E945-AFAA-45DAAC154834}" type="presParOf" srcId="{6DDD4E5C-677A-4BBF-852F-27E7EC6F70D6}" destId="{91C16630-B642-4808-8953-7B996D70F28B}" srcOrd="7" destOrd="0" presId="urn:microsoft.com/office/officeart/2005/8/layout/orgChart1"/>
    <dgm:cxn modelId="{6565E452-E776-104B-A45A-8A5E891CC685}" type="presParOf" srcId="{91C16630-B642-4808-8953-7B996D70F28B}" destId="{810F700F-1822-424E-874A-1A9D01E5E831}" srcOrd="0" destOrd="0" presId="urn:microsoft.com/office/officeart/2005/8/layout/orgChart1"/>
    <dgm:cxn modelId="{B80CF3F9-6211-C74C-B19E-606445C0C6F8}" type="presParOf" srcId="{810F700F-1822-424E-874A-1A9D01E5E831}" destId="{8C58F063-0E3D-4DD3-98DE-56FEA63E6F27}" srcOrd="0" destOrd="0" presId="urn:microsoft.com/office/officeart/2005/8/layout/orgChart1"/>
    <dgm:cxn modelId="{62DD1C8D-DBC1-C94B-AB68-D6C4D220E4AF}" type="presParOf" srcId="{810F700F-1822-424E-874A-1A9D01E5E831}" destId="{5D3C02D9-DC3F-414E-A8FE-B1D41A15EA10}" srcOrd="1" destOrd="0" presId="urn:microsoft.com/office/officeart/2005/8/layout/orgChart1"/>
    <dgm:cxn modelId="{58CE834D-944A-6F45-BA7E-EB718647A058}" type="presParOf" srcId="{91C16630-B642-4808-8953-7B996D70F28B}" destId="{3269F571-692A-4C14-A7DB-3F87BA7FD1FD}" srcOrd="1" destOrd="0" presId="urn:microsoft.com/office/officeart/2005/8/layout/orgChart1"/>
    <dgm:cxn modelId="{89D20262-77DB-3248-A670-C1EB45F0517B}" type="presParOf" srcId="{91C16630-B642-4808-8953-7B996D70F28B}" destId="{98697FA3-3B38-4216-A4D9-D3815697EB25}" srcOrd="2" destOrd="0" presId="urn:microsoft.com/office/officeart/2005/8/layout/orgChart1"/>
    <dgm:cxn modelId="{36096056-B7B3-5345-9FF9-49ED0B8AA56B}"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xfrm>
          <a:off x="3063120" y="240"/>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MACRO FACTORS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custT="1"/>
      <dgm:spPr>
        <a:xfrm>
          <a:off x="9041" y="1194948"/>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BUSINESS CYCLES</a:t>
          </a:r>
        </a:p>
      </dgm:t>
    </dgm:pt>
    <dgm:pt modelId="{497439B3-B571-402A-8EDC-F101E5F72D90}" type="parTrans" cxnId="{E1D643B3-22EE-4F6A-8783-2AB1AFE03669}">
      <dgm:prSet/>
      <dgm:spPr>
        <a:xfrm>
          <a:off x="850385" y="841584"/>
          <a:ext cx="3054078" cy="35336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custT="1"/>
      <dgm:spPr>
        <a:xfrm>
          <a:off x="2045093" y="1194948"/>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EMPLOYMENT</a:t>
          </a:r>
        </a:p>
      </dgm:t>
    </dgm:pt>
    <dgm:pt modelId="{118C888F-B72E-4F83-A797-9D4EECBE82AE}" type="parTrans" cxnId="{9FB25751-FA5A-4103-B5A9-6E5F8A38B0F3}">
      <dgm:prSet/>
      <dgm:spPr>
        <a:xfrm>
          <a:off x="2886437" y="841584"/>
          <a:ext cx="1018026" cy="35336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custT="1"/>
      <dgm:spPr>
        <a:xfrm>
          <a:off x="4081146" y="1194948"/>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ECONOMIC INDICATORS</a:t>
          </a:r>
        </a:p>
      </dgm:t>
    </dgm:pt>
    <dgm:pt modelId="{A91A2DB7-ECBD-4014-9E96-8E0334667F9C}" type="parTrans" cxnId="{0D457005-3D2E-415E-8832-6C7F03AD636A}">
      <dgm:prSet/>
      <dgm:spPr>
        <a:xfrm>
          <a:off x="3904464" y="841584"/>
          <a:ext cx="1018026" cy="35336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084C38A4-C21E-4B98-B7F9-513F5E9926CD}" type="sibTrans" cxnId="{0D457005-3D2E-415E-8832-6C7F03AD636A}">
      <dgm:prSet/>
      <dgm:spPr/>
      <dgm:t>
        <a:bodyPr/>
        <a:lstStyle/>
        <a:p>
          <a:endParaRPr lang="en-US"/>
        </a:p>
      </dgm:t>
    </dgm:pt>
    <dgm:pt modelId="{04C0B5CB-77DF-4205-A453-F54CF0469854}">
      <dgm:prSet phldrT="[Text]" custT="1"/>
      <dgm:spPr>
        <a:xfrm>
          <a:off x="6117198" y="1194948"/>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CURRENCY STABILITY</a:t>
          </a:r>
        </a:p>
      </dgm:t>
    </dgm:pt>
    <dgm:pt modelId="{DD2B6D74-792C-426A-9A49-B3E94B1A5F34}" type="parTrans" cxnId="{9D281844-108D-45ED-A111-11448CEBCDB3}">
      <dgm:prSet/>
      <dgm:spPr>
        <a:xfrm>
          <a:off x="3904464" y="841584"/>
          <a:ext cx="3054078" cy="35336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5F5C027D-F393-437D-906F-317E8F70F6F7}" type="sibTrans" cxnId="{9D281844-108D-45ED-A111-11448CEBCDB3}">
      <dgm:prSet/>
      <dgm:spPr/>
      <dgm:t>
        <a:bodyPr/>
        <a:lstStyle/>
        <a:p>
          <a:endParaRPr lang="en-US"/>
        </a:p>
      </dgm:t>
    </dgm:pt>
    <dgm:pt modelId="{518EE914-007C-4D93-B66A-F043C4A0B783}">
      <dgm:prSet phldrT="[Text]" custT="1"/>
      <dgm:spPr>
        <a:xfrm>
          <a:off x="6537870" y="2389657"/>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INFLATION</a:t>
          </a:r>
        </a:p>
      </dgm:t>
    </dgm:pt>
    <dgm:pt modelId="{DE85A721-45C6-4B4B-9CA2-5830AA1A30AB}" type="parTrans" cxnId="{314132B6-EE3A-4B70-9D07-9BC8548F7882}">
      <dgm:prSet/>
      <dgm:spPr>
        <a:xfrm>
          <a:off x="6285467" y="2036292"/>
          <a:ext cx="252403" cy="774036"/>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068EF3FD-2168-4E87-8051-A73AF0232545}" type="sibTrans" cxnId="{314132B6-EE3A-4B70-9D07-9BC8548F7882}">
      <dgm:prSet/>
      <dgm:spPr/>
      <dgm:t>
        <a:bodyPr/>
        <a:lstStyle/>
        <a:p>
          <a:endParaRPr lang="en-US"/>
        </a:p>
      </dgm:t>
    </dgm:pt>
    <dgm:pt modelId="{47190216-207B-4FEC-AAED-81846C211442}">
      <dgm:prSet phldrT="[Text]" custT="1"/>
      <dgm:spPr>
        <a:xfrm>
          <a:off x="6537870" y="3584365"/>
          <a:ext cx="1682687" cy="841343"/>
        </a:xfr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DEFLATION</a:t>
          </a:r>
        </a:p>
      </dgm:t>
    </dgm:pt>
    <dgm:pt modelId="{500B017C-AF2C-434F-8ECB-39A51E3BD969}" type="parTrans" cxnId="{6E155036-A8FF-4657-B950-590C6ACBEF43}">
      <dgm:prSet/>
      <dgm:spPr>
        <a:xfrm>
          <a:off x="6285467" y="2036292"/>
          <a:ext cx="252403" cy="1968744"/>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2C85F1C6-B334-405C-9F8F-7EBAFD17090A}" type="sibTrans" cxnId="{6E155036-A8FF-4657-B950-590C6ACBEF43}">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4"/>
      <dgm:spPr>
        <a:custGeom>
          <a:avLst/>
          <a:gdLst/>
          <a:ahLst/>
          <a:cxnLst/>
          <a:rect l="0" t="0" r="0" b="0"/>
          <a:pathLst>
            <a:path>
              <a:moveTo>
                <a:pt x="3054078" y="0"/>
              </a:moveTo>
              <a:lnTo>
                <a:pt x="3054078" y="176682"/>
              </a:lnTo>
              <a:lnTo>
                <a:pt x="0" y="176682"/>
              </a:lnTo>
              <a:lnTo>
                <a:pt x="0" y="353364"/>
              </a:lnTo>
            </a:path>
          </a:pathLst>
        </a:custGeom>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4">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4"/>
      <dgm:spPr/>
    </dgm:pt>
    <dgm:pt modelId="{9DCF6055-F9D2-4977-9320-6F7BE53A0478}" type="pres">
      <dgm:prSet presAssocID="{B45BD109-5663-4353-95DD-598CCD673B71}" presName="hierChild4"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4"/>
      <dgm:spPr>
        <a:custGeom>
          <a:avLst/>
          <a:gdLst/>
          <a:ahLst/>
          <a:cxnLst/>
          <a:rect l="0" t="0" r="0" b="0"/>
          <a:pathLst>
            <a:path>
              <a:moveTo>
                <a:pt x="1018026" y="0"/>
              </a:moveTo>
              <a:lnTo>
                <a:pt x="1018026" y="176682"/>
              </a:lnTo>
              <a:lnTo>
                <a:pt x="0" y="176682"/>
              </a:lnTo>
              <a:lnTo>
                <a:pt x="0" y="353364"/>
              </a:lnTo>
            </a:path>
          </a:pathLst>
        </a:custGeom>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4">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4"/>
      <dgm:spPr/>
    </dgm:pt>
    <dgm:pt modelId="{B08E8C62-06B4-4E08-8FCB-37798B6672CA}" type="pres">
      <dgm:prSet presAssocID="{3072C6F2-7A0D-4F94-B1C5-80C659D1E14C}" presName="hierChild4"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4"/>
      <dgm:spPr>
        <a:custGeom>
          <a:avLst/>
          <a:gdLst/>
          <a:ahLst/>
          <a:cxnLst/>
          <a:rect l="0" t="0" r="0" b="0"/>
          <a:pathLst>
            <a:path>
              <a:moveTo>
                <a:pt x="0" y="0"/>
              </a:moveTo>
              <a:lnTo>
                <a:pt x="0" y="176682"/>
              </a:lnTo>
              <a:lnTo>
                <a:pt x="1018026" y="176682"/>
              </a:lnTo>
              <a:lnTo>
                <a:pt x="1018026" y="353364"/>
              </a:lnTo>
            </a:path>
          </a:pathLst>
        </a:custGeom>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4">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4"/>
      <dgm:spPr/>
    </dgm:pt>
    <dgm:pt modelId="{E0A8FA8F-87BC-4974-BA06-89B04F87851A}" type="pres">
      <dgm:prSet presAssocID="{58783105-AC12-4518-AAE5-BE315F281F52}" presName="hierChild4" presStyleCnt="0"/>
      <dgm:spPr/>
    </dgm:pt>
    <dgm:pt modelId="{B7FD3E63-E9DD-45F7-B65C-D3FE903A9C68}" type="pres">
      <dgm:prSet presAssocID="{58783105-AC12-4518-AAE5-BE315F281F52}" presName="hierChild5" presStyleCnt="0"/>
      <dgm:spPr/>
    </dgm:pt>
    <dgm:pt modelId="{C6111A36-6817-41FF-9519-53D65F221382}" type="pres">
      <dgm:prSet presAssocID="{DD2B6D74-792C-426A-9A49-B3E94B1A5F34}" presName="Name37" presStyleLbl="parChTrans1D2" presStyleIdx="3" presStyleCnt="4"/>
      <dgm:spPr>
        <a:custGeom>
          <a:avLst/>
          <a:gdLst/>
          <a:ahLst/>
          <a:cxnLst/>
          <a:rect l="0" t="0" r="0" b="0"/>
          <a:pathLst>
            <a:path>
              <a:moveTo>
                <a:pt x="0" y="0"/>
              </a:moveTo>
              <a:lnTo>
                <a:pt x="0" y="176682"/>
              </a:lnTo>
              <a:lnTo>
                <a:pt x="3054078" y="176682"/>
              </a:lnTo>
              <a:lnTo>
                <a:pt x="3054078" y="353364"/>
              </a:lnTo>
            </a:path>
          </a:pathLst>
        </a:custGeom>
      </dgm:spPr>
    </dgm:pt>
    <dgm:pt modelId="{91C16630-B642-4808-8953-7B996D70F28B}" type="pres">
      <dgm:prSet presAssocID="{04C0B5CB-77DF-4205-A453-F54CF0469854}" presName="hierRoot2" presStyleCnt="0">
        <dgm:presLayoutVars>
          <dgm:hierBranch val="init"/>
        </dgm:presLayoutVars>
      </dgm:prSet>
      <dgm:spPr/>
    </dgm:pt>
    <dgm:pt modelId="{810F700F-1822-424E-874A-1A9D01E5E831}" type="pres">
      <dgm:prSet presAssocID="{04C0B5CB-77DF-4205-A453-F54CF0469854}" presName="rootComposite" presStyleCnt="0"/>
      <dgm:spPr/>
    </dgm:pt>
    <dgm:pt modelId="{8C58F063-0E3D-4DD3-98DE-56FEA63E6F27}" type="pres">
      <dgm:prSet presAssocID="{04C0B5CB-77DF-4205-A453-F54CF0469854}" presName="rootText" presStyleLbl="node2" presStyleIdx="3" presStyleCnt="4">
        <dgm:presLayoutVars>
          <dgm:chPref val="3"/>
        </dgm:presLayoutVars>
      </dgm:prSet>
      <dgm:spPr>
        <a:prstGeom prst="roundRect">
          <a:avLst/>
        </a:prstGeom>
      </dgm:spPr>
    </dgm:pt>
    <dgm:pt modelId="{5D3C02D9-DC3F-414E-A8FE-B1D41A15EA10}" type="pres">
      <dgm:prSet presAssocID="{04C0B5CB-77DF-4205-A453-F54CF0469854}" presName="rootConnector" presStyleLbl="node2" presStyleIdx="3" presStyleCnt="4"/>
      <dgm:spPr/>
    </dgm:pt>
    <dgm:pt modelId="{3269F571-692A-4C14-A7DB-3F87BA7FD1FD}" type="pres">
      <dgm:prSet presAssocID="{04C0B5CB-77DF-4205-A453-F54CF0469854}" presName="hierChild4" presStyleCnt="0"/>
      <dgm:spPr/>
    </dgm:pt>
    <dgm:pt modelId="{6C4E624E-3F21-4866-8883-9FC6757F2A2B}" type="pres">
      <dgm:prSet presAssocID="{DE85A721-45C6-4B4B-9CA2-5830AA1A30AB}" presName="Name37" presStyleLbl="parChTrans1D3" presStyleIdx="0" presStyleCnt="2"/>
      <dgm:spPr>
        <a:custGeom>
          <a:avLst/>
          <a:gdLst/>
          <a:ahLst/>
          <a:cxnLst/>
          <a:rect l="0" t="0" r="0" b="0"/>
          <a:pathLst>
            <a:path>
              <a:moveTo>
                <a:pt x="0" y="0"/>
              </a:moveTo>
              <a:lnTo>
                <a:pt x="0" y="774036"/>
              </a:lnTo>
              <a:lnTo>
                <a:pt x="252403" y="774036"/>
              </a:lnTo>
            </a:path>
          </a:pathLst>
        </a:custGeom>
      </dgm:spPr>
    </dgm:pt>
    <dgm:pt modelId="{18163D56-1637-4B2E-82E4-84DCEB8C3FF7}" type="pres">
      <dgm:prSet presAssocID="{518EE914-007C-4D93-B66A-F043C4A0B783}" presName="hierRoot2" presStyleCnt="0">
        <dgm:presLayoutVars>
          <dgm:hierBranch val="init"/>
        </dgm:presLayoutVars>
      </dgm:prSet>
      <dgm:spPr/>
    </dgm:pt>
    <dgm:pt modelId="{6487A853-014D-4AC8-8F15-0522602C6B92}" type="pres">
      <dgm:prSet presAssocID="{518EE914-007C-4D93-B66A-F043C4A0B783}" presName="rootComposite" presStyleCnt="0"/>
      <dgm:spPr/>
    </dgm:pt>
    <dgm:pt modelId="{9F6DCB44-58FF-4EF9-9465-F6D22B8A8A9C}" type="pres">
      <dgm:prSet presAssocID="{518EE914-007C-4D93-B66A-F043C4A0B783}" presName="rootText" presStyleLbl="node3" presStyleIdx="0" presStyleCnt="2">
        <dgm:presLayoutVars>
          <dgm:chPref val="3"/>
        </dgm:presLayoutVars>
      </dgm:prSet>
      <dgm:spPr>
        <a:prstGeom prst="rect">
          <a:avLst/>
        </a:prstGeom>
      </dgm:spPr>
    </dgm:pt>
    <dgm:pt modelId="{28926039-9439-43EA-BE67-9655B7F8F475}" type="pres">
      <dgm:prSet presAssocID="{518EE914-007C-4D93-B66A-F043C4A0B783}" presName="rootConnector" presStyleLbl="node3" presStyleIdx="0" presStyleCnt="2"/>
      <dgm:spPr/>
    </dgm:pt>
    <dgm:pt modelId="{7484D144-F665-4E87-A688-2B567892172A}" type="pres">
      <dgm:prSet presAssocID="{518EE914-007C-4D93-B66A-F043C4A0B783}" presName="hierChild4" presStyleCnt="0"/>
      <dgm:spPr/>
    </dgm:pt>
    <dgm:pt modelId="{7867BA43-5D18-4699-92C5-3BAC3BFE4B00}" type="pres">
      <dgm:prSet presAssocID="{518EE914-007C-4D93-B66A-F043C4A0B783}" presName="hierChild5" presStyleCnt="0"/>
      <dgm:spPr/>
    </dgm:pt>
    <dgm:pt modelId="{3EE80B8A-3A00-423E-B911-14CE58B620E2}" type="pres">
      <dgm:prSet presAssocID="{500B017C-AF2C-434F-8ECB-39A51E3BD969}" presName="Name37" presStyleLbl="parChTrans1D3" presStyleIdx="1" presStyleCnt="2"/>
      <dgm:spPr>
        <a:custGeom>
          <a:avLst/>
          <a:gdLst/>
          <a:ahLst/>
          <a:cxnLst/>
          <a:rect l="0" t="0" r="0" b="0"/>
          <a:pathLst>
            <a:path>
              <a:moveTo>
                <a:pt x="0" y="0"/>
              </a:moveTo>
              <a:lnTo>
                <a:pt x="0" y="1968744"/>
              </a:lnTo>
              <a:lnTo>
                <a:pt x="252403" y="1968744"/>
              </a:lnTo>
            </a:path>
          </a:pathLst>
        </a:custGeom>
      </dgm:spPr>
    </dgm:pt>
    <dgm:pt modelId="{060F814C-60B7-4CF2-A586-C00FC98AFD39}" type="pres">
      <dgm:prSet presAssocID="{47190216-207B-4FEC-AAED-81846C211442}" presName="hierRoot2" presStyleCnt="0">
        <dgm:presLayoutVars>
          <dgm:hierBranch val="init"/>
        </dgm:presLayoutVars>
      </dgm:prSet>
      <dgm:spPr/>
    </dgm:pt>
    <dgm:pt modelId="{4339F82D-BE95-45AA-AC65-F60E8AD6F1D2}" type="pres">
      <dgm:prSet presAssocID="{47190216-207B-4FEC-AAED-81846C211442}" presName="rootComposite" presStyleCnt="0"/>
      <dgm:spPr/>
    </dgm:pt>
    <dgm:pt modelId="{BA823934-76C1-4C2A-8DA9-21F770D048B0}" type="pres">
      <dgm:prSet presAssocID="{47190216-207B-4FEC-AAED-81846C211442}" presName="rootText" presStyleLbl="node3" presStyleIdx="1" presStyleCnt="2">
        <dgm:presLayoutVars>
          <dgm:chPref val="3"/>
        </dgm:presLayoutVars>
      </dgm:prSet>
      <dgm:spPr>
        <a:prstGeom prst="rect">
          <a:avLst/>
        </a:prstGeom>
      </dgm:spPr>
    </dgm:pt>
    <dgm:pt modelId="{C0DBB16B-C1CB-41E7-BF4A-9E7E926A15AD}" type="pres">
      <dgm:prSet presAssocID="{47190216-207B-4FEC-AAED-81846C211442}" presName="rootConnector" presStyleLbl="node3" presStyleIdx="1" presStyleCnt="2"/>
      <dgm:spPr/>
    </dgm:pt>
    <dgm:pt modelId="{3CB4BC7F-C923-44C2-9642-6AC839E1B6C1}" type="pres">
      <dgm:prSet presAssocID="{47190216-207B-4FEC-AAED-81846C211442}" presName="hierChild4" presStyleCnt="0"/>
      <dgm:spPr/>
    </dgm:pt>
    <dgm:pt modelId="{9F170A80-4C6C-4818-B11C-FA2BFC000E0C}" type="pres">
      <dgm:prSet presAssocID="{47190216-207B-4FEC-AAED-81846C211442}" presName="hierChild5" presStyleCnt="0"/>
      <dgm:spPr/>
    </dgm:pt>
    <dgm:pt modelId="{98697FA3-3B38-4216-A4D9-D3815697EB25}" type="pres">
      <dgm:prSet presAssocID="{04C0B5CB-77DF-4205-A453-F54CF0469854}" presName="hierChild5" presStyleCnt="0"/>
      <dgm:spPr/>
    </dgm:pt>
    <dgm:pt modelId="{1D446722-516A-48C9-BB9C-FD66F8B11052}" type="pres">
      <dgm:prSet presAssocID="{61B8B7CE-6011-41C6-9961-82EB093C06AF}" presName="hierChild3" presStyleCnt="0"/>
      <dgm:spPr/>
    </dgm:pt>
  </dgm:ptLst>
  <dgm:cxnLst>
    <dgm:cxn modelId="{0D457005-3D2E-415E-8832-6C7F03AD636A}" srcId="{61B8B7CE-6011-41C6-9961-82EB093C06AF}" destId="{58783105-AC12-4518-AAE5-BE315F281F52}" srcOrd="2" destOrd="0" parTransId="{A91A2DB7-ECBD-4014-9E96-8E0334667F9C}" sibTransId="{084C38A4-C21E-4B98-B7F9-513F5E9926CD}"/>
    <dgm:cxn modelId="{9DDAD214-C6BA-A64D-8203-FE2B8F808E2E}" type="presOf" srcId="{A91A2DB7-ECBD-4014-9E96-8E0334667F9C}" destId="{CF8002C2-C27E-4407-BD09-9B43DD512261}" srcOrd="0" destOrd="0" presId="urn:microsoft.com/office/officeart/2005/8/layout/orgChart1"/>
    <dgm:cxn modelId="{D54EB628-9B7D-3543-B88E-0E10B9EC108B}" type="presOf" srcId="{79F3FE4F-86F6-4676-9B56-D014CB20A5B4}" destId="{E6DEDBC4-894D-4841-B4EE-0063B9CF9187}" srcOrd="0" destOrd="0" presId="urn:microsoft.com/office/officeart/2005/8/layout/orgChart1"/>
    <dgm:cxn modelId="{6E155036-A8FF-4657-B950-590C6ACBEF43}" srcId="{04C0B5CB-77DF-4205-A453-F54CF0469854}" destId="{47190216-207B-4FEC-AAED-81846C211442}" srcOrd="1" destOrd="0" parTransId="{500B017C-AF2C-434F-8ECB-39A51E3BD969}" sibTransId="{2C85F1C6-B334-405C-9F8F-7EBAFD17090A}"/>
    <dgm:cxn modelId="{9D281844-108D-45ED-A111-11448CEBCDB3}" srcId="{61B8B7CE-6011-41C6-9961-82EB093C06AF}" destId="{04C0B5CB-77DF-4205-A453-F54CF0469854}" srcOrd="3" destOrd="0" parTransId="{DD2B6D74-792C-426A-9A49-B3E94B1A5F34}" sibTransId="{5F5C027D-F393-437D-906F-317E8F70F6F7}"/>
    <dgm:cxn modelId="{A81E3F4E-8080-1648-A453-F285A25CB7CF}" type="presOf" srcId="{04C0B5CB-77DF-4205-A453-F54CF0469854}" destId="{5D3C02D9-DC3F-414E-A8FE-B1D41A15EA10}" srcOrd="1" destOrd="0" presId="urn:microsoft.com/office/officeart/2005/8/layout/orgChart1"/>
    <dgm:cxn modelId="{9FB25751-FA5A-4103-B5A9-6E5F8A38B0F3}" srcId="{61B8B7CE-6011-41C6-9961-82EB093C06AF}" destId="{3072C6F2-7A0D-4F94-B1C5-80C659D1E14C}" srcOrd="1" destOrd="0" parTransId="{118C888F-B72E-4F83-A797-9D4EECBE82AE}" sibTransId="{19550E05-E684-4654-8AAC-6F952ECC6069}"/>
    <dgm:cxn modelId="{80873353-F695-B344-944B-1DF132B03F7D}" type="presOf" srcId="{DD2B6D74-792C-426A-9A49-B3E94B1A5F34}" destId="{C6111A36-6817-41FF-9519-53D65F221382}" srcOrd="0" destOrd="0" presId="urn:microsoft.com/office/officeart/2005/8/layout/orgChart1"/>
    <dgm:cxn modelId="{781EC460-3299-F84B-968C-5564DF54B353}" type="presOf" srcId="{61B8B7CE-6011-41C6-9961-82EB093C06AF}" destId="{E85B40A5-924F-4522-90F7-A5015B8AAB77}" srcOrd="0" destOrd="0" presId="urn:microsoft.com/office/officeart/2005/8/layout/orgChart1"/>
    <dgm:cxn modelId="{C316AB6F-D0AA-9349-AE79-24CD0E154EB5}" type="presOf" srcId="{47190216-207B-4FEC-AAED-81846C211442}" destId="{BA823934-76C1-4C2A-8DA9-21F770D048B0}" srcOrd="0" destOrd="0" presId="urn:microsoft.com/office/officeart/2005/8/layout/orgChart1"/>
    <dgm:cxn modelId="{05E75B85-1553-6A40-9C93-E4D2C3B5FB97}" type="presOf" srcId="{B45BD109-5663-4353-95DD-598CCD673B71}" destId="{377E08CE-C6C6-4E1C-8C78-F4DEC5305D32}" srcOrd="1" destOrd="0" presId="urn:microsoft.com/office/officeart/2005/8/layout/orgChart1"/>
    <dgm:cxn modelId="{5DA61887-CD59-7246-BC64-872354EC723E}" type="presOf" srcId="{58783105-AC12-4518-AAE5-BE315F281F52}" destId="{57AF6EF6-E8A1-40B8-B18C-5C255B7797C4}" srcOrd="0" destOrd="0" presId="urn:microsoft.com/office/officeart/2005/8/layout/orgChart1"/>
    <dgm:cxn modelId="{E401928A-8CE7-554A-9EC8-E1893FBA9E20}" type="presOf" srcId="{497439B3-B571-402A-8EDC-F101E5F72D90}" destId="{DA7DDBBB-A423-4444-8B96-1F44FB69716C}" srcOrd="0" destOrd="0" presId="urn:microsoft.com/office/officeart/2005/8/layout/orgChart1"/>
    <dgm:cxn modelId="{716FAA8E-E457-A149-9913-59F0C059E9E5}" type="presOf" srcId="{118C888F-B72E-4F83-A797-9D4EECBE82AE}" destId="{A225476D-BAD1-42ED-B030-DE71893F1F35}" srcOrd="0" destOrd="0" presId="urn:microsoft.com/office/officeart/2005/8/layout/orgChart1"/>
    <dgm:cxn modelId="{DEA92F94-FD21-BC4D-B610-C86E67422135}" type="presOf" srcId="{B45BD109-5663-4353-95DD-598CCD673B71}" destId="{0D5B4DE8-B611-4A99-BE76-DFF55598AAE9}" srcOrd="0" destOrd="0" presId="urn:microsoft.com/office/officeart/2005/8/layout/orgChart1"/>
    <dgm:cxn modelId="{BBCC7E97-9882-4C40-8505-2522EF3CE7CB}" type="presOf" srcId="{518EE914-007C-4D93-B66A-F043C4A0B783}" destId="{9F6DCB44-58FF-4EF9-9465-F6D22B8A8A9C}" srcOrd="0" destOrd="0" presId="urn:microsoft.com/office/officeart/2005/8/layout/orgChart1"/>
    <dgm:cxn modelId="{C7926F9F-A68D-E64F-AE89-DA0FEA3B53C0}" type="presOf" srcId="{3072C6F2-7A0D-4F94-B1C5-80C659D1E14C}" destId="{CEC031A8-D41B-449D-B224-30AB8EB3933B}" srcOrd="1"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314132B6-EE3A-4B70-9D07-9BC8548F7882}" srcId="{04C0B5CB-77DF-4205-A453-F54CF0469854}" destId="{518EE914-007C-4D93-B66A-F043C4A0B783}" srcOrd="0" destOrd="0" parTransId="{DE85A721-45C6-4B4B-9CA2-5830AA1A30AB}" sibTransId="{068EF3FD-2168-4E87-8051-A73AF0232545}"/>
    <dgm:cxn modelId="{FF3238C9-E055-4A66-85F3-5121B07B09B7}" srcId="{79F3FE4F-86F6-4676-9B56-D014CB20A5B4}" destId="{61B8B7CE-6011-41C6-9961-82EB093C06AF}" srcOrd="0" destOrd="0" parTransId="{9ED1E0CD-31E4-420F-A230-543680E09F7F}" sibTransId="{7CB0EF79-ECC0-4D59-AAC5-1CC16ACB42EF}"/>
    <dgm:cxn modelId="{3AECCBC9-2C80-234A-AC2F-2234772E57AB}" type="presOf" srcId="{61B8B7CE-6011-41C6-9961-82EB093C06AF}" destId="{AA2E5EAC-82FF-431C-9FF6-342ED8BA23C6}" srcOrd="1" destOrd="0" presId="urn:microsoft.com/office/officeart/2005/8/layout/orgChart1"/>
    <dgm:cxn modelId="{BCF5FDCB-E831-8242-A6DB-CF3610EB9327}" type="presOf" srcId="{47190216-207B-4FEC-AAED-81846C211442}" destId="{C0DBB16B-C1CB-41E7-BF4A-9E7E926A15AD}" srcOrd="1" destOrd="0" presId="urn:microsoft.com/office/officeart/2005/8/layout/orgChart1"/>
    <dgm:cxn modelId="{EF383BD0-E4F1-2B4D-B59D-DFF52367C123}" type="presOf" srcId="{04C0B5CB-77DF-4205-A453-F54CF0469854}" destId="{8C58F063-0E3D-4DD3-98DE-56FEA63E6F27}" srcOrd="0" destOrd="0" presId="urn:microsoft.com/office/officeart/2005/8/layout/orgChart1"/>
    <dgm:cxn modelId="{BE9232DC-668F-214D-AAF1-E208DAFCF1A2}" type="presOf" srcId="{518EE914-007C-4D93-B66A-F043C4A0B783}" destId="{28926039-9439-43EA-BE67-9655B7F8F475}" srcOrd="1" destOrd="0" presId="urn:microsoft.com/office/officeart/2005/8/layout/orgChart1"/>
    <dgm:cxn modelId="{E589E8E0-13A2-504D-AB7A-9D984B2E0BA6}" type="presOf" srcId="{500B017C-AF2C-434F-8ECB-39A51E3BD969}" destId="{3EE80B8A-3A00-423E-B911-14CE58B620E2}" srcOrd="0" destOrd="0" presId="urn:microsoft.com/office/officeart/2005/8/layout/orgChart1"/>
    <dgm:cxn modelId="{8FFA98E6-34A0-5947-A2A1-A1F3DFD08812}" type="presOf" srcId="{3072C6F2-7A0D-4F94-B1C5-80C659D1E14C}" destId="{C6C99EA9-0485-4FBB-88D7-BC4F71D8E24B}" srcOrd="0" destOrd="0" presId="urn:microsoft.com/office/officeart/2005/8/layout/orgChart1"/>
    <dgm:cxn modelId="{EE0F73F2-E646-5C40-BB70-501BB7AC37F4}" type="presOf" srcId="{DE85A721-45C6-4B4B-9CA2-5830AA1A30AB}" destId="{6C4E624E-3F21-4866-8883-9FC6757F2A2B}" srcOrd="0" destOrd="0" presId="urn:microsoft.com/office/officeart/2005/8/layout/orgChart1"/>
    <dgm:cxn modelId="{84623CF3-63A3-2F41-9EC6-535FC9C32D0F}" type="presOf" srcId="{58783105-AC12-4518-AAE5-BE315F281F52}" destId="{09C0395A-FF9D-4D97-AB13-0918CB3CAA2D}" srcOrd="1" destOrd="0" presId="urn:microsoft.com/office/officeart/2005/8/layout/orgChart1"/>
    <dgm:cxn modelId="{6B7AD34C-8C64-7240-9498-B70E3DA2FE70}" type="presParOf" srcId="{E6DEDBC4-894D-4841-B4EE-0063B9CF9187}" destId="{485D6FBE-8109-42B6-A34B-4E6BE6BDE174}" srcOrd="0" destOrd="0" presId="urn:microsoft.com/office/officeart/2005/8/layout/orgChart1"/>
    <dgm:cxn modelId="{941104C6-6385-0345-B9FC-9BD904A68A47}" type="presParOf" srcId="{485D6FBE-8109-42B6-A34B-4E6BE6BDE174}" destId="{2909D96A-611F-4552-81D9-134055F3FFE4}" srcOrd="0" destOrd="0" presId="urn:microsoft.com/office/officeart/2005/8/layout/orgChart1"/>
    <dgm:cxn modelId="{1E53277C-81FA-3E4A-B1CC-ADB735A8594D}" type="presParOf" srcId="{2909D96A-611F-4552-81D9-134055F3FFE4}" destId="{E85B40A5-924F-4522-90F7-A5015B8AAB77}" srcOrd="0" destOrd="0" presId="urn:microsoft.com/office/officeart/2005/8/layout/orgChart1"/>
    <dgm:cxn modelId="{9DD677DF-B8E9-7F4D-B459-C2298C5D9892}" type="presParOf" srcId="{2909D96A-611F-4552-81D9-134055F3FFE4}" destId="{AA2E5EAC-82FF-431C-9FF6-342ED8BA23C6}" srcOrd="1" destOrd="0" presId="urn:microsoft.com/office/officeart/2005/8/layout/orgChart1"/>
    <dgm:cxn modelId="{94655B5D-6141-754D-9F2D-109E08C28A68}" type="presParOf" srcId="{485D6FBE-8109-42B6-A34B-4E6BE6BDE174}" destId="{6DDD4E5C-677A-4BBF-852F-27E7EC6F70D6}" srcOrd="1" destOrd="0" presId="urn:microsoft.com/office/officeart/2005/8/layout/orgChart1"/>
    <dgm:cxn modelId="{B26588ED-A827-5D41-9733-38007846C8D0}" type="presParOf" srcId="{6DDD4E5C-677A-4BBF-852F-27E7EC6F70D6}" destId="{DA7DDBBB-A423-4444-8B96-1F44FB69716C}" srcOrd="0" destOrd="0" presId="urn:microsoft.com/office/officeart/2005/8/layout/orgChart1"/>
    <dgm:cxn modelId="{0434D020-0EF6-CE4F-AEAA-7541329916BC}" type="presParOf" srcId="{6DDD4E5C-677A-4BBF-852F-27E7EC6F70D6}" destId="{698EB6A6-3C5A-44C0-86A2-7129A31F1F3F}" srcOrd="1" destOrd="0" presId="urn:microsoft.com/office/officeart/2005/8/layout/orgChart1"/>
    <dgm:cxn modelId="{ED57CCDE-B266-6940-A2EC-DFE30A52DD10}" type="presParOf" srcId="{698EB6A6-3C5A-44C0-86A2-7129A31F1F3F}" destId="{309E037B-CE6D-49F4-BEDB-91409353890D}" srcOrd="0" destOrd="0" presId="urn:microsoft.com/office/officeart/2005/8/layout/orgChart1"/>
    <dgm:cxn modelId="{B5F94BCA-35C7-8246-81B1-2873BE0F45B3}" type="presParOf" srcId="{309E037B-CE6D-49F4-BEDB-91409353890D}" destId="{0D5B4DE8-B611-4A99-BE76-DFF55598AAE9}" srcOrd="0" destOrd="0" presId="urn:microsoft.com/office/officeart/2005/8/layout/orgChart1"/>
    <dgm:cxn modelId="{C27AEDE9-FF76-184E-B8F5-C74757AF25C0}" type="presParOf" srcId="{309E037B-CE6D-49F4-BEDB-91409353890D}" destId="{377E08CE-C6C6-4E1C-8C78-F4DEC5305D32}" srcOrd="1" destOrd="0" presId="urn:microsoft.com/office/officeart/2005/8/layout/orgChart1"/>
    <dgm:cxn modelId="{F6885D6C-4743-4C49-908E-C3DABC8B0289}" type="presParOf" srcId="{698EB6A6-3C5A-44C0-86A2-7129A31F1F3F}" destId="{9DCF6055-F9D2-4977-9320-6F7BE53A0478}" srcOrd="1" destOrd="0" presId="urn:microsoft.com/office/officeart/2005/8/layout/orgChart1"/>
    <dgm:cxn modelId="{D5E20612-2C30-D141-B87B-DC7AE5AC7854}" type="presParOf" srcId="{698EB6A6-3C5A-44C0-86A2-7129A31F1F3F}" destId="{DE26725E-EEE2-4A78-8399-FE57F205FE4F}" srcOrd="2" destOrd="0" presId="urn:microsoft.com/office/officeart/2005/8/layout/orgChart1"/>
    <dgm:cxn modelId="{53A312E3-CDED-674A-96DD-E595DBD1B26B}" type="presParOf" srcId="{6DDD4E5C-677A-4BBF-852F-27E7EC6F70D6}" destId="{A225476D-BAD1-42ED-B030-DE71893F1F35}" srcOrd="2" destOrd="0" presId="urn:microsoft.com/office/officeart/2005/8/layout/orgChart1"/>
    <dgm:cxn modelId="{F24BE958-B88F-FF42-B444-D55E07CE0DF5}" type="presParOf" srcId="{6DDD4E5C-677A-4BBF-852F-27E7EC6F70D6}" destId="{EED87BB7-B218-4B26-AB5E-12E904C49CAC}" srcOrd="3" destOrd="0" presId="urn:microsoft.com/office/officeart/2005/8/layout/orgChart1"/>
    <dgm:cxn modelId="{D8087026-9F11-1F4B-A74E-55B98AD4BE1E}" type="presParOf" srcId="{EED87BB7-B218-4B26-AB5E-12E904C49CAC}" destId="{CCA1DB01-FE68-4442-96E2-66B463D6AFC0}" srcOrd="0" destOrd="0" presId="urn:microsoft.com/office/officeart/2005/8/layout/orgChart1"/>
    <dgm:cxn modelId="{E28183DD-6212-2442-94A7-28CBCFEEA369}" type="presParOf" srcId="{CCA1DB01-FE68-4442-96E2-66B463D6AFC0}" destId="{C6C99EA9-0485-4FBB-88D7-BC4F71D8E24B}" srcOrd="0" destOrd="0" presId="urn:microsoft.com/office/officeart/2005/8/layout/orgChart1"/>
    <dgm:cxn modelId="{2947D8B3-2ABC-314A-A819-9CB9BD27E0ED}" type="presParOf" srcId="{CCA1DB01-FE68-4442-96E2-66B463D6AFC0}" destId="{CEC031A8-D41B-449D-B224-30AB8EB3933B}" srcOrd="1" destOrd="0" presId="urn:microsoft.com/office/officeart/2005/8/layout/orgChart1"/>
    <dgm:cxn modelId="{8919EA8E-1B06-5647-82F1-DB0FA9A68A1C}" type="presParOf" srcId="{EED87BB7-B218-4B26-AB5E-12E904C49CAC}" destId="{B08E8C62-06B4-4E08-8FCB-37798B6672CA}" srcOrd="1" destOrd="0" presId="urn:microsoft.com/office/officeart/2005/8/layout/orgChart1"/>
    <dgm:cxn modelId="{ABA4D55C-E5CB-D14C-BD78-9F41438F7A07}" type="presParOf" srcId="{EED87BB7-B218-4B26-AB5E-12E904C49CAC}" destId="{E87C1B71-F82C-449A-A35C-DA8F410C5A28}" srcOrd="2" destOrd="0" presId="urn:microsoft.com/office/officeart/2005/8/layout/orgChart1"/>
    <dgm:cxn modelId="{122333BE-550C-6147-B37A-D2EFB4FD763A}" type="presParOf" srcId="{6DDD4E5C-677A-4BBF-852F-27E7EC6F70D6}" destId="{CF8002C2-C27E-4407-BD09-9B43DD512261}" srcOrd="4" destOrd="0" presId="urn:microsoft.com/office/officeart/2005/8/layout/orgChart1"/>
    <dgm:cxn modelId="{EF897C67-3C2A-9142-B3E1-504E1CEB7E22}" type="presParOf" srcId="{6DDD4E5C-677A-4BBF-852F-27E7EC6F70D6}" destId="{C35EC312-870F-48E7-8476-983CAEBD0747}" srcOrd="5" destOrd="0" presId="urn:microsoft.com/office/officeart/2005/8/layout/orgChart1"/>
    <dgm:cxn modelId="{2F269CC7-D850-2C49-AFEC-8B7D79FD9802}" type="presParOf" srcId="{C35EC312-870F-48E7-8476-983CAEBD0747}" destId="{0ED8D031-84C4-48E8-93A3-B2C6713B7B5F}" srcOrd="0" destOrd="0" presId="urn:microsoft.com/office/officeart/2005/8/layout/orgChart1"/>
    <dgm:cxn modelId="{8A892885-E747-F849-9D83-1A190601C44E}" type="presParOf" srcId="{0ED8D031-84C4-48E8-93A3-B2C6713B7B5F}" destId="{57AF6EF6-E8A1-40B8-B18C-5C255B7797C4}" srcOrd="0" destOrd="0" presId="urn:microsoft.com/office/officeart/2005/8/layout/orgChart1"/>
    <dgm:cxn modelId="{D6449A25-84F8-1F4F-BA75-E87ABBAE5750}" type="presParOf" srcId="{0ED8D031-84C4-48E8-93A3-B2C6713B7B5F}" destId="{09C0395A-FF9D-4D97-AB13-0918CB3CAA2D}" srcOrd="1" destOrd="0" presId="urn:microsoft.com/office/officeart/2005/8/layout/orgChart1"/>
    <dgm:cxn modelId="{C872ED3B-78F7-9D4B-BCB5-A363BCB0D1B9}" type="presParOf" srcId="{C35EC312-870F-48E7-8476-983CAEBD0747}" destId="{E0A8FA8F-87BC-4974-BA06-89B04F87851A}" srcOrd="1" destOrd="0" presId="urn:microsoft.com/office/officeart/2005/8/layout/orgChart1"/>
    <dgm:cxn modelId="{BD161B59-84C8-3D48-9BD1-0B13819D831D}" type="presParOf" srcId="{C35EC312-870F-48E7-8476-983CAEBD0747}" destId="{B7FD3E63-E9DD-45F7-B65C-D3FE903A9C68}" srcOrd="2" destOrd="0" presId="urn:microsoft.com/office/officeart/2005/8/layout/orgChart1"/>
    <dgm:cxn modelId="{5572D5B1-85B1-FF43-8FEC-E8D9ED058845}" type="presParOf" srcId="{6DDD4E5C-677A-4BBF-852F-27E7EC6F70D6}" destId="{C6111A36-6817-41FF-9519-53D65F221382}" srcOrd="6" destOrd="0" presId="urn:microsoft.com/office/officeart/2005/8/layout/orgChart1"/>
    <dgm:cxn modelId="{6921A606-96C4-174B-8661-2A65DB330DD6}" type="presParOf" srcId="{6DDD4E5C-677A-4BBF-852F-27E7EC6F70D6}" destId="{91C16630-B642-4808-8953-7B996D70F28B}" srcOrd="7" destOrd="0" presId="urn:microsoft.com/office/officeart/2005/8/layout/orgChart1"/>
    <dgm:cxn modelId="{C767A90B-3091-2548-ACA8-750B512B16CB}" type="presParOf" srcId="{91C16630-B642-4808-8953-7B996D70F28B}" destId="{810F700F-1822-424E-874A-1A9D01E5E831}" srcOrd="0" destOrd="0" presId="urn:microsoft.com/office/officeart/2005/8/layout/orgChart1"/>
    <dgm:cxn modelId="{D1562393-5F56-1148-BE89-C2C3864FAACA}" type="presParOf" srcId="{810F700F-1822-424E-874A-1A9D01E5E831}" destId="{8C58F063-0E3D-4DD3-98DE-56FEA63E6F27}" srcOrd="0" destOrd="0" presId="urn:microsoft.com/office/officeart/2005/8/layout/orgChart1"/>
    <dgm:cxn modelId="{4A3A3442-C4DD-BD41-8C0C-FAE4A7941B3F}" type="presParOf" srcId="{810F700F-1822-424E-874A-1A9D01E5E831}" destId="{5D3C02D9-DC3F-414E-A8FE-B1D41A15EA10}" srcOrd="1" destOrd="0" presId="urn:microsoft.com/office/officeart/2005/8/layout/orgChart1"/>
    <dgm:cxn modelId="{232877F8-5E82-5841-B789-C3C93FEF71DF}" type="presParOf" srcId="{91C16630-B642-4808-8953-7B996D70F28B}" destId="{3269F571-692A-4C14-A7DB-3F87BA7FD1FD}" srcOrd="1" destOrd="0" presId="urn:microsoft.com/office/officeart/2005/8/layout/orgChart1"/>
    <dgm:cxn modelId="{43D5E9CB-A00C-644C-AB8D-4D8C30A4E6F1}" type="presParOf" srcId="{3269F571-692A-4C14-A7DB-3F87BA7FD1FD}" destId="{6C4E624E-3F21-4866-8883-9FC6757F2A2B}" srcOrd="0" destOrd="0" presId="urn:microsoft.com/office/officeart/2005/8/layout/orgChart1"/>
    <dgm:cxn modelId="{C3C5BAE6-4A50-EE40-8A96-64F19DCDE87F}" type="presParOf" srcId="{3269F571-692A-4C14-A7DB-3F87BA7FD1FD}" destId="{18163D56-1637-4B2E-82E4-84DCEB8C3FF7}" srcOrd="1" destOrd="0" presId="urn:microsoft.com/office/officeart/2005/8/layout/orgChart1"/>
    <dgm:cxn modelId="{952EA493-AB12-DF4E-AC9C-1A6245008B7E}" type="presParOf" srcId="{18163D56-1637-4B2E-82E4-84DCEB8C3FF7}" destId="{6487A853-014D-4AC8-8F15-0522602C6B92}" srcOrd="0" destOrd="0" presId="urn:microsoft.com/office/officeart/2005/8/layout/orgChart1"/>
    <dgm:cxn modelId="{2A2F6630-7257-7B4B-B715-AB40A28E539C}" type="presParOf" srcId="{6487A853-014D-4AC8-8F15-0522602C6B92}" destId="{9F6DCB44-58FF-4EF9-9465-F6D22B8A8A9C}" srcOrd="0" destOrd="0" presId="urn:microsoft.com/office/officeart/2005/8/layout/orgChart1"/>
    <dgm:cxn modelId="{A6B567E2-7600-3B4F-A399-41305284C7CD}" type="presParOf" srcId="{6487A853-014D-4AC8-8F15-0522602C6B92}" destId="{28926039-9439-43EA-BE67-9655B7F8F475}" srcOrd="1" destOrd="0" presId="urn:microsoft.com/office/officeart/2005/8/layout/orgChart1"/>
    <dgm:cxn modelId="{F729D279-8147-A644-8CB9-EB6B585A085A}" type="presParOf" srcId="{18163D56-1637-4B2E-82E4-84DCEB8C3FF7}" destId="{7484D144-F665-4E87-A688-2B567892172A}" srcOrd="1" destOrd="0" presId="urn:microsoft.com/office/officeart/2005/8/layout/orgChart1"/>
    <dgm:cxn modelId="{B7F8B67C-8C21-2543-A21A-7E4F9D94A9F6}" type="presParOf" srcId="{18163D56-1637-4B2E-82E4-84DCEB8C3FF7}" destId="{7867BA43-5D18-4699-92C5-3BAC3BFE4B00}" srcOrd="2" destOrd="0" presId="urn:microsoft.com/office/officeart/2005/8/layout/orgChart1"/>
    <dgm:cxn modelId="{2E24D8D7-8263-C844-A558-663B609965EF}" type="presParOf" srcId="{3269F571-692A-4C14-A7DB-3F87BA7FD1FD}" destId="{3EE80B8A-3A00-423E-B911-14CE58B620E2}" srcOrd="2" destOrd="0" presId="urn:microsoft.com/office/officeart/2005/8/layout/orgChart1"/>
    <dgm:cxn modelId="{5E775B98-B82A-5741-AFD1-1E35DA485E20}" type="presParOf" srcId="{3269F571-692A-4C14-A7DB-3F87BA7FD1FD}" destId="{060F814C-60B7-4CF2-A586-C00FC98AFD39}" srcOrd="3" destOrd="0" presId="urn:microsoft.com/office/officeart/2005/8/layout/orgChart1"/>
    <dgm:cxn modelId="{AAA20A69-C88A-964C-94B5-D2D01B7402DC}" type="presParOf" srcId="{060F814C-60B7-4CF2-A586-C00FC98AFD39}" destId="{4339F82D-BE95-45AA-AC65-F60E8AD6F1D2}" srcOrd="0" destOrd="0" presId="urn:microsoft.com/office/officeart/2005/8/layout/orgChart1"/>
    <dgm:cxn modelId="{41202E8E-7D37-1643-986C-0733772734B8}" type="presParOf" srcId="{4339F82D-BE95-45AA-AC65-F60E8AD6F1D2}" destId="{BA823934-76C1-4C2A-8DA9-21F770D048B0}" srcOrd="0" destOrd="0" presId="urn:microsoft.com/office/officeart/2005/8/layout/orgChart1"/>
    <dgm:cxn modelId="{2D54AF69-D9FC-D841-B8E6-204B88A5D8C4}" type="presParOf" srcId="{4339F82D-BE95-45AA-AC65-F60E8AD6F1D2}" destId="{C0DBB16B-C1CB-41E7-BF4A-9E7E926A15AD}" srcOrd="1" destOrd="0" presId="urn:microsoft.com/office/officeart/2005/8/layout/orgChart1"/>
    <dgm:cxn modelId="{59F1929D-1895-404E-B777-E052978E31D3}" type="presParOf" srcId="{060F814C-60B7-4CF2-A586-C00FC98AFD39}" destId="{3CB4BC7F-C923-44C2-9642-6AC839E1B6C1}" srcOrd="1" destOrd="0" presId="urn:microsoft.com/office/officeart/2005/8/layout/orgChart1"/>
    <dgm:cxn modelId="{4AE53132-AF1C-A243-A27E-CBAF5461BD9B}" type="presParOf" srcId="{060F814C-60B7-4CF2-A586-C00FC98AFD39}" destId="{9F170A80-4C6C-4818-B11C-FA2BFC000E0C}" srcOrd="2" destOrd="0" presId="urn:microsoft.com/office/officeart/2005/8/layout/orgChart1"/>
    <dgm:cxn modelId="{EAD98B3A-D8D2-B548-B285-59B5CBB4DA1A}" type="presParOf" srcId="{91C16630-B642-4808-8953-7B996D70F28B}" destId="{98697FA3-3B38-4216-A4D9-D3815697EB25}" srcOrd="2" destOrd="0" presId="urn:microsoft.com/office/officeart/2005/8/layout/orgChart1"/>
    <dgm:cxn modelId="{3BEF4DE3-66E6-D54F-8C7A-1CA4894ACD02}"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F74D49D-D9F8-4FC4-97BB-298F31E3957D}" type="doc">
      <dgm:prSet loTypeId="urn:microsoft.com/office/officeart/2005/8/layout/process3" loCatId="process" qsTypeId="urn:microsoft.com/office/officeart/2005/8/quickstyle/simple1" qsCatId="simple" csTypeId="urn:microsoft.com/office/officeart/2005/8/colors/accent0_1" csCatId="mainScheme" phldr="1"/>
      <dgm:spPr/>
      <dgm:t>
        <a:bodyPr/>
        <a:lstStyle/>
        <a:p>
          <a:endParaRPr lang="en-US"/>
        </a:p>
      </dgm:t>
    </dgm:pt>
    <dgm:pt modelId="{D7EDC991-40FC-492E-ACFF-9B409A8C0A09}">
      <dgm:prSet phldrT="[Text]"/>
      <dgm:spPr/>
      <dgm:t>
        <a:bodyPr/>
        <a:lstStyle/>
        <a:p>
          <a:r>
            <a:rPr lang="en-US">
              <a:latin typeface="Arial" charset="0"/>
              <a:ea typeface="Arial" charset="0"/>
              <a:cs typeface="Arial" charset="0"/>
            </a:rPr>
            <a:t>Agricultural</a:t>
          </a:r>
        </a:p>
      </dgm:t>
    </dgm:pt>
    <dgm:pt modelId="{F69F280A-92DE-4FAB-A271-D76CBAF9F26A}" type="parTrans" cxnId="{2A709932-7955-4F3B-A812-F24ABC0C9D25}">
      <dgm:prSet/>
      <dgm:spPr/>
      <dgm:t>
        <a:bodyPr/>
        <a:lstStyle/>
        <a:p>
          <a:endParaRPr lang="en-US"/>
        </a:p>
      </dgm:t>
    </dgm:pt>
    <dgm:pt modelId="{112705B8-A238-48E4-8497-8455CFEA7BEB}" type="sibTrans" cxnId="{2A709932-7955-4F3B-A812-F24ABC0C9D25}">
      <dgm:prSet/>
      <dgm:spPr/>
      <dgm:t>
        <a:bodyPr/>
        <a:lstStyle/>
        <a:p>
          <a:endParaRPr lang="en-US"/>
        </a:p>
      </dgm:t>
    </dgm:pt>
    <dgm:pt modelId="{E75A8BBC-9E75-46AE-BEE9-EDA88EBD593C}">
      <dgm:prSet phldrT="[Text]"/>
      <dgm:spPr/>
      <dgm:t>
        <a:bodyPr/>
        <a:lstStyle/>
        <a:p>
          <a:r>
            <a:rPr lang="en-US">
              <a:latin typeface="Arial" charset="0"/>
              <a:ea typeface="Arial" charset="0"/>
              <a:cs typeface="Arial" charset="0"/>
            </a:rPr>
            <a:t>Working in fields</a:t>
          </a:r>
        </a:p>
      </dgm:t>
    </dgm:pt>
    <dgm:pt modelId="{ED6FD1E9-9F6E-48E0-9E45-EC82F6184AF3}" type="parTrans" cxnId="{3055048B-AAAD-4CA7-A5E1-5423DB587A8A}">
      <dgm:prSet/>
      <dgm:spPr/>
      <dgm:t>
        <a:bodyPr/>
        <a:lstStyle/>
        <a:p>
          <a:endParaRPr lang="en-US"/>
        </a:p>
      </dgm:t>
    </dgm:pt>
    <dgm:pt modelId="{EAD6F915-29AC-4335-8F2B-E3C427BD4B21}" type="sibTrans" cxnId="{3055048B-AAAD-4CA7-A5E1-5423DB587A8A}">
      <dgm:prSet/>
      <dgm:spPr/>
      <dgm:t>
        <a:bodyPr/>
        <a:lstStyle/>
        <a:p>
          <a:endParaRPr lang="en-US"/>
        </a:p>
      </dgm:t>
    </dgm:pt>
    <dgm:pt modelId="{D1A545D3-3227-4CAE-8E9F-0D1A0CE4F28A}">
      <dgm:prSet phldrT="[Text]"/>
      <dgm:spPr/>
      <dgm:t>
        <a:bodyPr/>
        <a:lstStyle/>
        <a:p>
          <a:r>
            <a:rPr lang="en-US">
              <a:latin typeface="Arial" charset="0"/>
              <a:ea typeface="Arial" charset="0"/>
              <a:cs typeface="Arial" charset="0"/>
            </a:rPr>
            <a:t>Manufacturing</a:t>
          </a:r>
        </a:p>
      </dgm:t>
    </dgm:pt>
    <dgm:pt modelId="{C22C587E-FD5A-4444-9E42-8994F6A95C70}" type="parTrans" cxnId="{98D51C0C-2DFE-4B3F-BBA5-CA12F5592704}">
      <dgm:prSet/>
      <dgm:spPr/>
      <dgm:t>
        <a:bodyPr/>
        <a:lstStyle/>
        <a:p>
          <a:endParaRPr lang="en-US"/>
        </a:p>
      </dgm:t>
    </dgm:pt>
    <dgm:pt modelId="{997D9D10-6BA4-437D-9F7C-0FF7B1825209}" type="sibTrans" cxnId="{98D51C0C-2DFE-4B3F-BBA5-CA12F5592704}">
      <dgm:prSet/>
      <dgm:spPr/>
      <dgm:t>
        <a:bodyPr/>
        <a:lstStyle/>
        <a:p>
          <a:endParaRPr lang="en-US"/>
        </a:p>
      </dgm:t>
    </dgm:pt>
    <dgm:pt modelId="{78DF47CE-2F45-496B-97ED-D3D68DB15730}">
      <dgm:prSet phldrT="[Text]"/>
      <dgm:spPr/>
      <dgm:t>
        <a:bodyPr/>
        <a:lstStyle/>
        <a:p>
          <a:r>
            <a:rPr lang="en-US">
              <a:latin typeface="Arial" charset="0"/>
              <a:ea typeface="Arial" charset="0"/>
              <a:cs typeface="Arial" charset="0"/>
            </a:rPr>
            <a:t>Working in factories</a:t>
          </a:r>
        </a:p>
      </dgm:t>
    </dgm:pt>
    <dgm:pt modelId="{0CE82EE5-F583-4D13-A26E-1809FD9413CD}" type="parTrans" cxnId="{4AD11BC4-4207-4AAD-B144-A7A5E58E85EA}">
      <dgm:prSet/>
      <dgm:spPr/>
      <dgm:t>
        <a:bodyPr/>
        <a:lstStyle/>
        <a:p>
          <a:endParaRPr lang="en-US"/>
        </a:p>
      </dgm:t>
    </dgm:pt>
    <dgm:pt modelId="{A5F91A4F-97B0-44E3-AB40-FC1D86EAED1B}" type="sibTrans" cxnId="{4AD11BC4-4207-4AAD-B144-A7A5E58E85EA}">
      <dgm:prSet/>
      <dgm:spPr/>
      <dgm:t>
        <a:bodyPr/>
        <a:lstStyle/>
        <a:p>
          <a:endParaRPr lang="en-US"/>
        </a:p>
      </dgm:t>
    </dgm:pt>
    <dgm:pt modelId="{DD87BBF4-1D50-4507-8311-1FFCB616DD07}">
      <dgm:prSet phldrT="[Text]"/>
      <dgm:spPr/>
      <dgm:t>
        <a:bodyPr/>
        <a:lstStyle/>
        <a:p>
          <a:r>
            <a:rPr lang="en-US">
              <a:latin typeface="Arial" charset="0"/>
              <a:ea typeface="Arial" charset="0"/>
              <a:cs typeface="Arial" charset="0"/>
            </a:rPr>
            <a:t>Service</a:t>
          </a:r>
        </a:p>
      </dgm:t>
    </dgm:pt>
    <dgm:pt modelId="{2ECCF4E3-2D94-4E30-B2D8-5E1086D90407}" type="parTrans" cxnId="{D7BA81C5-3733-4B77-BCA7-F70A04778182}">
      <dgm:prSet/>
      <dgm:spPr/>
      <dgm:t>
        <a:bodyPr/>
        <a:lstStyle/>
        <a:p>
          <a:endParaRPr lang="en-US"/>
        </a:p>
      </dgm:t>
    </dgm:pt>
    <dgm:pt modelId="{74F05D22-4601-4AB7-8281-642FBBF04944}" type="sibTrans" cxnId="{D7BA81C5-3733-4B77-BCA7-F70A04778182}">
      <dgm:prSet/>
      <dgm:spPr/>
      <dgm:t>
        <a:bodyPr/>
        <a:lstStyle/>
        <a:p>
          <a:endParaRPr lang="en-US"/>
        </a:p>
      </dgm:t>
    </dgm:pt>
    <dgm:pt modelId="{01B3275A-DDE8-4CC4-AB68-E0935DF19361}">
      <dgm:prSet phldrT="[Text]"/>
      <dgm:spPr/>
      <dgm:t>
        <a:bodyPr/>
        <a:lstStyle/>
        <a:p>
          <a:r>
            <a:rPr lang="en-US">
              <a:latin typeface="Arial" charset="0"/>
              <a:ea typeface="Arial" charset="0"/>
              <a:cs typeface="Arial" charset="0"/>
            </a:rPr>
            <a:t>Working in offices (online)</a:t>
          </a:r>
        </a:p>
      </dgm:t>
    </dgm:pt>
    <dgm:pt modelId="{F70A5DF0-38FA-4281-B6E3-E495FEDF3DF7}" type="parTrans" cxnId="{303FBAE4-6F16-4B21-A3F6-498E5C7D144C}">
      <dgm:prSet/>
      <dgm:spPr/>
      <dgm:t>
        <a:bodyPr/>
        <a:lstStyle/>
        <a:p>
          <a:endParaRPr lang="en-US"/>
        </a:p>
      </dgm:t>
    </dgm:pt>
    <dgm:pt modelId="{FEFE5A84-3362-41D3-B801-9879B7EF02A0}" type="sibTrans" cxnId="{303FBAE4-6F16-4B21-A3F6-498E5C7D144C}">
      <dgm:prSet/>
      <dgm:spPr/>
      <dgm:t>
        <a:bodyPr/>
        <a:lstStyle/>
        <a:p>
          <a:endParaRPr lang="en-US"/>
        </a:p>
      </dgm:t>
    </dgm:pt>
    <dgm:pt modelId="{B94027F3-B9AB-4929-9180-D49BCCDDACF4}" type="pres">
      <dgm:prSet presAssocID="{9F74D49D-D9F8-4FC4-97BB-298F31E3957D}" presName="linearFlow" presStyleCnt="0">
        <dgm:presLayoutVars>
          <dgm:dir/>
          <dgm:animLvl val="lvl"/>
          <dgm:resizeHandles val="exact"/>
        </dgm:presLayoutVars>
      </dgm:prSet>
      <dgm:spPr/>
    </dgm:pt>
    <dgm:pt modelId="{864F1F4B-320C-453A-A8E2-E926C9CB4E7D}" type="pres">
      <dgm:prSet presAssocID="{D7EDC991-40FC-492E-ACFF-9B409A8C0A09}" presName="composite" presStyleCnt="0"/>
      <dgm:spPr/>
    </dgm:pt>
    <dgm:pt modelId="{FCD9C596-5ED2-4241-AA91-8E87FE8BD078}" type="pres">
      <dgm:prSet presAssocID="{D7EDC991-40FC-492E-ACFF-9B409A8C0A09}" presName="parTx" presStyleLbl="node1" presStyleIdx="0" presStyleCnt="3">
        <dgm:presLayoutVars>
          <dgm:chMax val="0"/>
          <dgm:chPref val="0"/>
          <dgm:bulletEnabled val="1"/>
        </dgm:presLayoutVars>
      </dgm:prSet>
      <dgm:spPr/>
    </dgm:pt>
    <dgm:pt modelId="{C6C42F86-FDED-40C3-804C-A51D118B8BCA}" type="pres">
      <dgm:prSet presAssocID="{D7EDC991-40FC-492E-ACFF-9B409A8C0A09}" presName="parSh" presStyleLbl="node1" presStyleIdx="0" presStyleCnt="3"/>
      <dgm:spPr/>
    </dgm:pt>
    <dgm:pt modelId="{A1E93C0F-23FB-4702-B882-9B77D4432D62}" type="pres">
      <dgm:prSet presAssocID="{D7EDC991-40FC-492E-ACFF-9B409A8C0A09}" presName="desTx" presStyleLbl="fgAcc1" presStyleIdx="0" presStyleCnt="3">
        <dgm:presLayoutVars>
          <dgm:bulletEnabled val="1"/>
        </dgm:presLayoutVars>
      </dgm:prSet>
      <dgm:spPr/>
    </dgm:pt>
    <dgm:pt modelId="{134DF817-70B5-402D-9DBD-4669CBFC36FA}" type="pres">
      <dgm:prSet presAssocID="{112705B8-A238-48E4-8497-8455CFEA7BEB}" presName="sibTrans" presStyleLbl="sibTrans2D1" presStyleIdx="0" presStyleCnt="2"/>
      <dgm:spPr/>
    </dgm:pt>
    <dgm:pt modelId="{FF29D693-56D4-4567-B4AC-4A56A24DD672}" type="pres">
      <dgm:prSet presAssocID="{112705B8-A238-48E4-8497-8455CFEA7BEB}" presName="connTx" presStyleLbl="sibTrans2D1" presStyleIdx="0" presStyleCnt="2"/>
      <dgm:spPr/>
    </dgm:pt>
    <dgm:pt modelId="{74FCB802-C35A-4E4C-AD76-45EBCDE39D2C}" type="pres">
      <dgm:prSet presAssocID="{D1A545D3-3227-4CAE-8E9F-0D1A0CE4F28A}" presName="composite" presStyleCnt="0"/>
      <dgm:spPr/>
    </dgm:pt>
    <dgm:pt modelId="{22EB915D-A0D7-4E05-82AB-56656BEE4FC7}" type="pres">
      <dgm:prSet presAssocID="{D1A545D3-3227-4CAE-8E9F-0D1A0CE4F28A}" presName="parTx" presStyleLbl="node1" presStyleIdx="0" presStyleCnt="3">
        <dgm:presLayoutVars>
          <dgm:chMax val="0"/>
          <dgm:chPref val="0"/>
          <dgm:bulletEnabled val="1"/>
        </dgm:presLayoutVars>
      </dgm:prSet>
      <dgm:spPr/>
    </dgm:pt>
    <dgm:pt modelId="{B9D6E12D-D8ED-48EB-ADE4-673BA20A9AE0}" type="pres">
      <dgm:prSet presAssocID="{D1A545D3-3227-4CAE-8E9F-0D1A0CE4F28A}" presName="parSh" presStyleLbl="node1" presStyleIdx="1" presStyleCnt="3"/>
      <dgm:spPr/>
    </dgm:pt>
    <dgm:pt modelId="{FE72B310-DED6-4FD1-9F8F-C0BA3C59BC2B}" type="pres">
      <dgm:prSet presAssocID="{D1A545D3-3227-4CAE-8E9F-0D1A0CE4F28A}" presName="desTx" presStyleLbl="fgAcc1" presStyleIdx="1" presStyleCnt="3">
        <dgm:presLayoutVars>
          <dgm:bulletEnabled val="1"/>
        </dgm:presLayoutVars>
      </dgm:prSet>
      <dgm:spPr/>
    </dgm:pt>
    <dgm:pt modelId="{5AD4C9A8-13B2-4062-993A-B056A5634054}" type="pres">
      <dgm:prSet presAssocID="{997D9D10-6BA4-437D-9F7C-0FF7B1825209}" presName="sibTrans" presStyleLbl="sibTrans2D1" presStyleIdx="1" presStyleCnt="2"/>
      <dgm:spPr/>
    </dgm:pt>
    <dgm:pt modelId="{03744867-ACF6-4E74-A0DA-C20FFA956485}" type="pres">
      <dgm:prSet presAssocID="{997D9D10-6BA4-437D-9F7C-0FF7B1825209}" presName="connTx" presStyleLbl="sibTrans2D1" presStyleIdx="1" presStyleCnt="2"/>
      <dgm:spPr/>
    </dgm:pt>
    <dgm:pt modelId="{EEA69E3F-B1DA-4AC9-A2FB-13B01F3F3A23}" type="pres">
      <dgm:prSet presAssocID="{DD87BBF4-1D50-4507-8311-1FFCB616DD07}" presName="composite" presStyleCnt="0"/>
      <dgm:spPr/>
    </dgm:pt>
    <dgm:pt modelId="{073F2207-916E-49FC-B09D-B8C6A05590C1}" type="pres">
      <dgm:prSet presAssocID="{DD87BBF4-1D50-4507-8311-1FFCB616DD07}" presName="parTx" presStyleLbl="node1" presStyleIdx="1" presStyleCnt="3">
        <dgm:presLayoutVars>
          <dgm:chMax val="0"/>
          <dgm:chPref val="0"/>
          <dgm:bulletEnabled val="1"/>
        </dgm:presLayoutVars>
      </dgm:prSet>
      <dgm:spPr/>
    </dgm:pt>
    <dgm:pt modelId="{15209907-141F-431F-8F2A-2D95EE65F74E}" type="pres">
      <dgm:prSet presAssocID="{DD87BBF4-1D50-4507-8311-1FFCB616DD07}" presName="parSh" presStyleLbl="node1" presStyleIdx="2" presStyleCnt="3"/>
      <dgm:spPr/>
    </dgm:pt>
    <dgm:pt modelId="{2E0E3CCD-C3AE-41A4-949A-F1BB386518F2}" type="pres">
      <dgm:prSet presAssocID="{DD87BBF4-1D50-4507-8311-1FFCB616DD07}" presName="desTx" presStyleLbl="fgAcc1" presStyleIdx="2" presStyleCnt="3">
        <dgm:presLayoutVars>
          <dgm:bulletEnabled val="1"/>
        </dgm:presLayoutVars>
      </dgm:prSet>
      <dgm:spPr/>
    </dgm:pt>
  </dgm:ptLst>
  <dgm:cxnLst>
    <dgm:cxn modelId="{98D51C0C-2DFE-4B3F-BBA5-CA12F5592704}" srcId="{9F74D49D-D9F8-4FC4-97BB-298F31E3957D}" destId="{D1A545D3-3227-4CAE-8E9F-0D1A0CE4F28A}" srcOrd="1" destOrd="0" parTransId="{C22C587E-FD5A-4444-9E42-8994F6A95C70}" sibTransId="{997D9D10-6BA4-437D-9F7C-0FF7B1825209}"/>
    <dgm:cxn modelId="{4A154A0C-D668-4DA7-80AC-9D12C0EB395D}" type="presOf" srcId="{D7EDC991-40FC-492E-ACFF-9B409A8C0A09}" destId="{C6C42F86-FDED-40C3-804C-A51D118B8BCA}" srcOrd="1" destOrd="0" presId="urn:microsoft.com/office/officeart/2005/8/layout/process3"/>
    <dgm:cxn modelId="{3E88F719-5F29-4E75-AB3F-756193ABAAF4}" type="presOf" srcId="{DD87BBF4-1D50-4507-8311-1FFCB616DD07}" destId="{073F2207-916E-49FC-B09D-B8C6A05590C1}" srcOrd="0" destOrd="0" presId="urn:microsoft.com/office/officeart/2005/8/layout/process3"/>
    <dgm:cxn modelId="{ECC64932-9206-471A-A030-A812FC843250}" type="presOf" srcId="{D1A545D3-3227-4CAE-8E9F-0D1A0CE4F28A}" destId="{B9D6E12D-D8ED-48EB-ADE4-673BA20A9AE0}" srcOrd="1" destOrd="0" presId="urn:microsoft.com/office/officeart/2005/8/layout/process3"/>
    <dgm:cxn modelId="{2A709932-7955-4F3B-A812-F24ABC0C9D25}" srcId="{9F74D49D-D9F8-4FC4-97BB-298F31E3957D}" destId="{D7EDC991-40FC-492E-ACFF-9B409A8C0A09}" srcOrd="0" destOrd="0" parTransId="{F69F280A-92DE-4FAB-A271-D76CBAF9F26A}" sibTransId="{112705B8-A238-48E4-8497-8455CFEA7BEB}"/>
    <dgm:cxn modelId="{4E35C44A-E0BB-436D-82B1-88FD04425C3B}" type="presOf" srcId="{112705B8-A238-48E4-8497-8455CFEA7BEB}" destId="{FF29D693-56D4-4567-B4AC-4A56A24DD672}" srcOrd="1" destOrd="0" presId="urn:microsoft.com/office/officeart/2005/8/layout/process3"/>
    <dgm:cxn modelId="{5C02DA4A-B516-460B-B450-C5853ADF6357}" type="presOf" srcId="{D7EDC991-40FC-492E-ACFF-9B409A8C0A09}" destId="{FCD9C596-5ED2-4241-AA91-8E87FE8BD078}" srcOrd="0" destOrd="0" presId="urn:microsoft.com/office/officeart/2005/8/layout/process3"/>
    <dgm:cxn modelId="{A4199056-4150-498A-A460-7C060E7A3B1C}" type="presOf" srcId="{01B3275A-DDE8-4CC4-AB68-E0935DF19361}" destId="{2E0E3CCD-C3AE-41A4-949A-F1BB386518F2}" srcOrd="0" destOrd="0" presId="urn:microsoft.com/office/officeart/2005/8/layout/process3"/>
    <dgm:cxn modelId="{3055048B-AAAD-4CA7-A5E1-5423DB587A8A}" srcId="{D7EDC991-40FC-492E-ACFF-9B409A8C0A09}" destId="{E75A8BBC-9E75-46AE-BEE9-EDA88EBD593C}" srcOrd="0" destOrd="0" parTransId="{ED6FD1E9-9F6E-48E0-9E45-EC82F6184AF3}" sibTransId="{EAD6F915-29AC-4335-8F2B-E3C427BD4B21}"/>
    <dgm:cxn modelId="{822AF797-FEC3-49B7-B060-E4217A476671}" type="presOf" srcId="{E75A8BBC-9E75-46AE-BEE9-EDA88EBD593C}" destId="{A1E93C0F-23FB-4702-B882-9B77D4432D62}" srcOrd="0" destOrd="0" presId="urn:microsoft.com/office/officeart/2005/8/layout/process3"/>
    <dgm:cxn modelId="{4FD4A9BF-7A48-43E6-8CBB-35B1C9696982}" type="presOf" srcId="{D1A545D3-3227-4CAE-8E9F-0D1A0CE4F28A}" destId="{22EB915D-A0D7-4E05-82AB-56656BEE4FC7}" srcOrd="0" destOrd="0" presId="urn:microsoft.com/office/officeart/2005/8/layout/process3"/>
    <dgm:cxn modelId="{EE74D6C1-D00D-4D1D-BC0A-404E98234634}" type="presOf" srcId="{DD87BBF4-1D50-4507-8311-1FFCB616DD07}" destId="{15209907-141F-431F-8F2A-2D95EE65F74E}" srcOrd="1" destOrd="0" presId="urn:microsoft.com/office/officeart/2005/8/layout/process3"/>
    <dgm:cxn modelId="{4AD11BC4-4207-4AAD-B144-A7A5E58E85EA}" srcId="{D1A545D3-3227-4CAE-8E9F-0D1A0CE4F28A}" destId="{78DF47CE-2F45-496B-97ED-D3D68DB15730}" srcOrd="0" destOrd="0" parTransId="{0CE82EE5-F583-4D13-A26E-1809FD9413CD}" sibTransId="{A5F91A4F-97B0-44E3-AB40-FC1D86EAED1B}"/>
    <dgm:cxn modelId="{D7BA81C5-3733-4B77-BCA7-F70A04778182}" srcId="{9F74D49D-D9F8-4FC4-97BB-298F31E3957D}" destId="{DD87BBF4-1D50-4507-8311-1FFCB616DD07}" srcOrd="2" destOrd="0" parTransId="{2ECCF4E3-2D94-4E30-B2D8-5E1086D90407}" sibTransId="{74F05D22-4601-4AB7-8281-642FBBF04944}"/>
    <dgm:cxn modelId="{EB6CD6CA-419A-446B-BA0B-775C729CCCEF}" type="presOf" srcId="{112705B8-A238-48E4-8497-8455CFEA7BEB}" destId="{134DF817-70B5-402D-9DBD-4669CBFC36FA}" srcOrd="0" destOrd="0" presId="urn:microsoft.com/office/officeart/2005/8/layout/process3"/>
    <dgm:cxn modelId="{26EDB2CF-1417-410A-8972-04A1EC593AAE}" type="presOf" srcId="{78DF47CE-2F45-496B-97ED-D3D68DB15730}" destId="{FE72B310-DED6-4FD1-9F8F-C0BA3C59BC2B}" srcOrd="0" destOrd="0" presId="urn:microsoft.com/office/officeart/2005/8/layout/process3"/>
    <dgm:cxn modelId="{303FBAE4-6F16-4B21-A3F6-498E5C7D144C}" srcId="{DD87BBF4-1D50-4507-8311-1FFCB616DD07}" destId="{01B3275A-DDE8-4CC4-AB68-E0935DF19361}" srcOrd="0" destOrd="0" parTransId="{F70A5DF0-38FA-4281-B6E3-E495FEDF3DF7}" sibTransId="{FEFE5A84-3362-41D3-B801-9879B7EF02A0}"/>
    <dgm:cxn modelId="{E5AAECE4-16B7-4D7D-BCB5-AF4F96C47B3D}" type="presOf" srcId="{997D9D10-6BA4-437D-9F7C-0FF7B1825209}" destId="{03744867-ACF6-4E74-A0DA-C20FFA956485}" srcOrd="1" destOrd="0" presId="urn:microsoft.com/office/officeart/2005/8/layout/process3"/>
    <dgm:cxn modelId="{38CF34E6-6C29-4478-AF83-5FF13C8E80B2}" type="presOf" srcId="{997D9D10-6BA4-437D-9F7C-0FF7B1825209}" destId="{5AD4C9A8-13B2-4062-993A-B056A5634054}" srcOrd="0" destOrd="0" presId="urn:microsoft.com/office/officeart/2005/8/layout/process3"/>
    <dgm:cxn modelId="{43C8F6FD-B41D-42DC-A903-B4F7359E16A4}" type="presOf" srcId="{9F74D49D-D9F8-4FC4-97BB-298F31E3957D}" destId="{B94027F3-B9AB-4929-9180-D49BCCDDACF4}" srcOrd="0" destOrd="0" presId="urn:microsoft.com/office/officeart/2005/8/layout/process3"/>
    <dgm:cxn modelId="{3C29A5D5-47EA-4814-BF33-C3523441DB7A}" type="presParOf" srcId="{B94027F3-B9AB-4929-9180-D49BCCDDACF4}" destId="{864F1F4B-320C-453A-A8E2-E926C9CB4E7D}" srcOrd="0" destOrd="0" presId="urn:microsoft.com/office/officeart/2005/8/layout/process3"/>
    <dgm:cxn modelId="{41E7DF35-BFA7-45B0-B905-D4FA9A328379}" type="presParOf" srcId="{864F1F4B-320C-453A-A8E2-E926C9CB4E7D}" destId="{FCD9C596-5ED2-4241-AA91-8E87FE8BD078}" srcOrd="0" destOrd="0" presId="urn:microsoft.com/office/officeart/2005/8/layout/process3"/>
    <dgm:cxn modelId="{50EE3D84-B3C9-4EBC-BB76-BC24E79141EC}" type="presParOf" srcId="{864F1F4B-320C-453A-A8E2-E926C9CB4E7D}" destId="{C6C42F86-FDED-40C3-804C-A51D118B8BCA}" srcOrd="1" destOrd="0" presId="urn:microsoft.com/office/officeart/2005/8/layout/process3"/>
    <dgm:cxn modelId="{607A6F70-26D8-4D00-8C6B-E94AF858D2C9}" type="presParOf" srcId="{864F1F4B-320C-453A-A8E2-E926C9CB4E7D}" destId="{A1E93C0F-23FB-4702-B882-9B77D4432D62}" srcOrd="2" destOrd="0" presId="urn:microsoft.com/office/officeart/2005/8/layout/process3"/>
    <dgm:cxn modelId="{C72ABADA-AEE7-4206-A248-EEC5011DA2DB}" type="presParOf" srcId="{B94027F3-B9AB-4929-9180-D49BCCDDACF4}" destId="{134DF817-70B5-402D-9DBD-4669CBFC36FA}" srcOrd="1" destOrd="0" presId="urn:microsoft.com/office/officeart/2005/8/layout/process3"/>
    <dgm:cxn modelId="{F76424E2-3AAA-40E8-A5CE-8F934BBF940F}" type="presParOf" srcId="{134DF817-70B5-402D-9DBD-4669CBFC36FA}" destId="{FF29D693-56D4-4567-B4AC-4A56A24DD672}" srcOrd="0" destOrd="0" presId="urn:microsoft.com/office/officeart/2005/8/layout/process3"/>
    <dgm:cxn modelId="{A99D20AD-22B6-49F8-9E16-770F94E98D35}" type="presParOf" srcId="{B94027F3-B9AB-4929-9180-D49BCCDDACF4}" destId="{74FCB802-C35A-4E4C-AD76-45EBCDE39D2C}" srcOrd="2" destOrd="0" presId="urn:microsoft.com/office/officeart/2005/8/layout/process3"/>
    <dgm:cxn modelId="{CFB51C8B-8258-4B9E-950B-B1FF397D2708}" type="presParOf" srcId="{74FCB802-C35A-4E4C-AD76-45EBCDE39D2C}" destId="{22EB915D-A0D7-4E05-82AB-56656BEE4FC7}" srcOrd="0" destOrd="0" presId="urn:microsoft.com/office/officeart/2005/8/layout/process3"/>
    <dgm:cxn modelId="{A1C78B9A-E94F-48BF-B094-656C9EC7E80D}" type="presParOf" srcId="{74FCB802-C35A-4E4C-AD76-45EBCDE39D2C}" destId="{B9D6E12D-D8ED-48EB-ADE4-673BA20A9AE0}" srcOrd="1" destOrd="0" presId="urn:microsoft.com/office/officeart/2005/8/layout/process3"/>
    <dgm:cxn modelId="{CB3F533F-9CA4-4A25-BACF-ED4872D882AB}" type="presParOf" srcId="{74FCB802-C35A-4E4C-AD76-45EBCDE39D2C}" destId="{FE72B310-DED6-4FD1-9F8F-C0BA3C59BC2B}" srcOrd="2" destOrd="0" presId="urn:microsoft.com/office/officeart/2005/8/layout/process3"/>
    <dgm:cxn modelId="{0F11F2F4-0C5E-4F3D-8114-ABBDF8D79575}" type="presParOf" srcId="{B94027F3-B9AB-4929-9180-D49BCCDDACF4}" destId="{5AD4C9A8-13B2-4062-993A-B056A5634054}" srcOrd="3" destOrd="0" presId="urn:microsoft.com/office/officeart/2005/8/layout/process3"/>
    <dgm:cxn modelId="{D3EA910B-4E6B-47B6-A3B0-1B7BE817F895}" type="presParOf" srcId="{5AD4C9A8-13B2-4062-993A-B056A5634054}" destId="{03744867-ACF6-4E74-A0DA-C20FFA956485}" srcOrd="0" destOrd="0" presId="urn:microsoft.com/office/officeart/2005/8/layout/process3"/>
    <dgm:cxn modelId="{E32AE0C9-3CF7-42D1-8F1A-76D820902BF2}" type="presParOf" srcId="{B94027F3-B9AB-4929-9180-D49BCCDDACF4}" destId="{EEA69E3F-B1DA-4AC9-A2FB-13B01F3F3A23}" srcOrd="4" destOrd="0" presId="urn:microsoft.com/office/officeart/2005/8/layout/process3"/>
    <dgm:cxn modelId="{B4297357-C667-469C-BDC3-0EFAC02FDF6A}" type="presParOf" srcId="{EEA69E3F-B1DA-4AC9-A2FB-13B01F3F3A23}" destId="{073F2207-916E-49FC-B09D-B8C6A05590C1}" srcOrd="0" destOrd="0" presId="urn:microsoft.com/office/officeart/2005/8/layout/process3"/>
    <dgm:cxn modelId="{3F1C759F-A964-4A37-BC8A-A9DA14B59682}" type="presParOf" srcId="{EEA69E3F-B1DA-4AC9-A2FB-13B01F3F3A23}" destId="{15209907-141F-431F-8F2A-2D95EE65F74E}" srcOrd="1" destOrd="0" presId="urn:microsoft.com/office/officeart/2005/8/layout/process3"/>
    <dgm:cxn modelId="{516EA50D-54AB-42E8-9ACD-CC2334BB0D34}" type="presParOf" srcId="{EEA69E3F-B1DA-4AC9-A2FB-13B01F3F3A23}" destId="{2E0E3CCD-C3AE-41A4-949A-F1BB386518F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8835674-1F5D-4C95-BFD8-789AF69A2D3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78E86D0-4255-4EFE-B4AC-3BA525EDAA39}">
      <dgm:prSet phldrT="[Text]" custT="1"/>
      <dgm:spPr>
        <a:xfrm>
          <a:off x="0" y="29127"/>
          <a:ext cx="8229600" cy="748800"/>
        </a:xfrm>
        <a:prstGeom prst="roundRect">
          <a:avLst/>
        </a:prstGeom>
        <a:solidFill>
          <a:srgbClr val="1B2B51"/>
        </a:solidFill>
        <a:ln w="25400" cap="flat" cmpd="sng" algn="ctr">
          <a:solidFill>
            <a:srgbClr val="1B2B51"/>
          </a:solidFill>
          <a:prstDash val="solid"/>
        </a:ln>
        <a:effectLst/>
      </dgm:spPr>
      <dgm:t>
        <a:bodyPr/>
        <a:lstStyle/>
        <a:p>
          <a:pPr>
            <a:buNone/>
          </a:pPr>
          <a:r>
            <a:rPr lang="en-US" sz="2600" cap="all" baseline="0">
              <a:solidFill>
                <a:sysClr val="window" lastClr="FFFFFF"/>
              </a:solidFill>
              <a:latin typeface="Helvetica Neue"/>
              <a:ea typeface="+mn-ea"/>
              <a:cs typeface="+mn-cs"/>
            </a:rPr>
            <a:t>Deposit</a:t>
          </a:r>
        </a:p>
      </dgm:t>
    </dgm:pt>
    <dgm:pt modelId="{D6E7137B-EE29-4ACA-AF3B-11A881440A1B}" type="parTrans" cxnId="{F2F99DEB-7870-4E7E-8F2F-77461ADAE80E}">
      <dgm:prSet/>
      <dgm:spPr/>
      <dgm:t>
        <a:bodyPr/>
        <a:lstStyle/>
        <a:p>
          <a:endParaRPr lang="en-US"/>
        </a:p>
      </dgm:t>
    </dgm:pt>
    <dgm:pt modelId="{DB9C1F60-1F49-434E-96F6-3C5DC8F0408C}" type="sibTrans" cxnId="{F2F99DEB-7870-4E7E-8F2F-77461ADAE80E}">
      <dgm:prSet/>
      <dgm:spPr/>
      <dgm:t>
        <a:bodyPr/>
        <a:lstStyle/>
        <a:p>
          <a:endParaRPr lang="en-US"/>
        </a:p>
      </dgm:t>
    </dgm:pt>
    <dgm:pt modelId="{1C241A0C-717E-4F24-9A56-7C282C247639}">
      <dgm:prSet phldrT="[Text]" custT="1"/>
      <dgm:spPr>
        <a:xfrm>
          <a:off x="0" y="777927"/>
          <a:ext cx="8229600" cy="745200"/>
        </a:xfrm>
        <a:prstGeom prst="rect">
          <a:avLst/>
        </a:prstGeom>
        <a:noFill/>
        <a:ln>
          <a:noFill/>
        </a:ln>
        <a:effectLst/>
      </dgm:spPr>
      <dgm:t>
        <a:bodyPr/>
        <a:lstStyle/>
        <a:p>
          <a:pPr>
            <a:buChar char="•"/>
          </a:pPr>
          <a:r>
            <a:rPr lang="en-US" sz="2000">
              <a:solidFill>
                <a:sysClr val="windowText" lastClr="000000">
                  <a:hueOff val="0"/>
                  <a:satOff val="0"/>
                  <a:lumOff val="0"/>
                  <a:alphaOff val="0"/>
                </a:sysClr>
              </a:solidFill>
              <a:latin typeface="Helvetica Neue"/>
              <a:ea typeface="+mn-ea"/>
              <a:cs typeface="+mn-cs"/>
            </a:rPr>
            <a:t>Checks or cash</a:t>
          </a:r>
        </a:p>
      </dgm:t>
    </dgm:pt>
    <dgm:pt modelId="{BD7CA9CE-99AD-438E-AAD6-9DE560D5F932}" type="parTrans" cxnId="{A9641DD5-27C7-44A2-88B1-B583523EC0ED}">
      <dgm:prSet/>
      <dgm:spPr/>
      <dgm:t>
        <a:bodyPr/>
        <a:lstStyle/>
        <a:p>
          <a:endParaRPr lang="en-US"/>
        </a:p>
      </dgm:t>
    </dgm:pt>
    <dgm:pt modelId="{18FA2936-8D4C-4F34-B34C-225AA8BF943D}" type="sibTrans" cxnId="{A9641DD5-27C7-44A2-88B1-B583523EC0ED}">
      <dgm:prSet/>
      <dgm:spPr/>
      <dgm:t>
        <a:bodyPr/>
        <a:lstStyle/>
        <a:p>
          <a:endParaRPr lang="en-US"/>
        </a:p>
      </dgm:t>
    </dgm:pt>
    <dgm:pt modelId="{ECE62BCE-FC88-4F4F-ABC0-DE53A6285A04}">
      <dgm:prSet phldrT="[Text]" custT="1"/>
      <dgm:spPr>
        <a:xfrm>
          <a:off x="0" y="777927"/>
          <a:ext cx="8229600" cy="745200"/>
        </a:xfrm>
        <a:prstGeom prst="rect">
          <a:avLst/>
        </a:prstGeom>
        <a:noFill/>
        <a:ln>
          <a:noFill/>
        </a:ln>
        <a:effectLst/>
      </dgm:spPr>
      <dgm:t>
        <a:bodyPr/>
        <a:lstStyle/>
        <a:p>
          <a:pPr>
            <a:buChar char="•"/>
          </a:pPr>
          <a:r>
            <a:rPr lang="en-US" sz="2000">
              <a:solidFill>
                <a:sysClr val="windowText" lastClr="000000">
                  <a:hueOff val="0"/>
                  <a:satOff val="0"/>
                  <a:lumOff val="0"/>
                  <a:alphaOff val="0"/>
                </a:sysClr>
              </a:solidFill>
              <a:latin typeface="Helvetica Neue"/>
              <a:ea typeface="+mn-ea"/>
              <a:cs typeface="+mn-cs"/>
            </a:rPr>
            <a:t>Direct deposit</a:t>
          </a:r>
        </a:p>
      </dgm:t>
    </dgm:pt>
    <dgm:pt modelId="{876BDE4A-CC9D-4CAC-A5D7-0FACBCFDC9C7}" type="parTrans" cxnId="{CC852297-2084-4A00-9E59-0E722C997C80}">
      <dgm:prSet/>
      <dgm:spPr/>
      <dgm:t>
        <a:bodyPr/>
        <a:lstStyle/>
        <a:p>
          <a:endParaRPr lang="en-US"/>
        </a:p>
      </dgm:t>
    </dgm:pt>
    <dgm:pt modelId="{5D515F98-B572-4860-AA21-7860C91910C7}" type="sibTrans" cxnId="{CC852297-2084-4A00-9E59-0E722C997C80}">
      <dgm:prSet/>
      <dgm:spPr/>
      <dgm:t>
        <a:bodyPr/>
        <a:lstStyle/>
        <a:p>
          <a:endParaRPr lang="en-US"/>
        </a:p>
      </dgm:t>
    </dgm:pt>
    <dgm:pt modelId="{6B2F7DA8-13FA-4945-9A45-1FC3C40E6020}">
      <dgm:prSet phldrT="[Text]" custT="1"/>
      <dgm:spPr>
        <a:xfrm>
          <a:off x="0" y="1523127"/>
          <a:ext cx="8229600" cy="748800"/>
        </a:xfrm>
        <a:prstGeom prst="roundRect">
          <a:avLst/>
        </a:prstGeom>
        <a:solidFill>
          <a:srgbClr val="1B2B51"/>
        </a:solidFill>
        <a:ln w="25400" cap="flat" cmpd="sng" algn="ctr">
          <a:solidFill>
            <a:srgbClr val="1B2B51"/>
          </a:solidFill>
          <a:prstDash val="solid"/>
        </a:ln>
        <a:effectLst/>
      </dgm:spPr>
      <dgm:t>
        <a:bodyPr/>
        <a:lstStyle/>
        <a:p>
          <a:pPr>
            <a:buNone/>
          </a:pPr>
          <a:r>
            <a:rPr lang="en-US" sz="2600" cap="all" baseline="0">
              <a:solidFill>
                <a:sysClr val="window" lastClr="FFFFFF"/>
              </a:solidFill>
              <a:latin typeface="Helvetica Neue"/>
              <a:ea typeface="+mn-ea"/>
              <a:cs typeface="+mn-cs"/>
            </a:rPr>
            <a:t>Checking Account</a:t>
          </a:r>
        </a:p>
      </dgm:t>
    </dgm:pt>
    <dgm:pt modelId="{A7776C10-F991-4691-BC5C-78886E3FBE6A}" type="parTrans" cxnId="{ACD326D4-1E05-4FB9-9F15-86A4694DFBE1}">
      <dgm:prSet/>
      <dgm:spPr/>
      <dgm:t>
        <a:bodyPr/>
        <a:lstStyle/>
        <a:p>
          <a:endParaRPr lang="en-US"/>
        </a:p>
      </dgm:t>
    </dgm:pt>
    <dgm:pt modelId="{C053E815-1AD0-449B-B7E3-96223006BAF5}" type="sibTrans" cxnId="{ACD326D4-1E05-4FB9-9F15-86A4694DFBE1}">
      <dgm:prSet/>
      <dgm:spPr/>
      <dgm:t>
        <a:bodyPr/>
        <a:lstStyle/>
        <a:p>
          <a:endParaRPr lang="en-US"/>
        </a:p>
      </dgm:t>
    </dgm:pt>
    <dgm:pt modelId="{3374455A-048D-4327-8A07-0CA0537329A5}">
      <dgm:prSet phldrT="[Text]" custT="1"/>
      <dgm:spPr>
        <a:xfrm>
          <a:off x="0" y="2271927"/>
          <a:ext cx="8229600" cy="662400"/>
        </a:xfrm>
        <a:prstGeom prst="rect">
          <a:avLst/>
        </a:prstGeom>
        <a:noFill/>
        <a:ln>
          <a:noFill/>
        </a:ln>
        <a:effectLst/>
      </dgm:spPr>
      <dgm:t>
        <a:bodyPr/>
        <a:lstStyle/>
        <a:p>
          <a:pPr>
            <a:buChar char="•"/>
          </a:pPr>
          <a:r>
            <a:rPr lang="en-US" sz="2000">
              <a:solidFill>
                <a:sysClr val="windowText" lastClr="000000"/>
              </a:solidFill>
              <a:latin typeface="Helvetica Neue"/>
              <a:ea typeface="+mn-ea"/>
              <a:cs typeface="+mn-cs"/>
            </a:rPr>
            <a:t>Cash management</a:t>
          </a:r>
        </a:p>
      </dgm:t>
    </dgm:pt>
    <dgm:pt modelId="{631558C5-BA64-4012-B15E-41E6054688AA}" type="parTrans" cxnId="{80FF3350-DF03-4F98-842E-89D975BF1D4E}">
      <dgm:prSet/>
      <dgm:spPr/>
      <dgm:t>
        <a:bodyPr/>
        <a:lstStyle/>
        <a:p>
          <a:endParaRPr lang="en-US"/>
        </a:p>
      </dgm:t>
    </dgm:pt>
    <dgm:pt modelId="{465885AF-05B9-4BAD-8CB2-FCEA4F68510A}" type="sibTrans" cxnId="{80FF3350-DF03-4F98-842E-89D975BF1D4E}">
      <dgm:prSet/>
      <dgm:spPr/>
      <dgm:t>
        <a:bodyPr/>
        <a:lstStyle/>
        <a:p>
          <a:endParaRPr lang="en-US"/>
        </a:p>
      </dgm:t>
    </dgm:pt>
    <dgm:pt modelId="{D92C9E09-1154-4970-A653-A54B0B752609}">
      <dgm:prSet phldrT="[Text]" custT="1"/>
      <dgm:spPr>
        <a:xfrm>
          <a:off x="0" y="2934327"/>
          <a:ext cx="8229600" cy="748800"/>
        </a:xfrm>
        <a:prstGeom prst="roundRect">
          <a:avLst/>
        </a:prstGeom>
        <a:solidFill>
          <a:srgbClr val="1B2B51"/>
        </a:solidFill>
        <a:ln w="25400" cap="flat" cmpd="sng" algn="ctr">
          <a:solidFill>
            <a:srgbClr val="1B2B51"/>
          </a:solidFill>
          <a:prstDash val="solid"/>
        </a:ln>
        <a:effectLst/>
      </dgm:spPr>
      <dgm:t>
        <a:bodyPr/>
        <a:lstStyle/>
        <a:p>
          <a:pPr>
            <a:buNone/>
          </a:pPr>
          <a:r>
            <a:rPr lang="en-US" sz="2600" cap="all" baseline="0">
              <a:solidFill>
                <a:sysClr val="window" lastClr="FFFFFF"/>
              </a:solidFill>
              <a:latin typeface="Helvetica Neue"/>
              <a:ea typeface="+mn-ea"/>
              <a:cs typeface="+mn-cs"/>
            </a:rPr>
            <a:t>Withdrawal</a:t>
          </a:r>
        </a:p>
      </dgm:t>
    </dgm:pt>
    <dgm:pt modelId="{31F1D7B2-09C8-40DC-BA00-C69528F2EC37}" type="parTrans" cxnId="{101DDCA5-ACDF-4607-A938-73DB706305C5}">
      <dgm:prSet/>
      <dgm:spPr/>
      <dgm:t>
        <a:bodyPr/>
        <a:lstStyle/>
        <a:p>
          <a:endParaRPr lang="en-US"/>
        </a:p>
      </dgm:t>
    </dgm:pt>
    <dgm:pt modelId="{C4E0561B-C233-41E1-8EA1-BCE68299546B}" type="sibTrans" cxnId="{101DDCA5-ACDF-4607-A938-73DB706305C5}">
      <dgm:prSet/>
      <dgm:spPr/>
      <dgm:t>
        <a:bodyPr/>
        <a:lstStyle/>
        <a:p>
          <a:endParaRPr lang="en-US"/>
        </a:p>
      </dgm:t>
    </dgm:pt>
    <dgm:pt modelId="{962B6320-C5CE-443A-9125-40679FE94DD5}">
      <dgm:prSet phldrT="[Text]" custT="1"/>
      <dgm:spPr>
        <a:xfrm>
          <a:off x="0" y="3683127"/>
          <a:ext cx="8229600" cy="1490400"/>
        </a:xfrm>
        <a:prstGeom prst="rect">
          <a:avLst/>
        </a:prstGeom>
        <a:noFill/>
        <a:ln>
          <a:noFill/>
        </a:ln>
        <a:effectLst/>
      </dgm:spPr>
      <dgm:t>
        <a:bodyPr/>
        <a:lstStyle/>
        <a:p>
          <a:pPr>
            <a:buChar char="•"/>
          </a:pPr>
          <a:r>
            <a:rPr lang="en-US" sz="2000">
              <a:solidFill>
                <a:sysClr val="windowText" lastClr="000000">
                  <a:hueOff val="0"/>
                  <a:satOff val="0"/>
                  <a:lumOff val="0"/>
                  <a:alphaOff val="0"/>
                </a:sysClr>
              </a:solidFill>
              <a:latin typeface="Helvetica Neue"/>
              <a:ea typeface="+mn-ea"/>
              <a:cs typeface="+mn-cs"/>
            </a:rPr>
            <a:t>Checks</a:t>
          </a:r>
        </a:p>
      </dgm:t>
    </dgm:pt>
    <dgm:pt modelId="{C25FD007-DE27-43BE-8CB1-7971DDC18F08}" type="parTrans" cxnId="{4F179B52-D737-4161-A2E6-E1E54108C6A5}">
      <dgm:prSet/>
      <dgm:spPr/>
      <dgm:t>
        <a:bodyPr/>
        <a:lstStyle/>
        <a:p>
          <a:endParaRPr lang="en-US"/>
        </a:p>
      </dgm:t>
    </dgm:pt>
    <dgm:pt modelId="{1D7F219A-C353-40E2-A16D-295DA321271A}" type="sibTrans" cxnId="{4F179B52-D737-4161-A2E6-E1E54108C6A5}">
      <dgm:prSet/>
      <dgm:spPr/>
      <dgm:t>
        <a:bodyPr/>
        <a:lstStyle/>
        <a:p>
          <a:endParaRPr lang="en-US"/>
        </a:p>
      </dgm:t>
    </dgm:pt>
    <dgm:pt modelId="{18C044CD-E858-4A9E-96FF-2B42EBC2517D}">
      <dgm:prSet phldrT="[Text]" custT="1"/>
      <dgm:spPr>
        <a:xfrm>
          <a:off x="0" y="3683127"/>
          <a:ext cx="8229600" cy="1490400"/>
        </a:xfrm>
        <a:prstGeom prst="rect">
          <a:avLst/>
        </a:prstGeom>
        <a:noFill/>
        <a:ln>
          <a:noFill/>
        </a:ln>
        <a:effectLst/>
      </dgm:spPr>
      <dgm:t>
        <a:bodyPr/>
        <a:lstStyle/>
        <a:p>
          <a:pPr>
            <a:buChar char="•"/>
          </a:pPr>
          <a:r>
            <a:rPr lang="en-US" sz="2000">
              <a:solidFill>
                <a:sysClr val="windowText" lastClr="000000">
                  <a:hueOff val="0"/>
                  <a:satOff val="0"/>
                  <a:lumOff val="0"/>
                  <a:alphaOff val="0"/>
                </a:sysClr>
              </a:solidFill>
              <a:latin typeface="Helvetica Neue"/>
              <a:ea typeface="+mn-ea"/>
              <a:cs typeface="+mn-cs"/>
            </a:rPr>
            <a:t>Automatic payment</a:t>
          </a:r>
        </a:p>
      </dgm:t>
    </dgm:pt>
    <dgm:pt modelId="{302C8BC2-5398-4B48-8090-796F02BF47BE}" type="parTrans" cxnId="{E0806BBC-D33C-4C36-ADF8-720BC3756287}">
      <dgm:prSet/>
      <dgm:spPr/>
      <dgm:t>
        <a:bodyPr/>
        <a:lstStyle/>
        <a:p>
          <a:endParaRPr lang="en-US"/>
        </a:p>
      </dgm:t>
    </dgm:pt>
    <dgm:pt modelId="{9ED813B7-B293-4FD7-96AE-7AFD682B586B}" type="sibTrans" cxnId="{E0806BBC-D33C-4C36-ADF8-720BC3756287}">
      <dgm:prSet/>
      <dgm:spPr/>
      <dgm:t>
        <a:bodyPr/>
        <a:lstStyle/>
        <a:p>
          <a:endParaRPr lang="en-US"/>
        </a:p>
      </dgm:t>
    </dgm:pt>
    <dgm:pt modelId="{6BF126E7-54EF-425D-B26F-DF29BA593313}">
      <dgm:prSet phldrT="[Text]" custT="1"/>
      <dgm:spPr>
        <a:xfrm>
          <a:off x="0" y="3683127"/>
          <a:ext cx="8229600" cy="1490400"/>
        </a:xfrm>
        <a:prstGeom prst="rect">
          <a:avLst/>
        </a:prstGeom>
        <a:noFill/>
        <a:ln>
          <a:noFill/>
        </a:ln>
        <a:effectLst/>
      </dgm:spPr>
      <dgm:t>
        <a:bodyPr/>
        <a:lstStyle/>
        <a:p>
          <a:pPr>
            <a:buChar char="•"/>
          </a:pPr>
          <a:r>
            <a:rPr lang="en-US" sz="2000">
              <a:solidFill>
                <a:sysClr val="windowText" lastClr="000000">
                  <a:hueOff val="0"/>
                  <a:satOff val="0"/>
                  <a:lumOff val="0"/>
                  <a:alphaOff val="0"/>
                </a:sysClr>
              </a:solidFill>
              <a:latin typeface="Helvetica Neue"/>
              <a:ea typeface="+mn-ea"/>
              <a:cs typeface="+mn-cs"/>
            </a:rPr>
            <a:t>ATM</a:t>
          </a:r>
        </a:p>
      </dgm:t>
    </dgm:pt>
    <dgm:pt modelId="{29A90B5D-FD48-4933-9FAC-B737E0F78685}" type="parTrans" cxnId="{23D3EC6F-86D8-40CF-BE24-DC510A18F24B}">
      <dgm:prSet/>
      <dgm:spPr/>
      <dgm:t>
        <a:bodyPr/>
        <a:lstStyle/>
        <a:p>
          <a:endParaRPr lang="en-US"/>
        </a:p>
      </dgm:t>
    </dgm:pt>
    <dgm:pt modelId="{DA38DF17-689E-457F-BD4A-56E44BD0BAAF}" type="sibTrans" cxnId="{23D3EC6F-86D8-40CF-BE24-DC510A18F24B}">
      <dgm:prSet/>
      <dgm:spPr/>
      <dgm:t>
        <a:bodyPr/>
        <a:lstStyle/>
        <a:p>
          <a:endParaRPr lang="en-US"/>
        </a:p>
      </dgm:t>
    </dgm:pt>
    <dgm:pt modelId="{38128921-0B16-4618-B576-8CE0A32711D3}">
      <dgm:prSet phldrT="[Text]" custT="1"/>
      <dgm:spPr>
        <a:xfrm>
          <a:off x="0" y="3683127"/>
          <a:ext cx="8229600" cy="1490400"/>
        </a:xfrm>
        <a:prstGeom prst="rect">
          <a:avLst/>
        </a:prstGeom>
        <a:noFill/>
        <a:ln>
          <a:noFill/>
        </a:ln>
        <a:effectLst/>
      </dgm:spPr>
      <dgm:t>
        <a:bodyPr/>
        <a:lstStyle/>
        <a:p>
          <a:pPr>
            <a:buChar char="•"/>
          </a:pPr>
          <a:r>
            <a:rPr lang="en-US" sz="2000">
              <a:solidFill>
                <a:sysClr val="windowText" lastClr="000000">
                  <a:hueOff val="0"/>
                  <a:satOff val="0"/>
                  <a:lumOff val="0"/>
                  <a:alphaOff val="0"/>
                </a:sysClr>
              </a:solidFill>
              <a:latin typeface="Helvetica Neue"/>
              <a:ea typeface="+mn-ea"/>
              <a:cs typeface="+mn-cs"/>
            </a:rPr>
            <a:t>Debit card</a:t>
          </a:r>
        </a:p>
      </dgm:t>
    </dgm:pt>
    <dgm:pt modelId="{B0BBC137-CD78-4CC9-BD5E-CC98571AB82B}" type="parTrans" cxnId="{A40755ED-34BA-4D27-8AA3-7AE20DA8D0C7}">
      <dgm:prSet/>
      <dgm:spPr/>
      <dgm:t>
        <a:bodyPr/>
        <a:lstStyle/>
        <a:p>
          <a:endParaRPr lang="en-US"/>
        </a:p>
      </dgm:t>
    </dgm:pt>
    <dgm:pt modelId="{8CCCEC8B-4C23-4AE1-A0B8-BA62BF3B35AC}" type="sibTrans" cxnId="{A40755ED-34BA-4D27-8AA3-7AE20DA8D0C7}">
      <dgm:prSet/>
      <dgm:spPr/>
      <dgm:t>
        <a:bodyPr/>
        <a:lstStyle/>
        <a:p>
          <a:endParaRPr lang="en-US"/>
        </a:p>
      </dgm:t>
    </dgm:pt>
    <dgm:pt modelId="{03FC801B-664B-F041-A469-94451663B4C8}">
      <dgm:prSet phldrT="[Text]" custT="1"/>
      <dgm:spPr>
        <a:xfrm>
          <a:off x="0" y="3683127"/>
          <a:ext cx="8229600" cy="1490400"/>
        </a:xfrm>
        <a:noFill/>
        <a:ln>
          <a:noFill/>
        </a:ln>
        <a:effectLst/>
      </dgm:spPr>
      <dgm:t>
        <a:bodyPr/>
        <a:lstStyle/>
        <a:p>
          <a:pPr>
            <a:buChar char="•"/>
          </a:pPr>
          <a:r>
            <a:rPr lang="en-US" sz="2000">
              <a:solidFill>
                <a:sysClr val="windowText" lastClr="000000">
                  <a:hueOff val="0"/>
                  <a:satOff val="0"/>
                  <a:lumOff val="0"/>
                  <a:alphaOff val="0"/>
                </a:sysClr>
              </a:solidFill>
              <a:latin typeface="Helvetica Neue"/>
              <a:ea typeface="+mn-ea"/>
              <a:cs typeface="+mn-cs"/>
            </a:rPr>
            <a:t>Mobile pay</a:t>
          </a:r>
        </a:p>
      </dgm:t>
    </dgm:pt>
    <dgm:pt modelId="{B38CE606-73D0-404C-A5C3-BD93EB984960}" type="parTrans" cxnId="{1BBB8313-F05E-8D4A-ACC9-9D0A833C5089}">
      <dgm:prSet/>
      <dgm:spPr/>
      <dgm:t>
        <a:bodyPr/>
        <a:lstStyle/>
        <a:p>
          <a:endParaRPr lang="en-US"/>
        </a:p>
      </dgm:t>
    </dgm:pt>
    <dgm:pt modelId="{0B532629-D3E7-D14A-838B-AD5C780BDF0A}" type="sibTrans" cxnId="{1BBB8313-F05E-8D4A-ACC9-9D0A833C5089}">
      <dgm:prSet/>
      <dgm:spPr/>
      <dgm:t>
        <a:bodyPr/>
        <a:lstStyle/>
        <a:p>
          <a:endParaRPr lang="en-US"/>
        </a:p>
      </dgm:t>
    </dgm:pt>
    <dgm:pt modelId="{470C519D-38BD-3344-B527-C09B51C2C29A}">
      <dgm:prSet phldrT="[Text]" custT="1"/>
      <dgm:spPr>
        <a:xfrm>
          <a:off x="0" y="3683127"/>
          <a:ext cx="8229600" cy="1490400"/>
        </a:xfrm>
        <a:noFill/>
        <a:ln>
          <a:noFill/>
        </a:ln>
        <a:effectLst/>
      </dgm:spPr>
      <dgm:t>
        <a:bodyPr/>
        <a:lstStyle/>
        <a:p>
          <a:pPr>
            <a:buChar char="•"/>
          </a:pPr>
          <a:r>
            <a:rPr lang="en-US" sz="2000" err="1">
              <a:solidFill>
                <a:sysClr val="windowText" lastClr="000000">
                  <a:hueOff val="0"/>
                  <a:satOff val="0"/>
                  <a:lumOff val="0"/>
                  <a:alphaOff val="0"/>
                </a:sysClr>
              </a:solidFill>
              <a:latin typeface="Helvetica Neue"/>
              <a:ea typeface="+mn-ea"/>
              <a:cs typeface="+mn-cs"/>
            </a:rPr>
            <a:t>Paypal</a:t>
          </a:r>
          <a:r>
            <a:rPr lang="en-US" sz="2000">
              <a:solidFill>
                <a:sysClr val="windowText" lastClr="000000">
                  <a:hueOff val="0"/>
                  <a:satOff val="0"/>
                  <a:lumOff val="0"/>
                  <a:alphaOff val="0"/>
                </a:sysClr>
              </a:solidFill>
              <a:latin typeface="Helvetica Neue"/>
              <a:ea typeface="+mn-ea"/>
              <a:cs typeface="+mn-cs"/>
            </a:rPr>
            <a:t>, </a:t>
          </a:r>
          <a:r>
            <a:rPr lang="en-US" sz="2000" err="1">
              <a:solidFill>
                <a:sysClr val="windowText" lastClr="000000">
                  <a:hueOff val="0"/>
                  <a:satOff val="0"/>
                  <a:lumOff val="0"/>
                  <a:alphaOff val="0"/>
                </a:sysClr>
              </a:solidFill>
              <a:latin typeface="Helvetica Neue"/>
              <a:ea typeface="+mn-ea"/>
              <a:cs typeface="+mn-cs"/>
            </a:rPr>
            <a:t>etc</a:t>
          </a:r>
          <a:endParaRPr lang="en-US" sz="2000">
            <a:solidFill>
              <a:sysClr val="windowText" lastClr="000000">
                <a:hueOff val="0"/>
                <a:satOff val="0"/>
                <a:lumOff val="0"/>
                <a:alphaOff val="0"/>
              </a:sysClr>
            </a:solidFill>
            <a:latin typeface="Helvetica Neue"/>
            <a:ea typeface="+mn-ea"/>
            <a:cs typeface="+mn-cs"/>
          </a:endParaRPr>
        </a:p>
      </dgm:t>
    </dgm:pt>
    <dgm:pt modelId="{B6659FB6-3949-1245-84FA-0AD1E89F73A6}" type="parTrans" cxnId="{D2D2D93B-A83A-264C-9DD3-8EFB74EE1F08}">
      <dgm:prSet/>
      <dgm:spPr/>
      <dgm:t>
        <a:bodyPr/>
        <a:lstStyle/>
        <a:p>
          <a:endParaRPr lang="en-US"/>
        </a:p>
      </dgm:t>
    </dgm:pt>
    <dgm:pt modelId="{CC0C33F9-2B5A-2049-B86C-D5BA10B79767}" type="sibTrans" cxnId="{D2D2D93B-A83A-264C-9DD3-8EFB74EE1F08}">
      <dgm:prSet/>
      <dgm:spPr/>
      <dgm:t>
        <a:bodyPr/>
        <a:lstStyle/>
        <a:p>
          <a:endParaRPr lang="en-US"/>
        </a:p>
      </dgm:t>
    </dgm:pt>
    <dgm:pt modelId="{0FA3C3FC-E3E6-40C9-9E2C-FF8D64D18131}" type="pres">
      <dgm:prSet presAssocID="{58835674-1F5D-4C95-BFD8-789AF69A2D3A}" presName="linear" presStyleCnt="0">
        <dgm:presLayoutVars>
          <dgm:animLvl val="lvl"/>
          <dgm:resizeHandles val="exact"/>
        </dgm:presLayoutVars>
      </dgm:prSet>
      <dgm:spPr/>
    </dgm:pt>
    <dgm:pt modelId="{3E05D99B-85F9-4092-BF22-8DC98FC4D42D}" type="pres">
      <dgm:prSet presAssocID="{F78E86D0-4255-4EFE-B4AC-3BA525EDAA39}" presName="parentText" presStyleLbl="node1" presStyleIdx="0" presStyleCnt="3" custScaleY="66118">
        <dgm:presLayoutVars>
          <dgm:chMax val="0"/>
          <dgm:bulletEnabled val="1"/>
        </dgm:presLayoutVars>
      </dgm:prSet>
      <dgm:spPr/>
    </dgm:pt>
    <dgm:pt modelId="{B4A66BAA-287D-433B-A777-91BAA5B40A89}" type="pres">
      <dgm:prSet presAssocID="{F78E86D0-4255-4EFE-B4AC-3BA525EDAA39}" presName="childText" presStyleLbl="revTx" presStyleIdx="0" presStyleCnt="3">
        <dgm:presLayoutVars>
          <dgm:bulletEnabled val="1"/>
        </dgm:presLayoutVars>
      </dgm:prSet>
      <dgm:spPr/>
    </dgm:pt>
    <dgm:pt modelId="{E8322E59-9711-4EAD-A7A9-821733655716}" type="pres">
      <dgm:prSet presAssocID="{6B2F7DA8-13FA-4945-9A45-1FC3C40E6020}" presName="parentText" presStyleLbl="node1" presStyleIdx="1" presStyleCnt="3" custScaleY="66118">
        <dgm:presLayoutVars>
          <dgm:chMax val="0"/>
          <dgm:bulletEnabled val="1"/>
        </dgm:presLayoutVars>
      </dgm:prSet>
      <dgm:spPr/>
    </dgm:pt>
    <dgm:pt modelId="{CA8C8BBA-7643-4688-B494-E685E9211A95}" type="pres">
      <dgm:prSet presAssocID="{6B2F7DA8-13FA-4945-9A45-1FC3C40E6020}" presName="childText" presStyleLbl="revTx" presStyleIdx="1" presStyleCnt="3">
        <dgm:presLayoutVars>
          <dgm:bulletEnabled val="1"/>
        </dgm:presLayoutVars>
      </dgm:prSet>
      <dgm:spPr/>
    </dgm:pt>
    <dgm:pt modelId="{1DD0CC91-DDE6-4386-B346-B2A74501E89D}" type="pres">
      <dgm:prSet presAssocID="{D92C9E09-1154-4970-A653-A54B0B752609}" presName="parentText" presStyleLbl="node1" presStyleIdx="2" presStyleCnt="3" custScaleY="66118">
        <dgm:presLayoutVars>
          <dgm:chMax val="0"/>
          <dgm:bulletEnabled val="1"/>
        </dgm:presLayoutVars>
      </dgm:prSet>
      <dgm:spPr/>
    </dgm:pt>
    <dgm:pt modelId="{74F7B6B0-A655-4988-8E62-292188D6E9B3}" type="pres">
      <dgm:prSet presAssocID="{D92C9E09-1154-4970-A653-A54B0B752609}" presName="childText" presStyleLbl="revTx" presStyleIdx="2" presStyleCnt="3">
        <dgm:presLayoutVars>
          <dgm:bulletEnabled val="1"/>
        </dgm:presLayoutVars>
      </dgm:prSet>
      <dgm:spPr>
        <a:prstGeom prst="rect">
          <a:avLst/>
        </a:prstGeom>
      </dgm:spPr>
    </dgm:pt>
  </dgm:ptLst>
  <dgm:cxnLst>
    <dgm:cxn modelId="{C1744205-35FC-45B6-9BFD-CA1CA2CABB7F}" type="presOf" srcId="{6BF126E7-54EF-425D-B26F-DF29BA593313}" destId="{74F7B6B0-A655-4988-8E62-292188D6E9B3}" srcOrd="0" destOrd="2" presId="urn:microsoft.com/office/officeart/2005/8/layout/vList2"/>
    <dgm:cxn modelId="{EB7CBB0E-C0EB-4DCF-8587-5671735D6B41}" type="presOf" srcId="{D92C9E09-1154-4970-A653-A54B0B752609}" destId="{1DD0CC91-DDE6-4386-B346-B2A74501E89D}" srcOrd="0" destOrd="0" presId="urn:microsoft.com/office/officeart/2005/8/layout/vList2"/>
    <dgm:cxn modelId="{1BBB8313-F05E-8D4A-ACC9-9D0A833C5089}" srcId="{D92C9E09-1154-4970-A653-A54B0B752609}" destId="{03FC801B-664B-F041-A469-94451663B4C8}" srcOrd="4" destOrd="0" parTransId="{B38CE606-73D0-404C-A5C3-BD93EB984960}" sibTransId="{0B532629-D3E7-D14A-838B-AD5C780BDF0A}"/>
    <dgm:cxn modelId="{D2D2D93B-A83A-264C-9DD3-8EFB74EE1F08}" srcId="{D92C9E09-1154-4970-A653-A54B0B752609}" destId="{470C519D-38BD-3344-B527-C09B51C2C29A}" srcOrd="5" destOrd="0" parTransId="{B6659FB6-3949-1245-84FA-0AD1E89F73A6}" sibTransId="{CC0C33F9-2B5A-2049-B86C-D5BA10B79767}"/>
    <dgm:cxn modelId="{080AE53B-B149-435D-912E-088CB5CAC74A}" type="presOf" srcId="{18C044CD-E858-4A9E-96FF-2B42EBC2517D}" destId="{74F7B6B0-A655-4988-8E62-292188D6E9B3}" srcOrd="0" destOrd="1" presId="urn:microsoft.com/office/officeart/2005/8/layout/vList2"/>
    <dgm:cxn modelId="{7600F33D-7F15-4F33-A518-1ECDAFD6B5B8}" type="presOf" srcId="{962B6320-C5CE-443A-9125-40679FE94DD5}" destId="{74F7B6B0-A655-4988-8E62-292188D6E9B3}" srcOrd="0" destOrd="0" presId="urn:microsoft.com/office/officeart/2005/8/layout/vList2"/>
    <dgm:cxn modelId="{478B9B41-34EF-497C-A2E1-39CA4F8EBEF5}" type="presOf" srcId="{F78E86D0-4255-4EFE-B4AC-3BA525EDAA39}" destId="{3E05D99B-85F9-4092-BF22-8DC98FC4D42D}" srcOrd="0" destOrd="0" presId="urn:microsoft.com/office/officeart/2005/8/layout/vList2"/>
    <dgm:cxn modelId="{80FF3350-DF03-4F98-842E-89D975BF1D4E}" srcId="{6B2F7DA8-13FA-4945-9A45-1FC3C40E6020}" destId="{3374455A-048D-4327-8A07-0CA0537329A5}" srcOrd="0" destOrd="0" parTransId="{631558C5-BA64-4012-B15E-41E6054688AA}" sibTransId="{465885AF-05B9-4BAD-8CB2-FCEA4F68510A}"/>
    <dgm:cxn modelId="{4F179B52-D737-4161-A2E6-E1E54108C6A5}" srcId="{D92C9E09-1154-4970-A653-A54B0B752609}" destId="{962B6320-C5CE-443A-9125-40679FE94DD5}" srcOrd="0" destOrd="0" parTransId="{C25FD007-DE27-43BE-8CB1-7971DDC18F08}" sibTransId="{1D7F219A-C353-40E2-A16D-295DA321271A}"/>
    <dgm:cxn modelId="{B33C1C58-C104-4454-8B7D-0552FFB7F373}" type="presOf" srcId="{1C241A0C-717E-4F24-9A56-7C282C247639}" destId="{B4A66BAA-287D-433B-A777-91BAA5B40A89}" srcOrd="0" destOrd="0" presId="urn:microsoft.com/office/officeart/2005/8/layout/vList2"/>
    <dgm:cxn modelId="{4F5E9F59-4C44-42E6-9C49-4699CE2BD1B9}" type="presOf" srcId="{58835674-1F5D-4C95-BFD8-789AF69A2D3A}" destId="{0FA3C3FC-E3E6-40C9-9E2C-FF8D64D18131}" srcOrd="0" destOrd="0" presId="urn:microsoft.com/office/officeart/2005/8/layout/vList2"/>
    <dgm:cxn modelId="{23D3EC6F-86D8-40CF-BE24-DC510A18F24B}" srcId="{D92C9E09-1154-4970-A653-A54B0B752609}" destId="{6BF126E7-54EF-425D-B26F-DF29BA593313}" srcOrd="2" destOrd="0" parTransId="{29A90B5D-FD48-4933-9FAC-B737E0F78685}" sibTransId="{DA38DF17-689E-457F-BD4A-56E44BD0BAAF}"/>
    <dgm:cxn modelId="{41841278-EFCB-BE41-AAB5-69D70DEDD0A2}" type="presOf" srcId="{03FC801B-664B-F041-A469-94451663B4C8}" destId="{74F7B6B0-A655-4988-8E62-292188D6E9B3}" srcOrd="0" destOrd="4" presId="urn:microsoft.com/office/officeart/2005/8/layout/vList2"/>
    <dgm:cxn modelId="{1C6ADA8D-D9A6-4A55-8333-E5BABE74E64E}" type="presOf" srcId="{3374455A-048D-4327-8A07-0CA0537329A5}" destId="{CA8C8BBA-7643-4688-B494-E685E9211A95}" srcOrd="0" destOrd="0" presId="urn:microsoft.com/office/officeart/2005/8/layout/vList2"/>
    <dgm:cxn modelId="{3F1F1F92-B1D8-3C41-AD18-7000959C3B7D}" type="presOf" srcId="{470C519D-38BD-3344-B527-C09B51C2C29A}" destId="{74F7B6B0-A655-4988-8E62-292188D6E9B3}" srcOrd="0" destOrd="5" presId="urn:microsoft.com/office/officeart/2005/8/layout/vList2"/>
    <dgm:cxn modelId="{CC852297-2084-4A00-9E59-0E722C997C80}" srcId="{F78E86D0-4255-4EFE-B4AC-3BA525EDAA39}" destId="{ECE62BCE-FC88-4F4F-ABC0-DE53A6285A04}" srcOrd="1" destOrd="0" parTransId="{876BDE4A-CC9D-4CAC-A5D7-0FACBCFDC9C7}" sibTransId="{5D515F98-B572-4860-AA21-7860C91910C7}"/>
    <dgm:cxn modelId="{EBF04397-5CE1-4D70-BF5A-478704FD7F09}" type="presOf" srcId="{38128921-0B16-4618-B576-8CE0A32711D3}" destId="{74F7B6B0-A655-4988-8E62-292188D6E9B3}" srcOrd="0" destOrd="3" presId="urn:microsoft.com/office/officeart/2005/8/layout/vList2"/>
    <dgm:cxn modelId="{101DDCA5-ACDF-4607-A938-73DB706305C5}" srcId="{58835674-1F5D-4C95-BFD8-789AF69A2D3A}" destId="{D92C9E09-1154-4970-A653-A54B0B752609}" srcOrd="2" destOrd="0" parTransId="{31F1D7B2-09C8-40DC-BA00-C69528F2EC37}" sibTransId="{C4E0561B-C233-41E1-8EA1-BCE68299546B}"/>
    <dgm:cxn modelId="{BF95A6A8-1D5B-4F59-8FD5-C7FF388AC313}" type="presOf" srcId="{ECE62BCE-FC88-4F4F-ABC0-DE53A6285A04}" destId="{B4A66BAA-287D-433B-A777-91BAA5B40A89}" srcOrd="0" destOrd="1" presId="urn:microsoft.com/office/officeart/2005/8/layout/vList2"/>
    <dgm:cxn modelId="{E0806BBC-D33C-4C36-ADF8-720BC3756287}" srcId="{D92C9E09-1154-4970-A653-A54B0B752609}" destId="{18C044CD-E858-4A9E-96FF-2B42EBC2517D}" srcOrd="1" destOrd="0" parTransId="{302C8BC2-5398-4B48-8090-796F02BF47BE}" sibTransId="{9ED813B7-B293-4FD7-96AE-7AFD682B586B}"/>
    <dgm:cxn modelId="{A8DA58C6-5577-4D3A-9302-C3B8D2E2D6B5}" type="presOf" srcId="{6B2F7DA8-13FA-4945-9A45-1FC3C40E6020}" destId="{E8322E59-9711-4EAD-A7A9-821733655716}" srcOrd="0" destOrd="0" presId="urn:microsoft.com/office/officeart/2005/8/layout/vList2"/>
    <dgm:cxn modelId="{ACD326D4-1E05-4FB9-9F15-86A4694DFBE1}" srcId="{58835674-1F5D-4C95-BFD8-789AF69A2D3A}" destId="{6B2F7DA8-13FA-4945-9A45-1FC3C40E6020}" srcOrd="1" destOrd="0" parTransId="{A7776C10-F991-4691-BC5C-78886E3FBE6A}" sibTransId="{C053E815-1AD0-449B-B7E3-96223006BAF5}"/>
    <dgm:cxn modelId="{A9641DD5-27C7-44A2-88B1-B583523EC0ED}" srcId="{F78E86D0-4255-4EFE-B4AC-3BA525EDAA39}" destId="{1C241A0C-717E-4F24-9A56-7C282C247639}" srcOrd="0" destOrd="0" parTransId="{BD7CA9CE-99AD-438E-AAD6-9DE560D5F932}" sibTransId="{18FA2936-8D4C-4F34-B34C-225AA8BF943D}"/>
    <dgm:cxn modelId="{F2F99DEB-7870-4E7E-8F2F-77461ADAE80E}" srcId="{58835674-1F5D-4C95-BFD8-789AF69A2D3A}" destId="{F78E86D0-4255-4EFE-B4AC-3BA525EDAA39}" srcOrd="0" destOrd="0" parTransId="{D6E7137B-EE29-4ACA-AF3B-11A881440A1B}" sibTransId="{DB9C1F60-1F49-434E-96F6-3C5DC8F0408C}"/>
    <dgm:cxn modelId="{A40755ED-34BA-4D27-8AA3-7AE20DA8D0C7}" srcId="{D92C9E09-1154-4970-A653-A54B0B752609}" destId="{38128921-0B16-4618-B576-8CE0A32711D3}" srcOrd="3" destOrd="0" parTransId="{B0BBC137-CD78-4CC9-BD5E-CC98571AB82B}" sibTransId="{8CCCEC8B-4C23-4AE1-A0B8-BA62BF3B35AC}"/>
    <dgm:cxn modelId="{BBF9AD19-5EA1-4E83-90C4-F01F6F74171B}" type="presParOf" srcId="{0FA3C3FC-E3E6-40C9-9E2C-FF8D64D18131}" destId="{3E05D99B-85F9-4092-BF22-8DC98FC4D42D}" srcOrd="0" destOrd="0" presId="urn:microsoft.com/office/officeart/2005/8/layout/vList2"/>
    <dgm:cxn modelId="{96FD558A-0AAB-4029-8CC3-7DF71D801BC9}" type="presParOf" srcId="{0FA3C3FC-E3E6-40C9-9E2C-FF8D64D18131}" destId="{B4A66BAA-287D-433B-A777-91BAA5B40A89}" srcOrd="1" destOrd="0" presId="urn:microsoft.com/office/officeart/2005/8/layout/vList2"/>
    <dgm:cxn modelId="{BABCBD1D-23AA-47CD-8CAC-18B0AECA43DE}" type="presParOf" srcId="{0FA3C3FC-E3E6-40C9-9E2C-FF8D64D18131}" destId="{E8322E59-9711-4EAD-A7A9-821733655716}" srcOrd="2" destOrd="0" presId="urn:microsoft.com/office/officeart/2005/8/layout/vList2"/>
    <dgm:cxn modelId="{BC964E9C-4B52-4C53-A448-DAE5A25F8B26}" type="presParOf" srcId="{0FA3C3FC-E3E6-40C9-9E2C-FF8D64D18131}" destId="{CA8C8BBA-7643-4688-B494-E685E9211A95}" srcOrd="3" destOrd="0" presId="urn:microsoft.com/office/officeart/2005/8/layout/vList2"/>
    <dgm:cxn modelId="{5039AC43-D5A0-4E0D-BF15-5A9F618811FF}" type="presParOf" srcId="{0FA3C3FC-E3E6-40C9-9E2C-FF8D64D18131}" destId="{1DD0CC91-DDE6-4386-B346-B2A74501E89D}" srcOrd="4" destOrd="0" presId="urn:microsoft.com/office/officeart/2005/8/layout/vList2"/>
    <dgm:cxn modelId="{9C0AFD57-88D6-4829-8AC2-F310D476E0CC}" type="presParOf" srcId="{0FA3C3FC-E3E6-40C9-9E2C-FF8D64D18131}" destId="{74F7B6B0-A655-4988-8E62-292188D6E9B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xfrm>
          <a:off x="2911803" y="757349"/>
          <a:ext cx="2405992" cy="1202996"/>
        </a:xfrm>
        <a:solidFill>
          <a:srgbClr val="1B2B51"/>
        </a:solidFill>
        <a:ln w="25400" cap="flat" cmpd="sng" algn="ctr">
          <a:solidFill>
            <a:srgbClr val="1B2B51"/>
          </a:solidFill>
          <a:prstDash val="solid"/>
        </a:ln>
        <a:effectLst/>
      </dgm:spPr>
      <dgm:t>
        <a:bodyPr/>
        <a:lstStyle/>
        <a:p>
          <a:pPr>
            <a:buNone/>
          </a:pPr>
          <a:r>
            <a:rPr lang="en-US" sz="2200">
              <a:solidFill>
                <a:sysClr val="window" lastClr="FFFFFF"/>
              </a:solidFill>
              <a:latin typeface="Helvetica Neue"/>
              <a:ea typeface="+mn-ea"/>
              <a:cs typeface="+mn-cs"/>
            </a:rPr>
            <a:t>DEFINE GOALS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custT="1"/>
      <dgm:spPr>
        <a:xfrm>
          <a:off x="552" y="2465604"/>
          <a:ext cx="2405992" cy="1202996"/>
        </a:xfrm>
        <a:solidFill>
          <a:srgbClr val="1B2B51"/>
        </a:solidFill>
        <a:ln w="25400" cap="flat" cmpd="sng" algn="ctr">
          <a:solidFill>
            <a:srgbClr val="1B2B51"/>
          </a:solidFill>
          <a:prstDash val="solid"/>
        </a:ln>
        <a:effectLst/>
      </dgm:spPr>
      <dgm:t>
        <a:bodyPr/>
        <a:lstStyle/>
        <a:p>
          <a:pPr>
            <a:buNone/>
          </a:pPr>
          <a:r>
            <a:rPr lang="en-US" sz="2200">
              <a:solidFill>
                <a:sysClr val="window" lastClr="FFFFFF"/>
              </a:solidFill>
              <a:latin typeface="Helvetica Neue"/>
              <a:ea typeface="+mn-ea"/>
              <a:cs typeface="+mn-cs"/>
            </a:rPr>
            <a:t>SHORT-TERM</a:t>
          </a:r>
        </a:p>
      </dgm:t>
    </dgm:pt>
    <dgm:pt modelId="{497439B3-B571-402A-8EDC-F101E5F72D90}" type="parTrans" cxnId="{E1D643B3-22EE-4F6A-8783-2AB1AFE03669}">
      <dgm:prSet/>
      <dgm:spPr>
        <a:xfrm>
          <a:off x="1203548" y="1960345"/>
          <a:ext cx="2911251" cy="50525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custT="1"/>
      <dgm:spPr>
        <a:xfrm>
          <a:off x="2911803" y="2465604"/>
          <a:ext cx="2405992" cy="1202996"/>
        </a:xfrm>
        <a:solidFill>
          <a:srgbClr val="1B2B51"/>
        </a:solidFill>
        <a:ln w="25400" cap="flat" cmpd="sng" algn="ctr">
          <a:solidFill>
            <a:srgbClr val="1B2B51"/>
          </a:solidFill>
          <a:prstDash val="solid"/>
        </a:ln>
        <a:effectLst/>
      </dgm:spPr>
      <dgm:t>
        <a:bodyPr/>
        <a:lstStyle/>
        <a:p>
          <a:pPr>
            <a:buNone/>
          </a:pPr>
          <a:r>
            <a:rPr lang="en-US" sz="2200">
              <a:solidFill>
                <a:sysClr val="window" lastClr="FFFFFF"/>
              </a:solidFill>
              <a:latin typeface="Helvetica Neue"/>
              <a:ea typeface="+mn-ea"/>
              <a:cs typeface="+mn-cs"/>
            </a:rPr>
            <a:t>INTERMEDIATE-TERM</a:t>
          </a:r>
        </a:p>
      </dgm:t>
    </dgm:pt>
    <dgm:pt modelId="{118C888F-B72E-4F83-A797-9D4EECBE82AE}" type="parTrans" cxnId="{9FB25751-FA5A-4103-B5A9-6E5F8A38B0F3}">
      <dgm:prSet/>
      <dgm:spPr>
        <a:xfrm>
          <a:off x="4069079" y="1960345"/>
          <a:ext cx="91440" cy="50525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custT="1"/>
      <dgm:spPr>
        <a:xfrm>
          <a:off x="5823054" y="2465604"/>
          <a:ext cx="2405992" cy="1202996"/>
        </a:xfrm>
        <a:solidFill>
          <a:srgbClr val="1B2B51"/>
        </a:solidFill>
        <a:ln w="25400" cap="flat" cmpd="sng" algn="ctr">
          <a:solidFill>
            <a:srgbClr val="1B2B51"/>
          </a:solidFill>
          <a:prstDash val="solid"/>
        </a:ln>
        <a:effectLst/>
      </dgm:spPr>
      <dgm:t>
        <a:bodyPr/>
        <a:lstStyle/>
        <a:p>
          <a:pPr>
            <a:buNone/>
          </a:pPr>
          <a:r>
            <a:rPr lang="en-US" sz="2200">
              <a:solidFill>
                <a:sysClr val="window" lastClr="FFFFFF"/>
              </a:solidFill>
              <a:latin typeface="Helvetica Neue"/>
              <a:ea typeface="+mn-ea"/>
              <a:cs typeface="+mn-cs"/>
            </a:rPr>
            <a:t>LONG-TERM</a:t>
          </a:r>
        </a:p>
      </dgm:t>
    </dgm:pt>
    <dgm:pt modelId="{A91A2DB7-ECBD-4014-9E96-8E0334667F9C}" type="parTrans" cxnId="{0D457005-3D2E-415E-8832-6C7F03AD636A}">
      <dgm:prSet/>
      <dgm:spPr>
        <a:xfrm>
          <a:off x="4114799" y="1960345"/>
          <a:ext cx="2911251" cy="50525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084C38A4-C21E-4B98-B7F9-513F5E9926CD}" type="sibTrans" cxnId="{0D457005-3D2E-415E-8832-6C7F03AD636A}">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3"/>
      <dgm:spPr>
        <a:custGeom>
          <a:avLst/>
          <a:gdLst/>
          <a:ahLst/>
          <a:cxnLst/>
          <a:rect l="0" t="0" r="0" b="0"/>
          <a:pathLst>
            <a:path>
              <a:moveTo>
                <a:pt x="2911251" y="0"/>
              </a:moveTo>
              <a:lnTo>
                <a:pt x="2911251" y="252629"/>
              </a:lnTo>
              <a:lnTo>
                <a:pt x="0" y="252629"/>
              </a:lnTo>
              <a:lnTo>
                <a:pt x="0" y="505258"/>
              </a:lnTo>
            </a:path>
          </a:pathLst>
        </a:custGeom>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3">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3"/>
      <dgm:spPr/>
    </dgm:pt>
    <dgm:pt modelId="{9DCF6055-F9D2-4977-9320-6F7BE53A0478}" type="pres">
      <dgm:prSet presAssocID="{B45BD109-5663-4353-95DD-598CCD673B71}" presName="hierChild4"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3"/>
      <dgm:spPr>
        <a:custGeom>
          <a:avLst/>
          <a:gdLst/>
          <a:ahLst/>
          <a:cxnLst/>
          <a:rect l="0" t="0" r="0" b="0"/>
          <a:pathLst>
            <a:path>
              <a:moveTo>
                <a:pt x="45720" y="0"/>
              </a:moveTo>
              <a:lnTo>
                <a:pt x="45720" y="505258"/>
              </a:lnTo>
            </a:path>
          </a:pathLst>
        </a:custGeom>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3">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3"/>
      <dgm:spPr/>
    </dgm:pt>
    <dgm:pt modelId="{B08E8C62-06B4-4E08-8FCB-37798B6672CA}" type="pres">
      <dgm:prSet presAssocID="{3072C6F2-7A0D-4F94-B1C5-80C659D1E14C}" presName="hierChild4"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3"/>
      <dgm:spPr>
        <a:custGeom>
          <a:avLst/>
          <a:gdLst/>
          <a:ahLst/>
          <a:cxnLst/>
          <a:rect l="0" t="0" r="0" b="0"/>
          <a:pathLst>
            <a:path>
              <a:moveTo>
                <a:pt x="0" y="0"/>
              </a:moveTo>
              <a:lnTo>
                <a:pt x="0" y="252629"/>
              </a:lnTo>
              <a:lnTo>
                <a:pt x="2911251" y="252629"/>
              </a:lnTo>
              <a:lnTo>
                <a:pt x="2911251" y="505258"/>
              </a:lnTo>
            </a:path>
          </a:pathLst>
        </a:custGeom>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3">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3"/>
      <dgm:spPr/>
    </dgm:pt>
    <dgm:pt modelId="{E0A8FA8F-87BC-4974-BA06-89B04F87851A}" type="pres">
      <dgm:prSet presAssocID="{58783105-AC12-4518-AAE5-BE315F281F52}" presName="hierChild4" presStyleCnt="0"/>
      <dgm:spPr/>
    </dgm:pt>
    <dgm:pt modelId="{B7FD3E63-E9DD-45F7-B65C-D3FE903A9C68}" type="pres">
      <dgm:prSet presAssocID="{58783105-AC12-4518-AAE5-BE315F281F52}" presName="hierChild5" presStyleCnt="0"/>
      <dgm:spPr/>
    </dgm:pt>
    <dgm:pt modelId="{1D446722-516A-48C9-BB9C-FD66F8B11052}" type="pres">
      <dgm:prSet presAssocID="{61B8B7CE-6011-41C6-9961-82EB093C06AF}" presName="hierChild3" presStyleCnt="0"/>
      <dgm:spPr/>
    </dgm:pt>
  </dgm:ptLst>
  <dgm:cxnLst>
    <dgm:cxn modelId="{0D457005-3D2E-415E-8832-6C7F03AD636A}" srcId="{61B8B7CE-6011-41C6-9961-82EB093C06AF}" destId="{58783105-AC12-4518-AAE5-BE315F281F52}" srcOrd="2" destOrd="0" parTransId="{A91A2DB7-ECBD-4014-9E96-8E0334667F9C}" sibTransId="{084C38A4-C21E-4B98-B7F9-513F5E9926CD}"/>
    <dgm:cxn modelId="{F6940110-8DBA-F241-BFA4-2F99BE347A66}" type="presOf" srcId="{497439B3-B571-402A-8EDC-F101E5F72D90}" destId="{DA7DDBBB-A423-4444-8B96-1F44FB69716C}" srcOrd="0" destOrd="0" presId="urn:microsoft.com/office/officeart/2005/8/layout/orgChart1"/>
    <dgm:cxn modelId="{C48C4737-E8E5-CA4C-89FC-87AD8080C172}" type="presOf" srcId="{118C888F-B72E-4F83-A797-9D4EECBE82AE}" destId="{A225476D-BAD1-42ED-B030-DE71893F1F35}" srcOrd="0" destOrd="0" presId="urn:microsoft.com/office/officeart/2005/8/layout/orgChart1"/>
    <dgm:cxn modelId="{FBAD5C39-33CF-1B4B-B135-C9A9C9F59021}" type="presOf" srcId="{A91A2DB7-ECBD-4014-9E96-8E0334667F9C}" destId="{CF8002C2-C27E-4407-BD09-9B43DD512261}" srcOrd="0" destOrd="0" presId="urn:microsoft.com/office/officeart/2005/8/layout/orgChart1"/>
    <dgm:cxn modelId="{9CFAB13A-F262-EB43-8915-77C3696A8A2B}" type="presOf" srcId="{B45BD109-5663-4353-95DD-598CCD673B71}" destId="{377E08CE-C6C6-4E1C-8C78-F4DEC5305D32}" srcOrd="1" destOrd="0" presId="urn:microsoft.com/office/officeart/2005/8/layout/orgChart1"/>
    <dgm:cxn modelId="{3582BD50-6DE0-F94B-A6DB-D19B15E08070}" type="presOf" srcId="{B45BD109-5663-4353-95DD-598CCD673B71}" destId="{0D5B4DE8-B611-4A99-BE76-DFF55598AAE9}" srcOrd="0" destOrd="0" presId="urn:microsoft.com/office/officeart/2005/8/layout/orgChart1"/>
    <dgm:cxn modelId="{9FB25751-FA5A-4103-B5A9-6E5F8A38B0F3}" srcId="{61B8B7CE-6011-41C6-9961-82EB093C06AF}" destId="{3072C6F2-7A0D-4F94-B1C5-80C659D1E14C}" srcOrd="1" destOrd="0" parTransId="{118C888F-B72E-4F83-A797-9D4EECBE82AE}" sibTransId="{19550E05-E684-4654-8AAC-6F952ECC6069}"/>
    <dgm:cxn modelId="{5B4C755B-97B8-9846-97CD-E90D579196E8}" type="presOf" srcId="{61B8B7CE-6011-41C6-9961-82EB093C06AF}" destId="{E85B40A5-924F-4522-90F7-A5015B8AAB77}" srcOrd="0" destOrd="0" presId="urn:microsoft.com/office/officeart/2005/8/layout/orgChart1"/>
    <dgm:cxn modelId="{38D7CD85-8247-DA4D-9910-69CFF74741FA}" type="presOf" srcId="{58783105-AC12-4518-AAE5-BE315F281F52}" destId="{09C0395A-FF9D-4D97-AB13-0918CB3CAA2D}" srcOrd="1" destOrd="0" presId="urn:microsoft.com/office/officeart/2005/8/layout/orgChart1"/>
    <dgm:cxn modelId="{2807A694-F8F5-F84A-84E2-4E8E8EE6C72C}" type="presOf" srcId="{58783105-AC12-4518-AAE5-BE315F281F52}" destId="{57AF6EF6-E8A1-40B8-B18C-5C255B7797C4}" srcOrd="0" destOrd="0" presId="urn:microsoft.com/office/officeart/2005/8/layout/orgChart1"/>
    <dgm:cxn modelId="{8CAA78A2-C735-5B4E-B281-9A88A67AD34E}" type="presOf" srcId="{3072C6F2-7A0D-4F94-B1C5-80C659D1E14C}" destId="{CEC031A8-D41B-449D-B224-30AB8EB3933B}" srcOrd="1"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FF3238C9-E055-4A66-85F3-5121B07B09B7}" srcId="{79F3FE4F-86F6-4676-9B56-D014CB20A5B4}" destId="{61B8B7CE-6011-41C6-9961-82EB093C06AF}" srcOrd="0" destOrd="0" parTransId="{9ED1E0CD-31E4-420F-A230-543680E09F7F}" sibTransId="{7CB0EF79-ECC0-4D59-AAC5-1CC16ACB42EF}"/>
    <dgm:cxn modelId="{E27886CD-B257-7D4A-92B4-AF9DBF41E873}" type="presOf" srcId="{3072C6F2-7A0D-4F94-B1C5-80C659D1E14C}" destId="{C6C99EA9-0485-4FBB-88D7-BC4F71D8E24B}" srcOrd="0" destOrd="0" presId="urn:microsoft.com/office/officeart/2005/8/layout/orgChart1"/>
    <dgm:cxn modelId="{0EEE49F6-3372-564E-897F-8F647628115C}" type="presOf" srcId="{79F3FE4F-86F6-4676-9B56-D014CB20A5B4}" destId="{E6DEDBC4-894D-4841-B4EE-0063B9CF9187}" srcOrd="0" destOrd="0" presId="urn:microsoft.com/office/officeart/2005/8/layout/orgChart1"/>
    <dgm:cxn modelId="{19D560F8-C8D1-354F-B24E-DA12C26C83FE}" type="presOf" srcId="{61B8B7CE-6011-41C6-9961-82EB093C06AF}" destId="{AA2E5EAC-82FF-431C-9FF6-342ED8BA23C6}" srcOrd="1" destOrd="0" presId="urn:microsoft.com/office/officeart/2005/8/layout/orgChart1"/>
    <dgm:cxn modelId="{0BE2AD75-08C3-674C-8117-6461029C122B}" type="presParOf" srcId="{E6DEDBC4-894D-4841-B4EE-0063B9CF9187}" destId="{485D6FBE-8109-42B6-A34B-4E6BE6BDE174}" srcOrd="0" destOrd="0" presId="urn:microsoft.com/office/officeart/2005/8/layout/orgChart1"/>
    <dgm:cxn modelId="{DA1F1B82-3D6C-BC4D-BBF6-557635D660D6}" type="presParOf" srcId="{485D6FBE-8109-42B6-A34B-4E6BE6BDE174}" destId="{2909D96A-611F-4552-81D9-134055F3FFE4}" srcOrd="0" destOrd="0" presId="urn:microsoft.com/office/officeart/2005/8/layout/orgChart1"/>
    <dgm:cxn modelId="{C0639324-8BC8-1045-889F-F74D363B5E0B}" type="presParOf" srcId="{2909D96A-611F-4552-81D9-134055F3FFE4}" destId="{E85B40A5-924F-4522-90F7-A5015B8AAB77}" srcOrd="0" destOrd="0" presId="urn:microsoft.com/office/officeart/2005/8/layout/orgChart1"/>
    <dgm:cxn modelId="{27E8F939-CFF3-B147-BF60-9776535F0692}" type="presParOf" srcId="{2909D96A-611F-4552-81D9-134055F3FFE4}" destId="{AA2E5EAC-82FF-431C-9FF6-342ED8BA23C6}" srcOrd="1" destOrd="0" presId="urn:microsoft.com/office/officeart/2005/8/layout/orgChart1"/>
    <dgm:cxn modelId="{548EAA52-67F1-8349-8E84-B09AA2201F8F}" type="presParOf" srcId="{485D6FBE-8109-42B6-A34B-4E6BE6BDE174}" destId="{6DDD4E5C-677A-4BBF-852F-27E7EC6F70D6}" srcOrd="1" destOrd="0" presId="urn:microsoft.com/office/officeart/2005/8/layout/orgChart1"/>
    <dgm:cxn modelId="{EA3BF0D6-5A75-F04B-9212-258286F3B4FB}" type="presParOf" srcId="{6DDD4E5C-677A-4BBF-852F-27E7EC6F70D6}" destId="{DA7DDBBB-A423-4444-8B96-1F44FB69716C}" srcOrd="0" destOrd="0" presId="urn:microsoft.com/office/officeart/2005/8/layout/orgChart1"/>
    <dgm:cxn modelId="{C9D45FBF-3A74-A148-AC32-5C6D88B4C740}" type="presParOf" srcId="{6DDD4E5C-677A-4BBF-852F-27E7EC6F70D6}" destId="{698EB6A6-3C5A-44C0-86A2-7129A31F1F3F}" srcOrd="1" destOrd="0" presId="urn:microsoft.com/office/officeart/2005/8/layout/orgChart1"/>
    <dgm:cxn modelId="{055A660D-90EF-9047-A18E-8B1FF18633CC}" type="presParOf" srcId="{698EB6A6-3C5A-44C0-86A2-7129A31F1F3F}" destId="{309E037B-CE6D-49F4-BEDB-91409353890D}" srcOrd="0" destOrd="0" presId="urn:microsoft.com/office/officeart/2005/8/layout/orgChart1"/>
    <dgm:cxn modelId="{4F30F70A-0F38-364B-A996-80DFFE53B957}" type="presParOf" srcId="{309E037B-CE6D-49F4-BEDB-91409353890D}" destId="{0D5B4DE8-B611-4A99-BE76-DFF55598AAE9}" srcOrd="0" destOrd="0" presId="urn:microsoft.com/office/officeart/2005/8/layout/orgChart1"/>
    <dgm:cxn modelId="{81433983-410F-1D4E-8AE8-AEFD32627D62}" type="presParOf" srcId="{309E037B-CE6D-49F4-BEDB-91409353890D}" destId="{377E08CE-C6C6-4E1C-8C78-F4DEC5305D32}" srcOrd="1" destOrd="0" presId="urn:microsoft.com/office/officeart/2005/8/layout/orgChart1"/>
    <dgm:cxn modelId="{E260A379-8A45-1C43-8250-113231D110CE}" type="presParOf" srcId="{698EB6A6-3C5A-44C0-86A2-7129A31F1F3F}" destId="{9DCF6055-F9D2-4977-9320-6F7BE53A0478}" srcOrd="1" destOrd="0" presId="urn:microsoft.com/office/officeart/2005/8/layout/orgChart1"/>
    <dgm:cxn modelId="{51100125-E481-AF49-B117-715EC0CF2A26}" type="presParOf" srcId="{698EB6A6-3C5A-44C0-86A2-7129A31F1F3F}" destId="{DE26725E-EEE2-4A78-8399-FE57F205FE4F}" srcOrd="2" destOrd="0" presId="urn:microsoft.com/office/officeart/2005/8/layout/orgChart1"/>
    <dgm:cxn modelId="{47050C79-1262-0548-B54B-1307BE295357}" type="presParOf" srcId="{6DDD4E5C-677A-4BBF-852F-27E7EC6F70D6}" destId="{A225476D-BAD1-42ED-B030-DE71893F1F35}" srcOrd="2" destOrd="0" presId="urn:microsoft.com/office/officeart/2005/8/layout/orgChart1"/>
    <dgm:cxn modelId="{1BD6752A-F236-214F-90A8-2ECBFFF64AD2}" type="presParOf" srcId="{6DDD4E5C-677A-4BBF-852F-27E7EC6F70D6}" destId="{EED87BB7-B218-4B26-AB5E-12E904C49CAC}" srcOrd="3" destOrd="0" presId="urn:microsoft.com/office/officeart/2005/8/layout/orgChart1"/>
    <dgm:cxn modelId="{2C629184-96D5-B940-BD2D-E12B8E13FE2F}" type="presParOf" srcId="{EED87BB7-B218-4B26-AB5E-12E904C49CAC}" destId="{CCA1DB01-FE68-4442-96E2-66B463D6AFC0}" srcOrd="0" destOrd="0" presId="urn:microsoft.com/office/officeart/2005/8/layout/orgChart1"/>
    <dgm:cxn modelId="{A2AC70A7-7E64-C045-94B5-3EFA2C0A3B73}" type="presParOf" srcId="{CCA1DB01-FE68-4442-96E2-66B463D6AFC0}" destId="{C6C99EA9-0485-4FBB-88D7-BC4F71D8E24B}" srcOrd="0" destOrd="0" presId="urn:microsoft.com/office/officeart/2005/8/layout/orgChart1"/>
    <dgm:cxn modelId="{8E77D46F-E9E1-084C-A7A3-0EFDB94F8026}" type="presParOf" srcId="{CCA1DB01-FE68-4442-96E2-66B463D6AFC0}" destId="{CEC031A8-D41B-449D-B224-30AB8EB3933B}" srcOrd="1" destOrd="0" presId="urn:microsoft.com/office/officeart/2005/8/layout/orgChart1"/>
    <dgm:cxn modelId="{C3BC6489-F942-E041-86D8-054635139E84}" type="presParOf" srcId="{EED87BB7-B218-4B26-AB5E-12E904C49CAC}" destId="{B08E8C62-06B4-4E08-8FCB-37798B6672CA}" srcOrd="1" destOrd="0" presId="urn:microsoft.com/office/officeart/2005/8/layout/orgChart1"/>
    <dgm:cxn modelId="{F49C8D83-DB16-0D47-89F8-6933522D2F24}" type="presParOf" srcId="{EED87BB7-B218-4B26-AB5E-12E904C49CAC}" destId="{E87C1B71-F82C-449A-A35C-DA8F410C5A28}" srcOrd="2" destOrd="0" presId="urn:microsoft.com/office/officeart/2005/8/layout/orgChart1"/>
    <dgm:cxn modelId="{2DE4E795-791C-E642-B0AA-F8CC3827837D}" type="presParOf" srcId="{6DDD4E5C-677A-4BBF-852F-27E7EC6F70D6}" destId="{CF8002C2-C27E-4407-BD09-9B43DD512261}" srcOrd="4" destOrd="0" presId="urn:microsoft.com/office/officeart/2005/8/layout/orgChart1"/>
    <dgm:cxn modelId="{FECA8EEE-3370-9B42-A51E-9D23996E25B7}" type="presParOf" srcId="{6DDD4E5C-677A-4BBF-852F-27E7EC6F70D6}" destId="{C35EC312-870F-48E7-8476-983CAEBD0747}" srcOrd="5" destOrd="0" presId="urn:microsoft.com/office/officeart/2005/8/layout/orgChart1"/>
    <dgm:cxn modelId="{212308B9-A75D-AC49-9B08-8C6EA13D7D05}" type="presParOf" srcId="{C35EC312-870F-48E7-8476-983CAEBD0747}" destId="{0ED8D031-84C4-48E8-93A3-B2C6713B7B5F}" srcOrd="0" destOrd="0" presId="urn:microsoft.com/office/officeart/2005/8/layout/orgChart1"/>
    <dgm:cxn modelId="{5594C608-A19A-1141-99D0-B08642C4E2AA}" type="presParOf" srcId="{0ED8D031-84C4-48E8-93A3-B2C6713B7B5F}" destId="{57AF6EF6-E8A1-40B8-B18C-5C255B7797C4}" srcOrd="0" destOrd="0" presId="urn:microsoft.com/office/officeart/2005/8/layout/orgChart1"/>
    <dgm:cxn modelId="{DB62D2DA-F0C4-4F41-89B3-BB0FF1600280}" type="presParOf" srcId="{0ED8D031-84C4-48E8-93A3-B2C6713B7B5F}" destId="{09C0395A-FF9D-4D97-AB13-0918CB3CAA2D}" srcOrd="1" destOrd="0" presId="urn:microsoft.com/office/officeart/2005/8/layout/orgChart1"/>
    <dgm:cxn modelId="{32880069-069B-B142-A6DD-996C8F4AFCEA}" type="presParOf" srcId="{C35EC312-870F-48E7-8476-983CAEBD0747}" destId="{E0A8FA8F-87BC-4974-BA06-89B04F87851A}" srcOrd="1" destOrd="0" presId="urn:microsoft.com/office/officeart/2005/8/layout/orgChart1"/>
    <dgm:cxn modelId="{A6DD8C5F-803F-5A4E-8D87-A3DC83566CAC}" type="presParOf" srcId="{C35EC312-870F-48E7-8476-983CAEBD0747}" destId="{B7FD3E63-E9DD-45F7-B65C-D3FE903A9C68}" srcOrd="2" destOrd="0" presId="urn:microsoft.com/office/officeart/2005/8/layout/orgChart1"/>
    <dgm:cxn modelId="{0C26D15C-FAF0-1845-8539-749A7012E793}"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9C3F8C7-52D1-4CB9-A439-2D74529A559F}"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3CC7DBA1-0F15-4393-9BEA-A4128D2E6634}">
      <dgm:prSet phldrT="[Text]" custT="1"/>
      <dgm:spPr>
        <a:xfrm>
          <a:off x="595" y="1602283"/>
          <a:ext cx="2125265" cy="1062632"/>
        </a:xfrm>
        <a:prstGeom prst="roundRect">
          <a:avLst/>
        </a:prstGeom>
        <a:solidFill>
          <a:srgbClr val="1B2B51"/>
        </a:solidFill>
        <a:ln>
          <a:solidFill>
            <a:srgbClr val="1B2B51"/>
          </a:solidFill>
        </a:ln>
        <a:effectLst>
          <a:outerShdw blurRad="40000" dist="23000" dir="5400000" rotWithShape="0">
            <a:srgbClr val="000000">
              <a:alpha val="35000"/>
            </a:srgbClr>
          </a:outerShdw>
        </a:effectLst>
      </dgm:spPr>
      <dgm:t>
        <a:bodyPr/>
        <a:lstStyle/>
        <a:p>
          <a:pPr>
            <a:buNone/>
          </a:pPr>
          <a:r>
            <a:rPr lang="en-US" sz="2000" cap="all" baseline="0">
              <a:solidFill>
                <a:sysClr val="window" lastClr="FFFFFF"/>
              </a:solidFill>
              <a:latin typeface="Helvetica Neue"/>
              <a:ea typeface="+mn-ea"/>
              <a:cs typeface="+mn-cs"/>
            </a:rPr>
            <a:t>Savings Markets</a:t>
          </a:r>
        </a:p>
      </dgm:t>
    </dgm:pt>
    <dgm:pt modelId="{7A7189A4-7330-4A59-84CE-795951F8AC15}" type="parTrans" cxnId="{2E4B2C9D-050A-420F-AE3C-5D075B10F7CC}">
      <dgm:prSet/>
      <dgm:spPr/>
      <dgm:t>
        <a:bodyPr/>
        <a:lstStyle/>
        <a:p>
          <a:endParaRPr lang="en-US"/>
        </a:p>
      </dgm:t>
    </dgm:pt>
    <dgm:pt modelId="{6E04E1C0-99A7-4544-8046-477773698A86}" type="sibTrans" cxnId="{2E4B2C9D-050A-420F-AE3C-5D075B10F7CC}">
      <dgm:prSet/>
      <dgm:spPr/>
      <dgm:t>
        <a:bodyPr/>
        <a:lstStyle/>
        <a:p>
          <a:endParaRPr lang="en-US"/>
        </a:p>
      </dgm:t>
    </dgm:pt>
    <dgm:pt modelId="{556155CB-F421-4D90-AB89-A9422ED206A2}">
      <dgm:prSet phldrT="[Text]" custT="1"/>
      <dgm:spPr>
        <a:xfrm>
          <a:off x="2975967" y="991269"/>
          <a:ext cx="2125265" cy="1062632"/>
        </a:xfrm>
        <a:prstGeom prst="roundRect">
          <a:avLst/>
        </a:prstGeom>
        <a:solidFill>
          <a:srgbClr val="1B2B51"/>
        </a:solidFill>
        <a:ln>
          <a:solidFill>
            <a:srgbClr val="1B2B51"/>
          </a:solidFill>
        </a:ln>
        <a:effectLst>
          <a:outerShdw blurRad="40000" dist="23000" dir="5400000" rotWithShape="0">
            <a:srgbClr val="000000">
              <a:alpha val="35000"/>
            </a:srgbClr>
          </a:outerShdw>
        </a:effectLst>
      </dgm:spPr>
      <dgm:t>
        <a:bodyPr/>
        <a:lstStyle/>
        <a:p>
          <a:pPr>
            <a:buNone/>
          </a:pPr>
          <a:r>
            <a:rPr lang="en-US" sz="2000" cap="all" baseline="0">
              <a:solidFill>
                <a:sysClr val="window" lastClr="FFFFFF"/>
              </a:solidFill>
              <a:latin typeface="Helvetica Neue"/>
              <a:ea typeface="+mn-ea"/>
              <a:cs typeface="+mn-cs"/>
            </a:rPr>
            <a:t>Money Markets</a:t>
          </a:r>
        </a:p>
      </dgm:t>
    </dgm:pt>
    <dgm:pt modelId="{4C0F5B6A-A210-4342-972E-AD3CA09A72A1}" type="parTrans" cxnId="{DFCD10D8-3A02-4DA5-BD36-9464A42CABAA}">
      <dgm:prSet/>
      <dgm:spPr>
        <a:xfrm rot="19457599">
          <a:off x="2027459" y="1805680"/>
          <a:ext cx="1046909" cy="44824"/>
        </a:xfrm>
        <a:custGeom>
          <a:avLst/>
          <a:gdLst/>
          <a:ahLst/>
          <a:cxnLst/>
          <a:rect l="0" t="0" r="0" b="0"/>
          <a:pathLst>
            <a:path>
              <a:moveTo>
                <a:pt x="0" y="22412"/>
              </a:moveTo>
              <a:lnTo>
                <a:pt x="1046909" y="22412"/>
              </a:lnTo>
            </a:path>
          </a:pathLst>
        </a:custGeom>
        <a:noFill/>
        <a:ln w="9525"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D334C744-ECEC-4521-BE8E-3343CA570C55}" type="sibTrans" cxnId="{DFCD10D8-3A02-4DA5-BD36-9464A42CABAA}">
      <dgm:prSet/>
      <dgm:spPr/>
      <dgm:t>
        <a:bodyPr/>
        <a:lstStyle/>
        <a:p>
          <a:endParaRPr lang="en-US"/>
        </a:p>
      </dgm:t>
    </dgm:pt>
    <dgm:pt modelId="{80570137-A601-4A6E-8935-7D6624FC3965}">
      <dgm:prSet phldrT="[Text]" custT="1"/>
      <dgm:spPr>
        <a:xfrm>
          <a:off x="5951339" y="991269"/>
          <a:ext cx="2125265" cy="1062632"/>
        </a:xfrm>
        <a:prstGeom prst="roundRect">
          <a:avLst/>
        </a:prstGeom>
        <a:solidFill>
          <a:srgbClr val="1B2B51"/>
        </a:solidFill>
        <a:ln>
          <a:solidFill>
            <a:srgbClr val="1B2B51"/>
          </a:solidFill>
        </a:ln>
        <a:effectLst>
          <a:outerShdw blurRad="40000" dist="23000" dir="5400000" rotWithShape="0">
            <a:srgbClr val="000000">
              <a:alpha val="35000"/>
            </a:srgbClr>
          </a:outerShdw>
        </a:effectLst>
      </dgm:spPr>
      <dgm:t>
        <a:bodyPr/>
        <a:lstStyle/>
        <a:p>
          <a:pPr>
            <a:buNone/>
          </a:pPr>
          <a:r>
            <a:rPr lang="en-US" sz="2000" cap="all" baseline="0">
              <a:solidFill>
                <a:sysClr val="window" lastClr="FFFFFF"/>
              </a:solidFill>
              <a:latin typeface="Helvetica Neue"/>
              <a:ea typeface="+mn-ea"/>
              <a:cs typeface="+mn-cs"/>
            </a:rPr>
            <a:t>Short-term</a:t>
          </a:r>
        </a:p>
      </dgm:t>
    </dgm:pt>
    <dgm:pt modelId="{41F3174C-9E28-484A-8A55-4A7ED2736A00}" type="parTrans" cxnId="{24517F69-CA71-4C02-B501-5729DF866EDF}">
      <dgm:prSet/>
      <dgm:spPr>
        <a:xfrm>
          <a:off x="5101232" y="1500174"/>
          <a:ext cx="850106" cy="44824"/>
        </a:xfrm>
        <a:custGeom>
          <a:avLst/>
          <a:gdLst/>
          <a:ahLst/>
          <a:cxnLst/>
          <a:rect l="0" t="0" r="0" b="0"/>
          <a:pathLst>
            <a:path>
              <a:moveTo>
                <a:pt x="0" y="22412"/>
              </a:moveTo>
              <a:lnTo>
                <a:pt x="850106" y="22412"/>
              </a:lnTo>
            </a:path>
          </a:pathLst>
        </a:custGeom>
        <a:noFill/>
        <a:ln w="9525"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0C5856E4-E929-4B0A-A04D-23D12F082349}" type="sibTrans" cxnId="{24517F69-CA71-4C02-B501-5729DF866EDF}">
      <dgm:prSet/>
      <dgm:spPr/>
      <dgm:t>
        <a:bodyPr/>
        <a:lstStyle/>
        <a:p>
          <a:endParaRPr lang="en-US"/>
        </a:p>
      </dgm:t>
    </dgm:pt>
    <dgm:pt modelId="{A966BED6-D4D5-4602-870B-D741092F66AF}">
      <dgm:prSet phldrT="[Text]" custT="1"/>
      <dgm:spPr>
        <a:xfrm>
          <a:off x="2975967" y="2213297"/>
          <a:ext cx="2125265" cy="1062632"/>
        </a:xfrm>
        <a:prstGeom prst="roundRect">
          <a:avLst/>
        </a:prstGeom>
        <a:solidFill>
          <a:srgbClr val="1B2B51"/>
        </a:solidFill>
        <a:ln>
          <a:solidFill>
            <a:srgbClr val="1B2B51"/>
          </a:solidFill>
        </a:ln>
        <a:effectLst>
          <a:outerShdw blurRad="40000" dist="23000" dir="5400000" rotWithShape="0">
            <a:srgbClr val="000000">
              <a:alpha val="35000"/>
            </a:srgbClr>
          </a:outerShdw>
        </a:effectLst>
      </dgm:spPr>
      <dgm:t>
        <a:bodyPr/>
        <a:lstStyle/>
        <a:p>
          <a:pPr>
            <a:buNone/>
          </a:pPr>
          <a:r>
            <a:rPr lang="en-US" sz="2000" cap="all" baseline="0">
              <a:solidFill>
                <a:sysClr val="window" lastClr="FFFFFF"/>
              </a:solidFill>
              <a:latin typeface="Helvetica Neue"/>
              <a:ea typeface="+mn-ea"/>
              <a:cs typeface="+mn-cs"/>
            </a:rPr>
            <a:t>Capital Markets</a:t>
          </a:r>
        </a:p>
      </dgm:t>
    </dgm:pt>
    <dgm:pt modelId="{4021EE4B-E849-4CF8-A16F-AF626F0C396A}" type="parTrans" cxnId="{67D4324E-68F4-4EC4-B4B1-42FCAEC51DA4}">
      <dgm:prSet/>
      <dgm:spPr>
        <a:xfrm rot="2142401">
          <a:off x="2027459" y="2416694"/>
          <a:ext cx="1046909" cy="44824"/>
        </a:xfrm>
        <a:custGeom>
          <a:avLst/>
          <a:gdLst/>
          <a:ahLst/>
          <a:cxnLst/>
          <a:rect l="0" t="0" r="0" b="0"/>
          <a:pathLst>
            <a:path>
              <a:moveTo>
                <a:pt x="0" y="22412"/>
              </a:moveTo>
              <a:lnTo>
                <a:pt x="1046909" y="22412"/>
              </a:lnTo>
            </a:path>
          </a:pathLst>
        </a:custGeom>
        <a:noFill/>
        <a:ln w="9525"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DDDFB1B7-35A5-4DF1-AD3B-6B2ADC9E7359}" type="sibTrans" cxnId="{67D4324E-68F4-4EC4-B4B1-42FCAEC51DA4}">
      <dgm:prSet/>
      <dgm:spPr/>
      <dgm:t>
        <a:bodyPr/>
        <a:lstStyle/>
        <a:p>
          <a:endParaRPr lang="en-US"/>
        </a:p>
      </dgm:t>
    </dgm:pt>
    <dgm:pt modelId="{71424889-E4CD-426E-93B0-8E5D2E067B8F}">
      <dgm:prSet phldrT="[Text]" custT="1"/>
      <dgm:spPr>
        <a:xfrm>
          <a:off x="5951339" y="2213297"/>
          <a:ext cx="2125265" cy="1062632"/>
        </a:xfrm>
        <a:prstGeom prst="roundRect">
          <a:avLst/>
        </a:prstGeom>
        <a:solidFill>
          <a:srgbClr val="1B2B51"/>
        </a:solidFill>
        <a:ln>
          <a:solidFill>
            <a:srgbClr val="1B2B51"/>
          </a:solidFill>
        </a:ln>
        <a:effectLst>
          <a:outerShdw blurRad="40000" dist="23000" dir="5400000" rotWithShape="0">
            <a:srgbClr val="000000">
              <a:alpha val="35000"/>
            </a:srgbClr>
          </a:outerShdw>
        </a:effectLst>
      </dgm:spPr>
      <dgm:t>
        <a:bodyPr/>
        <a:lstStyle/>
        <a:p>
          <a:pPr>
            <a:buNone/>
          </a:pPr>
          <a:r>
            <a:rPr lang="en-US" sz="2000" cap="all" baseline="0">
              <a:solidFill>
                <a:sysClr val="window" lastClr="FFFFFF"/>
              </a:solidFill>
              <a:latin typeface="Helvetica Neue"/>
              <a:ea typeface="+mn-ea"/>
              <a:cs typeface="+mn-cs"/>
            </a:rPr>
            <a:t>Long-term</a:t>
          </a:r>
        </a:p>
      </dgm:t>
    </dgm:pt>
    <dgm:pt modelId="{D5456D13-05B4-448A-B28F-CACFFEA6980B}" type="parTrans" cxnId="{3EFDEFFA-6895-42B0-AC39-B53D4BB226B9}">
      <dgm:prSet/>
      <dgm:spPr>
        <a:xfrm>
          <a:off x="5101232" y="2722201"/>
          <a:ext cx="850106" cy="44824"/>
        </a:xfrm>
        <a:custGeom>
          <a:avLst/>
          <a:gdLst/>
          <a:ahLst/>
          <a:cxnLst/>
          <a:rect l="0" t="0" r="0" b="0"/>
          <a:pathLst>
            <a:path>
              <a:moveTo>
                <a:pt x="0" y="22412"/>
              </a:moveTo>
              <a:lnTo>
                <a:pt x="850106" y="22412"/>
              </a:lnTo>
            </a:path>
          </a:pathLst>
        </a:custGeom>
        <a:noFill/>
        <a:ln w="9525"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3B42AE23-C0D4-4581-A6CA-134B0AF262A3}" type="sibTrans" cxnId="{3EFDEFFA-6895-42B0-AC39-B53D4BB226B9}">
      <dgm:prSet/>
      <dgm:spPr/>
      <dgm:t>
        <a:bodyPr/>
        <a:lstStyle/>
        <a:p>
          <a:endParaRPr lang="en-US"/>
        </a:p>
      </dgm:t>
    </dgm:pt>
    <dgm:pt modelId="{B1764E46-4979-47CD-AE33-CF9070EF39DA}" type="pres">
      <dgm:prSet presAssocID="{F9C3F8C7-52D1-4CB9-A439-2D74529A559F}" presName="diagram" presStyleCnt="0">
        <dgm:presLayoutVars>
          <dgm:chPref val="1"/>
          <dgm:dir/>
          <dgm:animOne val="branch"/>
          <dgm:animLvl val="lvl"/>
          <dgm:resizeHandles val="exact"/>
        </dgm:presLayoutVars>
      </dgm:prSet>
      <dgm:spPr/>
    </dgm:pt>
    <dgm:pt modelId="{2046113E-7AB9-4F92-B989-6D620F22E626}" type="pres">
      <dgm:prSet presAssocID="{3CC7DBA1-0F15-4393-9BEA-A4128D2E6634}" presName="root1" presStyleCnt="0"/>
      <dgm:spPr/>
    </dgm:pt>
    <dgm:pt modelId="{6DB3ACD3-802A-4B47-BC83-9529352C01E2}" type="pres">
      <dgm:prSet presAssocID="{3CC7DBA1-0F15-4393-9BEA-A4128D2E6634}" presName="LevelOneTextNode" presStyleLbl="node0" presStyleIdx="0" presStyleCnt="1">
        <dgm:presLayoutVars>
          <dgm:chPref val="3"/>
        </dgm:presLayoutVars>
      </dgm:prSet>
      <dgm:spPr>
        <a:prstGeom prst="roundRect">
          <a:avLst/>
        </a:prstGeom>
      </dgm:spPr>
    </dgm:pt>
    <dgm:pt modelId="{053853F1-265A-4128-B11A-0B3CF83602E9}" type="pres">
      <dgm:prSet presAssocID="{3CC7DBA1-0F15-4393-9BEA-A4128D2E6634}" presName="level2hierChild" presStyleCnt="0"/>
      <dgm:spPr/>
    </dgm:pt>
    <dgm:pt modelId="{18EC42D5-60CA-4904-89F4-91C6EA3F0CBF}" type="pres">
      <dgm:prSet presAssocID="{4C0F5B6A-A210-4342-972E-AD3CA09A72A1}" presName="conn2-1" presStyleLbl="parChTrans1D2" presStyleIdx="0" presStyleCnt="2"/>
      <dgm:spPr/>
    </dgm:pt>
    <dgm:pt modelId="{E38F72F5-167C-439E-9ECD-999C7820C1D7}" type="pres">
      <dgm:prSet presAssocID="{4C0F5B6A-A210-4342-972E-AD3CA09A72A1}" presName="connTx" presStyleLbl="parChTrans1D2" presStyleIdx="0" presStyleCnt="2"/>
      <dgm:spPr/>
    </dgm:pt>
    <dgm:pt modelId="{89B3175D-ED6C-4CAB-B715-AB057864F870}" type="pres">
      <dgm:prSet presAssocID="{556155CB-F421-4D90-AB89-A9422ED206A2}" presName="root2" presStyleCnt="0"/>
      <dgm:spPr/>
    </dgm:pt>
    <dgm:pt modelId="{FF1663D4-629B-48B3-99B2-58049DF2DCDC}" type="pres">
      <dgm:prSet presAssocID="{556155CB-F421-4D90-AB89-A9422ED206A2}" presName="LevelTwoTextNode" presStyleLbl="node2" presStyleIdx="0" presStyleCnt="2">
        <dgm:presLayoutVars>
          <dgm:chPref val="3"/>
        </dgm:presLayoutVars>
      </dgm:prSet>
      <dgm:spPr>
        <a:prstGeom prst="roundRect">
          <a:avLst/>
        </a:prstGeom>
      </dgm:spPr>
    </dgm:pt>
    <dgm:pt modelId="{61CBB241-73E9-453B-BF2B-C01D9EBEB63E}" type="pres">
      <dgm:prSet presAssocID="{556155CB-F421-4D90-AB89-A9422ED206A2}" presName="level3hierChild" presStyleCnt="0"/>
      <dgm:spPr/>
    </dgm:pt>
    <dgm:pt modelId="{DD8A89AF-CF26-4328-93DC-FED16584FBC7}" type="pres">
      <dgm:prSet presAssocID="{41F3174C-9E28-484A-8A55-4A7ED2736A00}" presName="conn2-1" presStyleLbl="parChTrans1D3" presStyleIdx="0" presStyleCnt="2"/>
      <dgm:spPr/>
    </dgm:pt>
    <dgm:pt modelId="{60B19A6C-E4E3-42AA-8A44-4A970E216AAC}" type="pres">
      <dgm:prSet presAssocID="{41F3174C-9E28-484A-8A55-4A7ED2736A00}" presName="connTx" presStyleLbl="parChTrans1D3" presStyleIdx="0" presStyleCnt="2"/>
      <dgm:spPr/>
    </dgm:pt>
    <dgm:pt modelId="{1C208C8B-88BE-427A-8678-731B6AAE82F7}" type="pres">
      <dgm:prSet presAssocID="{80570137-A601-4A6E-8935-7D6624FC3965}" presName="root2" presStyleCnt="0"/>
      <dgm:spPr/>
    </dgm:pt>
    <dgm:pt modelId="{C756B290-8483-4FBD-8461-1137A330E2D2}" type="pres">
      <dgm:prSet presAssocID="{80570137-A601-4A6E-8935-7D6624FC3965}" presName="LevelTwoTextNode" presStyleLbl="node3" presStyleIdx="0" presStyleCnt="2">
        <dgm:presLayoutVars>
          <dgm:chPref val="3"/>
        </dgm:presLayoutVars>
      </dgm:prSet>
      <dgm:spPr>
        <a:prstGeom prst="roundRect">
          <a:avLst/>
        </a:prstGeom>
      </dgm:spPr>
    </dgm:pt>
    <dgm:pt modelId="{EBF635EC-5C69-4C1B-9887-5295FFE39EE7}" type="pres">
      <dgm:prSet presAssocID="{80570137-A601-4A6E-8935-7D6624FC3965}" presName="level3hierChild" presStyleCnt="0"/>
      <dgm:spPr/>
    </dgm:pt>
    <dgm:pt modelId="{5A389EE4-A84E-4DFF-9FF1-A89C6E6FDF94}" type="pres">
      <dgm:prSet presAssocID="{4021EE4B-E849-4CF8-A16F-AF626F0C396A}" presName="conn2-1" presStyleLbl="parChTrans1D2" presStyleIdx="1" presStyleCnt="2"/>
      <dgm:spPr/>
    </dgm:pt>
    <dgm:pt modelId="{AC68BA04-D9E9-4C14-AEBC-4D1AADA3F3D6}" type="pres">
      <dgm:prSet presAssocID="{4021EE4B-E849-4CF8-A16F-AF626F0C396A}" presName="connTx" presStyleLbl="parChTrans1D2" presStyleIdx="1" presStyleCnt="2"/>
      <dgm:spPr/>
    </dgm:pt>
    <dgm:pt modelId="{4200E8A8-8045-4F0B-8E6D-29A2F3571420}" type="pres">
      <dgm:prSet presAssocID="{A966BED6-D4D5-4602-870B-D741092F66AF}" presName="root2" presStyleCnt="0"/>
      <dgm:spPr/>
    </dgm:pt>
    <dgm:pt modelId="{F22619B4-78EF-4FA5-862C-4DB913764FAB}" type="pres">
      <dgm:prSet presAssocID="{A966BED6-D4D5-4602-870B-D741092F66AF}" presName="LevelTwoTextNode" presStyleLbl="node2" presStyleIdx="1" presStyleCnt="2">
        <dgm:presLayoutVars>
          <dgm:chPref val="3"/>
        </dgm:presLayoutVars>
      </dgm:prSet>
      <dgm:spPr>
        <a:prstGeom prst="roundRect">
          <a:avLst/>
        </a:prstGeom>
      </dgm:spPr>
    </dgm:pt>
    <dgm:pt modelId="{B633FFED-0AE3-4A58-BF6F-A7C6498EED2F}" type="pres">
      <dgm:prSet presAssocID="{A966BED6-D4D5-4602-870B-D741092F66AF}" presName="level3hierChild" presStyleCnt="0"/>
      <dgm:spPr/>
    </dgm:pt>
    <dgm:pt modelId="{567895E9-C363-41A0-83A4-B04CD813E9A7}" type="pres">
      <dgm:prSet presAssocID="{D5456D13-05B4-448A-B28F-CACFFEA6980B}" presName="conn2-1" presStyleLbl="parChTrans1D3" presStyleIdx="1" presStyleCnt="2"/>
      <dgm:spPr/>
    </dgm:pt>
    <dgm:pt modelId="{53B3D8B4-262A-48DE-8190-F04E03CA3E8A}" type="pres">
      <dgm:prSet presAssocID="{D5456D13-05B4-448A-B28F-CACFFEA6980B}" presName="connTx" presStyleLbl="parChTrans1D3" presStyleIdx="1" presStyleCnt="2"/>
      <dgm:spPr/>
    </dgm:pt>
    <dgm:pt modelId="{79015D0B-0BAC-433E-8EDB-CCB2047A8E58}" type="pres">
      <dgm:prSet presAssocID="{71424889-E4CD-426E-93B0-8E5D2E067B8F}" presName="root2" presStyleCnt="0"/>
      <dgm:spPr/>
    </dgm:pt>
    <dgm:pt modelId="{5B06779A-60AB-44CD-9907-E4BE8D8F04AE}" type="pres">
      <dgm:prSet presAssocID="{71424889-E4CD-426E-93B0-8E5D2E067B8F}" presName="LevelTwoTextNode" presStyleLbl="node3" presStyleIdx="1" presStyleCnt="2">
        <dgm:presLayoutVars>
          <dgm:chPref val="3"/>
        </dgm:presLayoutVars>
      </dgm:prSet>
      <dgm:spPr>
        <a:prstGeom prst="roundRect">
          <a:avLst/>
        </a:prstGeom>
      </dgm:spPr>
    </dgm:pt>
    <dgm:pt modelId="{7B516002-4A40-4BA0-8A68-65B0178DBBE8}" type="pres">
      <dgm:prSet presAssocID="{71424889-E4CD-426E-93B0-8E5D2E067B8F}" presName="level3hierChild" presStyleCnt="0"/>
      <dgm:spPr/>
    </dgm:pt>
  </dgm:ptLst>
  <dgm:cxnLst>
    <dgm:cxn modelId="{830ECE05-5029-45E3-BDCD-2B610152A355}" type="presOf" srcId="{4021EE4B-E849-4CF8-A16F-AF626F0C396A}" destId="{AC68BA04-D9E9-4C14-AEBC-4D1AADA3F3D6}" srcOrd="1" destOrd="0" presId="urn:microsoft.com/office/officeart/2005/8/layout/hierarchy2"/>
    <dgm:cxn modelId="{1E56C50D-45A7-407D-ACA1-9FD8949E0994}" type="presOf" srcId="{A966BED6-D4D5-4602-870B-D741092F66AF}" destId="{F22619B4-78EF-4FA5-862C-4DB913764FAB}" srcOrd="0" destOrd="0" presId="urn:microsoft.com/office/officeart/2005/8/layout/hierarchy2"/>
    <dgm:cxn modelId="{98839626-B3C0-4000-8DA9-684C49CC098C}" type="presOf" srcId="{D5456D13-05B4-448A-B28F-CACFFEA6980B}" destId="{53B3D8B4-262A-48DE-8190-F04E03CA3E8A}" srcOrd="1" destOrd="0" presId="urn:microsoft.com/office/officeart/2005/8/layout/hierarchy2"/>
    <dgm:cxn modelId="{ADB92D38-25CA-4463-948A-774D462F15B6}" type="presOf" srcId="{4021EE4B-E849-4CF8-A16F-AF626F0C396A}" destId="{5A389EE4-A84E-4DFF-9FF1-A89C6E6FDF94}" srcOrd="0" destOrd="0" presId="urn:microsoft.com/office/officeart/2005/8/layout/hierarchy2"/>
    <dgm:cxn modelId="{67D4324E-68F4-4EC4-B4B1-42FCAEC51DA4}" srcId="{3CC7DBA1-0F15-4393-9BEA-A4128D2E6634}" destId="{A966BED6-D4D5-4602-870B-D741092F66AF}" srcOrd="1" destOrd="0" parTransId="{4021EE4B-E849-4CF8-A16F-AF626F0C396A}" sibTransId="{DDDFB1B7-35A5-4DF1-AD3B-6B2ADC9E7359}"/>
    <dgm:cxn modelId="{EF71A266-47D9-4988-9FA9-62501F9D016B}" type="presOf" srcId="{41F3174C-9E28-484A-8A55-4A7ED2736A00}" destId="{60B19A6C-E4E3-42AA-8A44-4A970E216AAC}" srcOrd="1" destOrd="0" presId="urn:microsoft.com/office/officeart/2005/8/layout/hierarchy2"/>
    <dgm:cxn modelId="{24517F69-CA71-4C02-B501-5729DF866EDF}" srcId="{556155CB-F421-4D90-AB89-A9422ED206A2}" destId="{80570137-A601-4A6E-8935-7D6624FC3965}" srcOrd="0" destOrd="0" parTransId="{41F3174C-9E28-484A-8A55-4A7ED2736A00}" sibTransId="{0C5856E4-E929-4B0A-A04D-23D12F082349}"/>
    <dgm:cxn modelId="{5CD3AC72-7559-47DF-9CA7-4F6842DF974A}" type="presOf" srcId="{41F3174C-9E28-484A-8A55-4A7ED2736A00}" destId="{DD8A89AF-CF26-4328-93DC-FED16584FBC7}" srcOrd="0" destOrd="0" presId="urn:microsoft.com/office/officeart/2005/8/layout/hierarchy2"/>
    <dgm:cxn modelId="{2E4B2C9D-050A-420F-AE3C-5D075B10F7CC}" srcId="{F9C3F8C7-52D1-4CB9-A439-2D74529A559F}" destId="{3CC7DBA1-0F15-4393-9BEA-A4128D2E6634}" srcOrd="0" destOrd="0" parTransId="{7A7189A4-7330-4A59-84CE-795951F8AC15}" sibTransId="{6E04E1C0-99A7-4544-8046-477773698A86}"/>
    <dgm:cxn modelId="{F8C129A8-003E-46DD-9080-3C5366121653}" type="presOf" srcId="{4C0F5B6A-A210-4342-972E-AD3CA09A72A1}" destId="{18EC42D5-60CA-4904-89F4-91C6EA3F0CBF}" srcOrd="0" destOrd="0" presId="urn:microsoft.com/office/officeart/2005/8/layout/hierarchy2"/>
    <dgm:cxn modelId="{BBB843AD-7D3A-4241-BA8A-28272824311D}" type="presOf" srcId="{D5456D13-05B4-448A-B28F-CACFFEA6980B}" destId="{567895E9-C363-41A0-83A4-B04CD813E9A7}" srcOrd="0" destOrd="0" presId="urn:microsoft.com/office/officeart/2005/8/layout/hierarchy2"/>
    <dgm:cxn modelId="{0D8A98C1-2847-4ECE-BD3A-C1E17D411E78}" type="presOf" srcId="{556155CB-F421-4D90-AB89-A9422ED206A2}" destId="{FF1663D4-629B-48B3-99B2-58049DF2DCDC}" srcOrd="0" destOrd="0" presId="urn:microsoft.com/office/officeart/2005/8/layout/hierarchy2"/>
    <dgm:cxn modelId="{75B626C8-2477-4C7B-B984-6D84B6E51C34}" type="presOf" srcId="{F9C3F8C7-52D1-4CB9-A439-2D74529A559F}" destId="{B1764E46-4979-47CD-AE33-CF9070EF39DA}" srcOrd="0" destOrd="0" presId="urn:microsoft.com/office/officeart/2005/8/layout/hierarchy2"/>
    <dgm:cxn modelId="{3C624AC9-2289-4EEB-AC8F-64D9644D6C15}" type="presOf" srcId="{80570137-A601-4A6E-8935-7D6624FC3965}" destId="{C756B290-8483-4FBD-8461-1137A330E2D2}" srcOrd="0" destOrd="0" presId="urn:microsoft.com/office/officeart/2005/8/layout/hierarchy2"/>
    <dgm:cxn modelId="{DFCD10D8-3A02-4DA5-BD36-9464A42CABAA}" srcId="{3CC7DBA1-0F15-4393-9BEA-A4128D2E6634}" destId="{556155CB-F421-4D90-AB89-A9422ED206A2}" srcOrd="0" destOrd="0" parTransId="{4C0F5B6A-A210-4342-972E-AD3CA09A72A1}" sibTransId="{D334C744-ECEC-4521-BE8E-3343CA570C55}"/>
    <dgm:cxn modelId="{01EF70EA-1BDA-45BC-844C-F479D15DEA4F}" type="presOf" srcId="{3CC7DBA1-0F15-4393-9BEA-A4128D2E6634}" destId="{6DB3ACD3-802A-4B47-BC83-9529352C01E2}" srcOrd="0" destOrd="0" presId="urn:microsoft.com/office/officeart/2005/8/layout/hierarchy2"/>
    <dgm:cxn modelId="{CB5AA0EF-0239-4323-BCA0-0BDE9E6D53D4}" type="presOf" srcId="{4C0F5B6A-A210-4342-972E-AD3CA09A72A1}" destId="{E38F72F5-167C-439E-9ECD-999C7820C1D7}" srcOrd="1" destOrd="0" presId="urn:microsoft.com/office/officeart/2005/8/layout/hierarchy2"/>
    <dgm:cxn modelId="{3EFDEFFA-6895-42B0-AC39-B53D4BB226B9}" srcId="{A966BED6-D4D5-4602-870B-D741092F66AF}" destId="{71424889-E4CD-426E-93B0-8E5D2E067B8F}" srcOrd="0" destOrd="0" parTransId="{D5456D13-05B4-448A-B28F-CACFFEA6980B}" sibTransId="{3B42AE23-C0D4-4581-A6CA-134B0AF262A3}"/>
    <dgm:cxn modelId="{C4B0DAFD-7E65-4C2D-B253-F217050A3015}" type="presOf" srcId="{71424889-E4CD-426E-93B0-8E5D2E067B8F}" destId="{5B06779A-60AB-44CD-9907-E4BE8D8F04AE}" srcOrd="0" destOrd="0" presId="urn:microsoft.com/office/officeart/2005/8/layout/hierarchy2"/>
    <dgm:cxn modelId="{4BCD1237-B9AB-4771-BC26-87910F77A88E}" type="presParOf" srcId="{B1764E46-4979-47CD-AE33-CF9070EF39DA}" destId="{2046113E-7AB9-4F92-B989-6D620F22E626}" srcOrd="0" destOrd="0" presId="urn:microsoft.com/office/officeart/2005/8/layout/hierarchy2"/>
    <dgm:cxn modelId="{F3BD08A8-E87E-45B7-A657-FC608B7238E2}" type="presParOf" srcId="{2046113E-7AB9-4F92-B989-6D620F22E626}" destId="{6DB3ACD3-802A-4B47-BC83-9529352C01E2}" srcOrd="0" destOrd="0" presId="urn:microsoft.com/office/officeart/2005/8/layout/hierarchy2"/>
    <dgm:cxn modelId="{527A5A73-9A04-410B-AA43-A70833367DF9}" type="presParOf" srcId="{2046113E-7AB9-4F92-B989-6D620F22E626}" destId="{053853F1-265A-4128-B11A-0B3CF83602E9}" srcOrd="1" destOrd="0" presId="urn:microsoft.com/office/officeart/2005/8/layout/hierarchy2"/>
    <dgm:cxn modelId="{36A64FDF-88B3-4D6D-9F8F-7B11C0C5C28B}" type="presParOf" srcId="{053853F1-265A-4128-B11A-0B3CF83602E9}" destId="{18EC42D5-60CA-4904-89F4-91C6EA3F0CBF}" srcOrd="0" destOrd="0" presId="urn:microsoft.com/office/officeart/2005/8/layout/hierarchy2"/>
    <dgm:cxn modelId="{42877A6A-82C5-4EBE-9EF4-2C6A7A5F5550}" type="presParOf" srcId="{18EC42D5-60CA-4904-89F4-91C6EA3F0CBF}" destId="{E38F72F5-167C-439E-9ECD-999C7820C1D7}" srcOrd="0" destOrd="0" presId="urn:microsoft.com/office/officeart/2005/8/layout/hierarchy2"/>
    <dgm:cxn modelId="{510216FF-6E46-411E-BDB0-35DC55077B2E}" type="presParOf" srcId="{053853F1-265A-4128-B11A-0B3CF83602E9}" destId="{89B3175D-ED6C-4CAB-B715-AB057864F870}" srcOrd="1" destOrd="0" presId="urn:microsoft.com/office/officeart/2005/8/layout/hierarchy2"/>
    <dgm:cxn modelId="{0C16082E-919A-4DB9-880A-62FF7758A256}" type="presParOf" srcId="{89B3175D-ED6C-4CAB-B715-AB057864F870}" destId="{FF1663D4-629B-48B3-99B2-58049DF2DCDC}" srcOrd="0" destOrd="0" presId="urn:microsoft.com/office/officeart/2005/8/layout/hierarchy2"/>
    <dgm:cxn modelId="{DEFB02A6-CE4E-4044-BACE-7A647C954DE3}" type="presParOf" srcId="{89B3175D-ED6C-4CAB-B715-AB057864F870}" destId="{61CBB241-73E9-453B-BF2B-C01D9EBEB63E}" srcOrd="1" destOrd="0" presId="urn:microsoft.com/office/officeart/2005/8/layout/hierarchy2"/>
    <dgm:cxn modelId="{12E52DD5-0350-45E0-B253-3CE201F19DB0}" type="presParOf" srcId="{61CBB241-73E9-453B-BF2B-C01D9EBEB63E}" destId="{DD8A89AF-CF26-4328-93DC-FED16584FBC7}" srcOrd="0" destOrd="0" presId="urn:microsoft.com/office/officeart/2005/8/layout/hierarchy2"/>
    <dgm:cxn modelId="{83D20733-B19E-4B1A-B63A-8EE8961B0341}" type="presParOf" srcId="{DD8A89AF-CF26-4328-93DC-FED16584FBC7}" destId="{60B19A6C-E4E3-42AA-8A44-4A970E216AAC}" srcOrd="0" destOrd="0" presId="urn:microsoft.com/office/officeart/2005/8/layout/hierarchy2"/>
    <dgm:cxn modelId="{999448D4-D21C-48EB-AA9A-18A93CFB79B1}" type="presParOf" srcId="{61CBB241-73E9-453B-BF2B-C01D9EBEB63E}" destId="{1C208C8B-88BE-427A-8678-731B6AAE82F7}" srcOrd="1" destOrd="0" presId="urn:microsoft.com/office/officeart/2005/8/layout/hierarchy2"/>
    <dgm:cxn modelId="{79284C10-48D8-4186-81FA-165F9F760025}" type="presParOf" srcId="{1C208C8B-88BE-427A-8678-731B6AAE82F7}" destId="{C756B290-8483-4FBD-8461-1137A330E2D2}" srcOrd="0" destOrd="0" presId="urn:microsoft.com/office/officeart/2005/8/layout/hierarchy2"/>
    <dgm:cxn modelId="{F576C58D-A3A5-42D5-963F-5909EFBCD576}" type="presParOf" srcId="{1C208C8B-88BE-427A-8678-731B6AAE82F7}" destId="{EBF635EC-5C69-4C1B-9887-5295FFE39EE7}" srcOrd="1" destOrd="0" presId="urn:microsoft.com/office/officeart/2005/8/layout/hierarchy2"/>
    <dgm:cxn modelId="{3CBBC4B6-CD2C-4F98-AE16-08DCC4E118F7}" type="presParOf" srcId="{053853F1-265A-4128-B11A-0B3CF83602E9}" destId="{5A389EE4-A84E-4DFF-9FF1-A89C6E6FDF94}" srcOrd="2" destOrd="0" presId="urn:microsoft.com/office/officeart/2005/8/layout/hierarchy2"/>
    <dgm:cxn modelId="{A775E5DE-EE94-4C82-A934-BFE6DF7F9DDC}" type="presParOf" srcId="{5A389EE4-A84E-4DFF-9FF1-A89C6E6FDF94}" destId="{AC68BA04-D9E9-4C14-AEBC-4D1AADA3F3D6}" srcOrd="0" destOrd="0" presId="urn:microsoft.com/office/officeart/2005/8/layout/hierarchy2"/>
    <dgm:cxn modelId="{99AAE6AF-0236-4EA1-B0F0-1DF34A2BECAF}" type="presParOf" srcId="{053853F1-265A-4128-B11A-0B3CF83602E9}" destId="{4200E8A8-8045-4F0B-8E6D-29A2F3571420}" srcOrd="3" destOrd="0" presId="urn:microsoft.com/office/officeart/2005/8/layout/hierarchy2"/>
    <dgm:cxn modelId="{086B6210-9A20-4BDB-BA8C-EDBE9F4F662B}" type="presParOf" srcId="{4200E8A8-8045-4F0B-8E6D-29A2F3571420}" destId="{F22619B4-78EF-4FA5-862C-4DB913764FAB}" srcOrd="0" destOrd="0" presId="urn:microsoft.com/office/officeart/2005/8/layout/hierarchy2"/>
    <dgm:cxn modelId="{95A15259-15EE-4248-9162-B663D1325094}" type="presParOf" srcId="{4200E8A8-8045-4F0B-8E6D-29A2F3571420}" destId="{B633FFED-0AE3-4A58-BF6F-A7C6498EED2F}" srcOrd="1" destOrd="0" presId="urn:microsoft.com/office/officeart/2005/8/layout/hierarchy2"/>
    <dgm:cxn modelId="{6F3E5DFC-48A9-4300-8856-43FE633402C3}" type="presParOf" srcId="{B633FFED-0AE3-4A58-BF6F-A7C6498EED2F}" destId="{567895E9-C363-41A0-83A4-B04CD813E9A7}" srcOrd="0" destOrd="0" presId="urn:microsoft.com/office/officeart/2005/8/layout/hierarchy2"/>
    <dgm:cxn modelId="{E178A9AD-3FC7-471E-BBA8-EE76ABB29863}" type="presParOf" srcId="{567895E9-C363-41A0-83A4-B04CD813E9A7}" destId="{53B3D8B4-262A-48DE-8190-F04E03CA3E8A}" srcOrd="0" destOrd="0" presId="urn:microsoft.com/office/officeart/2005/8/layout/hierarchy2"/>
    <dgm:cxn modelId="{85124CBC-121B-40A9-81BA-E25B57D11100}" type="presParOf" srcId="{B633FFED-0AE3-4A58-BF6F-A7C6498EED2F}" destId="{79015D0B-0BAC-433E-8EDB-CCB2047A8E58}" srcOrd="1" destOrd="0" presId="urn:microsoft.com/office/officeart/2005/8/layout/hierarchy2"/>
    <dgm:cxn modelId="{832E8D0E-4827-4498-9723-25C866DF503F}" type="presParOf" srcId="{79015D0B-0BAC-433E-8EDB-CCB2047A8E58}" destId="{5B06779A-60AB-44CD-9907-E4BE8D8F04AE}" srcOrd="0" destOrd="0" presId="urn:microsoft.com/office/officeart/2005/8/layout/hierarchy2"/>
    <dgm:cxn modelId="{ADFD1E08-8D9D-4F6C-9318-81886785927C}" type="presParOf" srcId="{79015D0B-0BAC-433E-8EDB-CCB2047A8E58}" destId="{7B516002-4A40-4BA0-8A68-65B0178DBBE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FA2BF1C-26DA-4D7D-AF4A-2E3BB44D499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6F28613-D960-4697-A5DA-1CCE5B4D6B43}">
      <dgm:prSet phldrT="[Text]" custT="1"/>
      <dgm:spPr>
        <a:xfrm>
          <a:off x="3061550" y="595183"/>
          <a:ext cx="1685199" cy="842599"/>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Savings Institutions</a:t>
          </a:r>
        </a:p>
      </dgm:t>
    </dgm:pt>
    <dgm:pt modelId="{917612FC-BCE8-43CB-8084-4D321955FBF6}" type="parTrans" cxnId="{26113B24-A00B-4979-8B09-B56A5C9A25A6}">
      <dgm:prSet/>
      <dgm:spPr/>
      <dgm:t>
        <a:bodyPr/>
        <a:lstStyle/>
        <a:p>
          <a:endParaRPr lang="en-US"/>
        </a:p>
      </dgm:t>
    </dgm:pt>
    <dgm:pt modelId="{3373AC36-EE59-4D26-8D58-8706BE197D59}" type="sibTrans" cxnId="{26113B24-A00B-4979-8B09-B56A5C9A25A6}">
      <dgm:prSet/>
      <dgm:spPr/>
      <dgm:t>
        <a:bodyPr/>
        <a:lstStyle/>
        <a:p>
          <a:endParaRPr lang="en-US"/>
        </a:p>
      </dgm:t>
    </dgm:pt>
    <dgm:pt modelId="{B850F2A8-71F1-453B-9D99-9B0FB50677BD}">
      <dgm:prSet phldrT="[Text]" custT="1"/>
      <dgm:spPr>
        <a:xfrm>
          <a:off x="2913" y="1791675"/>
          <a:ext cx="1685199" cy="842599"/>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Credit Unions</a:t>
          </a:r>
        </a:p>
      </dgm:t>
    </dgm:pt>
    <dgm:pt modelId="{D800B321-7323-42BC-AC97-E1198B28706F}" type="parTrans" cxnId="{3BA3ECD3-9F2F-4A73-8AD8-9899EBE172FD}">
      <dgm:prSet/>
      <dgm:spPr>
        <a:xfrm>
          <a:off x="845513" y="1437783"/>
          <a:ext cx="3058637" cy="353891"/>
        </a:xfrm>
        <a:custGeom>
          <a:avLst/>
          <a:gdLst/>
          <a:ahLst/>
          <a:cxnLst/>
          <a:rect l="0" t="0" r="0" b="0"/>
          <a:pathLst>
            <a:path>
              <a:moveTo>
                <a:pt x="3058637" y="0"/>
              </a:moveTo>
              <a:lnTo>
                <a:pt x="3058637" y="176945"/>
              </a:lnTo>
              <a:lnTo>
                <a:pt x="0" y="176945"/>
              </a:lnTo>
              <a:lnTo>
                <a:pt x="0" y="35389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0F0F4958-1179-4D41-842A-F8FB9D168901}" type="sibTrans" cxnId="{3BA3ECD3-9F2F-4A73-8AD8-9899EBE172FD}">
      <dgm:prSet/>
      <dgm:spPr/>
      <dgm:t>
        <a:bodyPr/>
        <a:lstStyle/>
        <a:p>
          <a:endParaRPr lang="en-US"/>
        </a:p>
      </dgm:t>
    </dgm:pt>
    <dgm:pt modelId="{94046D9A-A9DA-4F4E-B3B2-7BF02D024462}">
      <dgm:prSet phldrT="[Text]" custT="1"/>
      <dgm:spPr>
        <a:xfrm>
          <a:off x="424213" y="2988166"/>
          <a:ext cx="1685199" cy="842599"/>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Member saving and borrowing</a:t>
          </a:r>
        </a:p>
      </dgm:t>
    </dgm:pt>
    <dgm:pt modelId="{8D1D81A0-C911-472F-A845-A31D524852A7}" type="parTrans" cxnId="{8102EC80-2EB8-46E5-8514-8068B1BFF3C9}">
      <dgm:prSet/>
      <dgm:spPr>
        <a:xfrm>
          <a:off x="171433" y="2634274"/>
          <a:ext cx="252779" cy="775191"/>
        </a:xfrm>
        <a:custGeom>
          <a:avLst/>
          <a:gdLst/>
          <a:ahLst/>
          <a:cxnLst/>
          <a:rect l="0" t="0" r="0" b="0"/>
          <a:pathLst>
            <a:path>
              <a:moveTo>
                <a:pt x="0" y="0"/>
              </a:moveTo>
              <a:lnTo>
                <a:pt x="0" y="775191"/>
              </a:lnTo>
              <a:lnTo>
                <a:pt x="252779" y="77519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0541361F-B3C9-42AB-BD9C-B18D74B70FA7}" type="sibTrans" cxnId="{8102EC80-2EB8-46E5-8514-8068B1BFF3C9}">
      <dgm:prSet/>
      <dgm:spPr/>
      <dgm:t>
        <a:bodyPr/>
        <a:lstStyle/>
        <a:p>
          <a:endParaRPr lang="en-US"/>
        </a:p>
      </dgm:t>
    </dgm:pt>
    <dgm:pt modelId="{BE08A783-8524-4081-B449-138C42A9260F}">
      <dgm:prSet phldrT="[Text]" custT="1"/>
      <dgm:spPr>
        <a:xfrm>
          <a:off x="2042004" y="1791675"/>
          <a:ext cx="1685199" cy="842599"/>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Retail Banks</a:t>
          </a:r>
        </a:p>
      </dgm:t>
    </dgm:pt>
    <dgm:pt modelId="{18622CA5-479A-49B9-A99A-4FBE4B32CBAA}" type="parTrans" cxnId="{225F06BB-6A65-42A7-916B-1F25E21BB45F}">
      <dgm:prSet/>
      <dgm:spPr>
        <a:xfrm>
          <a:off x="2884604" y="1437783"/>
          <a:ext cx="1019545" cy="353891"/>
        </a:xfrm>
        <a:custGeom>
          <a:avLst/>
          <a:gdLst/>
          <a:ahLst/>
          <a:cxnLst/>
          <a:rect l="0" t="0" r="0" b="0"/>
          <a:pathLst>
            <a:path>
              <a:moveTo>
                <a:pt x="1019545" y="0"/>
              </a:moveTo>
              <a:lnTo>
                <a:pt x="1019545" y="176945"/>
              </a:lnTo>
              <a:lnTo>
                <a:pt x="0" y="176945"/>
              </a:lnTo>
              <a:lnTo>
                <a:pt x="0" y="35389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5025E6DD-6821-40B6-9DF5-B04805E3FC71}" type="sibTrans" cxnId="{225F06BB-6A65-42A7-916B-1F25E21BB45F}">
      <dgm:prSet/>
      <dgm:spPr/>
      <dgm:t>
        <a:bodyPr/>
        <a:lstStyle/>
        <a:p>
          <a:endParaRPr lang="en-US"/>
        </a:p>
      </dgm:t>
    </dgm:pt>
    <dgm:pt modelId="{3036F72B-F092-499C-8F37-114BE9676A6D}">
      <dgm:prSet phldrT="[Text]" custT="1"/>
      <dgm:spPr>
        <a:xfrm>
          <a:off x="2463304" y="2988166"/>
          <a:ext cx="1685199" cy="842599"/>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Consumer saving and borrowing</a:t>
          </a:r>
        </a:p>
      </dgm:t>
    </dgm:pt>
    <dgm:pt modelId="{167D3C9F-92FC-400F-B1AF-F081FE1946A9}" type="parTrans" cxnId="{D86083B2-7889-42B0-BC69-2B769FB7BE2C}">
      <dgm:prSet/>
      <dgm:spPr>
        <a:xfrm>
          <a:off x="2210524" y="2634274"/>
          <a:ext cx="252779" cy="775191"/>
        </a:xfrm>
        <a:custGeom>
          <a:avLst/>
          <a:gdLst/>
          <a:ahLst/>
          <a:cxnLst/>
          <a:rect l="0" t="0" r="0" b="0"/>
          <a:pathLst>
            <a:path>
              <a:moveTo>
                <a:pt x="0" y="0"/>
              </a:moveTo>
              <a:lnTo>
                <a:pt x="0" y="775191"/>
              </a:lnTo>
              <a:lnTo>
                <a:pt x="252779" y="77519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23203578-3C10-4DF3-8EF3-51CCCA75C9FF}" type="sibTrans" cxnId="{D86083B2-7889-42B0-BC69-2B769FB7BE2C}">
      <dgm:prSet/>
      <dgm:spPr/>
      <dgm:t>
        <a:bodyPr/>
        <a:lstStyle/>
        <a:p>
          <a:endParaRPr lang="en-US"/>
        </a:p>
      </dgm:t>
    </dgm:pt>
    <dgm:pt modelId="{FFF0D254-D75A-4757-BE23-CBB1D2C2D60A}">
      <dgm:prSet phldrT="[Text]" custT="1"/>
      <dgm:spPr>
        <a:xfrm>
          <a:off x="4081096" y="1791675"/>
          <a:ext cx="1685199" cy="842599"/>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Commercial Banks</a:t>
          </a:r>
        </a:p>
      </dgm:t>
    </dgm:pt>
    <dgm:pt modelId="{0DC014D3-A3DC-40C1-9DA5-B4B61A874B77}" type="parTrans" cxnId="{E86619D5-B48E-46C7-A70E-2FC9E68EFE61}">
      <dgm:prSet/>
      <dgm:spPr>
        <a:xfrm>
          <a:off x="3904150" y="1437783"/>
          <a:ext cx="1019545" cy="353891"/>
        </a:xfrm>
        <a:custGeom>
          <a:avLst/>
          <a:gdLst/>
          <a:ahLst/>
          <a:cxnLst/>
          <a:rect l="0" t="0" r="0" b="0"/>
          <a:pathLst>
            <a:path>
              <a:moveTo>
                <a:pt x="0" y="0"/>
              </a:moveTo>
              <a:lnTo>
                <a:pt x="0" y="176945"/>
              </a:lnTo>
              <a:lnTo>
                <a:pt x="1019545" y="176945"/>
              </a:lnTo>
              <a:lnTo>
                <a:pt x="1019545" y="35389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6C5F8E5C-8B78-49BB-92B5-2B4CDD1817A0}" type="sibTrans" cxnId="{E86619D5-B48E-46C7-A70E-2FC9E68EFE61}">
      <dgm:prSet/>
      <dgm:spPr/>
      <dgm:t>
        <a:bodyPr/>
        <a:lstStyle/>
        <a:p>
          <a:endParaRPr lang="en-US"/>
        </a:p>
      </dgm:t>
    </dgm:pt>
    <dgm:pt modelId="{B29155DC-837E-40CC-A8BB-2BFB3784544B}">
      <dgm:prSet phldrT="[Text]" custT="1"/>
      <dgm:spPr>
        <a:xfrm>
          <a:off x="4502395" y="2988166"/>
          <a:ext cx="1685199" cy="842599"/>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Business cash flow management</a:t>
          </a:r>
        </a:p>
      </dgm:t>
    </dgm:pt>
    <dgm:pt modelId="{7C5A3110-8796-4C59-9472-DED0EA290E43}" type="parTrans" cxnId="{47F77D38-D95D-446F-9626-FC8439676E15}">
      <dgm:prSet/>
      <dgm:spPr>
        <a:xfrm>
          <a:off x="4249615" y="2634274"/>
          <a:ext cx="252779" cy="775191"/>
        </a:xfrm>
        <a:custGeom>
          <a:avLst/>
          <a:gdLst/>
          <a:ahLst/>
          <a:cxnLst/>
          <a:rect l="0" t="0" r="0" b="0"/>
          <a:pathLst>
            <a:path>
              <a:moveTo>
                <a:pt x="0" y="0"/>
              </a:moveTo>
              <a:lnTo>
                <a:pt x="0" y="775191"/>
              </a:lnTo>
              <a:lnTo>
                <a:pt x="252779" y="77519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0546B50A-DBF5-49CA-9681-3BE99A6F79A4}" type="sibTrans" cxnId="{47F77D38-D95D-446F-9626-FC8439676E15}">
      <dgm:prSet/>
      <dgm:spPr/>
      <dgm:t>
        <a:bodyPr/>
        <a:lstStyle/>
        <a:p>
          <a:endParaRPr lang="en-US"/>
        </a:p>
      </dgm:t>
    </dgm:pt>
    <dgm:pt modelId="{FEDCB717-09FD-4912-B6B7-60FA7DCF9235}">
      <dgm:prSet phldrT="[Text]" custT="1"/>
      <dgm:spPr>
        <a:xfrm>
          <a:off x="6120187" y="1791675"/>
          <a:ext cx="1685199" cy="842599"/>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Investment Banks</a:t>
          </a:r>
        </a:p>
      </dgm:t>
    </dgm:pt>
    <dgm:pt modelId="{0718AE38-228F-474C-B3FF-9EDC9A60B92C}" type="parTrans" cxnId="{E7AD970D-8EA8-49DF-A705-0C9DD040A912}">
      <dgm:prSet/>
      <dgm:spPr>
        <a:xfrm>
          <a:off x="3904150" y="1437783"/>
          <a:ext cx="3058637" cy="353891"/>
        </a:xfrm>
        <a:custGeom>
          <a:avLst/>
          <a:gdLst/>
          <a:ahLst/>
          <a:cxnLst/>
          <a:rect l="0" t="0" r="0" b="0"/>
          <a:pathLst>
            <a:path>
              <a:moveTo>
                <a:pt x="0" y="0"/>
              </a:moveTo>
              <a:lnTo>
                <a:pt x="0" y="176945"/>
              </a:lnTo>
              <a:lnTo>
                <a:pt x="3058637" y="176945"/>
              </a:lnTo>
              <a:lnTo>
                <a:pt x="3058637" y="35389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A9AC595D-4AB9-4B28-9BFF-4DF3012E8647}" type="sibTrans" cxnId="{E7AD970D-8EA8-49DF-A705-0C9DD040A912}">
      <dgm:prSet/>
      <dgm:spPr/>
      <dgm:t>
        <a:bodyPr/>
        <a:lstStyle/>
        <a:p>
          <a:endParaRPr lang="en-US"/>
        </a:p>
      </dgm:t>
    </dgm:pt>
    <dgm:pt modelId="{A620893C-087F-4616-BB57-84030729B8FA}">
      <dgm:prSet phldrT="[Text]" custT="1"/>
      <dgm:spPr>
        <a:xfrm>
          <a:off x="6541487" y="2988166"/>
          <a:ext cx="1685199" cy="842599"/>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Business long-term financing</a:t>
          </a:r>
        </a:p>
      </dgm:t>
    </dgm:pt>
    <dgm:pt modelId="{DE2BB310-69FF-4008-A9D3-461B2ED05DBB}" type="parTrans" cxnId="{D65985A9-6344-4C18-B3F8-0093B958879D}">
      <dgm:prSet/>
      <dgm:spPr>
        <a:xfrm>
          <a:off x="6288707" y="2634274"/>
          <a:ext cx="252779" cy="775191"/>
        </a:xfrm>
        <a:custGeom>
          <a:avLst/>
          <a:gdLst/>
          <a:ahLst/>
          <a:cxnLst/>
          <a:rect l="0" t="0" r="0" b="0"/>
          <a:pathLst>
            <a:path>
              <a:moveTo>
                <a:pt x="0" y="0"/>
              </a:moveTo>
              <a:lnTo>
                <a:pt x="0" y="775191"/>
              </a:lnTo>
              <a:lnTo>
                <a:pt x="252779" y="77519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E2B42FA3-8F9C-4FF7-9FB5-DFFC8CF894A6}" type="sibTrans" cxnId="{D65985A9-6344-4C18-B3F8-0093B958879D}">
      <dgm:prSet/>
      <dgm:spPr/>
      <dgm:t>
        <a:bodyPr/>
        <a:lstStyle/>
        <a:p>
          <a:endParaRPr lang="en-US"/>
        </a:p>
      </dgm:t>
    </dgm:pt>
    <dgm:pt modelId="{B68DEB62-D3D6-4CFE-A5F2-5967EACB2B3B}" type="pres">
      <dgm:prSet presAssocID="{3FA2BF1C-26DA-4D7D-AF4A-2E3BB44D499D}" presName="hierChild1" presStyleCnt="0">
        <dgm:presLayoutVars>
          <dgm:orgChart val="1"/>
          <dgm:chPref val="1"/>
          <dgm:dir/>
          <dgm:animOne val="branch"/>
          <dgm:animLvl val="lvl"/>
          <dgm:resizeHandles/>
        </dgm:presLayoutVars>
      </dgm:prSet>
      <dgm:spPr/>
    </dgm:pt>
    <dgm:pt modelId="{200C357F-164E-44FD-A9C8-B0BAE4AD6039}" type="pres">
      <dgm:prSet presAssocID="{C6F28613-D960-4697-A5DA-1CCE5B4D6B43}" presName="hierRoot1" presStyleCnt="0">
        <dgm:presLayoutVars>
          <dgm:hierBranch val="init"/>
        </dgm:presLayoutVars>
      </dgm:prSet>
      <dgm:spPr/>
    </dgm:pt>
    <dgm:pt modelId="{759929EF-07BB-43C9-BCC2-638234005FDB}" type="pres">
      <dgm:prSet presAssocID="{C6F28613-D960-4697-A5DA-1CCE5B4D6B43}" presName="rootComposite1" presStyleCnt="0"/>
      <dgm:spPr/>
    </dgm:pt>
    <dgm:pt modelId="{CC4FFC01-5DDE-4E63-88F2-11DFA8F4A740}" type="pres">
      <dgm:prSet presAssocID="{C6F28613-D960-4697-A5DA-1CCE5B4D6B43}" presName="rootText1" presStyleLbl="node0" presStyleIdx="0" presStyleCnt="1">
        <dgm:presLayoutVars>
          <dgm:chPref val="3"/>
        </dgm:presLayoutVars>
      </dgm:prSet>
      <dgm:spPr>
        <a:prstGeom prst="roundRect">
          <a:avLst/>
        </a:prstGeom>
      </dgm:spPr>
    </dgm:pt>
    <dgm:pt modelId="{6565D427-C4C5-4EBE-9835-88BE56DB8675}" type="pres">
      <dgm:prSet presAssocID="{C6F28613-D960-4697-A5DA-1CCE5B4D6B43}" presName="rootConnector1" presStyleLbl="node1" presStyleIdx="0" presStyleCnt="0"/>
      <dgm:spPr/>
    </dgm:pt>
    <dgm:pt modelId="{DCBE2065-F9B9-49CB-82C1-567F7C98CA3B}" type="pres">
      <dgm:prSet presAssocID="{C6F28613-D960-4697-A5DA-1CCE5B4D6B43}" presName="hierChild2" presStyleCnt="0"/>
      <dgm:spPr/>
    </dgm:pt>
    <dgm:pt modelId="{4C9A1CDB-1686-4475-95E5-FF790E505C00}" type="pres">
      <dgm:prSet presAssocID="{D800B321-7323-42BC-AC97-E1198B28706F}" presName="Name37" presStyleLbl="parChTrans1D2" presStyleIdx="0" presStyleCnt="4"/>
      <dgm:spPr/>
    </dgm:pt>
    <dgm:pt modelId="{BBA41DB5-C5AF-46B4-8201-41B1070C4CC3}" type="pres">
      <dgm:prSet presAssocID="{B850F2A8-71F1-453B-9D99-9B0FB50677BD}" presName="hierRoot2" presStyleCnt="0">
        <dgm:presLayoutVars>
          <dgm:hierBranch val="init"/>
        </dgm:presLayoutVars>
      </dgm:prSet>
      <dgm:spPr/>
    </dgm:pt>
    <dgm:pt modelId="{5A7197CB-F62B-45FC-8495-5D8EC239B250}" type="pres">
      <dgm:prSet presAssocID="{B850F2A8-71F1-453B-9D99-9B0FB50677BD}" presName="rootComposite" presStyleCnt="0"/>
      <dgm:spPr/>
    </dgm:pt>
    <dgm:pt modelId="{19EB3317-4274-4A51-BC97-F8EF882A4A29}" type="pres">
      <dgm:prSet presAssocID="{B850F2A8-71F1-453B-9D99-9B0FB50677BD}" presName="rootText" presStyleLbl="node2" presStyleIdx="0" presStyleCnt="4">
        <dgm:presLayoutVars>
          <dgm:chPref val="3"/>
        </dgm:presLayoutVars>
      </dgm:prSet>
      <dgm:spPr>
        <a:prstGeom prst="roundRect">
          <a:avLst/>
        </a:prstGeom>
      </dgm:spPr>
    </dgm:pt>
    <dgm:pt modelId="{0A2D3579-A384-41D6-9D15-492D708C8E7B}" type="pres">
      <dgm:prSet presAssocID="{B850F2A8-71F1-453B-9D99-9B0FB50677BD}" presName="rootConnector" presStyleLbl="node2" presStyleIdx="0" presStyleCnt="4"/>
      <dgm:spPr/>
    </dgm:pt>
    <dgm:pt modelId="{30FEB11C-9F58-4B0E-8B0A-4C9DF485CB7A}" type="pres">
      <dgm:prSet presAssocID="{B850F2A8-71F1-453B-9D99-9B0FB50677BD}" presName="hierChild4" presStyleCnt="0"/>
      <dgm:spPr/>
    </dgm:pt>
    <dgm:pt modelId="{6C59EB06-B693-47B4-B163-B7088A21840B}" type="pres">
      <dgm:prSet presAssocID="{8D1D81A0-C911-472F-A845-A31D524852A7}" presName="Name37" presStyleLbl="parChTrans1D3" presStyleIdx="0" presStyleCnt="4"/>
      <dgm:spPr/>
    </dgm:pt>
    <dgm:pt modelId="{EF4B1807-7756-45EC-9971-F591B2BC6FC6}" type="pres">
      <dgm:prSet presAssocID="{94046D9A-A9DA-4F4E-B3B2-7BF02D024462}" presName="hierRoot2" presStyleCnt="0">
        <dgm:presLayoutVars>
          <dgm:hierBranch val="init"/>
        </dgm:presLayoutVars>
      </dgm:prSet>
      <dgm:spPr/>
    </dgm:pt>
    <dgm:pt modelId="{9B92CC05-1E9E-4F46-8C26-D48F8C546815}" type="pres">
      <dgm:prSet presAssocID="{94046D9A-A9DA-4F4E-B3B2-7BF02D024462}" presName="rootComposite" presStyleCnt="0"/>
      <dgm:spPr/>
    </dgm:pt>
    <dgm:pt modelId="{F6875775-1133-44CC-AB53-CAFC6ADFCD5C}" type="pres">
      <dgm:prSet presAssocID="{94046D9A-A9DA-4F4E-B3B2-7BF02D024462}" presName="rootText" presStyleLbl="node3" presStyleIdx="0" presStyleCnt="4">
        <dgm:presLayoutVars>
          <dgm:chPref val="3"/>
        </dgm:presLayoutVars>
      </dgm:prSet>
      <dgm:spPr>
        <a:prstGeom prst="roundRect">
          <a:avLst/>
        </a:prstGeom>
      </dgm:spPr>
    </dgm:pt>
    <dgm:pt modelId="{06355360-0634-4006-A1BC-B40773B3C42D}" type="pres">
      <dgm:prSet presAssocID="{94046D9A-A9DA-4F4E-B3B2-7BF02D024462}" presName="rootConnector" presStyleLbl="node3" presStyleIdx="0" presStyleCnt="4"/>
      <dgm:spPr/>
    </dgm:pt>
    <dgm:pt modelId="{015F2D6F-C596-4D9B-86CD-C4434C5B6D7C}" type="pres">
      <dgm:prSet presAssocID="{94046D9A-A9DA-4F4E-B3B2-7BF02D024462}" presName="hierChild4" presStyleCnt="0"/>
      <dgm:spPr/>
    </dgm:pt>
    <dgm:pt modelId="{950C6EA0-86BF-47BD-B2BC-EDDAEFA7B226}" type="pres">
      <dgm:prSet presAssocID="{94046D9A-A9DA-4F4E-B3B2-7BF02D024462}" presName="hierChild5" presStyleCnt="0"/>
      <dgm:spPr/>
    </dgm:pt>
    <dgm:pt modelId="{FA4F0163-A6C8-4F48-A7C6-205EB8715B34}" type="pres">
      <dgm:prSet presAssocID="{B850F2A8-71F1-453B-9D99-9B0FB50677BD}" presName="hierChild5" presStyleCnt="0"/>
      <dgm:spPr/>
    </dgm:pt>
    <dgm:pt modelId="{FF81D415-7B21-4F4B-9D87-0CB772FF06DC}" type="pres">
      <dgm:prSet presAssocID="{18622CA5-479A-49B9-A99A-4FBE4B32CBAA}" presName="Name37" presStyleLbl="parChTrans1D2" presStyleIdx="1" presStyleCnt="4"/>
      <dgm:spPr/>
    </dgm:pt>
    <dgm:pt modelId="{F58C15F0-5C0B-42D3-A420-6408B4A761DE}" type="pres">
      <dgm:prSet presAssocID="{BE08A783-8524-4081-B449-138C42A9260F}" presName="hierRoot2" presStyleCnt="0">
        <dgm:presLayoutVars>
          <dgm:hierBranch val="init"/>
        </dgm:presLayoutVars>
      </dgm:prSet>
      <dgm:spPr/>
    </dgm:pt>
    <dgm:pt modelId="{A0026DD5-62C0-439F-970C-662D09F0583C}" type="pres">
      <dgm:prSet presAssocID="{BE08A783-8524-4081-B449-138C42A9260F}" presName="rootComposite" presStyleCnt="0"/>
      <dgm:spPr/>
    </dgm:pt>
    <dgm:pt modelId="{9CDDEFF8-6E6F-422D-ADB5-74575271305E}" type="pres">
      <dgm:prSet presAssocID="{BE08A783-8524-4081-B449-138C42A9260F}" presName="rootText" presStyleLbl="node2" presStyleIdx="1" presStyleCnt="4">
        <dgm:presLayoutVars>
          <dgm:chPref val="3"/>
        </dgm:presLayoutVars>
      </dgm:prSet>
      <dgm:spPr>
        <a:prstGeom prst="roundRect">
          <a:avLst/>
        </a:prstGeom>
      </dgm:spPr>
    </dgm:pt>
    <dgm:pt modelId="{C20777D7-87B3-4917-A599-BC964740C187}" type="pres">
      <dgm:prSet presAssocID="{BE08A783-8524-4081-B449-138C42A9260F}" presName="rootConnector" presStyleLbl="node2" presStyleIdx="1" presStyleCnt="4"/>
      <dgm:spPr/>
    </dgm:pt>
    <dgm:pt modelId="{7892681E-BB03-4030-A7D5-EE2B7E326FF6}" type="pres">
      <dgm:prSet presAssocID="{BE08A783-8524-4081-B449-138C42A9260F}" presName="hierChild4" presStyleCnt="0"/>
      <dgm:spPr/>
    </dgm:pt>
    <dgm:pt modelId="{45576F83-3B70-4862-BE7F-C26580987710}" type="pres">
      <dgm:prSet presAssocID="{167D3C9F-92FC-400F-B1AF-F081FE1946A9}" presName="Name37" presStyleLbl="parChTrans1D3" presStyleIdx="1" presStyleCnt="4"/>
      <dgm:spPr/>
    </dgm:pt>
    <dgm:pt modelId="{CEFB5202-5205-4F14-89E9-BD868F7EC799}" type="pres">
      <dgm:prSet presAssocID="{3036F72B-F092-499C-8F37-114BE9676A6D}" presName="hierRoot2" presStyleCnt="0">
        <dgm:presLayoutVars>
          <dgm:hierBranch val="init"/>
        </dgm:presLayoutVars>
      </dgm:prSet>
      <dgm:spPr/>
    </dgm:pt>
    <dgm:pt modelId="{5E1A0BD1-E8A2-42C8-A3FB-9E1BBB7EEDE2}" type="pres">
      <dgm:prSet presAssocID="{3036F72B-F092-499C-8F37-114BE9676A6D}" presName="rootComposite" presStyleCnt="0"/>
      <dgm:spPr/>
    </dgm:pt>
    <dgm:pt modelId="{84AF3700-EAAF-499F-ADE8-EDEC7BAB3C31}" type="pres">
      <dgm:prSet presAssocID="{3036F72B-F092-499C-8F37-114BE9676A6D}" presName="rootText" presStyleLbl="node3" presStyleIdx="1" presStyleCnt="4">
        <dgm:presLayoutVars>
          <dgm:chPref val="3"/>
        </dgm:presLayoutVars>
      </dgm:prSet>
      <dgm:spPr>
        <a:prstGeom prst="roundRect">
          <a:avLst/>
        </a:prstGeom>
      </dgm:spPr>
    </dgm:pt>
    <dgm:pt modelId="{8DA444C6-19D8-4E7D-9269-F7FB9A9C6C58}" type="pres">
      <dgm:prSet presAssocID="{3036F72B-F092-499C-8F37-114BE9676A6D}" presName="rootConnector" presStyleLbl="node3" presStyleIdx="1" presStyleCnt="4"/>
      <dgm:spPr/>
    </dgm:pt>
    <dgm:pt modelId="{CC56DE67-AEB6-4336-AAB2-AFA56374BA77}" type="pres">
      <dgm:prSet presAssocID="{3036F72B-F092-499C-8F37-114BE9676A6D}" presName="hierChild4" presStyleCnt="0"/>
      <dgm:spPr/>
    </dgm:pt>
    <dgm:pt modelId="{9048CA8D-2714-4CF7-95D9-E22558C62C44}" type="pres">
      <dgm:prSet presAssocID="{3036F72B-F092-499C-8F37-114BE9676A6D}" presName="hierChild5" presStyleCnt="0"/>
      <dgm:spPr/>
    </dgm:pt>
    <dgm:pt modelId="{7BD3A86B-040C-4595-805C-B5B43C5ADF04}" type="pres">
      <dgm:prSet presAssocID="{BE08A783-8524-4081-B449-138C42A9260F}" presName="hierChild5" presStyleCnt="0"/>
      <dgm:spPr/>
    </dgm:pt>
    <dgm:pt modelId="{898EAD0C-C66E-4F13-BEA6-A2E98D7386D9}" type="pres">
      <dgm:prSet presAssocID="{0DC014D3-A3DC-40C1-9DA5-B4B61A874B77}" presName="Name37" presStyleLbl="parChTrans1D2" presStyleIdx="2" presStyleCnt="4"/>
      <dgm:spPr/>
    </dgm:pt>
    <dgm:pt modelId="{D5AD5CAB-1795-4723-84B5-F5FBBA0653D7}" type="pres">
      <dgm:prSet presAssocID="{FFF0D254-D75A-4757-BE23-CBB1D2C2D60A}" presName="hierRoot2" presStyleCnt="0">
        <dgm:presLayoutVars>
          <dgm:hierBranch val="init"/>
        </dgm:presLayoutVars>
      </dgm:prSet>
      <dgm:spPr/>
    </dgm:pt>
    <dgm:pt modelId="{6253D5E5-D2BC-42A2-89A8-7EE94C84CE5D}" type="pres">
      <dgm:prSet presAssocID="{FFF0D254-D75A-4757-BE23-CBB1D2C2D60A}" presName="rootComposite" presStyleCnt="0"/>
      <dgm:spPr/>
    </dgm:pt>
    <dgm:pt modelId="{FE6DBD64-BE8C-4AF5-A23F-AC9A93D5B3F3}" type="pres">
      <dgm:prSet presAssocID="{FFF0D254-D75A-4757-BE23-CBB1D2C2D60A}" presName="rootText" presStyleLbl="node2" presStyleIdx="2" presStyleCnt="4">
        <dgm:presLayoutVars>
          <dgm:chPref val="3"/>
        </dgm:presLayoutVars>
      </dgm:prSet>
      <dgm:spPr>
        <a:prstGeom prst="roundRect">
          <a:avLst/>
        </a:prstGeom>
      </dgm:spPr>
    </dgm:pt>
    <dgm:pt modelId="{8D571672-DA40-422F-B875-62B1EF216AD6}" type="pres">
      <dgm:prSet presAssocID="{FFF0D254-D75A-4757-BE23-CBB1D2C2D60A}" presName="rootConnector" presStyleLbl="node2" presStyleIdx="2" presStyleCnt="4"/>
      <dgm:spPr/>
    </dgm:pt>
    <dgm:pt modelId="{ED1D71BA-6B53-43D4-A436-81D8AAE27C04}" type="pres">
      <dgm:prSet presAssocID="{FFF0D254-D75A-4757-BE23-CBB1D2C2D60A}" presName="hierChild4" presStyleCnt="0"/>
      <dgm:spPr/>
    </dgm:pt>
    <dgm:pt modelId="{CA798B3C-89EE-4CAE-A7ED-89B353730A58}" type="pres">
      <dgm:prSet presAssocID="{7C5A3110-8796-4C59-9472-DED0EA290E43}" presName="Name37" presStyleLbl="parChTrans1D3" presStyleIdx="2" presStyleCnt="4"/>
      <dgm:spPr/>
    </dgm:pt>
    <dgm:pt modelId="{A2EE80DC-C97B-46EA-82EF-A92EE3325F9E}" type="pres">
      <dgm:prSet presAssocID="{B29155DC-837E-40CC-A8BB-2BFB3784544B}" presName="hierRoot2" presStyleCnt="0">
        <dgm:presLayoutVars>
          <dgm:hierBranch val="init"/>
        </dgm:presLayoutVars>
      </dgm:prSet>
      <dgm:spPr/>
    </dgm:pt>
    <dgm:pt modelId="{4A546BAD-71D4-49C7-822B-AC7F68648057}" type="pres">
      <dgm:prSet presAssocID="{B29155DC-837E-40CC-A8BB-2BFB3784544B}" presName="rootComposite" presStyleCnt="0"/>
      <dgm:spPr/>
    </dgm:pt>
    <dgm:pt modelId="{663D3ADB-5634-46EB-93B0-6C4DEE7F2619}" type="pres">
      <dgm:prSet presAssocID="{B29155DC-837E-40CC-A8BB-2BFB3784544B}" presName="rootText" presStyleLbl="node3" presStyleIdx="2" presStyleCnt="4">
        <dgm:presLayoutVars>
          <dgm:chPref val="3"/>
        </dgm:presLayoutVars>
      </dgm:prSet>
      <dgm:spPr>
        <a:prstGeom prst="roundRect">
          <a:avLst/>
        </a:prstGeom>
      </dgm:spPr>
    </dgm:pt>
    <dgm:pt modelId="{BC4DBE14-463C-4889-9775-3CDE7E734F82}" type="pres">
      <dgm:prSet presAssocID="{B29155DC-837E-40CC-A8BB-2BFB3784544B}" presName="rootConnector" presStyleLbl="node3" presStyleIdx="2" presStyleCnt="4"/>
      <dgm:spPr/>
    </dgm:pt>
    <dgm:pt modelId="{C616A3AD-786B-4583-8EC6-335CEA188023}" type="pres">
      <dgm:prSet presAssocID="{B29155DC-837E-40CC-A8BB-2BFB3784544B}" presName="hierChild4" presStyleCnt="0"/>
      <dgm:spPr/>
    </dgm:pt>
    <dgm:pt modelId="{FB2A9C95-352A-4C0B-8E18-73A5FBF9FC55}" type="pres">
      <dgm:prSet presAssocID="{B29155DC-837E-40CC-A8BB-2BFB3784544B}" presName="hierChild5" presStyleCnt="0"/>
      <dgm:spPr/>
    </dgm:pt>
    <dgm:pt modelId="{CC06A8CD-B26C-46FB-B668-B15DDA79D284}" type="pres">
      <dgm:prSet presAssocID="{FFF0D254-D75A-4757-BE23-CBB1D2C2D60A}" presName="hierChild5" presStyleCnt="0"/>
      <dgm:spPr/>
    </dgm:pt>
    <dgm:pt modelId="{EF1BCC0E-528D-43D6-91CE-DEAB5CEFF7CF}" type="pres">
      <dgm:prSet presAssocID="{0718AE38-228F-474C-B3FF-9EDC9A60B92C}" presName="Name37" presStyleLbl="parChTrans1D2" presStyleIdx="3" presStyleCnt="4"/>
      <dgm:spPr/>
    </dgm:pt>
    <dgm:pt modelId="{93C9C85B-79AC-409C-AA72-81335B49D60B}" type="pres">
      <dgm:prSet presAssocID="{FEDCB717-09FD-4912-B6B7-60FA7DCF9235}" presName="hierRoot2" presStyleCnt="0">
        <dgm:presLayoutVars>
          <dgm:hierBranch val="init"/>
        </dgm:presLayoutVars>
      </dgm:prSet>
      <dgm:spPr/>
    </dgm:pt>
    <dgm:pt modelId="{40F83BF2-9213-4F61-9597-DB73BCE0D2B8}" type="pres">
      <dgm:prSet presAssocID="{FEDCB717-09FD-4912-B6B7-60FA7DCF9235}" presName="rootComposite" presStyleCnt="0"/>
      <dgm:spPr/>
    </dgm:pt>
    <dgm:pt modelId="{D3F334A6-CFF1-4AD6-931F-3F7A1491212B}" type="pres">
      <dgm:prSet presAssocID="{FEDCB717-09FD-4912-B6B7-60FA7DCF9235}" presName="rootText" presStyleLbl="node2" presStyleIdx="3" presStyleCnt="4">
        <dgm:presLayoutVars>
          <dgm:chPref val="3"/>
        </dgm:presLayoutVars>
      </dgm:prSet>
      <dgm:spPr>
        <a:prstGeom prst="roundRect">
          <a:avLst/>
        </a:prstGeom>
      </dgm:spPr>
    </dgm:pt>
    <dgm:pt modelId="{2D16521C-ECA9-46C4-9BDA-62A175CB95A1}" type="pres">
      <dgm:prSet presAssocID="{FEDCB717-09FD-4912-B6B7-60FA7DCF9235}" presName="rootConnector" presStyleLbl="node2" presStyleIdx="3" presStyleCnt="4"/>
      <dgm:spPr/>
    </dgm:pt>
    <dgm:pt modelId="{8C6CD3E2-5ECC-4503-B010-6E4AC58D4580}" type="pres">
      <dgm:prSet presAssocID="{FEDCB717-09FD-4912-B6B7-60FA7DCF9235}" presName="hierChild4" presStyleCnt="0"/>
      <dgm:spPr/>
    </dgm:pt>
    <dgm:pt modelId="{65E9F1D9-96D6-4675-B7A6-53E2E721AB6B}" type="pres">
      <dgm:prSet presAssocID="{DE2BB310-69FF-4008-A9D3-461B2ED05DBB}" presName="Name37" presStyleLbl="parChTrans1D3" presStyleIdx="3" presStyleCnt="4"/>
      <dgm:spPr/>
    </dgm:pt>
    <dgm:pt modelId="{118345E4-6ABB-4C62-B489-DD99A5C0A685}" type="pres">
      <dgm:prSet presAssocID="{A620893C-087F-4616-BB57-84030729B8FA}" presName="hierRoot2" presStyleCnt="0">
        <dgm:presLayoutVars>
          <dgm:hierBranch val="init"/>
        </dgm:presLayoutVars>
      </dgm:prSet>
      <dgm:spPr/>
    </dgm:pt>
    <dgm:pt modelId="{9F75E36F-A027-4F09-B140-C64C44E608C5}" type="pres">
      <dgm:prSet presAssocID="{A620893C-087F-4616-BB57-84030729B8FA}" presName="rootComposite" presStyleCnt="0"/>
      <dgm:spPr/>
    </dgm:pt>
    <dgm:pt modelId="{B0133B42-4795-42FB-8E70-1EED3DF5AEAD}" type="pres">
      <dgm:prSet presAssocID="{A620893C-087F-4616-BB57-84030729B8FA}" presName="rootText" presStyleLbl="node3" presStyleIdx="3" presStyleCnt="4">
        <dgm:presLayoutVars>
          <dgm:chPref val="3"/>
        </dgm:presLayoutVars>
      </dgm:prSet>
      <dgm:spPr>
        <a:prstGeom prst="roundRect">
          <a:avLst/>
        </a:prstGeom>
      </dgm:spPr>
    </dgm:pt>
    <dgm:pt modelId="{2D9B68E1-576A-4513-AC53-E73BB6EFEF81}" type="pres">
      <dgm:prSet presAssocID="{A620893C-087F-4616-BB57-84030729B8FA}" presName="rootConnector" presStyleLbl="node3" presStyleIdx="3" presStyleCnt="4"/>
      <dgm:spPr/>
    </dgm:pt>
    <dgm:pt modelId="{793B030B-8D1D-4DC6-96A0-9FF46E1BC43F}" type="pres">
      <dgm:prSet presAssocID="{A620893C-087F-4616-BB57-84030729B8FA}" presName="hierChild4" presStyleCnt="0"/>
      <dgm:spPr/>
    </dgm:pt>
    <dgm:pt modelId="{504B4A14-7096-416D-BE31-A213E2609C36}" type="pres">
      <dgm:prSet presAssocID="{A620893C-087F-4616-BB57-84030729B8FA}" presName="hierChild5" presStyleCnt="0"/>
      <dgm:spPr/>
    </dgm:pt>
    <dgm:pt modelId="{38B66701-ABE0-48BF-8E29-6A9459E72E5D}" type="pres">
      <dgm:prSet presAssocID="{FEDCB717-09FD-4912-B6B7-60FA7DCF9235}" presName="hierChild5" presStyleCnt="0"/>
      <dgm:spPr/>
    </dgm:pt>
    <dgm:pt modelId="{3BE0BFD7-DDFF-484B-A4F8-351413C26965}" type="pres">
      <dgm:prSet presAssocID="{C6F28613-D960-4697-A5DA-1CCE5B4D6B43}" presName="hierChild3" presStyleCnt="0"/>
      <dgm:spPr/>
    </dgm:pt>
  </dgm:ptLst>
  <dgm:cxnLst>
    <dgm:cxn modelId="{5B496307-B552-4BD1-BE6F-51434D0BC628}" type="presOf" srcId="{BE08A783-8524-4081-B449-138C42A9260F}" destId="{9CDDEFF8-6E6F-422D-ADB5-74575271305E}" srcOrd="0" destOrd="0" presId="urn:microsoft.com/office/officeart/2005/8/layout/orgChart1"/>
    <dgm:cxn modelId="{184A7507-BC11-465B-9F42-2673AD4AA64E}" type="presOf" srcId="{8D1D81A0-C911-472F-A845-A31D524852A7}" destId="{6C59EB06-B693-47B4-B163-B7088A21840B}" srcOrd="0" destOrd="0" presId="urn:microsoft.com/office/officeart/2005/8/layout/orgChart1"/>
    <dgm:cxn modelId="{E7AD970D-8EA8-49DF-A705-0C9DD040A912}" srcId="{C6F28613-D960-4697-A5DA-1CCE5B4D6B43}" destId="{FEDCB717-09FD-4912-B6B7-60FA7DCF9235}" srcOrd="3" destOrd="0" parTransId="{0718AE38-228F-474C-B3FF-9EDC9A60B92C}" sibTransId="{A9AC595D-4AB9-4B28-9BFF-4DF3012E8647}"/>
    <dgm:cxn modelId="{E650E50D-4B24-4FD4-89DF-1256F8B94719}" type="presOf" srcId="{FFF0D254-D75A-4757-BE23-CBB1D2C2D60A}" destId="{8D571672-DA40-422F-B875-62B1EF216AD6}" srcOrd="1" destOrd="0" presId="urn:microsoft.com/office/officeart/2005/8/layout/orgChart1"/>
    <dgm:cxn modelId="{880D1810-82FB-45A2-A3F9-E5FD79B0F4CD}" type="presOf" srcId="{C6F28613-D960-4697-A5DA-1CCE5B4D6B43}" destId="{6565D427-C4C5-4EBE-9835-88BE56DB8675}" srcOrd="1" destOrd="0" presId="urn:microsoft.com/office/officeart/2005/8/layout/orgChart1"/>
    <dgm:cxn modelId="{53088719-6B6D-447F-AB97-940021ECD008}" type="presOf" srcId="{7C5A3110-8796-4C59-9472-DED0EA290E43}" destId="{CA798B3C-89EE-4CAE-A7ED-89B353730A58}" srcOrd="0" destOrd="0" presId="urn:microsoft.com/office/officeart/2005/8/layout/orgChart1"/>
    <dgm:cxn modelId="{F8D12920-179F-466D-A302-73928D9DFE63}" type="presOf" srcId="{3036F72B-F092-499C-8F37-114BE9676A6D}" destId="{84AF3700-EAAF-499F-ADE8-EDEC7BAB3C31}" srcOrd="0" destOrd="0" presId="urn:microsoft.com/office/officeart/2005/8/layout/orgChart1"/>
    <dgm:cxn modelId="{F5940A23-BE36-40C3-89DA-35F16CEEB004}" type="presOf" srcId="{FEDCB717-09FD-4912-B6B7-60FA7DCF9235}" destId="{2D16521C-ECA9-46C4-9BDA-62A175CB95A1}" srcOrd="1" destOrd="0" presId="urn:microsoft.com/office/officeart/2005/8/layout/orgChart1"/>
    <dgm:cxn modelId="{26113B24-A00B-4979-8B09-B56A5C9A25A6}" srcId="{3FA2BF1C-26DA-4D7D-AF4A-2E3BB44D499D}" destId="{C6F28613-D960-4697-A5DA-1CCE5B4D6B43}" srcOrd="0" destOrd="0" parTransId="{917612FC-BCE8-43CB-8084-4D321955FBF6}" sibTransId="{3373AC36-EE59-4D26-8D58-8706BE197D59}"/>
    <dgm:cxn modelId="{6A4FFD2E-A559-4441-B5F2-F78BECA6C7B7}" type="presOf" srcId="{94046D9A-A9DA-4F4E-B3B2-7BF02D024462}" destId="{06355360-0634-4006-A1BC-B40773B3C42D}" srcOrd="1" destOrd="0" presId="urn:microsoft.com/office/officeart/2005/8/layout/orgChart1"/>
    <dgm:cxn modelId="{84154134-9A3A-4926-912C-D9BB764294F8}" type="presOf" srcId="{94046D9A-A9DA-4F4E-B3B2-7BF02D024462}" destId="{F6875775-1133-44CC-AB53-CAFC6ADFCD5C}" srcOrd="0" destOrd="0" presId="urn:microsoft.com/office/officeart/2005/8/layout/orgChart1"/>
    <dgm:cxn modelId="{47F77D38-D95D-446F-9626-FC8439676E15}" srcId="{FFF0D254-D75A-4757-BE23-CBB1D2C2D60A}" destId="{B29155DC-837E-40CC-A8BB-2BFB3784544B}" srcOrd="0" destOrd="0" parTransId="{7C5A3110-8796-4C59-9472-DED0EA290E43}" sibTransId="{0546B50A-DBF5-49CA-9681-3BE99A6F79A4}"/>
    <dgm:cxn modelId="{4571AB54-16C5-489E-9664-6755981BE000}" type="presOf" srcId="{FFF0D254-D75A-4757-BE23-CBB1D2C2D60A}" destId="{FE6DBD64-BE8C-4AF5-A23F-AC9A93D5B3F3}" srcOrd="0" destOrd="0" presId="urn:microsoft.com/office/officeart/2005/8/layout/orgChart1"/>
    <dgm:cxn modelId="{08122571-BA24-4F29-9D04-0E4A129B7D9C}" type="presOf" srcId="{B850F2A8-71F1-453B-9D99-9B0FB50677BD}" destId="{0A2D3579-A384-41D6-9D15-492D708C8E7B}" srcOrd="1" destOrd="0" presId="urn:microsoft.com/office/officeart/2005/8/layout/orgChart1"/>
    <dgm:cxn modelId="{CCA4247D-C08F-4248-9481-A11DFD909C5E}" type="presOf" srcId="{B29155DC-837E-40CC-A8BB-2BFB3784544B}" destId="{BC4DBE14-463C-4889-9775-3CDE7E734F82}" srcOrd="1" destOrd="0" presId="urn:microsoft.com/office/officeart/2005/8/layout/orgChart1"/>
    <dgm:cxn modelId="{8102EC80-2EB8-46E5-8514-8068B1BFF3C9}" srcId="{B850F2A8-71F1-453B-9D99-9B0FB50677BD}" destId="{94046D9A-A9DA-4F4E-B3B2-7BF02D024462}" srcOrd="0" destOrd="0" parTransId="{8D1D81A0-C911-472F-A845-A31D524852A7}" sibTransId="{0541361F-B3C9-42AB-BD9C-B18D74B70FA7}"/>
    <dgm:cxn modelId="{5665EB85-25BD-4741-8772-C8543596ADD3}" type="presOf" srcId="{18622CA5-479A-49B9-A99A-4FBE4B32CBAA}" destId="{FF81D415-7B21-4F4B-9D87-0CB772FF06DC}" srcOrd="0" destOrd="0" presId="urn:microsoft.com/office/officeart/2005/8/layout/orgChart1"/>
    <dgm:cxn modelId="{75E15987-53B7-45D9-82CE-ADD156D50E94}" type="presOf" srcId="{3FA2BF1C-26DA-4D7D-AF4A-2E3BB44D499D}" destId="{B68DEB62-D3D6-4CFE-A5F2-5967EACB2B3B}" srcOrd="0" destOrd="0" presId="urn:microsoft.com/office/officeart/2005/8/layout/orgChart1"/>
    <dgm:cxn modelId="{1054A98B-AD43-444F-8EAD-9A78E2787A3B}" type="presOf" srcId="{167D3C9F-92FC-400F-B1AF-F081FE1946A9}" destId="{45576F83-3B70-4862-BE7F-C26580987710}" srcOrd="0" destOrd="0" presId="urn:microsoft.com/office/officeart/2005/8/layout/orgChart1"/>
    <dgm:cxn modelId="{A3FABF8F-B70F-4CF4-82E9-B7FCC89E64D6}" type="presOf" srcId="{0DC014D3-A3DC-40C1-9DA5-B4B61A874B77}" destId="{898EAD0C-C66E-4F13-BEA6-A2E98D7386D9}" srcOrd="0" destOrd="0" presId="urn:microsoft.com/office/officeart/2005/8/layout/orgChart1"/>
    <dgm:cxn modelId="{38D705A3-4273-4132-B693-73CAD1EF20C1}" type="presOf" srcId="{DE2BB310-69FF-4008-A9D3-461B2ED05DBB}" destId="{65E9F1D9-96D6-4675-B7A6-53E2E721AB6B}" srcOrd="0" destOrd="0" presId="urn:microsoft.com/office/officeart/2005/8/layout/orgChart1"/>
    <dgm:cxn modelId="{9ECA8EA6-6AD4-434C-9784-56CD453C49DE}" type="presOf" srcId="{0718AE38-228F-474C-B3FF-9EDC9A60B92C}" destId="{EF1BCC0E-528D-43D6-91CE-DEAB5CEFF7CF}" srcOrd="0" destOrd="0" presId="urn:microsoft.com/office/officeart/2005/8/layout/orgChart1"/>
    <dgm:cxn modelId="{D65985A9-6344-4C18-B3F8-0093B958879D}" srcId="{FEDCB717-09FD-4912-B6B7-60FA7DCF9235}" destId="{A620893C-087F-4616-BB57-84030729B8FA}" srcOrd="0" destOrd="0" parTransId="{DE2BB310-69FF-4008-A9D3-461B2ED05DBB}" sibTransId="{E2B42FA3-8F9C-4FF7-9FB5-DFFC8CF894A6}"/>
    <dgm:cxn modelId="{BAC8ADAE-AACD-40F6-BFF3-FC8FE148EE99}" type="presOf" srcId="{A620893C-087F-4616-BB57-84030729B8FA}" destId="{2D9B68E1-576A-4513-AC53-E73BB6EFEF81}" srcOrd="1" destOrd="0" presId="urn:microsoft.com/office/officeart/2005/8/layout/orgChart1"/>
    <dgm:cxn modelId="{42355EB1-BEEE-4FA2-B42C-014F505EE102}" type="presOf" srcId="{A620893C-087F-4616-BB57-84030729B8FA}" destId="{B0133B42-4795-42FB-8E70-1EED3DF5AEAD}" srcOrd="0" destOrd="0" presId="urn:microsoft.com/office/officeart/2005/8/layout/orgChart1"/>
    <dgm:cxn modelId="{D86083B2-7889-42B0-BC69-2B769FB7BE2C}" srcId="{BE08A783-8524-4081-B449-138C42A9260F}" destId="{3036F72B-F092-499C-8F37-114BE9676A6D}" srcOrd="0" destOrd="0" parTransId="{167D3C9F-92FC-400F-B1AF-F081FE1946A9}" sibTransId="{23203578-3C10-4DF3-8EF3-51CCCA75C9FF}"/>
    <dgm:cxn modelId="{7F2C54B5-209C-44B7-9345-617E439D8552}" type="presOf" srcId="{B850F2A8-71F1-453B-9D99-9B0FB50677BD}" destId="{19EB3317-4274-4A51-BC97-F8EF882A4A29}" srcOrd="0" destOrd="0" presId="urn:microsoft.com/office/officeart/2005/8/layout/orgChart1"/>
    <dgm:cxn modelId="{EEDC1DB6-64CE-4522-A311-2150F98D548F}" type="presOf" srcId="{FEDCB717-09FD-4912-B6B7-60FA7DCF9235}" destId="{D3F334A6-CFF1-4AD6-931F-3F7A1491212B}" srcOrd="0" destOrd="0" presId="urn:microsoft.com/office/officeart/2005/8/layout/orgChart1"/>
    <dgm:cxn modelId="{225F06BB-6A65-42A7-916B-1F25E21BB45F}" srcId="{C6F28613-D960-4697-A5DA-1CCE5B4D6B43}" destId="{BE08A783-8524-4081-B449-138C42A9260F}" srcOrd="1" destOrd="0" parTransId="{18622CA5-479A-49B9-A99A-4FBE4B32CBAA}" sibTransId="{5025E6DD-6821-40B6-9DF5-B04805E3FC71}"/>
    <dgm:cxn modelId="{D57E44BD-8CD4-49A4-804D-917FC341E100}" type="presOf" srcId="{3036F72B-F092-499C-8F37-114BE9676A6D}" destId="{8DA444C6-19D8-4E7D-9269-F7FB9A9C6C58}" srcOrd="1" destOrd="0" presId="urn:microsoft.com/office/officeart/2005/8/layout/orgChart1"/>
    <dgm:cxn modelId="{8B0466CA-7B44-4755-B0C1-AEF5708427BE}" type="presOf" srcId="{C6F28613-D960-4697-A5DA-1CCE5B4D6B43}" destId="{CC4FFC01-5DDE-4E63-88F2-11DFA8F4A740}" srcOrd="0" destOrd="0" presId="urn:microsoft.com/office/officeart/2005/8/layout/orgChart1"/>
    <dgm:cxn modelId="{A69990D0-7809-4E2D-A81A-D22586F9EE9A}" type="presOf" srcId="{BE08A783-8524-4081-B449-138C42A9260F}" destId="{C20777D7-87B3-4917-A599-BC964740C187}" srcOrd="1" destOrd="0" presId="urn:microsoft.com/office/officeart/2005/8/layout/orgChart1"/>
    <dgm:cxn modelId="{FEC51CD2-DB83-4E84-815F-710185F41EC8}" type="presOf" srcId="{D800B321-7323-42BC-AC97-E1198B28706F}" destId="{4C9A1CDB-1686-4475-95E5-FF790E505C00}" srcOrd="0" destOrd="0" presId="urn:microsoft.com/office/officeart/2005/8/layout/orgChart1"/>
    <dgm:cxn modelId="{3BA3ECD3-9F2F-4A73-8AD8-9899EBE172FD}" srcId="{C6F28613-D960-4697-A5DA-1CCE5B4D6B43}" destId="{B850F2A8-71F1-453B-9D99-9B0FB50677BD}" srcOrd="0" destOrd="0" parTransId="{D800B321-7323-42BC-AC97-E1198B28706F}" sibTransId="{0F0F4958-1179-4D41-842A-F8FB9D168901}"/>
    <dgm:cxn modelId="{E86619D5-B48E-46C7-A70E-2FC9E68EFE61}" srcId="{C6F28613-D960-4697-A5DA-1CCE5B4D6B43}" destId="{FFF0D254-D75A-4757-BE23-CBB1D2C2D60A}" srcOrd="2" destOrd="0" parTransId="{0DC014D3-A3DC-40C1-9DA5-B4B61A874B77}" sibTransId="{6C5F8E5C-8B78-49BB-92B5-2B4CDD1817A0}"/>
    <dgm:cxn modelId="{95F144E6-A63D-44F8-AC0B-3D232FC82E0B}" type="presOf" srcId="{B29155DC-837E-40CC-A8BB-2BFB3784544B}" destId="{663D3ADB-5634-46EB-93B0-6C4DEE7F2619}" srcOrd="0" destOrd="0" presId="urn:microsoft.com/office/officeart/2005/8/layout/orgChart1"/>
    <dgm:cxn modelId="{750615A6-7978-4903-8860-8E736A9F15F4}" type="presParOf" srcId="{B68DEB62-D3D6-4CFE-A5F2-5967EACB2B3B}" destId="{200C357F-164E-44FD-A9C8-B0BAE4AD6039}" srcOrd="0" destOrd="0" presId="urn:microsoft.com/office/officeart/2005/8/layout/orgChart1"/>
    <dgm:cxn modelId="{E45CD9AE-2D3A-4770-AB86-51B8483BFD9A}" type="presParOf" srcId="{200C357F-164E-44FD-A9C8-B0BAE4AD6039}" destId="{759929EF-07BB-43C9-BCC2-638234005FDB}" srcOrd="0" destOrd="0" presId="urn:microsoft.com/office/officeart/2005/8/layout/orgChart1"/>
    <dgm:cxn modelId="{E1561E55-A8BD-492E-A2D4-98D7DB6288E7}" type="presParOf" srcId="{759929EF-07BB-43C9-BCC2-638234005FDB}" destId="{CC4FFC01-5DDE-4E63-88F2-11DFA8F4A740}" srcOrd="0" destOrd="0" presId="urn:microsoft.com/office/officeart/2005/8/layout/orgChart1"/>
    <dgm:cxn modelId="{E3608F15-88E2-4DBE-8675-DE7796A078ED}" type="presParOf" srcId="{759929EF-07BB-43C9-BCC2-638234005FDB}" destId="{6565D427-C4C5-4EBE-9835-88BE56DB8675}" srcOrd="1" destOrd="0" presId="urn:microsoft.com/office/officeart/2005/8/layout/orgChart1"/>
    <dgm:cxn modelId="{35AF19B3-3276-4DD6-AEBA-0D881C13B9F0}" type="presParOf" srcId="{200C357F-164E-44FD-A9C8-B0BAE4AD6039}" destId="{DCBE2065-F9B9-49CB-82C1-567F7C98CA3B}" srcOrd="1" destOrd="0" presId="urn:microsoft.com/office/officeart/2005/8/layout/orgChart1"/>
    <dgm:cxn modelId="{CE6C5F2C-CDCB-429E-A07F-E5A2C02A6624}" type="presParOf" srcId="{DCBE2065-F9B9-49CB-82C1-567F7C98CA3B}" destId="{4C9A1CDB-1686-4475-95E5-FF790E505C00}" srcOrd="0" destOrd="0" presId="urn:microsoft.com/office/officeart/2005/8/layout/orgChart1"/>
    <dgm:cxn modelId="{41CEED95-4E00-4153-85CA-B3C8555CBFAE}" type="presParOf" srcId="{DCBE2065-F9B9-49CB-82C1-567F7C98CA3B}" destId="{BBA41DB5-C5AF-46B4-8201-41B1070C4CC3}" srcOrd="1" destOrd="0" presId="urn:microsoft.com/office/officeart/2005/8/layout/orgChart1"/>
    <dgm:cxn modelId="{D1D6E4F7-737F-417F-A0CF-CB2B188E9836}" type="presParOf" srcId="{BBA41DB5-C5AF-46B4-8201-41B1070C4CC3}" destId="{5A7197CB-F62B-45FC-8495-5D8EC239B250}" srcOrd="0" destOrd="0" presId="urn:microsoft.com/office/officeart/2005/8/layout/orgChart1"/>
    <dgm:cxn modelId="{A583833D-96EA-4D08-8ECE-100B9F4BF80A}" type="presParOf" srcId="{5A7197CB-F62B-45FC-8495-5D8EC239B250}" destId="{19EB3317-4274-4A51-BC97-F8EF882A4A29}" srcOrd="0" destOrd="0" presId="urn:microsoft.com/office/officeart/2005/8/layout/orgChart1"/>
    <dgm:cxn modelId="{68C11212-8D19-4407-B966-66244BF1DD82}" type="presParOf" srcId="{5A7197CB-F62B-45FC-8495-5D8EC239B250}" destId="{0A2D3579-A384-41D6-9D15-492D708C8E7B}" srcOrd="1" destOrd="0" presId="urn:microsoft.com/office/officeart/2005/8/layout/orgChart1"/>
    <dgm:cxn modelId="{F6BE4FF0-AD21-4231-ACFA-DB68A5D0BD8F}" type="presParOf" srcId="{BBA41DB5-C5AF-46B4-8201-41B1070C4CC3}" destId="{30FEB11C-9F58-4B0E-8B0A-4C9DF485CB7A}" srcOrd="1" destOrd="0" presId="urn:microsoft.com/office/officeart/2005/8/layout/orgChart1"/>
    <dgm:cxn modelId="{E541D23E-F638-4627-8C54-838278CE1340}" type="presParOf" srcId="{30FEB11C-9F58-4B0E-8B0A-4C9DF485CB7A}" destId="{6C59EB06-B693-47B4-B163-B7088A21840B}" srcOrd="0" destOrd="0" presId="urn:microsoft.com/office/officeart/2005/8/layout/orgChart1"/>
    <dgm:cxn modelId="{E83FF7C5-FAE2-43B9-BC48-09A51DBE4F90}" type="presParOf" srcId="{30FEB11C-9F58-4B0E-8B0A-4C9DF485CB7A}" destId="{EF4B1807-7756-45EC-9971-F591B2BC6FC6}" srcOrd="1" destOrd="0" presId="urn:microsoft.com/office/officeart/2005/8/layout/orgChart1"/>
    <dgm:cxn modelId="{D162C613-1848-4A84-8EB2-F172AD71B09C}" type="presParOf" srcId="{EF4B1807-7756-45EC-9971-F591B2BC6FC6}" destId="{9B92CC05-1E9E-4F46-8C26-D48F8C546815}" srcOrd="0" destOrd="0" presId="urn:microsoft.com/office/officeart/2005/8/layout/orgChart1"/>
    <dgm:cxn modelId="{471314FA-14F1-40F1-951C-07C611316A39}" type="presParOf" srcId="{9B92CC05-1E9E-4F46-8C26-D48F8C546815}" destId="{F6875775-1133-44CC-AB53-CAFC6ADFCD5C}" srcOrd="0" destOrd="0" presId="urn:microsoft.com/office/officeart/2005/8/layout/orgChart1"/>
    <dgm:cxn modelId="{05824ACD-01CA-4987-AF8E-76E99DC13156}" type="presParOf" srcId="{9B92CC05-1E9E-4F46-8C26-D48F8C546815}" destId="{06355360-0634-4006-A1BC-B40773B3C42D}" srcOrd="1" destOrd="0" presId="urn:microsoft.com/office/officeart/2005/8/layout/orgChart1"/>
    <dgm:cxn modelId="{C519DE86-91CE-46CE-A661-6A64A9592F8F}" type="presParOf" srcId="{EF4B1807-7756-45EC-9971-F591B2BC6FC6}" destId="{015F2D6F-C596-4D9B-86CD-C4434C5B6D7C}" srcOrd="1" destOrd="0" presId="urn:microsoft.com/office/officeart/2005/8/layout/orgChart1"/>
    <dgm:cxn modelId="{27F646DD-F7AF-4DB5-A491-029724582238}" type="presParOf" srcId="{EF4B1807-7756-45EC-9971-F591B2BC6FC6}" destId="{950C6EA0-86BF-47BD-B2BC-EDDAEFA7B226}" srcOrd="2" destOrd="0" presId="urn:microsoft.com/office/officeart/2005/8/layout/orgChart1"/>
    <dgm:cxn modelId="{EB0E2CA3-0798-400E-AC46-EA6F647A878B}" type="presParOf" srcId="{BBA41DB5-C5AF-46B4-8201-41B1070C4CC3}" destId="{FA4F0163-A6C8-4F48-A7C6-205EB8715B34}" srcOrd="2" destOrd="0" presId="urn:microsoft.com/office/officeart/2005/8/layout/orgChart1"/>
    <dgm:cxn modelId="{C38C1AE1-CFF3-4AC7-8227-0F956F62662F}" type="presParOf" srcId="{DCBE2065-F9B9-49CB-82C1-567F7C98CA3B}" destId="{FF81D415-7B21-4F4B-9D87-0CB772FF06DC}" srcOrd="2" destOrd="0" presId="urn:microsoft.com/office/officeart/2005/8/layout/orgChart1"/>
    <dgm:cxn modelId="{56B26516-3484-4BD9-8054-7A0D8B9169B9}" type="presParOf" srcId="{DCBE2065-F9B9-49CB-82C1-567F7C98CA3B}" destId="{F58C15F0-5C0B-42D3-A420-6408B4A761DE}" srcOrd="3" destOrd="0" presId="urn:microsoft.com/office/officeart/2005/8/layout/orgChart1"/>
    <dgm:cxn modelId="{1965857E-D938-4A94-8697-8F3DA9ECDFAB}" type="presParOf" srcId="{F58C15F0-5C0B-42D3-A420-6408B4A761DE}" destId="{A0026DD5-62C0-439F-970C-662D09F0583C}" srcOrd="0" destOrd="0" presId="urn:microsoft.com/office/officeart/2005/8/layout/orgChart1"/>
    <dgm:cxn modelId="{3006752A-B96E-4158-8E1D-CE9D2AD3FDB1}" type="presParOf" srcId="{A0026DD5-62C0-439F-970C-662D09F0583C}" destId="{9CDDEFF8-6E6F-422D-ADB5-74575271305E}" srcOrd="0" destOrd="0" presId="urn:microsoft.com/office/officeart/2005/8/layout/orgChart1"/>
    <dgm:cxn modelId="{D950E3FB-483D-4BEF-80A4-EF79875D8133}" type="presParOf" srcId="{A0026DD5-62C0-439F-970C-662D09F0583C}" destId="{C20777D7-87B3-4917-A599-BC964740C187}" srcOrd="1" destOrd="0" presId="urn:microsoft.com/office/officeart/2005/8/layout/orgChart1"/>
    <dgm:cxn modelId="{1DC82067-E396-4DDE-82F9-0B2B39CA6408}" type="presParOf" srcId="{F58C15F0-5C0B-42D3-A420-6408B4A761DE}" destId="{7892681E-BB03-4030-A7D5-EE2B7E326FF6}" srcOrd="1" destOrd="0" presId="urn:microsoft.com/office/officeart/2005/8/layout/orgChart1"/>
    <dgm:cxn modelId="{28FF894A-52B2-4BEE-AB06-C1C071714C1A}" type="presParOf" srcId="{7892681E-BB03-4030-A7D5-EE2B7E326FF6}" destId="{45576F83-3B70-4862-BE7F-C26580987710}" srcOrd="0" destOrd="0" presId="urn:microsoft.com/office/officeart/2005/8/layout/orgChart1"/>
    <dgm:cxn modelId="{DCE3DAD9-7954-4F08-AA15-F4C3B1AFD6F8}" type="presParOf" srcId="{7892681E-BB03-4030-A7D5-EE2B7E326FF6}" destId="{CEFB5202-5205-4F14-89E9-BD868F7EC799}" srcOrd="1" destOrd="0" presId="urn:microsoft.com/office/officeart/2005/8/layout/orgChart1"/>
    <dgm:cxn modelId="{8EE808DE-98ED-42ED-A118-2BCACF242D92}" type="presParOf" srcId="{CEFB5202-5205-4F14-89E9-BD868F7EC799}" destId="{5E1A0BD1-E8A2-42C8-A3FB-9E1BBB7EEDE2}" srcOrd="0" destOrd="0" presId="urn:microsoft.com/office/officeart/2005/8/layout/orgChart1"/>
    <dgm:cxn modelId="{D1D5FEA9-290D-407B-AD4D-05A4E4AA1603}" type="presParOf" srcId="{5E1A0BD1-E8A2-42C8-A3FB-9E1BBB7EEDE2}" destId="{84AF3700-EAAF-499F-ADE8-EDEC7BAB3C31}" srcOrd="0" destOrd="0" presId="urn:microsoft.com/office/officeart/2005/8/layout/orgChart1"/>
    <dgm:cxn modelId="{77A14CAC-6F02-43B0-9C11-E23B6026C60B}" type="presParOf" srcId="{5E1A0BD1-E8A2-42C8-A3FB-9E1BBB7EEDE2}" destId="{8DA444C6-19D8-4E7D-9269-F7FB9A9C6C58}" srcOrd="1" destOrd="0" presId="urn:microsoft.com/office/officeart/2005/8/layout/orgChart1"/>
    <dgm:cxn modelId="{FEAC8143-C279-4336-8ADF-057184BD082C}" type="presParOf" srcId="{CEFB5202-5205-4F14-89E9-BD868F7EC799}" destId="{CC56DE67-AEB6-4336-AAB2-AFA56374BA77}" srcOrd="1" destOrd="0" presId="urn:microsoft.com/office/officeart/2005/8/layout/orgChart1"/>
    <dgm:cxn modelId="{643AD089-67CD-492D-AA72-1A8B6BD82466}" type="presParOf" srcId="{CEFB5202-5205-4F14-89E9-BD868F7EC799}" destId="{9048CA8D-2714-4CF7-95D9-E22558C62C44}" srcOrd="2" destOrd="0" presId="urn:microsoft.com/office/officeart/2005/8/layout/orgChart1"/>
    <dgm:cxn modelId="{F5708433-BB4C-42C9-ADE5-2E3C09006012}" type="presParOf" srcId="{F58C15F0-5C0B-42D3-A420-6408B4A761DE}" destId="{7BD3A86B-040C-4595-805C-B5B43C5ADF04}" srcOrd="2" destOrd="0" presId="urn:microsoft.com/office/officeart/2005/8/layout/orgChart1"/>
    <dgm:cxn modelId="{60C1537A-996F-4C8A-B432-008AAC8F17D2}" type="presParOf" srcId="{DCBE2065-F9B9-49CB-82C1-567F7C98CA3B}" destId="{898EAD0C-C66E-4F13-BEA6-A2E98D7386D9}" srcOrd="4" destOrd="0" presId="urn:microsoft.com/office/officeart/2005/8/layout/orgChart1"/>
    <dgm:cxn modelId="{09752B57-A016-4D8A-9A89-EE4E4EDA20D6}" type="presParOf" srcId="{DCBE2065-F9B9-49CB-82C1-567F7C98CA3B}" destId="{D5AD5CAB-1795-4723-84B5-F5FBBA0653D7}" srcOrd="5" destOrd="0" presId="urn:microsoft.com/office/officeart/2005/8/layout/orgChart1"/>
    <dgm:cxn modelId="{270E34CE-CA36-4937-BB14-603C06FB4504}" type="presParOf" srcId="{D5AD5CAB-1795-4723-84B5-F5FBBA0653D7}" destId="{6253D5E5-D2BC-42A2-89A8-7EE94C84CE5D}" srcOrd="0" destOrd="0" presId="urn:microsoft.com/office/officeart/2005/8/layout/orgChart1"/>
    <dgm:cxn modelId="{DECC2C3D-6831-48A0-8D57-D2E54EDED344}" type="presParOf" srcId="{6253D5E5-D2BC-42A2-89A8-7EE94C84CE5D}" destId="{FE6DBD64-BE8C-4AF5-A23F-AC9A93D5B3F3}" srcOrd="0" destOrd="0" presId="urn:microsoft.com/office/officeart/2005/8/layout/orgChart1"/>
    <dgm:cxn modelId="{29C05163-0B65-4057-8F31-0586F2AD2192}" type="presParOf" srcId="{6253D5E5-D2BC-42A2-89A8-7EE94C84CE5D}" destId="{8D571672-DA40-422F-B875-62B1EF216AD6}" srcOrd="1" destOrd="0" presId="urn:microsoft.com/office/officeart/2005/8/layout/orgChart1"/>
    <dgm:cxn modelId="{4C773C13-2F36-4B34-8786-02CEBF3C4DA4}" type="presParOf" srcId="{D5AD5CAB-1795-4723-84B5-F5FBBA0653D7}" destId="{ED1D71BA-6B53-43D4-A436-81D8AAE27C04}" srcOrd="1" destOrd="0" presId="urn:microsoft.com/office/officeart/2005/8/layout/orgChart1"/>
    <dgm:cxn modelId="{847DCA32-8446-4D63-9792-AAE17BAAEA76}" type="presParOf" srcId="{ED1D71BA-6B53-43D4-A436-81D8AAE27C04}" destId="{CA798B3C-89EE-4CAE-A7ED-89B353730A58}" srcOrd="0" destOrd="0" presId="urn:microsoft.com/office/officeart/2005/8/layout/orgChart1"/>
    <dgm:cxn modelId="{5CE078A0-863F-41D1-AADE-998CB70252B2}" type="presParOf" srcId="{ED1D71BA-6B53-43D4-A436-81D8AAE27C04}" destId="{A2EE80DC-C97B-46EA-82EF-A92EE3325F9E}" srcOrd="1" destOrd="0" presId="urn:microsoft.com/office/officeart/2005/8/layout/orgChart1"/>
    <dgm:cxn modelId="{D76938C2-F0CF-465D-ABD4-76B2E833B6C0}" type="presParOf" srcId="{A2EE80DC-C97B-46EA-82EF-A92EE3325F9E}" destId="{4A546BAD-71D4-49C7-822B-AC7F68648057}" srcOrd="0" destOrd="0" presId="urn:microsoft.com/office/officeart/2005/8/layout/orgChart1"/>
    <dgm:cxn modelId="{4C978BF4-95C1-477C-B9FF-E6F97DA1E610}" type="presParOf" srcId="{4A546BAD-71D4-49C7-822B-AC7F68648057}" destId="{663D3ADB-5634-46EB-93B0-6C4DEE7F2619}" srcOrd="0" destOrd="0" presId="urn:microsoft.com/office/officeart/2005/8/layout/orgChart1"/>
    <dgm:cxn modelId="{96F40630-13BE-440A-A36D-851EA40709C2}" type="presParOf" srcId="{4A546BAD-71D4-49C7-822B-AC7F68648057}" destId="{BC4DBE14-463C-4889-9775-3CDE7E734F82}" srcOrd="1" destOrd="0" presId="urn:microsoft.com/office/officeart/2005/8/layout/orgChart1"/>
    <dgm:cxn modelId="{F28FA32D-8F8D-4AC4-BE99-B3234AB3570C}" type="presParOf" srcId="{A2EE80DC-C97B-46EA-82EF-A92EE3325F9E}" destId="{C616A3AD-786B-4583-8EC6-335CEA188023}" srcOrd="1" destOrd="0" presId="urn:microsoft.com/office/officeart/2005/8/layout/orgChart1"/>
    <dgm:cxn modelId="{494A14ED-DE45-410D-9AAB-AABE3CB4A9C4}" type="presParOf" srcId="{A2EE80DC-C97B-46EA-82EF-A92EE3325F9E}" destId="{FB2A9C95-352A-4C0B-8E18-73A5FBF9FC55}" srcOrd="2" destOrd="0" presId="urn:microsoft.com/office/officeart/2005/8/layout/orgChart1"/>
    <dgm:cxn modelId="{C842ED81-CCAA-43FA-8953-2A5B3BFBDF4E}" type="presParOf" srcId="{D5AD5CAB-1795-4723-84B5-F5FBBA0653D7}" destId="{CC06A8CD-B26C-46FB-B668-B15DDA79D284}" srcOrd="2" destOrd="0" presId="urn:microsoft.com/office/officeart/2005/8/layout/orgChart1"/>
    <dgm:cxn modelId="{B17D7F0A-FA67-40CB-9D23-EA6408989BF7}" type="presParOf" srcId="{DCBE2065-F9B9-49CB-82C1-567F7C98CA3B}" destId="{EF1BCC0E-528D-43D6-91CE-DEAB5CEFF7CF}" srcOrd="6" destOrd="0" presId="urn:microsoft.com/office/officeart/2005/8/layout/orgChart1"/>
    <dgm:cxn modelId="{F081297D-CAA2-4FB2-9DBB-60ACA1A96D60}" type="presParOf" srcId="{DCBE2065-F9B9-49CB-82C1-567F7C98CA3B}" destId="{93C9C85B-79AC-409C-AA72-81335B49D60B}" srcOrd="7" destOrd="0" presId="urn:microsoft.com/office/officeart/2005/8/layout/orgChart1"/>
    <dgm:cxn modelId="{5D59E2D2-A288-4B38-98E0-AA8523F47AC5}" type="presParOf" srcId="{93C9C85B-79AC-409C-AA72-81335B49D60B}" destId="{40F83BF2-9213-4F61-9597-DB73BCE0D2B8}" srcOrd="0" destOrd="0" presId="urn:microsoft.com/office/officeart/2005/8/layout/orgChart1"/>
    <dgm:cxn modelId="{A221F91A-9DD1-4878-8068-475C1D0F214E}" type="presParOf" srcId="{40F83BF2-9213-4F61-9597-DB73BCE0D2B8}" destId="{D3F334A6-CFF1-4AD6-931F-3F7A1491212B}" srcOrd="0" destOrd="0" presId="urn:microsoft.com/office/officeart/2005/8/layout/orgChart1"/>
    <dgm:cxn modelId="{A2A7E8DC-2ABB-4EA8-990A-AB8644E215A5}" type="presParOf" srcId="{40F83BF2-9213-4F61-9597-DB73BCE0D2B8}" destId="{2D16521C-ECA9-46C4-9BDA-62A175CB95A1}" srcOrd="1" destOrd="0" presId="urn:microsoft.com/office/officeart/2005/8/layout/orgChart1"/>
    <dgm:cxn modelId="{44CF8598-A530-447D-826B-5A64391363CF}" type="presParOf" srcId="{93C9C85B-79AC-409C-AA72-81335B49D60B}" destId="{8C6CD3E2-5ECC-4503-B010-6E4AC58D4580}" srcOrd="1" destOrd="0" presId="urn:microsoft.com/office/officeart/2005/8/layout/orgChart1"/>
    <dgm:cxn modelId="{5AF2E79D-8734-4B1A-B3BB-305F22FA492B}" type="presParOf" srcId="{8C6CD3E2-5ECC-4503-B010-6E4AC58D4580}" destId="{65E9F1D9-96D6-4675-B7A6-53E2E721AB6B}" srcOrd="0" destOrd="0" presId="urn:microsoft.com/office/officeart/2005/8/layout/orgChart1"/>
    <dgm:cxn modelId="{C5AE7CFE-45E9-4112-A7E0-B1819CBAF045}" type="presParOf" srcId="{8C6CD3E2-5ECC-4503-B010-6E4AC58D4580}" destId="{118345E4-6ABB-4C62-B489-DD99A5C0A685}" srcOrd="1" destOrd="0" presId="urn:microsoft.com/office/officeart/2005/8/layout/orgChart1"/>
    <dgm:cxn modelId="{B10231F9-B8C0-4563-98C2-D1AB80D9AA85}" type="presParOf" srcId="{118345E4-6ABB-4C62-B489-DD99A5C0A685}" destId="{9F75E36F-A027-4F09-B140-C64C44E608C5}" srcOrd="0" destOrd="0" presId="urn:microsoft.com/office/officeart/2005/8/layout/orgChart1"/>
    <dgm:cxn modelId="{673B0404-1B51-4BBA-BE2A-625DCBD8E8D6}" type="presParOf" srcId="{9F75E36F-A027-4F09-B140-C64C44E608C5}" destId="{B0133B42-4795-42FB-8E70-1EED3DF5AEAD}" srcOrd="0" destOrd="0" presId="urn:microsoft.com/office/officeart/2005/8/layout/orgChart1"/>
    <dgm:cxn modelId="{F0411670-241F-4A3D-8456-FC15AF5F608C}" type="presParOf" srcId="{9F75E36F-A027-4F09-B140-C64C44E608C5}" destId="{2D9B68E1-576A-4513-AC53-E73BB6EFEF81}" srcOrd="1" destOrd="0" presId="urn:microsoft.com/office/officeart/2005/8/layout/orgChart1"/>
    <dgm:cxn modelId="{5CE1ABAE-6E91-424A-BF84-D707E729BB7E}" type="presParOf" srcId="{118345E4-6ABB-4C62-B489-DD99A5C0A685}" destId="{793B030B-8D1D-4DC6-96A0-9FF46E1BC43F}" srcOrd="1" destOrd="0" presId="urn:microsoft.com/office/officeart/2005/8/layout/orgChart1"/>
    <dgm:cxn modelId="{AD501B34-68F9-4A83-9200-C5E74742D037}" type="presParOf" srcId="{118345E4-6ABB-4C62-B489-DD99A5C0A685}" destId="{504B4A14-7096-416D-BE31-A213E2609C36}" srcOrd="2" destOrd="0" presId="urn:microsoft.com/office/officeart/2005/8/layout/orgChart1"/>
    <dgm:cxn modelId="{14E92A39-5D18-4488-A790-8355F870DC0E}" type="presParOf" srcId="{93C9C85B-79AC-409C-AA72-81335B49D60B}" destId="{38B66701-ABE0-48BF-8E29-6A9459E72E5D}" srcOrd="2" destOrd="0" presId="urn:microsoft.com/office/officeart/2005/8/layout/orgChart1"/>
    <dgm:cxn modelId="{99F1E41A-8360-49BF-A1B5-36F5A12E52C1}" type="presParOf" srcId="{200C357F-164E-44FD-A9C8-B0BAE4AD6039}" destId="{3BE0BFD7-DDFF-484B-A4F8-351413C2696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FA2BF1C-26DA-4D7D-AF4A-2E3BB44D499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6F28613-D960-4697-A5DA-1CCE5B4D6B43}">
      <dgm:prSet phldrT="[Text]" custT="1"/>
      <dgm:spPr>
        <a:xfrm>
          <a:off x="3063120" y="240"/>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800" b="0" cap="all" baseline="0">
              <a:solidFill>
                <a:sysClr val="window" lastClr="FFFFFF"/>
              </a:solidFill>
              <a:latin typeface="Helvetica Neue"/>
              <a:ea typeface="+mn-ea"/>
              <a:cs typeface="+mn-cs"/>
            </a:rPr>
            <a:t>Borrowing</a:t>
          </a:r>
        </a:p>
      </dgm:t>
    </dgm:pt>
    <dgm:pt modelId="{917612FC-BCE8-43CB-8084-4D321955FBF6}" type="parTrans" cxnId="{26113B24-A00B-4979-8B09-B56A5C9A25A6}">
      <dgm:prSet/>
      <dgm:spPr/>
      <dgm:t>
        <a:bodyPr/>
        <a:lstStyle/>
        <a:p>
          <a:endParaRPr lang="en-US"/>
        </a:p>
      </dgm:t>
    </dgm:pt>
    <dgm:pt modelId="{3373AC36-EE59-4D26-8D58-8706BE197D59}" type="sibTrans" cxnId="{26113B24-A00B-4979-8B09-B56A5C9A25A6}">
      <dgm:prSet/>
      <dgm:spPr/>
      <dgm:t>
        <a:bodyPr/>
        <a:lstStyle/>
        <a:p>
          <a:endParaRPr lang="en-US"/>
        </a:p>
      </dgm:t>
    </dgm:pt>
    <dgm:pt modelId="{C8114BDE-C6B0-4BEF-83FE-058178D9C69B}">
      <dgm:prSet custT="1"/>
      <dgm:spPr>
        <a:xfrm>
          <a:off x="2045093" y="1194948"/>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800" b="0" cap="all" baseline="0">
              <a:solidFill>
                <a:sysClr val="window" lastClr="FFFFFF"/>
              </a:solidFill>
              <a:latin typeface="Helvetica Neue"/>
              <a:ea typeface="+mn-ea"/>
              <a:cs typeface="+mn-cs"/>
            </a:rPr>
            <a:t>Credit</a:t>
          </a:r>
        </a:p>
      </dgm:t>
    </dgm:pt>
    <dgm:pt modelId="{0A61A455-D2C0-462E-AC2B-AC3E12F97968}" type="parTrans" cxnId="{FAF0EB53-7067-4963-AD43-D7D6D5EABB62}">
      <dgm:prSet/>
      <dgm:spPr>
        <a:xfrm>
          <a:off x="2886437"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1D198BFE-A8AB-4A52-A2F4-C67405DFDB0F}" type="sibTrans" cxnId="{FAF0EB53-7067-4963-AD43-D7D6D5EABB62}">
      <dgm:prSet/>
      <dgm:spPr/>
      <dgm:t>
        <a:bodyPr/>
        <a:lstStyle/>
        <a:p>
          <a:endParaRPr lang="en-US"/>
        </a:p>
      </dgm:t>
    </dgm:pt>
    <dgm:pt modelId="{E32D3786-7F70-437D-AE05-271F11C23294}">
      <dgm:prSet custT="1"/>
      <dgm:spPr>
        <a:xfrm>
          <a:off x="2045093" y="2389657"/>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800" b="0" cap="all" baseline="0">
              <a:solidFill>
                <a:sysClr val="window" lastClr="FFFFFF"/>
              </a:solidFill>
              <a:latin typeface="Helvetica Neue"/>
              <a:ea typeface="+mn-ea"/>
              <a:cs typeface="+mn-cs"/>
            </a:rPr>
            <a:t>Finance recurring expenses</a:t>
          </a:r>
        </a:p>
      </dgm:t>
    </dgm:pt>
    <dgm:pt modelId="{8586844E-6423-4FFA-A543-1A9155A40094}" type="parTrans" cxnId="{D1A53F70-AD99-4591-8D0D-902262548117}">
      <dgm:prSet/>
      <dgm:spPr>
        <a:xfrm>
          <a:off x="2840717"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808B3F9E-FA0D-41F9-BD95-A67DC319B25D}" type="sibTrans" cxnId="{D1A53F70-AD99-4591-8D0D-902262548117}">
      <dgm:prSet/>
      <dgm:spPr/>
      <dgm:t>
        <a:bodyPr/>
        <a:lstStyle/>
        <a:p>
          <a:endParaRPr lang="en-US"/>
        </a:p>
      </dgm:t>
    </dgm:pt>
    <dgm:pt modelId="{157DFA7F-AE41-47FC-A889-A421CF03ECC7}">
      <dgm:prSet custT="1"/>
      <dgm:spPr>
        <a:xfrm>
          <a:off x="2465765" y="3584365"/>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800" b="0" cap="all" baseline="0">
              <a:solidFill>
                <a:sysClr val="window" lastClr="FFFFFF"/>
              </a:solidFill>
              <a:latin typeface="Helvetica Neue"/>
              <a:ea typeface="+mn-ea"/>
              <a:cs typeface="+mn-cs"/>
            </a:rPr>
            <a:t>Short-term</a:t>
          </a:r>
        </a:p>
      </dgm:t>
    </dgm:pt>
    <dgm:pt modelId="{F06140AA-3CE1-4D7C-99B5-3D9071EEBD0C}" type="parTrans" cxnId="{2CA213CB-3B40-4912-969C-23C65B22943B}">
      <dgm:prSet/>
      <dgm:spPr>
        <a:xfrm>
          <a:off x="2213362"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3B39824E-C6AE-4433-AA2E-3C3CDFC27ADF}" type="sibTrans" cxnId="{2CA213CB-3B40-4912-969C-23C65B22943B}">
      <dgm:prSet/>
      <dgm:spPr/>
      <dgm:t>
        <a:bodyPr/>
        <a:lstStyle/>
        <a:p>
          <a:endParaRPr lang="en-US"/>
        </a:p>
      </dgm:t>
    </dgm:pt>
    <dgm:pt modelId="{9E34400C-F074-42F3-A7DA-F5C9F04E5752}">
      <dgm:prSet custT="1"/>
      <dgm:spPr>
        <a:xfrm>
          <a:off x="4081146" y="1194948"/>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800" b="0" cap="all" baseline="0">
              <a:solidFill>
                <a:sysClr val="window" lastClr="FFFFFF"/>
              </a:solidFill>
              <a:latin typeface="Helvetica Neue"/>
              <a:ea typeface="+mn-ea"/>
              <a:cs typeface="+mn-cs"/>
            </a:rPr>
            <a:t>Debt</a:t>
          </a:r>
        </a:p>
      </dgm:t>
    </dgm:pt>
    <dgm:pt modelId="{228EAFF4-4A57-4203-B30B-B5F3E4DDE850}" type="parTrans" cxnId="{633CAEE6-5F1E-4819-A1EB-076045C9BDFB}">
      <dgm:prSet/>
      <dgm:spPr>
        <a:xfrm>
          <a:off x="3904464"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0090E1BD-3BA6-4C8F-A07C-0A5DF60C6DB2}" type="sibTrans" cxnId="{633CAEE6-5F1E-4819-A1EB-076045C9BDFB}">
      <dgm:prSet/>
      <dgm:spPr/>
      <dgm:t>
        <a:bodyPr/>
        <a:lstStyle/>
        <a:p>
          <a:endParaRPr lang="en-US"/>
        </a:p>
      </dgm:t>
    </dgm:pt>
    <dgm:pt modelId="{F79EBF11-62D4-4B1C-AF37-FBAA5FD903B6}">
      <dgm:prSet custT="1"/>
      <dgm:spPr>
        <a:xfrm>
          <a:off x="4081146" y="2389657"/>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800" b="0" cap="all" baseline="0">
              <a:solidFill>
                <a:sysClr val="window" lastClr="FFFFFF"/>
              </a:solidFill>
              <a:latin typeface="Helvetica Neue"/>
              <a:ea typeface="+mn-ea"/>
              <a:cs typeface="+mn-cs"/>
            </a:rPr>
            <a:t>Finance assets</a:t>
          </a:r>
        </a:p>
      </dgm:t>
    </dgm:pt>
    <dgm:pt modelId="{9C891220-1A91-49C4-AA5D-A7A60CA121CB}" type="parTrans" cxnId="{8D9191AB-E8B3-4C3E-97EA-7814B28B6223}">
      <dgm:prSet/>
      <dgm:spPr>
        <a:xfrm>
          <a:off x="4876770"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9A42682-CC38-4DC1-8BF8-725A179099D9}" type="sibTrans" cxnId="{8D9191AB-E8B3-4C3E-97EA-7814B28B6223}">
      <dgm:prSet/>
      <dgm:spPr/>
      <dgm:t>
        <a:bodyPr/>
        <a:lstStyle/>
        <a:p>
          <a:endParaRPr lang="en-US"/>
        </a:p>
      </dgm:t>
    </dgm:pt>
    <dgm:pt modelId="{859BA3FF-8D16-48B5-8F79-588E60441BFF}">
      <dgm:prSet custT="1"/>
      <dgm:spPr>
        <a:xfrm>
          <a:off x="4501818" y="3584365"/>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800" b="0" cap="all" baseline="0">
              <a:solidFill>
                <a:sysClr val="window" lastClr="FFFFFF"/>
              </a:solidFill>
              <a:latin typeface="Helvetica Neue"/>
              <a:ea typeface="+mn-ea"/>
              <a:cs typeface="+mn-cs"/>
            </a:rPr>
            <a:t>Long-term</a:t>
          </a:r>
        </a:p>
      </dgm:t>
    </dgm:pt>
    <dgm:pt modelId="{7C63CFB1-F231-47BA-8019-AB0A2A721953}" type="parTrans" cxnId="{2F510E39-B573-4300-97B5-0D855366728B}">
      <dgm:prSet/>
      <dgm:spPr>
        <a:xfrm>
          <a:off x="4249415"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C78915B4-EB52-4ED1-8784-46B10FE2B9D3}" type="sibTrans" cxnId="{2F510E39-B573-4300-97B5-0D855366728B}">
      <dgm:prSet/>
      <dgm:spPr/>
      <dgm:t>
        <a:bodyPr/>
        <a:lstStyle/>
        <a:p>
          <a:endParaRPr lang="en-US"/>
        </a:p>
      </dgm:t>
    </dgm:pt>
    <dgm:pt modelId="{B68DEB62-D3D6-4CFE-A5F2-5967EACB2B3B}" type="pres">
      <dgm:prSet presAssocID="{3FA2BF1C-26DA-4D7D-AF4A-2E3BB44D499D}" presName="hierChild1" presStyleCnt="0">
        <dgm:presLayoutVars>
          <dgm:orgChart val="1"/>
          <dgm:chPref val="1"/>
          <dgm:dir/>
          <dgm:animOne val="branch"/>
          <dgm:animLvl val="lvl"/>
          <dgm:resizeHandles/>
        </dgm:presLayoutVars>
      </dgm:prSet>
      <dgm:spPr/>
    </dgm:pt>
    <dgm:pt modelId="{200C357F-164E-44FD-A9C8-B0BAE4AD6039}" type="pres">
      <dgm:prSet presAssocID="{C6F28613-D960-4697-A5DA-1CCE5B4D6B43}" presName="hierRoot1" presStyleCnt="0">
        <dgm:presLayoutVars>
          <dgm:hierBranch val="init"/>
        </dgm:presLayoutVars>
      </dgm:prSet>
      <dgm:spPr/>
    </dgm:pt>
    <dgm:pt modelId="{759929EF-07BB-43C9-BCC2-638234005FDB}" type="pres">
      <dgm:prSet presAssocID="{C6F28613-D960-4697-A5DA-1CCE5B4D6B43}" presName="rootComposite1" presStyleCnt="0"/>
      <dgm:spPr/>
    </dgm:pt>
    <dgm:pt modelId="{CC4FFC01-5DDE-4E63-88F2-11DFA8F4A740}" type="pres">
      <dgm:prSet presAssocID="{C6F28613-D960-4697-A5DA-1CCE5B4D6B43}" presName="rootText1" presStyleLbl="node0" presStyleIdx="0" presStyleCnt="1">
        <dgm:presLayoutVars>
          <dgm:chPref val="3"/>
        </dgm:presLayoutVars>
      </dgm:prSet>
      <dgm:spPr>
        <a:prstGeom prst="roundRect">
          <a:avLst/>
        </a:prstGeom>
      </dgm:spPr>
    </dgm:pt>
    <dgm:pt modelId="{6565D427-C4C5-4EBE-9835-88BE56DB8675}" type="pres">
      <dgm:prSet presAssocID="{C6F28613-D960-4697-A5DA-1CCE5B4D6B43}" presName="rootConnector1" presStyleLbl="node1" presStyleIdx="0" presStyleCnt="0"/>
      <dgm:spPr/>
    </dgm:pt>
    <dgm:pt modelId="{DCBE2065-F9B9-49CB-82C1-567F7C98CA3B}" type="pres">
      <dgm:prSet presAssocID="{C6F28613-D960-4697-A5DA-1CCE5B4D6B43}" presName="hierChild2" presStyleCnt="0"/>
      <dgm:spPr/>
    </dgm:pt>
    <dgm:pt modelId="{8E156D0F-696B-4478-89B0-36CBD2F81C88}" type="pres">
      <dgm:prSet presAssocID="{0A61A455-D2C0-462E-AC2B-AC3E12F97968}" presName="Name37" presStyleLbl="parChTrans1D2" presStyleIdx="0" presStyleCnt="2"/>
      <dgm:spPr/>
    </dgm:pt>
    <dgm:pt modelId="{A426C5E5-6626-4A30-997E-3EAA57A42FA2}" type="pres">
      <dgm:prSet presAssocID="{C8114BDE-C6B0-4BEF-83FE-058178D9C69B}" presName="hierRoot2" presStyleCnt="0">
        <dgm:presLayoutVars>
          <dgm:hierBranch val="init"/>
        </dgm:presLayoutVars>
      </dgm:prSet>
      <dgm:spPr/>
    </dgm:pt>
    <dgm:pt modelId="{9A3B8405-02CD-4CAE-9A55-4887C3F3E484}" type="pres">
      <dgm:prSet presAssocID="{C8114BDE-C6B0-4BEF-83FE-058178D9C69B}" presName="rootComposite" presStyleCnt="0"/>
      <dgm:spPr/>
    </dgm:pt>
    <dgm:pt modelId="{9A2F3078-CEA4-4FF2-A17B-5614EA6916B0}" type="pres">
      <dgm:prSet presAssocID="{C8114BDE-C6B0-4BEF-83FE-058178D9C69B}" presName="rootText" presStyleLbl="node2" presStyleIdx="0" presStyleCnt="2">
        <dgm:presLayoutVars>
          <dgm:chPref val="3"/>
        </dgm:presLayoutVars>
      </dgm:prSet>
      <dgm:spPr>
        <a:prstGeom prst="roundRect">
          <a:avLst/>
        </a:prstGeom>
      </dgm:spPr>
    </dgm:pt>
    <dgm:pt modelId="{33E56CB6-6574-453C-B099-ECA3923D00FD}" type="pres">
      <dgm:prSet presAssocID="{C8114BDE-C6B0-4BEF-83FE-058178D9C69B}" presName="rootConnector" presStyleLbl="node2" presStyleIdx="0" presStyleCnt="2"/>
      <dgm:spPr/>
    </dgm:pt>
    <dgm:pt modelId="{113C260B-4217-4140-9510-77AF9FE65662}" type="pres">
      <dgm:prSet presAssocID="{C8114BDE-C6B0-4BEF-83FE-058178D9C69B}" presName="hierChild4" presStyleCnt="0"/>
      <dgm:spPr/>
    </dgm:pt>
    <dgm:pt modelId="{2BBB7138-5AE0-4C40-80E4-59F83ABD9958}" type="pres">
      <dgm:prSet presAssocID="{8586844E-6423-4FFA-A543-1A9155A40094}" presName="Name37" presStyleLbl="parChTrans1D3" presStyleIdx="0" presStyleCnt="2"/>
      <dgm:spPr/>
    </dgm:pt>
    <dgm:pt modelId="{F382DA2F-CDA1-47B7-99DD-488A7B1ED12A}" type="pres">
      <dgm:prSet presAssocID="{E32D3786-7F70-437D-AE05-271F11C23294}" presName="hierRoot2" presStyleCnt="0">
        <dgm:presLayoutVars>
          <dgm:hierBranch val="init"/>
        </dgm:presLayoutVars>
      </dgm:prSet>
      <dgm:spPr/>
    </dgm:pt>
    <dgm:pt modelId="{7EE9FEF8-0BC2-4028-8552-1ADB3B704421}" type="pres">
      <dgm:prSet presAssocID="{E32D3786-7F70-437D-AE05-271F11C23294}" presName="rootComposite" presStyleCnt="0"/>
      <dgm:spPr/>
    </dgm:pt>
    <dgm:pt modelId="{A4238B20-6B33-4292-97B0-E0E8105A1F16}" type="pres">
      <dgm:prSet presAssocID="{E32D3786-7F70-437D-AE05-271F11C23294}" presName="rootText" presStyleLbl="node3" presStyleIdx="0" presStyleCnt="2">
        <dgm:presLayoutVars>
          <dgm:chPref val="3"/>
        </dgm:presLayoutVars>
      </dgm:prSet>
      <dgm:spPr>
        <a:prstGeom prst="roundRect">
          <a:avLst/>
        </a:prstGeom>
      </dgm:spPr>
    </dgm:pt>
    <dgm:pt modelId="{EF7623E0-C126-4767-9228-83613D3DDD42}" type="pres">
      <dgm:prSet presAssocID="{E32D3786-7F70-437D-AE05-271F11C23294}" presName="rootConnector" presStyleLbl="node3" presStyleIdx="0" presStyleCnt="2"/>
      <dgm:spPr/>
    </dgm:pt>
    <dgm:pt modelId="{B499D9F1-3439-4949-8970-F8AD59A061D4}" type="pres">
      <dgm:prSet presAssocID="{E32D3786-7F70-437D-AE05-271F11C23294}" presName="hierChild4" presStyleCnt="0"/>
      <dgm:spPr/>
    </dgm:pt>
    <dgm:pt modelId="{5639B11C-45CA-474E-BCFD-8B31B1913CA4}" type="pres">
      <dgm:prSet presAssocID="{F06140AA-3CE1-4D7C-99B5-3D9071EEBD0C}" presName="Name37" presStyleLbl="parChTrans1D4" presStyleIdx="0" presStyleCnt="2"/>
      <dgm:spPr/>
    </dgm:pt>
    <dgm:pt modelId="{D7479B9D-9A40-49B5-BC94-F2B6FFBFE115}" type="pres">
      <dgm:prSet presAssocID="{157DFA7F-AE41-47FC-A889-A421CF03ECC7}" presName="hierRoot2" presStyleCnt="0">
        <dgm:presLayoutVars>
          <dgm:hierBranch val="init"/>
        </dgm:presLayoutVars>
      </dgm:prSet>
      <dgm:spPr/>
    </dgm:pt>
    <dgm:pt modelId="{FF7D0684-8511-4771-A3D7-332993779318}" type="pres">
      <dgm:prSet presAssocID="{157DFA7F-AE41-47FC-A889-A421CF03ECC7}" presName="rootComposite" presStyleCnt="0"/>
      <dgm:spPr/>
    </dgm:pt>
    <dgm:pt modelId="{7EED6B18-A6D8-4DAB-98AA-E2B5C1882FFF}" type="pres">
      <dgm:prSet presAssocID="{157DFA7F-AE41-47FC-A889-A421CF03ECC7}" presName="rootText" presStyleLbl="node4" presStyleIdx="0" presStyleCnt="2">
        <dgm:presLayoutVars>
          <dgm:chPref val="3"/>
        </dgm:presLayoutVars>
      </dgm:prSet>
      <dgm:spPr>
        <a:prstGeom prst="roundRect">
          <a:avLst/>
        </a:prstGeom>
      </dgm:spPr>
    </dgm:pt>
    <dgm:pt modelId="{764C2645-1CE5-47BA-BFC3-A510F9B70A8F}" type="pres">
      <dgm:prSet presAssocID="{157DFA7F-AE41-47FC-A889-A421CF03ECC7}" presName="rootConnector" presStyleLbl="node4" presStyleIdx="0" presStyleCnt="2"/>
      <dgm:spPr/>
    </dgm:pt>
    <dgm:pt modelId="{8F3F6287-0D53-4EA9-A46C-36D84BB575C7}" type="pres">
      <dgm:prSet presAssocID="{157DFA7F-AE41-47FC-A889-A421CF03ECC7}" presName="hierChild4" presStyleCnt="0"/>
      <dgm:spPr/>
    </dgm:pt>
    <dgm:pt modelId="{4045A6D3-4D5E-41E2-8AF0-90E4D8EC13CA}" type="pres">
      <dgm:prSet presAssocID="{157DFA7F-AE41-47FC-A889-A421CF03ECC7}" presName="hierChild5" presStyleCnt="0"/>
      <dgm:spPr/>
    </dgm:pt>
    <dgm:pt modelId="{4B68746A-E2DD-4D28-BA4D-B84B2464BA48}" type="pres">
      <dgm:prSet presAssocID="{E32D3786-7F70-437D-AE05-271F11C23294}" presName="hierChild5" presStyleCnt="0"/>
      <dgm:spPr/>
    </dgm:pt>
    <dgm:pt modelId="{878C3CFA-51E7-490A-930F-C98655AE1B43}" type="pres">
      <dgm:prSet presAssocID="{C8114BDE-C6B0-4BEF-83FE-058178D9C69B}" presName="hierChild5" presStyleCnt="0"/>
      <dgm:spPr/>
    </dgm:pt>
    <dgm:pt modelId="{AC655081-4817-4829-AB81-1FC226B1C898}" type="pres">
      <dgm:prSet presAssocID="{228EAFF4-4A57-4203-B30B-B5F3E4DDE850}" presName="Name37" presStyleLbl="parChTrans1D2" presStyleIdx="1" presStyleCnt="2"/>
      <dgm:spPr/>
    </dgm:pt>
    <dgm:pt modelId="{4D3DCF74-8F52-47DD-9552-FAD0B2DB015A}" type="pres">
      <dgm:prSet presAssocID="{9E34400C-F074-42F3-A7DA-F5C9F04E5752}" presName="hierRoot2" presStyleCnt="0">
        <dgm:presLayoutVars>
          <dgm:hierBranch val="init"/>
        </dgm:presLayoutVars>
      </dgm:prSet>
      <dgm:spPr/>
    </dgm:pt>
    <dgm:pt modelId="{7B887FB6-03A6-4DEC-A3EA-9665C25A8717}" type="pres">
      <dgm:prSet presAssocID="{9E34400C-F074-42F3-A7DA-F5C9F04E5752}" presName="rootComposite" presStyleCnt="0"/>
      <dgm:spPr/>
    </dgm:pt>
    <dgm:pt modelId="{A3549F88-DED1-4226-ADCA-EACDAF391F4E}" type="pres">
      <dgm:prSet presAssocID="{9E34400C-F074-42F3-A7DA-F5C9F04E5752}" presName="rootText" presStyleLbl="node2" presStyleIdx="1" presStyleCnt="2">
        <dgm:presLayoutVars>
          <dgm:chPref val="3"/>
        </dgm:presLayoutVars>
      </dgm:prSet>
      <dgm:spPr>
        <a:prstGeom prst="roundRect">
          <a:avLst/>
        </a:prstGeom>
      </dgm:spPr>
    </dgm:pt>
    <dgm:pt modelId="{43ADFE19-F12F-48A2-83F0-2610AC8EC06C}" type="pres">
      <dgm:prSet presAssocID="{9E34400C-F074-42F3-A7DA-F5C9F04E5752}" presName="rootConnector" presStyleLbl="node2" presStyleIdx="1" presStyleCnt="2"/>
      <dgm:spPr/>
    </dgm:pt>
    <dgm:pt modelId="{60CD6D5D-5058-4110-BEE6-1C6BEB24735B}" type="pres">
      <dgm:prSet presAssocID="{9E34400C-F074-42F3-A7DA-F5C9F04E5752}" presName="hierChild4" presStyleCnt="0"/>
      <dgm:spPr/>
    </dgm:pt>
    <dgm:pt modelId="{775B3A67-271B-4883-B200-DA11E966FF10}" type="pres">
      <dgm:prSet presAssocID="{9C891220-1A91-49C4-AA5D-A7A60CA121CB}" presName="Name37" presStyleLbl="parChTrans1D3" presStyleIdx="1" presStyleCnt="2"/>
      <dgm:spPr/>
    </dgm:pt>
    <dgm:pt modelId="{3FF367D6-1CD5-4C32-A9F1-329BC21D17E0}" type="pres">
      <dgm:prSet presAssocID="{F79EBF11-62D4-4B1C-AF37-FBAA5FD903B6}" presName="hierRoot2" presStyleCnt="0">
        <dgm:presLayoutVars>
          <dgm:hierBranch val="init"/>
        </dgm:presLayoutVars>
      </dgm:prSet>
      <dgm:spPr/>
    </dgm:pt>
    <dgm:pt modelId="{5C8F4A22-0D46-48AB-8ED8-BB35955A3507}" type="pres">
      <dgm:prSet presAssocID="{F79EBF11-62D4-4B1C-AF37-FBAA5FD903B6}" presName="rootComposite" presStyleCnt="0"/>
      <dgm:spPr/>
    </dgm:pt>
    <dgm:pt modelId="{38957BF0-FC39-4379-8117-CA057EE297E3}" type="pres">
      <dgm:prSet presAssocID="{F79EBF11-62D4-4B1C-AF37-FBAA5FD903B6}" presName="rootText" presStyleLbl="node3" presStyleIdx="1" presStyleCnt="2">
        <dgm:presLayoutVars>
          <dgm:chPref val="3"/>
        </dgm:presLayoutVars>
      </dgm:prSet>
      <dgm:spPr>
        <a:prstGeom prst="roundRect">
          <a:avLst/>
        </a:prstGeom>
      </dgm:spPr>
    </dgm:pt>
    <dgm:pt modelId="{D428DB3F-8C5D-4074-A1DF-90696B6921EB}" type="pres">
      <dgm:prSet presAssocID="{F79EBF11-62D4-4B1C-AF37-FBAA5FD903B6}" presName="rootConnector" presStyleLbl="node3" presStyleIdx="1" presStyleCnt="2"/>
      <dgm:spPr/>
    </dgm:pt>
    <dgm:pt modelId="{63A6ADDA-275D-4873-8A88-4C8A94A1D658}" type="pres">
      <dgm:prSet presAssocID="{F79EBF11-62D4-4B1C-AF37-FBAA5FD903B6}" presName="hierChild4" presStyleCnt="0"/>
      <dgm:spPr/>
    </dgm:pt>
    <dgm:pt modelId="{DBD31E93-99DA-4E09-AB86-7466548B274B}" type="pres">
      <dgm:prSet presAssocID="{7C63CFB1-F231-47BA-8019-AB0A2A721953}" presName="Name37" presStyleLbl="parChTrans1D4" presStyleIdx="1" presStyleCnt="2"/>
      <dgm:spPr/>
    </dgm:pt>
    <dgm:pt modelId="{1B8FC437-21EE-4C81-9D4B-34FB2F6A6318}" type="pres">
      <dgm:prSet presAssocID="{859BA3FF-8D16-48B5-8F79-588E60441BFF}" presName="hierRoot2" presStyleCnt="0">
        <dgm:presLayoutVars>
          <dgm:hierBranch val="init"/>
        </dgm:presLayoutVars>
      </dgm:prSet>
      <dgm:spPr/>
    </dgm:pt>
    <dgm:pt modelId="{D6B7ED26-2FAD-4F53-8BEC-205B98EF3FA4}" type="pres">
      <dgm:prSet presAssocID="{859BA3FF-8D16-48B5-8F79-588E60441BFF}" presName="rootComposite" presStyleCnt="0"/>
      <dgm:spPr/>
    </dgm:pt>
    <dgm:pt modelId="{A1BD1434-73F6-45C1-8FD8-1C29D615A9EE}" type="pres">
      <dgm:prSet presAssocID="{859BA3FF-8D16-48B5-8F79-588E60441BFF}" presName="rootText" presStyleLbl="node4" presStyleIdx="1" presStyleCnt="2">
        <dgm:presLayoutVars>
          <dgm:chPref val="3"/>
        </dgm:presLayoutVars>
      </dgm:prSet>
      <dgm:spPr>
        <a:prstGeom prst="roundRect">
          <a:avLst/>
        </a:prstGeom>
      </dgm:spPr>
    </dgm:pt>
    <dgm:pt modelId="{63F4BACC-02F1-4FD9-AA55-1FEB112BFDFD}" type="pres">
      <dgm:prSet presAssocID="{859BA3FF-8D16-48B5-8F79-588E60441BFF}" presName="rootConnector" presStyleLbl="node4" presStyleIdx="1" presStyleCnt="2"/>
      <dgm:spPr/>
    </dgm:pt>
    <dgm:pt modelId="{A42DE850-B70F-4ED3-BF28-E9F2F619FA3C}" type="pres">
      <dgm:prSet presAssocID="{859BA3FF-8D16-48B5-8F79-588E60441BFF}" presName="hierChild4" presStyleCnt="0"/>
      <dgm:spPr/>
    </dgm:pt>
    <dgm:pt modelId="{5F3EE766-3DDE-4996-9F20-5F1049F1725D}" type="pres">
      <dgm:prSet presAssocID="{859BA3FF-8D16-48B5-8F79-588E60441BFF}" presName="hierChild5" presStyleCnt="0"/>
      <dgm:spPr/>
    </dgm:pt>
    <dgm:pt modelId="{2113DBB1-891B-40B4-9060-5F4F530B9A8D}" type="pres">
      <dgm:prSet presAssocID="{F79EBF11-62D4-4B1C-AF37-FBAA5FD903B6}" presName="hierChild5" presStyleCnt="0"/>
      <dgm:spPr/>
    </dgm:pt>
    <dgm:pt modelId="{BCD8AB6A-5462-47C0-854A-1E8E51179B14}" type="pres">
      <dgm:prSet presAssocID="{9E34400C-F074-42F3-A7DA-F5C9F04E5752}" presName="hierChild5" presStyleCnt="0"/>
      <dgm:spPr/>
    </dgm:pt>
    <dgm:pt modelId="{3BE0BFD7-DDFF-484B-A4F8-351413C26965}" type="pres">
      <dgm:prSet presAssocID="{C6F28613-D960-4697-A5DA-1CCE5B4D6B43}" presName="hierChild3" presStyleCnt="0"/>
      <dgm:spPr/>
    </dgm:pt>
  </dgm:ptLst>
  <dgm:cxnLst>
    <dgm:cxn modelId="{3E5B5802-2824-435A-8168-8EB475913B32}" type="presOf" srcId="{157DFA7F-AE41-47FC-A889-A421CF03ECC7}" destId="{7EED6B18-A6D8-4DAB-98AA-E2B5C1882FFF}" srcOrd="0" destOrd="0" presId="urn:microsoft.com/office/officeart/2005/8/layout/orgChart1"/>
    <dgm:cxn modelId="{3E69D102-EF15-49DE-A3C9-93D8A89E89E8}" type="presOf" srcId="{F79EBF11-62D4-4B1C-AF37-FBAA5FD903B6}" destId="{38957BF0-FC39-4379-8117-CA057EE297E3}" srcOrd="0" destOrd="0" presId="urn:microsoft.com/office/officeart/2005/8/layout/orgChart1"/>
    <dgm:cxn modelId="{BBCAD711-A466-47A2-BBBB-25EB94CA3F21}" type="presOf" srcId="{C8114BDE-C6B0-4BEF-83FE-058178D9C69B}" destId="{9A2F3078-CEA4-4FF2-A17B-5614EA6916B0}" srcOrd="0" destOrd="0" presId="urn:microsoft.com/office/officeart/2005/8/layout/orgChart1"/>
    <dgm:cxn modelId="{AED3041B-91AD-4BD7-AB54-B165419CBB0A}" type="presOf" srcId="{C6F28613-D960-4697-A5DA-1CCE5B4D6B43}" destId="{6565D427-C4C5-4EBE-9835-88BE56DB8675}" srcOrd="1" destOrd="0" presId="urn:microsoft.com/office/officeart/2005/8/layout/orgChart1"/>
    <dgm:cxn modelId="{41C53D1D-C64F-4ED5-9978-5C3658C7E6D6}" type="presOf" srcId="{3FA2BF1C-26DA-4D7D-AF4A-2E3BB44D499D}" destId="{B68DEB62-D3D6-4CFE-A5F2-5967EACB2B3B}" srcOrd="0" destOrd="0" presId="urn:microsoft.com/office/officeart/2005/8/layout/orgChart1"/>
    <dgm:cxn modelId="{379EE01D-9A89-409B-8FE1-A7FA9A56EBCA}" type="presOf" srcId="{9E34400C-F074-42F3-A7DA-F5C9F04E5752}" destId="{A3549F88-DED1-4226-ADCA-EACDAF391F4E}" srcOrd="0" destOrd="0" presId="urn:microsoft.com/office/officeart/2005/8/layout/orgChart1"/>
    <dgm:cxn modelId="{26113B24-A00B-4979-8B09-B56A5C9A25A6}" srcId="{3FA2BF1C-26DA-4D7D-AF4A-2E3BB44D499D}" destId="{C6F28613-D960-4697-A5DA-1CCE5B4D6B43}" srcOrd="0" destOrd="0" parTransId="{917612FC-BCE8-43CB-8084-4D321955FBF6}" sibTransId="{3373AC36-EE59-4D26-8D58-8706BE197D59}"/>
    <dgm:cxn modelId="{FFC60B2B-FD19-4145-81E0-D5B9A669F4F5}" type="presOf" srcId="{7C63CFB1-F231-47BA-8019-AB0A2A721953}" destId="{DBD31E93-99DA-4E09-AB86-7466548B274B}" srcOrd="0" destOrd="0" presId="urn:microsoft.com/office/officeart/2005/8/layout/orgChart1"/>
    <dgm:cxn modelId="{5373F22D-BC47-40F3-AA3F-E65679987788}" type="presOf" srcId="{0A61A455-D2C0-462E-AC2B-AC3E12F97968}" destId="{8E156D0F-696B-4478-89B0-36CBD2F81C88}" srcOrd="0" destOrd="0" presId="urn:microsoft.com/office/officeart/2005/8/layout/orgChart1"/>
    <dgm:cxn modelId="{2F510E39-B573-4300-97B5-0D855366728B}" srcId="{F79EBF11-62D4-4B1C-AF37-FBAA5FD903B6}" destId="{859BA3FF-8D16-48B5-8F79-588E60441BFF}" srcOrd="0" destOrd="0" parTransId="{7C63CFB1-F231-47BA-8019-AB0A2A721953}" sibTransId="{C78915B4-EB52-4ED1-8784-46B10FE2B9D3}"/>
    <dgm:cxn modelId="{2E795146-C47F-47F6-A991-27BA95D3D1F2}" type="presOf" srcId="{228EAFF4-4A57-4203-B30B-B5F3E4DDE850}" destId="{AC655081-4817-4829-AB81-1FC226B1C898}" srcOrd="0" destOrd="0" presId="urn:microsoft.com/office/officeart/2005/8/layout/orgChart1"/>
    <dgm:cxn modelId="{B12F6A4F-7401-4945-9B10-03AF017B43EA}" type="presOf" srcId="{8586844E-6423-4FFA-A543-1A9155A40094}" destId="{2BBB7138-5AE0-4C40-80E4-59F83ABD9958}" srcOrd="0" destOrd="0" presId="urn:microsoft.com/office/officeart/2005/8/layout/orgChart1"/>
    <dgm:cxn modelId="{FAF0EB53-7067-4963-AD43-D7D6D5EABB62}" srcId="{C6F28613-D960-4697-A5DA-1CCE5B4D6B43}" destId="{C8114BDE-C6B0-4BEF-83FE-058178D9C69B}" srcOrd="0" destOrd="0" parTransId="{0A61A455-D2C0-462E-AC2B-AC3E12F97968}" sibTransId="{1D198BFE-A8AB-4A52-A2F4-C67405DFDB0F}"/>
    <dgm:cxn modelId="{D1A53F70-AD99-4591-8D0D-902262548117}" srcId="{C8114BDE-C6B0-4BEF-83FE-058178D9C69B}" destId="{E32D3786-7F70-437D-AE05-271F11C23294}" srcOrd="0" destOrd="0" parTransId="{8586844E-6423-4FFA-A543-1A9155A40094}" sibTransId="{808B3F9E-FA0D-41F9-BD95-A67DC319B25D}"/>
    <dgm:cxn modelId="{A5647B7B-CDDB-46DD-9E33-A77F6CB5CE9E}" type="presOf" srcId="{C6F28613-D960-4697-A5DA-1CCE5B4D6B43}" destId="{CC4FFC01-5DDE-4E63-88F2-11DFA8F4A740}" srcOrd="0" destOrd="0" presId="urn:microsoft.com/office/officeart/2005/8/layout/orgChart1"/>
    <dgm:cxn modelId="{C84CF68E-DEBB-4B56-BF14-3B6110E3C043}" type="presOf" srcId="{F06140AA-3CE1-4D7C-99B5-3D9071EEBD0C}" destId="{5639B11C-45CA-474E-BCFD-8B31B1913CA4}" srcOrd="0" destOrd="0" presId="urn:microsoft.com/office/officeart/2005/8/layout/orgChart1"/>
    <dgm:cxn modelId="{05C42EAB-9375-4167-9D76-2A242E931608}" type="presOf" srcId="{9E34400C-F074-42F3-A7DA-F5C9F04E5752}" destId="{43ADFE19-F12F-48A2-83F0-2610AC8EC06C}" srcOrd="1" destOrd="0" presId="urn:microsoft.com/office/officeart/2005/8/layout/orgChart1"/>
    <dgm:cxn modelId="{8D9191AB-E8B3-4C3E-97EA-7814B28B6223}" srcId="{9E34400C-F074-42F3-A7DA-F5C9F04E5752}" destId="{F79EBF11-62D4-4B1C-AF37-FBAA5FD903B6}" srcOrd="0" destOrd="0" parTransId="{9C891220-1A91-49C4-AA5D-A7A60CA121CB}" sibTransId="{99A42682-CC38-4DC1-8BF8-725A179099D9}"/>
    <dgm:cxn modelId="{E24B4FAC-A8ED-4FC4-9006-F95F85DB2518}" type="presOf" srcId="{C8114BDE-C6B0-4BEF-83FE-058178D9C69B}" destId="{33E56CB6-6574-453C-B099-ECA3923D00FD}" srcOrd="1" destOrd="0" presId="urn:microsoft.com/office/officeart/2005/8/layout/orgChart1"/>
    <dgm:cxn modelId="{E678F0B6-162B-48E4-898F-424257133CC3}" type="presOf" srcId="{157DFA7F-AE41-47FC-A889-A421CF03ECC7}" destId="{764C2645-1CE5-47BA-BFC3-A510F9B70A8F}" srcOrd="1" destOrd="0" presId="urn:microsoft.com/office/officeart/2005/8/layout/orgChart1"/>
    <dgm:cxn modelId="{41826DC4-1E12-4DC7-839F-97B3DB98A951}" type="presOf" srcId="{E32D3786-7F70-437D-AE05-271F11C23294}" destId="{A4238B20-6B33-4292-97B0-E0E8105A1F16}" srcOrd="0" destOrd="0" presId="urn:microsoft.com/office/officeart/2005/8/layout/orgChart1"/>
    <dgm:cxn modelId="{480E2BC6-C8FB-43EE-8AA7-B337768D4C74}" type="presOf" srcId="{E32D3786-7F70-437D-AE05-271F11C23294}" destId="{EF7623E0-C126-4767-9228-83613D3DDD42}" srcOrd="1" destOrd="0" presId="urn:microsoft.com/office/officeart/2005/8/layout/orgChart1"/>
    <dgm:cxn modelId="{2CA213CB-3B40-4912-969C-23C65B22943B}" srcId="{E32D3786-7F70-437D-AE05-271F11C23294}" destId="{157DFA7F-AE41-47FC-A889-A421CF03ECC7}" srcOrd="0" destOrd="0" parTransId="{F06140AA-3CE1-4D7C-99B5-3D9071EEBD0C}" sibTransId="{3B39824E-C6AE-4433-AA2E-3C3CDFC27ADF}"/>
    <dgm:cxn modelId="{A32D76D5-B6F1-481E-B745-F1D2B69C6956}" type="presOf" srcId="{859BA3FF-8D16-48B5-8F79-588E60441BFF}" destId="{63F4BACC-02F1-4FD9-AA55-1FEB112BFDFD}" srcOrd="1" destOrd="0" presId="urn:microsoft.com/office/officeart/2005/8/layout/orgChart1"/>
    <dgm:cxn modelId="{F0F833DB-D357-4843-9134-9572855D477B}" type="presOf" srcId="{859BA3FF-8D16-48B5-8F79-588E60441BFF}" destId="{A1BD1434-73F6-45C1-8FD8-1C29D615A9EE}" srcOrd="0" destOrd="0" presId="urn:microsoft.com/office/officeart/2005/8/layout/orgChart1"/>
    <dgm:cxn modelId="{4B3B45DD-D28A-4115-B3FB-6C1C8916C06C}" type="presOf" srcId="{9C891220-1A91-49C4-AA5D-A7A60CA121CB}" destId="{775B3A67-271B-4883-B200-DA11E966FF10}" srcOrd="0" destOrd="0" presId="urn:microsoft.com/office/officeart/2005/8/layout/orgChart1"/>
    <dgm:cxn modelId="{633CAEE6-5F1E-4819-A1EB-076045C9BDFB}" srcId="{C6F28613-D960-4697-A5DA-1CCE5B4D6B43}" destId="{9E34400C-F074-42F3-A7DA-F5C9F04E5752}" srcOrd="1" destOrd="0" parTransId="{228EAFF4-4A57-4203-B30B-B5F3E4DDE850}" sibTransId="{0090E1BD-3BA6-4C8F-A07C-0A5DF60C6DB2}"/>
    <dgm:cxn modelId="{BAF773F0-BF64-4800-A42C-D67AF75A50E1}" type="presOf" srcId="{F79EBF11-62D4-4B1C-AF37-FBAA5FD903B6}" destId="{D428DB3F-8C5D-4074-A1DF-90696B6921EB}" srcOrd="1" destOrd="0" presId="urn:microsoft.com/office/officeart/2005/8/layout/orgChart1"/>
    <dgm:cxn modelId="{B1DBF302-4411-4CDF-BF22-7ACAAE0F5501}" type="presParOf" srcId="{B68DEB62-D3D6-4CFE-A5F2-5967EACB2B3B}" destId="{200C357F-164E-44FD-A9C8-B0BAE4AD6039}" srcOrd="0" destOrd="0" presId="urn:microsoft.com/office/officeart/2005/8/layout/orgChart1"/>
    <dgm:cxn modelId="{B61ADE15-F4AD-402B-9D6C-6133307E99DD}" type="presParOf" srcId="{200C357F-164E-44FD-A9C8-B0BAE4AD6039}" destId="{759929EF-07BB-43C9-BCC2-638234005FDB}" srcOrd="0" destOrd="0" presId="urn:microsoft.com/office/officeart/2005/8/layout/orgChart1"/>
    <dgm:cxn modelId="{163A99FB-CCC6-43BB-9353-1961518BD018}" type="presParOf" srcId="{759929EF-07BB-43C9-BCC2-638234005FDB}" destId="{CC4FFC01-5DDE-4E63-88F2-11DFA8F4A740}" srcOrd="0" destOrd="0" presId="urn:microsoft.com/office/officeart/2005/8/layout/orgChart1"/>
    <dgm:cxn modelId="{11523C43-E910-46D6-A2DE-F66300879EBE}" type="presParOf" srcId="{759929EF-07BB-43C9-BCC2-638234005FDB}" destId="{6565D427-C4C5-4EBE-9835-88BE56DB8675}" srcOrd="1" destOrd="0" presId="urn:microsoft.com/office/officeart/2005/8/layout/orgChart1"/>
    <dgm:cxn modelId="{B6148EE4-931A-419D-B8E0-FD9F76DB5D49}" type="presParOf" srcId="{200C357F-164E-44FD-A9C8-B0BAE4AD6039}" destId="{DCBE2065-F9B9-49CB-82C1-567F7C98CA3B}" srcOrd="1" destOrd="0" presId="urn:microsoft.com/office/officeart/2005/8/layout/orgChart1"/>
    <dgm:cxn modelId="{C2E60646-858E-4E76-BBD3-A2579AAF80D3}" type="presParOf" srcId="{DCBE2065-F9B9-49CB-82C1-567F7C98CA3B}" destId="{8E156D0F-696B-4478-89B0-36CBD2F81C88}" srcOrd="0" destOrd="0" presId="urn:microsoft.com/office/officeart/2005/8/layout/orgChart1"/>
    <dgm:cxn modelId="{145D66B3-3BC0-453C-B546-13A8646BE60A}" type="presParOf" srcId="{DCBE2065-F9B9-49CB-82C1-567F7C98CA3B}" destId="{A426C5E5-6626-4A30-997E-3EAA57A42FA2}" srcOrd="1" destOrd="0" presId="urn:microsoft.com/office/officeart/2005/8/layout/orgChart1"/>
    <dgm:cxn modelId="{7970BD29-F826-40A7-8362-CF7CEA948AD0}" type="presParOf" srcId="{A426C5E5-6626-4A30-997E-3EAA57A42FA2}" destId="{9A3B8405-02CD-4CAE-9A55-4887C3F3E484}" srcOrd="0" destOrd="0" presId="urn:microsoft.com/office/officeart/2005/8/layout/orgChart1"/>
    <dgm:cxn modelId="{90DBD8C8-70D3-4686-8349-5B180905359A}" type="presParOf" srcId="{9A3B8405-02CD-4CAE-9A55-4887C3F3E484}" destId="{9A2F3078-CEA4-4FF2-A17B-5614EA6916B0}" srcOrd="0" destOrd="0" presId="urn:microsoft.com/office/officeart/2005/8/layout/orgChart1"/>
    <dgm:cxn modelId="{14FAA789-E843-45BC-9939-4552274ECDA8}" type="presParOf" srcId="{9A3B8405-02CD-4CAE-9A55-4887C3F3E484}" destId="{33E56CB6-6574-453C-B099-ECA3923D00FD}" srcOrd="1" destOrd="0" presId="urn:microsoft.com/office/officeart/2005/8/layout/orgChart1"/>
    <dgm:cxn modelId="{ABD6FE3B-ECB0-4BF2-A44B-9E1AB2613526}" type="presParOf" srcId="{A426C5E5-6626-4A30-997E-3EAA57A42FA2}" destId="{113C260B-4217-4140-9510-77AF9FE65662}" srcOrd="1" destOrd="0" presId="urn:microsoft.com/office/officeart/2005/8/layout/orgChart1"/>
    <dgm:cxn modelId="{26F76D54-607C-43B6-9FFF-295FB2F2AC9C}" type="presParOf" srcId="{113C260B-4217-4140-9510-77AF9FE65662}" destId="{2BBB7138-5AE0-4C40-80E4-59F83ABD9958}" srcOrd="0" destOrd="0" presId="urn:microsoft.com/office/officeart/2005/8/layout/orgChart1"/>
    <dgm:cxn modelId="{A3A3D666-FD88-49A0-9E89-0892E0310DFA}" type="presParOf" srcId="{113C260B-4217-4140-9510-77AF9FE65662}" destId="{F382DA2F-CDA1-47B7-99DD-488A7B1ED12A}" srcOrd="1" destOrd="0" presId="urn:microsoft.com/office/officeart/2005/8/layout/orgChart1"/>
    <dgm:cxn modelId="{0030BD55-90CA-4272-84F3-5FF93BF8C1B4}" type="presParOf" srcId="{F382DA2F-CDA1-47B7-99DD-488A7B1ED12A}" destId="{7EE9FEF8-0BC2-4028-8552-1ADB3B704421}" srcOrd="0" destOrd="0" presId="urn:microsoft.com/office/officeart/2005/8/layout/orgChart1"/>
    <dgm:cxn modelId="{5283237A-270A-4819-B0E1-5BB866B5D477}" type="presParOf" srcId="{7EE9FEF8-0BC2-4028-8552-1ADB3B704421}" destId="{A4238B20-6B33-4292-97B0-E0E8105A1F16}" srcOrd="0" destOrd="0" presId="urn:microsoft.com/office/officeart/2005/8/layout/orgChart1"/>
    <dgm:cxn modelId="{793F4E8C-568C-4157-A1FD-C4871279FE33}" type="presParOf" srcId="{7EE9FEF8-0BC2-4028-8552-1ADB3B704421}" destId="{EF7623E0-C126-4767-9228-83613D3DDD42}" srcOrd="1" destOrd="0" presId="urn:microsoft.com/office/officeart/2005/8/layout/orgChart1"/>
    <dgm:cxn modelId="{7194AA4E-D3C1-47BB-9D7D-CE2C358652A2}" type="presParOf" srcId="{F382DA2F-CDA1-47B7-99DD-488A7B1ED12A}" destId="{B499D9F1-3439-4949-8970-F8AD59A061D4}" srcOrd="1" destOrd="0" presId="urn:microsoft.com/office/officeart/2005/8/layout/orgChart1"/>
    <dgm:cxn modelId="{6F944B65-C148-4329-B19C-1D3DAE998CF5}" type="presParOf" srcId="{B499D9F1-3439-4949-8970-F8AD59A061D4}" destId="{5639B11C-45CA-474E-BCFD-8B31B1913CA4}" srcOrd="0" destOrd="0" presId="urn:microsoft.com/office/officeart/2005/8/layout/orgChart1"/>
    <dgm:cxn modelId="{EC8146B8-A4C5-4392-8793-468C42CFA48F}" type="presParOf" srcId="{B499D9F1-3439-4949-8970-F8AD59A061D4}" destId="{D7479B9D-9A40-49B5-BC94-F2B6FFBFE115}" srcOrd="1" destOrd="0" presId="urn:microsoft.com/office/officeart/2005/8/layout/orgChart1"/>
    <dgm:cxn modelId="{2515F166-4A82-4E63-B1D7-5B1DB41711BE}" type="presParOf" srcId="{D7479B9D-9A40-49B5-BC94-F2B6FFBFE115}" destId="{FF7D0684-8511-4771-A3D7-332993779318}" srcOrd="0" destOrd="0" presId="urn:microsoft.com/office/officeart/2005/8/layout/orgChart1"/>
    <dgm:cxn modelId="{C6DE43A6-2D6B-4BF2-ABC2-DE012270D95A}" type="presParOf" srcId="{FF7D0684-8511-4771-A3D7-332993779318}" destId="{7EED6B18-A6D8-4DAB-98AA-E2B5C1882FFF}" srcOrd="0" destOrd="0" presId="urn:microsoft.com/office/officeart/2005/8/layout/orgChart1"/>
    <dgm:cxn modelId="{68F961F0-2D35-4824-8FEE-172D0F6443EB}" type="presParOf" srcId="{FF7D0684-8511-4771-A3D7-332993779318}" destId="{764C2645-1CE5-47BA-BFC3-A510F9B70A8F}" srcOrd="1" destOrd="0" presId="urn:microsoft.com/office/officeart/2005/8/layout/orgChart1"/>
    <dgm:cxn modelId="{E330BB1E-CDA0-48CB-9F3C-DDBEB6D702BC}" type="presParOf" srcId="{D7479B9D-9A40-49B5-BC94-F2B6FFBFE115}" destId="{8F3F6287-0D53-4EA9-A46C-36D84BB575C7}" srcOrd="1" destOrd="0" presId="urn:microsoft.com/office/officeart/2005/8/layout/orgChart1"/>
    <dgm:cxn modelId="{E18B895E-3CB4-4E72-B533-B6C88D414223}" type="presParOf" srcId="{D7479B9D-9A40-49B5-BC94-F2B6FFBFE115}" destId="{4045A6D3-4D5E-41E2-8AF0-90E4D8EC13CA}" srcOrd="2" destOrd="0" presId="urn:microsoft.com/office/officeart/2005/8/layout/orgChart1"/>
    <dgm:cxn modelId="{8544323E-67BB-4549-996F-8077398D2181}" type="presParOf" srcId="{F382DA2F-CDA1-47B7-99DD-488A7B1ED12A}" destId="{4B68746A-E2DD-4D28-BA4D-B84B2464BA48}" srcOrd="2" destOrd="0" presId="urn:microsoft.com/office/officeart/2005/8/layout/orgChart1"/>
    <dgm:cxn modelId="{D5E6F735-3180-4C76-94D5-CABB6BB8223D}" type="presParOf" srcId="{A426C5E5-6626-4A30-997E-3EAA57A42FA2}" destId="{878C3CFA-51E7-490A-930F-C98655AE1B43}" srcOrd="2" destOrd="0" presId="urn:microsoft.com/office/officeart/2005/8/layout/orgChart1"/>
    <dgm:cxn modelId="{D0F0DC45-D0ED-48AA-9E34-63D1E11C5531}" type="presParOf" srcId="{DCBE2065-F9B9-49CB-82C1-567F7C98CA3B}" destId="{AC655081-4817-4829-AB81-1FC226B1C898}" srcOrd="2" destOrd="0" presId="urn:microsoft.com/office/officeart/2005/8/layout/orgChart1"/>
    <dgm:cxn modelId="{16B1C48B-4FFC-4830-8562-C1F7BF02CC9D}" type="presParOf" srcId="{DCBE2065-F9B9-49CB-82C1-567F7C98CA3B}" destId="{4D3DCF74-8F52-47DD-9552-FAD0B2DB015A}" srcOrd="3" destOrd="0" presId="urn:microsoft.com/office/officeart/2005/8/layout/orgChart1"/>
    <dgm:cxn modelId="{0E1C1D64-D136-4102-B71D-36C73138E87F}" type="presParOf" srcId="{4D3DCF74-8F52-47DD-9552-FAD0B2DB015A}" destId="{7B887FB6-03A6-4DEC-A3EA-9665C25A8717}" srcOrd="0" destOrd="0" presId="urn:microsoft.com/office/officeart/2005/8/layout/orgChart1"/>
    <dgm:cxn modelId="{065DFA73-55C8-4445-B1BD-2AEC5425D869}" type="presParOf" srcId="{7B887FB6-03A6-4DEC-A3EA-9665C25A8717}" destId="{A3549F88-DED1-4226-ADCA-EACDAF391F4E}" srcOrd="0" destOrd="0" presId="urn:microsoft.com/office/officeart/2005/8/layout/orgChart1"/>
    <dgm:cxn modelId="{6053BFCC-015C-4928-9CDA-34D08C053D20}" type="presParOf" srcId="{7B887FB6-03A6-4DEC-A3EA-9665C25A8717}" destId="{43ADFE19-F12F-48A2-83F0-2610AC8EC06C}" srcOrd="1" destOrd="0" presId="urn:microsoft.com/office/officeart/2005/8/layout/orgChart1"/>
    <dgm:cxn modelId="{19A0120C-AF07-4D67-B1C1-67227C731DB9}" type="presParOf" srcId="{4D3DCF74-8F52-47DD-9552-FAD0B2DB015A}" destId="{60CD6D5D-5058-4110-BEE6-1C6BEB24735B}" srcOrd="1" destOrd="0" presId="urn:microsoft.com/office/officeart/2005/8/layout/orgChart1"/>
    <dgm:cxn modelId="{A0DC8863-DE2C-42F5-9DD6-E404AE3E07B9}" type="presParOf" srcId="{60CD6D5D-5058-4110-BEE6-1C6BEB24735B}" destId="{775B3A67-271B-4883-B200-DA11E966FF10}" srcOrd="0" destOrd="0" presId="urn:microsoft.com/office/officeart/2005/8/layout/orgChart1"/>
    <dgm:cxn modelId="{8AD48E45-F978-42AE-9934-BDFD5B2A91DB}" type="presParOf" srcId="{60CD6D5D-5058-4110-BEE6-1C6BEB24735B}" destId="{3FF367D6-1CD5-4C32-A9F1-329BC21D17E0}" srcOrd="1" destOrd="0" presId="urn:microsoft.com/office/officeart/2005/8/layout/orgChart1"/>
    <dgm:cxn modelId="{75809239-DB99-41E6-98C8-9A618FFC0109}" type="presParOf" srcId="{3FF367D6-1CD5-4C32-A9F1-329BC21D17E0}" destId="{5C8F4A22-0D46-48AB-8ED8-BB35955A3507}" srcOrd="0" destOrd="0" presId="urn:microsoft.com/office/officeart/2005/8/layout/orgChart1"/>
    <dgm:cxn modelId="{354FE47A-F435-47C7-B603-1057E8DF7ABA}" type="presParOf" srcId="{5C8F4A22-0D46-48AB-8ED8-BB35955A3507}" destId="{38957BF0-FC39-4379-8117-CA057EE297E3}" srcOrd="0" destOrd="0" presId="urn:microsoft.com/office/officeart/2005/8/layout/orgChart1"/>
    <dgm:cxn modelId="{A48499D6-2B88-49FA-9935-F6BDE864569F}" type="presParOf" srcId="{5C8F4A22-0D46-48AB-8ED8-BB35955A3507}" destId="{D428DB3F-8C5D-4074-A1DF-90696B6921EB}" srcOrd="1" destOrd="0" presId="urn:microsoft.com/office/officeart/2005/8/layout/orgChart1"/>
    <dgm:cxn modelId="{854035AF-47DC-4777-9B08-680E477477F7}" type="presParOf" srcId="{3FF367D6-1CD5-4C32-A9F1-329BC21D17E0}" destId="{63A6ADDA-275D-4873-8A88-4C8A94A1D658}" srcOrd="1" destOrd="0" presId="urn:microsoft.com/office/officeart/2005/8/layout/orgChart1"/>
    <dgm:cxn modelId="{119C1AC7-8FFE-449B-9E6C-88B5FADA33B8}" type="presParOf" srcId="{63A6ADDA-275D-4873-8A88-4C8A94A1D658}" destId="{DBD31E93-99DA-4E09-AB86-7466548B274B}" srcOrd="0" destOrd="0" presId="urn:microsoft.com/office/officeart/2005/8/layout/orgChart1"/>
    <dgm:cxn modelId="{99801BAF-2E4E-4D96-88D5-583956798443}" type="presParOf" srcId="{63A6ADDA-275D-4873-8A88-4C8A94A1D658}" destId="{1B8FC437-21EE-4C81-9D4B-34FB2F6A6318}" srcOrd="1" destOrd="0" presId="urn:microsoft.com/office/officeart/2005/8/layout/orgChart1"/>
    <dgm:cxn modelId="{7B85C712-D5D9-46E4-BEC1-0496B7013DC0}" type="presParOf" srcId="{1B8FC437-21EE-4C81-9D4B-34FB2F6A6318}" destId="{D6B7ED26-2FAD-4F53-8BEC-205B98EF3FA4}" srcOrd="0" destOrd="0" presId="urn:microsoft.com/office/officeart/2005/8/layout/orgChart1"/>
    <dgm:cxn modelId="{6B1834D6-17DE-4C27-B97B-9A1F1A4C9225}" type="presParOf" srcId="{D6B7ED26-2FAD-4F53-8BEC-205B98EF3FA4}" destId="{A1BD1434-73F6-45C1-8FD8-1C29D615A9EE}" srcOrd="0" destOrd="0" presId="urn:microsoft.com/office/officeart/2005/8/layout/orgChart1"/>
    <dgm:cxn modelId="{EB169774-7914-48BD-B215-631EBEB89BCD}" type="presParOf" srcId="{D6B7ED26-2FAD-4F53-8BEC-205B98EF3FA4}" destId="{63F4BACC-02F1-4FD9-AA55-1FEB112BFDFD}" srcOrd="1" destOrd="0" presId="urn:microsoft.com/office/officeart/2005/8/layout/orgChart1"/>
    <dgm:cxn modelId="{0C161BD2-03E7-4A46-A452-176BC3F94BE0}" type="presParOf" srcId="{1B8FC437-21EE-4C81-9D4B-34FB2F6A6318}" destId="{A42DE850-B70F-4ED3-BF28-E9F2F619FA3C}" srcOrd="1" destOrd="0" presId="urn:microsoft.com/office/officeart/2005/8/layout/orgChart1"/>
    <dgm:cxn modelId="{2A741FB9-5573-4856-82C2-CCD6AFEEE400}" type="presParOf" srcId="{1B8FC437-21EE-4C81-9D4B-34FB2F6A6318}" destId="{5F3EE766-3DDE-4996-9F20-5F1049F1725D}" srcOrd="2" destOrd="0" presId="urn:microsoft.com/office/officeart/2005/8/layout/orgChart1"/>
    <dgm:cxn modelId="{A8A0338F-F3CC-42C4-ADBF-59DF84359223}" type="presParOf" srcId="{3FF367D6-1CD5-4C32-A9F1-329BC21D17E0}" destId="{2113DBB1-891B-40B4-9060-5F4F530B9A8D}" srcOrd="2" destOrd="0" presId="urn:microsoft.com/office/officeart/2005/8/layout/orgChart1"/>
    <dgm:cxn modelId="{2EE09F08-7024-4923-989F-9380D5714003}" type="presParOf" srcId="{4D3DCF74-8F52-47DD-9552-FAD0B2DB015A}" destId="{BCD8AB6A-5462-47C0-854A-1E8E51179B14}" srcOrd="2" destOrd="0" presId="urn:microsoft.com/office/officeart/2005/8/layout/orgChart1"/>
    <dgm:cxn modelId="{9924AA77-304E-4339-9640-EA1A9A33C144}" type="presParOf" srcId="{200C357F-164E-44FD-A9C8-B0BAE4AD6039}" destId="{3BE0BFD7-DDFF-484B-A4F8-351413C2696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FA2BF1C-26DA-4D7D-AF4A-2E3BB44D499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6F28613-D960-4697-A5DA-1CCE5B4D6B43}">
      <dgm:prSet phldrT="[Text]" custT="1"/>
      <dgm:spPr>
        <a:xfrm>
          <a:off x="3063120" y="240"/>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b="0" cap="all" baseline="0">
              <a:solidFill>
                <a:sysClr val="window" lastClr="FFFFFF"/>
              </a:solidFill>
              <a:latin typeface="Helvetica Neue"/>
              <a:ea typeface="+mn-ea"/>
              <a:cs typeface="+mn-cs"/>
            </a:rPr>
            <a:t>Credit</a:t>
          </a:r>
        </a:p>
      </dgm:t>
    </dgm:pt>
    <dgm:pt modelId="{917612FC-BCE8-43CB-8084-4D321955FBF6}" type="parTrans" cxnId="{26113B24-A00B-4979-8B09-B56A5C9A25A6}">
      <dgm:prSet/>
      <dgm:spPr/>
      <dgm:t>
        <a:bodyPr/>
        <a:lstStyle/>
        <a:p>
          <a:endParaRPr lang="en-US"/>
        </a:p>
      </dgm:t>
    </dgm:pt>
    <dgm:pt modelId="{3373AC36-EE59-4D26-8D58-8706BE197D59}" type="sibTrans" cxnId="{26113B24-A00B-4979-8B09-B56A5C9A25A6}">
      <dgm:prSet/>
      <dgm:spPr/>
      <dgm:t>
        <a:bodyPr/>
        <a:lstStyle/>
        <a:p>
          <a:endParaRPr lang="en-US"/>
        </a:p>
      </dgm:t>
    </dgm:pt>
    <dgm:pt modelId="{E213BC5C-5337-445D-96D2-C18DC1537878}">
      <dgm:prSet custT="1"/>
      <dgm:spPr>
        <a:xfrm>
          <a:off x="2045093" y="1194948"/>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Installment Credit</a:t>
          </a:r>
        </a:p>
      </dgm:t>
    </dgm:pt>
    <dgm:pt modelId="{E8726C97-C546-4999-994B-EE301CA08597}" type="parTrans" cxnId="{8A5F82D5-2C85-4A74-9B37-9578AEA0B251}">
      <dgm:prSet/>
      <dgm:spPr>
        <a:xfrm>
          <a:off x="2886437"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3102B524-836B-48BB-951D-B97414548667}" type="sibTrans" cxnId="{8A5F82D5-2C85-4A74-9B37-9578AEA0B251}">
      <dgm:prSet/>
      <dgm:spPr/>
      <dgm:t>
        <a:bodyPr/>
        <a:lstStyle/>
        <a:p>
          <a:endParaRPr lang="en-US"/>
        </a:p>
      </dgm:t>
    </dgm:pt>
    <dgm:pt modelId="{5068180E-F850-4F8A-B0D9-7E9443657686}">
      <dgm:prSet custT="1"/>
      <dgm:spPr>
        <a:xfrm>
          <a:off x="2465765" y="2389657"/>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One Vendor</a:t>
          </a:r>
        </a:p>
      </dgm:t>
    </dgm:pt>
    <dgm:pt modelId="{C8EEA91A-9E3F-4113-A58C-76F86C4ED197}" type="parTrans" cxnId="{2817EC9B-EBD3-4F53-AA05-DB292C9CB94D}">
      <dgm:prSet/>
      <dgm:spPr>
        <a:xfrm>
          <a:off x="2213362"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338A4EB8-4E31-4A27-9F8B-151D1783482F}" type="sibTrans" cxnId="{2817EC9B-EBD3-4F53-AA05-DB292C9CB94D}">
      <dgm:prSet/>
      <dgm:spPr/>
      <dgm:t>
        <a:bodyPr/>
        <a:lstStyle/>
        <a:p>
          <a:endParaRPr lang="en-US"/>
        </a:p>
      </dgm:t>
    </dgm:pt>
    <dgm:pt modelId="{9F040CA7-45FB-4AEF-A655-27AF61EA32E7}">
      <dgm:prSet custT="1"/>
      <dgm:spPr>
        <a:xfrm>
          <a:off x="2465765" y="3584365"/>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Specific Purchase</a:t>
          </a:r>
        </a:p>
      </dgm:t>
    </dgm:pt>
    <dgm:pt modelId="{A73969AC-8884-4E0F-9AE3-409326DB491C}" type="parTrans" cxnId="{C7A9C66B-AE31-423F-BADB-5E505FB1F6D0}">
      <dgm:prSet/>
      <dgm:spPr>
        <a:xfrm>
          <a:off x="2213362"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0935B1C7-38A5-411E-B76F-053500FE5DFD}" type="sibTrans" cxnId="{C7A9C66B-AE31-423F-BADB-5E505FB1F6D0}">
      <dgm:prSet/>
      <dgm:spPr/>
      <dgm:t>
        <a:bodyPr/>
        <a:lstStyle/>
        <a:p>
          <a:endParaRPr lang="en-US"/>
        </a:p>
      </dgm:t>
    </dgm:pt>
    <dgm:pt modelId="{19DB74E9-2D75-43B0-9C85-874D384CC807}">
      <dgm:prSet custT="1"/>
      <dgm:spPr>
        <a:xfrm>
          <a:off x="4081146" y="1194948"/>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Revolving Credit</a:t>
          </a:r>
        </a:p>
      </dgm:t>
    </dgm:pt>
    <dgm:pt modelId="{B627B929-4027-4FA2-84EA-E680B4397888}" type="parTrans" cxnId="{5F5C2CE2-F6FF-469F-A895-F030FAC065E4}">
      <dgm:prSet/>
      <dgm:spPr>
        <a:xfrm>
          <a:off x="3904464"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810326FA-9205-4CE8-9E0E-6D0437B26B38}" type="sibTrans" cxnId="{5F5C2CE2-F6FF-469F-A895-F030FAC065E4}">
      <dgm:prSet/>
      <dgm:spPr/>
      <dgm:t>
        <a:bodyPr/>
        <a:lstStyle/>
        <a:p>
          <a:endParaRPr lang="en-US"/>
        </a:p>
      </dgm:t>
    </dgm:pt>
    <dgm:pt modelId="{1B86EDFB-0CAB-4AC0-A8D9-B954E3A3A362}">
      <dgm:prSet custT="1"/>
      <dgm:spPr>
        <a:xfrm>
          <a:off x="4501818" y="2389657"/>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Many Vendors</a:t>
          </a:r>
        </a:p>
      </dgm:t>
    </dgm:pt>
    <dgm:pt modelId="{1050BD63-88CB-4055-B6EC-E6FCDF720EE4}" type="parTrans" cxnId="{90604121-0736-4381-92D3-C28039F9054B}">
      <dgm:prSet/>
      <dgm:spPr>
        <a:xfrm>
          <a:off x="4249415"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4E2647F9-79EF-4AC5-A302-85950AAA5763}" type="sibTrans" cxnId="{90604121-0736-4381-92D3-C28039F9054B}">
      <dgm:prSet/>
      <dgm:spPr/>
      <dgm:t>
        <a:bodyPr/>
        <a:lstStyle/>
        <a:p>
          <a:endParaRPr lang="en-US"/>
        </a:p>
      </dgm:t>
    </dgm:pt>
    <dgm:pt modelId="{5194CE08-ED56-49FE-BAFF-A58D55CBC360}">
      <dgm:prSet/>
      <dgm:spPr>
        <a:xfrm>
          <a:off x="4501818" y="3584365"/>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b="0" cap="all" baseline="0">
              <a:solidFill>
                <a:sysClr val="window" lastClr="FFFFFF"/>
              </a:solidFill>
              <a:latin typeface="Helvetica Neue"/>
              <a:ea typeface="+mn-ea"/>
              <a:cs typeface="+mn-cs"/>
            </a:rPr>
            <a:t>Bank Intermediary</a:t>
          </a:r>
        </a:p>
      </dgm:t>
    </dgm:pt>
    <dgm:pt modelId="{88DDA21D-B11A-4453-BC61-CF9483625B8B}" type="parTrans" cxnId="{B30C562F-F7FB-4CF6-9939-60591ACEE973}">
      <dgm:prSet/>
      <dgm:spPr>
        <a:xfrm>
          <a:off x="4249415"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76169FF5-775C-4FD7-A5A1-2A5C7FA2A932}" type="sibTrans" cxnId="{B30C562F-F7FB-4CF6-9939-60591ACEE973}">
      <dgm:prSet/>
      <dgm:spPr/>
      <dgm:t>
        <a:bodyPr/>
        <a:lstStyle/>
        <a:p>
          <a:endParaRPr lang="en-US"/>
        </a:p>
      </dgm:t>
    </dgm:pt>
    <dgm:pt modelId="{B68DEB62-D3D6-4CFE-A5F2-5967EACB2B3B}" type="pres">
      <dgm:prSet presAssocID="{3FA2BF1C-26DA-4D7D-AF4A-2E3BB44D499D}" presName="hierChild1" presStyleCnt="0">
        <dgm:presLayoutVars>
          <dgm:orgChart val="1"/>
          <dgm:chPref val="1"/>
          <dgm:dir/>
          <dgm:animOne val="branch"/>
          <dgm:animLvl val="lvl"/>
          <dgm:resizeHandles/>
        </dgm:presLayoutVars>
      </dgm:prSet>
      <dgm:spPr/>
    </dgm:pt>
    <dgm:pt modelId="{200C357F-164E-44FD-A9C8-B0BAE4AD6039}" type="pres">
      <dgm:prSet presAssocID="{C6F28613-D960-4697-A5DA-1CCE5B4D6B43}" presName="hierRoot1" presStyleCnt="0">
        <dgm:presLayoutVars>
          <dgm:hierBranch val="init"/>
        </dgm:presLayoutVars>
      </dgm:prSet>
      <dgm:spPr/>
    </dgm:pt>
    <dgm:pt modelId="{759929EF-07BB-43C9-BCC2-638234005FDB}" type="pres">
      <dgm:prSet presAssocID="{C6F28613-D960-4697-A5DA-1CCE5B4D6B43}" presName="rootComposite1" presStyleCnt="0"/>
      <dgm:spPr/>
    </dgm:pt>
    <dgm:pt modelId="{CC4FFC01-5DDE-4E63-88F2-11DFA8F4A740}" type="pres">
      <dgm:prSet presAssocID="{C6F28613-D960-4697-A5DA-1CCE5B4D6B43}" presName="rootText1" presStyleLbl="node0" presStyleIdx="0" presStyleCnt="1">
        <dgm:presLayoutVars>
          <dgm:chPref val="3"/>
        </dgm:presLayoutVars>
      </dgm:prSet>
      <dgm:spPr>
        <a:prstGeom prst="roundRect">
          <a:avLst/>
        </a:prstGeom>
      </dgm:spPr>
    </dgm:pt>
    <dgm:pt modelId="{6565D427-C4C5-4EBE-9835-88BE56DB8675}" type="pres">
      <dgm:prSet presAssocID="{C6F28613-D960-4697-A5DA-1CCE5B4D6B43}" presName="rootConnector1" presStyleLbl="node1" presStyleIdx="0" presStyleCnt="0"/>
      <dgm:spPr/>
    </dgm:pt>
    <dgm:pt modelId="{DCBE2065-F9B9-49CB-82C1-567F7C98CA3B}" type="pres">
      <dgm:prSet presAssocID="{C6F28613-D960-4697-A5DA-1CCE5B4D6B43}" presName="hierChild2" presStyleCnt="0"/>
      <dgm:spPr/>
    </dgm:pt>
    <dgm:pt modelId="{A21E6922-21DB-40DF-A79D-FDAE4B0E8A91}" type="pres">
      <dgm:prSet presAssocID="{E8726C97-C546-4999-994B-EE301CA08597}" presName="Name37" presStyleLbl="parChTrans1D2" presStyleIdx="0" presStyleCnt="2"/>
      <dgm:spPr/>
    </dgm:pt>
    <dgm:pt modelId="{5AD309F3-A63B-4992-A3AF-925E56AB004F}" type="pres">
      <dgm:prSet presAssocID="{E213BC5C-5337-445D-96D2-C18DC1537878}" presName="hierRoot2" presStyleCnt="0">
        <dgm:presLayoutVars>
          <dgm:hierBranch val="init"/>
        </dgm:presLayoutVars>
      </dgm:prSet>
      <dgm:spPr/>
    </dgm:pt>
    <dgm:pt modelId="{949531C0-1E9A-4233-A807-042344B393BF}" type="pres">
      <dgm:prSet presAssocID="{E213BC5C-5337-445D-96D2-C18DC1537878}" presName="rootComposite" presStyleCnt="0"/>
      <dgm:spPr/>
    </dgm:pt>
    <dgm:pt modelId="{5966FF75-511E-4624-9F51-40378567D4FD}" type="pres">
      <dgm:prSet presAssocID="{E213BC5C-5337-445D-96D2-C18DC1537878}" presName="rootText" presStyleLbl="node2" presStyleIdx="0" presStyleCnt="2">
        <dgm:presLayoutVars>
          <dgm:chPref val="3"/>
        </dgm:presLayoutVars>
      </dgm:prSet>
      <dgm:spPr>
        <a:prstGeom prst="roundRect">
          <a:avLst/>
        </a:prstGeom>
      </dgm:spPr>
    </dgm:pt>
    <dgm:pt modelId="{1386106F-2CAC-4973-BA83-EAAFACF16B30}" type="pres">
      <dgm:prSet presAssocID="{E213BC5C-5337-445D-96D2-C18DC1537878}" presName="rootConnector" presStyleLbl="node2" presStyleIdx="0" presStyleCnt="2"/>
      <dgm:spPr/>
    </dgm:pt>
    <dgm:pt modelId="{2C2FFF12-9449-4B6D-83F0-DF029F5F45F5}" type="pres">
      <dgm:prSet presAssocID="{E213BC5C-5337-445D-96D2-C18DC1537878}" presName="hierChild4" presStyleCnt="0"/>
      <dgm:spPr/>
    </dgm:pt>
    <dgm:pt modelId="{3058DCD8-BE1B-43D9-8FA8-F3DB33488097}" type="pres">
      <dgm:prSet presAssocID="{C8EEA91A-9E3F-4113-A58C-76F86C4ED197}" presName="Name37" presStyleLbl="parChTrans1D3" presStyleIdx="0" presStyleCnt="4"/>
      <dgm:spPr/>
    </dgm:pt>
    <dgm:pt modelId="{66C043DE-3ED1-4D73-BBED-F09AA4E7B9FF}" type="pres">
      <dgm:prSet presAssocID="{5068180E-F850-4F8A-B0D9-7E9443657686}" presName="hierRoot2" presStyleCnt="0">
        <dgm:presLayoutVars>
          <dgm:hierBranch val="init"/>
        </dgm:presLayoutVars>
      </dgm:prSet>
      <dgm:spPr/>
    </dgm:pt>
    <dgm:pt modelId="{CAE19459-48CF-48C1-98DD-CDC890F704E3}" type="pres">
      <dgm:prSet presAssocID="{5068180E-F850-4F8A-B0D9-7E9443657686}" presName="rootComposite" presStyleCnt="0"/>
      <dgm:spPr/>
    </dgm:pt>
    <dgm:pt modelId="{D9B0F6AD-BAA7-489B-98D5-F58B41AC0F4C}" type="pres">
      <dgm:prSet presAssocID="{5068180E-F850-4F8A-B0D9-7E9443657686}" presName="rootText" presStyleLbl="node3" presStyleIdx="0" presStyleCnt="4">
        <dgm:presLayoutVars>
          <dgm:chPref val="3"/>
        </dgm:presLayoutVars>
      </dgm:prSet>
      <dgm:spPr>
        <a:prstGeom prst="roundRect">
          <a:avLst/>
        </a:prstGeom>
      </dgm:spPr>
    </dgm:pt>
    <dgm:pt modelId="{C12B6B70-3127-4538-941B-009A4864EA46}" type="pres">
      <dgm:prSet presAssocID="{5068180E-F850-4F8A-B0D9-7E9443657686}" presName="rootConnector" presStyleLbl="node3" presStyleIdx="0" presStyleCnt="4"/>
      <dgm:spPr/>
    </dgm:pt>
    <dgm:pt modelId="{64B06E78-24D4-499C-A239-E78C636F38D7}" type="pres">
      <dgm:prSet presAssocID="{5068180E-F850-4F8A-B0D9-7E9443657686}" presName="hierChild4" presStyleCnt="0"/>
      <dgm:spPr/>
    </dgm:pt>
    <dgm:pt modelId="{D708711C-4AF4-4915-BF7A-456B09E241C7}" type="pres">
      <dgm:prSet presAssocID="{5068180E-F850-4F8A-B0D9-7E9443657686}" presName="hierChild5" presStyleCnt="0"/>
      <dgm:spPr/>
    </dgm:pt>
    <dgm:pt modelId="{5D5BE0E4-23FA-4E4A-9884-9E68F11C307D}" type="pres">
      <dgm:prSet presAssocID="{A73969AC-8884-4E0F-9AE3-409326DB491C}" presName="Name37" presStyleLbl="parChTrans1D3" presStyleIdx="1" presStyleCnt="4"/>
      <dgm:spPr/>
    </dgm:pt>
    <dgm:pt modelId="{7D86A636-332F-4888-B92E-A7860265969E}" type="pres">
      <dgm:prSet presAssocID="{9F040CA7-45FB-4AEF-A655-27AF61EA32E7}" presName="hierRoot2" presStyleCnt="0">
        <dgm:presLayoutVars>
          <dgm:hierBranch val="init"/>
        </dgm:presLayoutVars>
      </dgm:prSet>
      <dgm:spPr/>
    </dgm:pt>
    <dgm:pt modelId="{0243264C-8BC9-4595-BC09-7C627E5A6610}" type="pres">
      <dgm:prSet presAssocID="{9F040CA7-45FB-4AEF-A655-27AF61EA32E7}" presName="rootComposite" presStyleCnt="0"/>
      <dgm:spPr/>
    </dgm:pt>
    <dgm:pt modelId="{1E481F84-CF5D-401F-B7CB-9526B3C4302B}" type="pres">
      <dgm:prSet presAssocID="{9F040CA7-45FB-4AEF-A655-27AF61EA32E7}" presName="rootText" presStyleLbl="node3" presStyleIdx="1" presStyleCnt="4">
        <dgm:presLayoutVars>
          <dgm:chPref val="3"/>
        </dgm:presLayoutVars>
      </dgm:prSet>
      <dgm:spPr>
        <a:prstGeom prst="roundRect">
          <a:avLst/>
        </a:prstGeom>
      </dgm:spPr>
    </dgm:pt>
    <dgm:pt modelId="{F05AFE3D-412D-4793-BDAA-9C83AA967EE6}" type="pres">
      <dgm:prSet presAssocID="{9F040CA7-45FB-4AEF-A655-27AF61EA32E7}" presName="rootConnector" presStyleLbl="node3" presStyleIdx="1" presStyleCnt="4"/>
      <dgm:spPr/>
    </dgm:pt>
    <dgm:pt modelId="{477E7FED-F273-4EDB-B6F4-118D7FEF7DAE}" type="pres">
      <dgm:prSet presAssocID="{9F040CA7-45FB-4AEF-A655-27AF61EA32E7}" presName="hierChild4" presStyleCnt="0"/>
      <dgm:spPr/>
    </dgm:pt>
    <dgm:pt modelId="{0E0515B0-13E1-4B5C-9433-E3E20EEA02CF}" type="pres">
      <dgm:prSet presAssocID="{9F040CA7-45FB-4AEF-A655-27AF61EA32E7}" presName="hierChild5" presStyleCnt="0"/>
      <dgm:spPr/>
    </dgm:pt>
    <dgm:pt modelId="{9FA6A673-2348-43C2-9D4A-59A0F82B55B2}" type="pres">
      <dgm:prSet presAssocID="{E213BC5C-5337-445D-96D2-C18DC1537878}" presName="hierChild5" presStyleCnt="0"/>
      <dgm:spPr/>
    </dgm:pt>
    <dgm:pt modelId="{D90C43FE-DE97-4C4F-B6FB-A77D829D4DB2}" type="pres">
      <dgm:prSet presAssocID="{B627B929-4027-4FA2-84EA-E680B4397888}" presName="Name37" presStyleLbl="parChTrans1D2" presStyleIdx="1" presStyleCnt="2"/>
      <dgm:spPr/>
    </dgm:pt>
    <dgm:pt modelId="{48682798-3ADD-47B1-AF5D-941E8DAC044D}" type="pres">
      <dgm:prSet presAssocID="{19DB74E9-2D75-43B0-9C85-874D384CC807}" presName="hierRoot2" presStyleCnt="0">
        <dgm:presLayoutVars>
          <dgm:hierBranch val="init"/>
        </dgm:presLayoutVars>
      </dgm:prSet>
      <dgm:spPr/>
    </dgm:pt>
    <dgm:pt modelId="{7DA57C7E-EE94-4C59-B05D-773C43664646}" type="pres">
      <dgm:prSet presAssocID="{19DB74E9-2D75-43B0-9C85-874D384CC807}" presName="rootComposite" presStyleCnt="0"/>
      <dgm:spPr/>
    </dgm:pt>
    <dgm:pt modelId="{30B632D5-E581-43BE-AB85-DEB02A47A7EC}" type="pres">
      <dgm:prSet presAssocID="{19DB74E9-2D75-43B0-9C85-874D384CC807}" presName="rootText" presStyleLbl="node2" presStyleIdx="1" presStyleCnt="2">
        <dgm:presLayoutVars>
          <dgm:chPref val="3"/>
        </dgm:presLayoutVars>
      </dgm:prSet>
      <dgm:spPr>
        <a:prstGeom prst="roundRect">
          <a:avLst/>
        </a:prstGeom>
      </dgm:spPr>
    </dgm:pt>
    <dgm:pt modelId="{2690D1D4-AFCC-4B80-BEB5-CEA4B19D392A}" type="pres">
      <dgm:prSet presAssocID="{19DB74E9-2D75-43B0-9C85-874D384CC807}" presName="rootConnector" presStyleLbl="node2" presStyleIdx="1" presStyleCnt="2"/>
      <dgm:spPr/>
    </dgm:pt>
    <dgm:pt modelId="{71C27424-CCF8-4649-A9E9-D93ACE9421C8}" type="pres">
      <dgm:prSet presAssocID="{19DB74E9-2D75-43B0-9C85-874D384CC807}" presName="hierChild4" presStyleCnt="0"/>
      <dgm:spPr/>
    </dgm:pt>
    <dgm:pt modelId="{4D483236-FF2C-4520-A447-B91113B459E3}" type="pres">
      <dgm:prSet presAssocID="{1050BD63-88CB-4055-B6EC-E6FCDF720EE4}" presName="Name37" presStyleLbl="parChTrans1D3" presStyleIdx="2" presStyleCnt="4"/>
      <dgm:spPr/>
    </dgm:pt>
    <dgm:pt modelId="{FFC62CCD-E55D-4D5E-84B8-44218E0B1987}" type="pres">
      <dgm:prSet presAssocID="{1B86EDFB-0CAB-4AC0-A8D9-B954E3A3A362}" presName="hierRoot2" presStyleCnt="0">
        <dgm:presLayoutVars>
          <dgm:hierBranch val="init"/>
        </dgm:presLayoutVars>
      </dgm:prSet>
      <dgm:spPr/>
    </dgm:pt>
    <dgm:pt modelId="{F18E6CEF-6E73-4E15-BEDA-48A8F6B9BD1F}" type="pres">
      <dgm:prSet presAssocID="{1B86EDFB-0CAB-4AC0-A8D9-B954E3A3A362}" presName="rootComposite" presStyleCnt="0"/>
      <dgm:spPr/>
    </dgm:pt>
    <dgm:pt modelId="{CAD53856-838B-40C8-8FE6-F2F7C0D4133D}" type="pres">
      <dgm:prSet presAssocID="{1B86EDFB-0CAB-4AC0-A8D9-B954E3A3A362}" presName="rootText" presStyleLbl="node3" presStyleIdx="2" presStyleCnt="4">
        <dgm:presLayoutVars>
          <dgm:chPref val="3"/>
        </dgm:presLayoutVars>
      </dgm:prSet>
      <dgm:spPr>
        <a:prstGeom prst="roundRect">
          <a:avLst/>
        </a:prstGeom>
      </dgm:spPr>
    </dgm:pt>
    <dgm:pt modelId="{B6A367AE-707D-41AF-8750-2E1BB032E3CB}" type="pres">
      <dgm:prSet presAssocID="{1B86EDFB-0CAB-4AC0-A8D9-B954E3A3A362}" presName="rootConnector" presStyleLbl="node3" presStyleIdx="2" presStyleCnt="4"/>
      <dgm:spPr/>
    </dgm:pt>
    <dgm:pt modelId="{9CD26C79-C4B0-4CEF-8A81-38A8D64C1A27}" type="pres">
      <dgm:prSet presAssocID="{1B86EDFB-0CAB-4AC0-A8D9-B954E3A3A362}" presName="hierChild4" presStyleCnt="0"/>
      <dgm:spPr/>
    </dgm:pt>
    <dgm:pt modelId="{7C844877-BA03-4B0B-B94C-EAEA3CE94948}" type="pres">
      <dgm:prSet presAssocID="{1B86EDFB-0CAB-4AC0-A8D9-B954E3A3A362}" presName="hierChild5" presStyleCnt="0"/>
      <dgm:spPr/>
    </dgm:pt>
    <dgm:pt modelId="{034DED06-D3E6-498F-8475-A284D348A283}" type="pres">
      <dgm:prSet presAssocID="{88DDA21D-B11A-4453-BC61-CF9483625B8B}" presName="Name37" presStyleLbl="parChTrans1D3" presStyleIdx="3" presStyleCnt="4"/>
      <dgm:spPr/>
    </dgm:pt>
    <dgm:pt modelId="{DA89B3D4-936D-4D99-9B05-D7D6E4B3BE3B}" type="pres">
      <dgm:prSet presAssocID="{5194CE08-ED56-49FE-BAFF-A58D55CBC360}" presName="hierRoot2" presStyleCnt="0">
        <dgm:presLayoutVars>
          <dgm:hierBranch val="init"/>
        </dgm:presLayoutVars>
      </dgm:prSet>
      <dgm:spPr/>
    </dgm:pt>
    <dgm:pt modelId="{D53AB3EF-11BD-4DCB-8FAB-1400EB496A40}" type="pres">
      <dgm:prSet presAssocID="{5194CE08-ED56-49FE-BAFF-A58D55CBC360}" presName="rootComposite" presStyleCnt="0"/>
      <dgm:spPr/>
    </dgm:pt>
    <dgm:pt modelId="{A0B440D3-77E7-4CB1-82C5-4F3EFF7DD668}" type="pres">
      <dgm:prSet presAssocID="{5194CE08-ED56-49FE-BAFF-A58D55CBC360}" presName="rootText" presStyleLbl="node3" presStyleIdx="3" presStyleCnt="4">
        <dgm:presLayoutVars>
          <dgm:chPref val="3"/>
        </dgm:presLayoutVars>
      </dgm:prSet>
      <dgm:spPr>
        <a:prstGeom prst="roundRect">
          <a:avLst/>
        </a:prstGeom>
      </dgm:spPr>
    </dgm:pt>
    <dgm:pt modelId="{D2B35740-9BA6-4FDC-A624-034110FE335C}" type="pres">
      <dgm:prSet presAssocID="{5194CE08-ED56-49FE-BAFF-A58D55CBC360}" presName="rootConnector" presStyleLbl="node3" presStyleIdx="3" presStyleCnt="4"/>
      <dgm:spPr/>
    </dgm:pt>
    <dgm:pt modelId="{76C58B33-C7AA-4240-8909-D3AB96BC5873}" type="pres">
      <dgm:prSet presAssocID="{5194CE08-ED56-49FE-BAFF-A58D55CBC360}" presName="hierChild4" presStyleCnt="0"/>
      <dgm:spPr/>
    </dgm:pt>
    <dgm:pt modelId="{433EF561-588F-4693-84EB-76BE536C1E0A}" type="pres">
      <dgm:prSet presAssocID="{5194CE08-ED56-49FE-BAFF-A58D55CBC360}" presName="hierChild5" presStyleCnt="0"/>
      <dgm:spPr/>
    </dgm:pt>
    <dgm:pt modelId="{0EDB1D91-9984-43B8-8A36-9DD4F44BE25E}" type="pres">
      <dgm:prSet presAssocID="{19DB74E9-2D75-43B0-9C85-874D384CC807}" presName="hierChild5" presStyleCnt="0"/>
      <dgm:spPr/>
    </dgm:pt>
    <dgm:pt modelId="{3BE0BFD7-DDFF-484B-A4F8-351413C26965}" type="pres">
      <dgm:prSet presAssocID="{C6F28613-D960-4697-A5DA-1CCE5B4D6B43}" presName="hierChild3" presStyleCnt="0"/>
      <dgm:spPr/>
    </dgm:pt>
  </dgm:ptLst>
  <dgm:cxnLst>
    <dgm:cxn modelId="{C4822F01-67A4-4451-A1B8-BFCC70888B3A}" type="presOf" srcId="{C6F28613-D960-4697-A5DA-1CCE5B4D6B43}" destId="{6565D427-C4C5-4EBE-9835-88BE56DB8675}" srcOrd="1" destOrd="0" presId="urn:microsoft.com/office/officeart/2005/8/layout/orgChart1"/>
    <dgm:cxn modelId="{FD2E7F03-3B95-4C61-8A65-932AD7BA1C30}" type="presOf" srcId="{5068180E-F850-4F8A-B0D9-7E9443657686}" destId="{D9B0F6AD-BAA7-489B-98D5-F58B41AC0F4C}" srcOrd="0" destOrd="0" presId="urn:microsoft.com/office/officeart/2005/8/layout/orgChart1"/>
    <dgm:cxn modelId="{90604121-0736-4381-92D3-C28039F9054B}" srcId="{19DB74E9-2D75-43B0-9C85-874D384CC807}" destId="{1B86EDFB-0CAB-4AC0-A8D9-B954E3A3A362}" srcOrd="0" destOrd="0" parTransId="{1050BD63-88CB-4055-B6EC-E6FCDF720EE4}" sibTransId="{4E2647F9-79EF-4AC5-A302-85950AAA5763}"/>
    <dgm:cxn modelId="{26113B24-A00B-4979-8B09-B56A5C9A25A6}" srcId="{3FA2BF1C-26DA-4D7D-AF4A-2E3BB44D499D}" destId="{C6F28613-D960-4697-A5DA-1CCE5B4D6B43}" srcOrd="0" destOrd="0" parTransId="{917612FC-BCE8-43CB-8084-4D321955FBF6}" sibTransId="{3373AC36-EE59-4D26-8D58-8706BE197D59}"/>
    <dgm:cxn modelId="{2D47702A-CBB8-416E-AA09-132B0F333446}" type="presOf" srcId="{19DB74E9-2D75-43B0-9C85-874D384CC807}" destId="{30B632D5-E581-43BE-AB85-DEB02A47A7EC}" srcOrd="0" destOrd="0" presId="urn:microsoft.com/office/officeart/2005/8/layout/orgChart1"/>
    <dgm:cxn modelId="{47D57E2E-1D73-46E0-ACB7-700BAD20895F}" type="presOf" srcId="{19DB74E9-2D75-43B0-9C85-874D384CC807}" destId="{2690D1D4-AFCC-4B80-BEB5-CEA4B19D392A}" srcOrd="1" destOrd="0" presId="urn:microsoft.com/office/officeart/2005/8/layout/orgChart1"/>
    <dgm:cxn modelId="{B30C562F-F7FB-4CF6-9939-60591ACEE973}" srcId="{19DB74E9-2D75-43B0-9C85-874D384CC807}" destId="{5194CE08-ED56-49FE-BAFF-A58D55CBC360}" srcOrd="1" destOrd="0" parTransId="{88DDA21D-B11A-4453-BC61-CF9483625B8B}" sibTransId="{76169FF5-775C-4FD7-A5A1-2A5C7FA2A932}"/>
    <dgm:cxn modelId="{C424B931-CAD7-4729-8834-1591BDD90372}" type="presOf" srcId="{B627B929-4027-4FA2-84EA-E680B4397888}" destId="{D90C43FE-DE97-4C4F-B6FB-A77D829D4DB2}" srcOrd="0" destOrd="0" presId="urn:microsoft.com/office/officeart/2005/8/layout/orgChart1"/>
    <dgm:cxn modelId="{36BFD643-2994-4A47-9C00-C38C931FE583}" type="presOf" srcId="{88DDA21D-B11A-4453-BC61-CF9483625B8B}" destId="{034DED06-D3E6-498F-8475-A284D348A283}" srcOrd="0" destOrd="0" presId="urn:microsoft.com/office/officeart/2005/8/layout/orgChart1"/>
    <dgm:cxn modelId="{638F2751-45D0-4102-AF56-38BC25303EF5}" type="presOf" srcId="{1B86EDFB-0CAB-4AC0-A8D9-B954E3A3A362}" destId="{CAD53856-838B-40C8-8FE6-F2F7C0D4133D}" srcOrd="0" destOrd="0" presId="urn:microsoft.com/office/officeart/2005/8/layout/orgChart1"/>
    <dgm:cxn modelId="{F658F164-15F2-4406-8B37-5DB6FF8C26F3}" type="presOf" srcId="{1050BD63-88CB-4055-B6EC-E6FCDF720EE4}" destId="{4D483236-FF2C-4520-A447-B91113B459E3}" srcOrd="0" destOrd="0" presId="urn:microsoft.com/office/officeart/2005/8/layout/orgChart1"/>
    <dgm:cxn modelId="{C7A9C66B-AE31-423F-BADB-5E505FB1F6D0}" srcId="{E213BC5C-5337-445D-96D2-C18DC1537878}" destId="{9F040CA7-45FB-4AEF-A655-27AF61EA32E7}" srcOrd="1" destOrd="0" parTransId="{A73969AC-8884-4E0F-9AE3-409326DB491C}" sibTransId="{0935B1C7-38A5-411E-B76F-053500FE5DFD}"/>
    <dgm:cxn modelId="{CD0B8D73-D71B-4B9D-BE8F-13B5A1736055}" type="presOf" srcId="{1B86EDFB-0CAB-4AC0-A8D9-B954E3A3A362}" destId="{B6A367AE-707D-41AF-8750-2E1BB032E3CB}" srcOrd="1" destOrd="0" presId="urn:microsoft.com/office/officeart/2005/8/layout/orgChart1"/>
    <dgm:cxn modelId="{2089B376-A5FE-4055-AACF-94843D997A4F}" type="presOf" srcId="{9F040CA7-45FB-4AEF-A655-27AF61EA32E7}" destId="{F05AFE3D-412D-4793-BDAA-9C83AA967EE6}" srcOrd="1" destOrd="0" presId="urn:microsoft.com/office/officeart/2005/8/layout/orgChart1"/>
    <dgm:cxn modelId="{A3EDB888-F648-41F7-A9E7-6091F3DB059A}" type="presOf" srcId="{5068180E-F850-4F8A-B0D9-7E9443657686}" destId="{C12B6B70-3127-4538-941B-009A4864EA46}" srcOrd="1" destOrd="0" presId="urn:microsoft.com/office/officeart/2005/8/layout/orgChart1"/>
    <dgm:cxn modelId="{E8578D8D-2EFB-4C14-BD16-137E517ECF69}" type="presOf" srcId="{A73969AC-8884-4E0F-9AE3-409326DB491C}" destId="{5D5BE0E4-23FA-4E4A-9884-9E68F11C307D}" srcOrd="0" destOrd="0" presId="urn:microsoft.com/office/officeart/2005/8/layout/orgChart1"/>
    <dgm:cxn modelId="{F2503396-CE3E-4B16-BEA0-D6E12A452BAA}" type="presOf" srcId="{E8726C97-C546-4999-994B-EE301CA08597}" destId="{A21E6922-21DB-40DF-A79D-FDAE4B0E8A91}" srcOrd="0" destOrd="0" presId="urn:microsoft.com/office/officeart/2005/8/layout/orgChart1"/>
    <dgm:cxn modelId="{2817EC9B-EBD3-4F53-AA05-DB292C9CB94D}" srcId="{E213BC5C-5337-445D-96D2-C18DC1537878}" destId="{5068180E-F850-4F8A-B0D9-7E9443657686}" srcOrd="0" destOrd="0" parTransId="{C8EEA91A-9E3F-4113-A58C-76F86C4ED197}" sibTransId="{338A4EB8-4E31-4A27-9F8B-151D1783482F}"/>
    <dgm:cxn modelId="{74C3DAA1-9E64-4C88-89E3-CBDAE6B40325}" type="presOf" srcId="{9F040CA7-45FB-4AEF-A655-27AF61EA32E7}" destId="{1E481F84-CF5D-401F-B7CB-9526B3C4302B}" srcOrd="0" destOrd="0" presId="urn:microsoft.com/office/officeart/2005/8/layout/orgChart1"/>
    <dgm:cxn modelId="{970762A3-D653-4EAC-98A2-79D683CB7B97}" type="presOf" srcId="{E213BC5C-5337-445D-96D2-C18DC1537878}" destId="{5966FF75-511E-4624-9F51-40378567D4FD}" srcOrd="0" destOrd="0" presId="urn:microsoft.com/office/officeart/2005/8/layout/orgChart1"/>
    <dgm:cxn modelId="{7EC586B2-8F77-4684-A467-93BC89D8CCFD}" type="presOf" srcId="{3FA2BF1C-26DA-4D7D-AF4A-2E3BB44D499D}" destId="{B68DEB62-D3D6-4CFE-A5F2-5967EACB2B3B}" srcOrd="0" destOrd="0" presId="urn:microsoft.com/office/officeart/2005/8/layout/orgChart1"/>
    <dgm:cxn modelId="{CD5FF0B3-5A64-4EE5-9697-25535AF79ACD}" type="presOf" srcId="{C8EEA91A-9E3F-4113-A58C-76F86C4ED197}" destId="{3058DCD8-BE1B-43D9-8FA8-F3DB33488097}" srcOrd="0" destOrd="0" presId="urn:microsoft.com/office/officeart/2005/8/layout/orgChart1"/>
    <dgm:cxn modelId="{81A67BC5-6C52-43B4-832C-702B8B0910AA}" type="presOf" srcId="{E213BC5C-5337-445D-96D2-C18DC1537878}" destId="{1386106F-2CAC-4973-BA83-EAAFACF16B30}" srcOrd="1" destOrd="0" presId="urn:microsoft.com/office/officeart/2005/8/layout/orgChart1"/>
    <dgm:cxn modelId="{CDB66ACA-6522-4804-8B26-40EE88EE7933}" type="presOf" srcId="{5194CE08-ED56-49FE-BAFF-A58D55CBC360}" destId="{D2B35740-9BA6-4FDC-A624-034110FE335C}" srcOrd="1" destOrd="0" presId="urn:microsoft.com/office/officeart/2005/8/layout/orgChart1"/>
    <dgm:cxn modelId="{8A5F82D5-2C85-4A74-9B37-9578AEA0B251}" srcId="{C6F28613-D960-4697-A5DA-1CCE5B4D6B43}" destId="{E213BC5C-5337-445D-96D2-C18DC1537878}" srcOrd="0" destOrd="0" parTransId="{E8726C97-C546-4999-994B-EE301CA08597}" sibTransId="{3102B524-836B-48BB-951D-B97414548667}"/>
    <dgm:cxn modelId="{5F5C2CE2-F6FF-469F-A895-F030FAC065E4}" srcId="{C6F28613-D960-4697-A5DA-1CCE5B4D6B43}" destId="{19DB74E9-2D75-43B0-9C85-874D384CC807}" srcOrd="1" destOrd="0" parTransId="{B627B929-4027-4FA2-84EA-E680B4397888}" sibTransId="{810326FA-9205-4CE8-9E0E-6D0437B26B38}"/>
    <dgm:cxn modelId="{FE9ECCFB-AB24-41C1-99DB-1F65DB3A91AC}" type="presOf" srcId="{C6F28613-D960-4697-A5DA-1CCE5B4D6B43}" destId="{CC4FFC01-5DDE-4E63-88F2-11DFA8F4A740}" srcOrd="0" destOrd="0" presId="urn:microsoft.com/office/officeart/2005/8/layout/orgChart1"/>
    <dgm:cxn modelId="{176AD2FD-5A02-4B92-B4FD-02468DBCCD1D}" type="presOf" srcId="{5194CE08-ED56-49FE-BAFF-A58D55CBC360}" destId="{A0B440D3-77E7-4CB1-82C5-4F3EFF7DD668}" srcOrd="0" destOrd="0" presId="urn:microsoft.com/office/officeart/2005/8/layout/orgChart1"/>
    <dgm:cxn modelId="{544019F4-C72A-41DF-8AD1-4A815BFD6AF0}" type="presParOf" srcId="{B68DEB62-D3D6-4CFE-A5F2-5967EACB2B3B}" destId="{200C357F-164E-44FD-A9C8-B0BAE4AD6039}" srcOrd="0" destOrd="0" presId="urn:microsoft.com/office/officeart/2005/8/layout/orgChart1"/>
    <dgm:cxn modelId="{A4F95524-6E89-4CAE-BCA0-A24CC1A71142}" type="presParOf" srcId="{200C357F-164E-44FD-A9C8-B0BAE4AD6039}" destId="{759929EF-07BB-43C9-BCC2-638234005FDB}" srcOrd="0" destOrd="0" presId="urn:microsoft.com/office/officeart/2005/8/layout/orgChart1"/>
    <dgm:cxn modelId="{22F77DB6-C863-450A-A85D-D1DF6B7A0475}" type="presParOf" srcId="{759929EF-07BB-43C9-BCC2-638234005FDB}" destId="{CC4FFC01-5DDE-4E63-88F2-11DFA8F4A740}" srcOrd="0" destOrd="0" presId="urn:microsoft.com/office/officeart/2005/8/layout/orgChart1"/>
    <dgm:cxn modelId="{5C6285B0-0E60-4AF0-9D67-4CF227B68F69}" type="presParOf" srcId="{759929EF-07BB-43C9-BCC2-638234005FDB}" destId="{6565D427-C4C5-4EBE-9835-88BE56DB8675}" srcOrd="1" destOrd="0" presId="urn:microsoft.com/office/officeart/2005/8/layout/orgChart1"/>
    <dgm:cxn modelId="{B9E1214F-31D2-4935-8840-F72E691BE2FC}" type="presParOf" srcId="{200C357F-164E-44FD-A9C8-B0BAE4AD6039}" destId="{DCBE2065-F9B9-49CB-82C1-567F7C98CA3B}" srcOrd="1" destOrd="0" presId="urn:microsoft.com/office/officeart/2005/8/layout/orgChart1"/>
    <dgm:cxn modelId="{8FB49049-22C0-4FA9-9442-9A420B5D0276}" type="presParOf" srcId="{DCBE2065-F9B9-49CB-82C1-567F7C98CA3B}" destId="{A21E6922-21DB-40DF-A79D-FDAE4B0E8A91}" srcOrd="0" destOrd="0" presId="urn:microsoft.com/office/officeart/2005/8/layout/orgChart1"/>
    <dgm:cxn modelId="{853DFCD3-5527-4F75-8F6C-70FE351384BA}" type="presParOf" srcId="{DCBE2065-F9B9-49CB-82C1-567F7C98CA3B}" destId="{5AD309F3-A63B-4992-A3AF-925E56AB004F}" srcOrd="1" destOrd="0" presId="urn:microsoft.com/office/officeart/2005/8/layout/orgChart1"/>
    <dgm:cxn modelId="{E9DFBC9D-EDB9-4422-86F6-AD403D6EC078}" type="presParOf" srcId="{5AD309F3-A63B-4992-A3AF-925E56AB004F}" destId="{949531C0-1E9A-4233-A807-042344B393BF}" srcOrd="0" destOrd="0" presId="urn:microsoft.com/office/officeart/2005/8/layout/orgChart1"/>
    <dgm:cxn modelId="{9875AAAA-4854-48CE-8F31-76D75F3E1611}" type="presParOf" srcId="{949531C0-1E9A-4233-A807-042344B393BF}" destId="{5966FF75-511E-4624-9F51-40378567D4FD}" srcOrd="0" destOrd="0" presId="urn:microsoft.com/office/officeart/2005/8/layout/orgChart1"/>
    <dgm:cxn modelId="{654550B1-40D2-458D-8685-3EA285325EA7}" type="presParOf" srcId="{949531C0-1E9A-4233-A807-042344B393BF}" destId="{1386106F-2CAC-4973-BA83-EAAFACF16B30}" srcOrd="1" destOrd="0" presId="urn:microsoft.com/office/officeart/2005/8/layout/orgChart1"/>
    <dgm:cxn modelId="{A78E71CC-15E8-4391-9E08-95CE7908530E}" type="presParOf" srcId="{5AD309F3-A63B-4992-A3AF-925E56AB004F}" destId="{2C2FFF12-9449-4B6D-83F0-DF029F5F45F5}" srcOrd="1" destOrd="0" presId="urn:microsoft.com/office/officeart/2005/8/layout/orgChart1"/>
    <dgm:cxn modelId="{770F946B-E491-415C-986F-9646300D115F}" type="presParOf" srcId="{2C2FFF12-9449-4B6D-83F0-DF029F5F45F5}" destId="{3058DCD8-BE1B-43D9-8FA8-F3DB33488097}" srcOrd="0" destOrd="0" presId="urn:microsoft.com/office/officeart/2005/8/layout/orgChart1"/>
    <dgm:cxn modelId="{F7191F58-F8E7-453C-A1B3-A3E15898E234}" type="presParOf" srcId="{2C2FFF12-9449-4B6D-83F0-DF029F5F45F5}" destId="{66C043DE-3ED1-4D73-BBED-F09AA4E7B9FF}" srcOrd="1" destOrd="0" presId="urn:microsoft.com/office/officeart/2005/8/layout/orgChart1"/>
    <dgm:cxn modelId="{93471F07-0DAD-40B4-89C4-1166AC5D64A9}" type="presParOf" srcId="{66C043DE-3ED1-4D73-BBED-F09AA4E7B9FF}" destId="{CAE19459-48CF-48C1-98DD-CDC890F704E3}" srcOrd="0" destOrd="0" presId="urn:microsoft.com/office/officeart/2005/8/layout/orgChart1"/>
    <dgm:cxn modelId="{7AF5D65A-431A-4A6D-AEB3-CEC124BE5E58}" type="presParOf" srcId="{CAE19459-48CF-48C1-98DD-CDC890F704E3}" destId="{D9B0F6AD-BAA7-489B-98D5-F58B41AC0F4C}" srcOrd="0" destOrd="0" presId="urn:microsoft.com/office/officeart/2005/8/layout/orgChart1"/>
    <dgm:cxn modelId="{5CE1FB83-AE26-4BD0-A417-74B0FEF17118}" type="presParOf" srcId="{CAE19459-48CF-48C1-98DD-CDC890F704E3}" destId="{C12B6B70-3127-4538-941B-009A4864EA46}" srcOrd="1" destOrd="0" presId="urn:microsoft.com/office/officeart/2005/8/layout/orgChart1"/>
    <dgm:cxn modelId="{D2AA5C2D-A05C-40A7-9285-ADD6C9E9D847}" type="presParOf" srcId="{66C043DE-3ED1-4D73-BBED-F09AA4E7B9FF}" destId="{64B06E78-24D4-499C-A239-E78C636F38D7}" srcOrd="1" destOrd="0" presId="urn:microsoft.com/office/officeart/2005/8/layout/orgChart1"/>
    <dgm:cxn modelId="{E2F8405E-55D1-4E33-A34E-FC74068C4EE3}" type="presParOf" srcId="{66C043DE-3ED1-4D73-BBED-F09AA4E7B9FF}" destId="{D708711C-4AF4-4915-BF7A-456B09E241C7}" srcOrd="2" destOrd="0" presId="urn:microsoft.com/office/officeart/2005/8/layout/orgChart1"/>
    <dgm:cxn modelId="{7358E155-2780-4D14-AA03-072CC1843A35}" type="presParOf" srcId="{2C2FFF12-9449-4B6D-83F0-DF029F5F45F5}" destId="{5D5BE0E4-23FA-4E4A-9884-9E68F11C307D}" srcOrd="2" destOrd="0" presId="urn:microsoft.com/office/officeart/2005/8/layout/orgChart1"/>
    <dgm:cxn modelId="{04C186B3-02AC-4CCE-B0A9-3C836AD27DFC}" type="presParOf" srcId="{2C2FFF12-9449-4B6D-83F0-DF029F5F45F5}" destId="{7D86A636-332F-4888-B92E-A7860265969E}" srcOrd="3" destOrd="0" presId="urn:microsoft.com/office/officeart/2005/8/layout/orgChart1"/>
    <dgm:cxn modelId="{96E750DC-D548-42E1-B5AF-3FCB126AB1D9}" type="presParOf" srcId="{7D86A636-332F-4888-B92E-A7860265969E}" destId="{0243264C-8BC9-4595-BC09-7C627E5A6610}" srcOrd="0" destOrd="0" presId="urn:microsoft.com/office/officeart/2005/8/layout/orgChart1"/>
    <dgm:cxn modelId="{99DB5A4A-6422-4742-BCF4-C40B497B5C46}" type="presParOf" srcId="{0243264C-8BC9-4595-BC09-7C627E5A6610}" destId="{1E481F84-CF5D-401F-B7CB-9526B3C4302B}" srcOrd="0" destOrd="0" presId="urn:microsoft.com/office/officeart/2005/8/layout/orgChart1"/>
    <dgm:cxn modelId="{83DEC834-8D83-4C0C-822C-2436B718FC19}" type="presParOf" srcId="{0243264C-8BC9-4595-BC09-7C627E5A6610}" destId="{F05AFE3D-412D-4793-BDAA-9C83AA967EE6}" srcOrd="1" destOrd="0" presId="urn:microsoft.com/office/officeart/2005/8/layout/orgChart1"/>
    <dgm:cxn modelId="{88423783-A9B7-4CEF-8DE3-B03BD36BDE0A}" type="presParOf" srcId="{7D86A636-332F-4888-B92E-A7860265969E}" destId="{477E7FED-F273-4EDB-B6F4-118D7FEF7DAE}" srcOrd="1" destOrd="0" presId="urn:microsoft.com/office/officeart/2005/8/layout/orgChart1"/>
    <dgm:cxn modelId="{4507EA10-8F92-4B04-B3B5-CDABF8B57120}" type="presParOf" srcId="{7D86A636-332F-4888-B92E-A7860265969E}" destId="{0E0515B0-13E1-4B5C-9433-E3E20EEA02CF}" srcOrd="2" destOrd="0" presId="urn:microsoft.com/office/officeart/2005/8/layout/orgChart1"/>
    <dgm:cxn modelId="{3400922E-58E2-4CE2-B279-38650BFCCD97}" type="presParOf" srcId="{5AD309F3-A63B-4992-A3AF-925E56AB004F}" destId="{9FA6A673-2348-43C2-9D4A-59A0F82B55B2}" srcOrd="2" destOrd="0" presId="urn:microsoft.com/office/officeart/2005/8/layout/orgChart1"/>
    <dgm:cxn modelId="{594F75D9-52C1-45FB-B526-FD8BEE1BD315}" type="presParOf" srcId="{DCBE2065-F9B9-49CB-82C1-567F7C98CA3B}" destId="{D90C43FE-DE97-4C4F-B6FB-A77D829D4DB2}" srcOrd="2" destOrd="0" presId="urn:microsoft.com/office/officeart/2005/8/layout/orgChart1"/>
    <dgm:cxn modelId="{461F37E2-9861-490D-946F-3088C44C46EE}" type="presParOf" srcId="{DCBE2065-F9B9-49CB-82C1-567F7C98CA3B}" destId="{48682798-3ADD-47B1-AF5D-941E8DAC044D}" srcOrd="3" destOrd="0" presId="urn:microsoft.com/office/officeart/2005/8/layout/orgChart1"/>
    <dgm:cxn modelId="{AB55E10C-B088-4C27-BAB2-979C071474FA}" type="presParOf" srcId="{48682798-3ADD-47B1-AF5D-941E8DAC044D}" destId="{7DA57C7E-EE94-4C59-B05D-773C43664646}" srcOrd="0" destOrd="0" presId="urn:microsoft.com/office/officeart/2005/8/layout/orgChart1"/>
    <dgm:cxn modelId="{0C518601-638E-41FB-AD28-38424B4FCC23}" type="presParOf" srcId="{7DA57C7E-EE94-4C59-B05D-773C43664646}" destId="{30B632D5-E581-43BE-AB85-DEB02A47A7EC}" srcOrd="0" destOrd="0" presId="urn:microsoft.com/office/officeart/2005/8/layout/orgChart1"/>
    <dgm:cxn modelId="{AC821FA7-F9C3-4E92-905D-94E72EC1D6D3}" type="presParOf" srcId="{7DA57C7E-EE94-4C59-B05D-773C43664646}" destId="{2690D1D4-AFCC-4B80-BEB5-CEA4B19D392A}" srcOrd="1" destOrd="0" presId="urn:microsoft.com/office/officeart/2005/8/layout/orgChart1"/>
    <dgm:cxn modelId="{DE17348A-A410-4CEC-A331-D868DE297416}" type="presParOf" srcId="{48682798-3ADD-47B1-AF5D-941E8DAC044D}" destId="{71C27424-CCF8-4649-A9E9-D93ACE9421C8}" srcOrd="1" destOrd="0" presId="urn:microsoft.com/office/officeart/2005/8/layout/orgChart1"/>
    <dgm:cxn modelId="{23F1F45B-EDF5-4601-9FC3-62A54CF4C2B2}" type="presParOf" srcId="{71C27424-CCF8-4649-A9E9-D93ACE9421C8}" destId="{4D483236-FF2C-4520-A447-B91113B459E3}" srcOrd="0" destOrd="0" presId="urn:microsoft.com/office/officeart/2005/8/layout/orgChart1"/>
    <dgm:cxn modelId="{5376E053-6241-4F1C-AC34-92FB5226EFE5}" type="presParOf" srcId="{71C27424-CCF8-4649-A9E9-D93ACE9421C8}" destId="{FFC62CCD-E55D-4D5E-84B8-44218E0B1987}" srcOrd="1" destOrd="0" presId="urn:microsoft.com/office/officeart/2005/8/layout/orgChart1"/>
    <dgm:cxn modelId="{E304E537-728A-4791-9E24-62B9A2F401FD}" type="presParOf" srcId="{FFC62CCD-E55D-4D5E-84B8-44218E0B1987}" destId="{F18E6CEF-6E73-4E15-BEDA-48A8F6B9BD1F}" srcOrd="0" destOrd="0" presId="urn:microsoft.com/office/officeart/2005/8/layout/orgChart1"/>
    <dgm:cxn modelId="{28E6F255-EF4B-45F0-9B4E-5DE9493A0409}" type="presParOf" srcId="{F18E6CEF-6E73-4E15-BEDA-48A8F6B9BD1F}" destId="{CAD53856-838B-40C8-8FE6-F2F7C0D4133D}" srcOrd="0" destOrd="0" presId="urn:microsoft.com/office/officeart/2005/8/layout/orgChart1"/>
    <dgm:cxn modelId="{186A99AA-78B4-458A-B166-571646C9CA41}" type="presParOf" srcId="{F18E6CEF-6E73-4E15-BEDA-48A8F6B9BD1F}" destId="{B6A367AE-707D-41AF-8750-2E1BB032E3CB}" srcOrd="1" destOrd="0" presId="urn:microsoft.com/office/officeart/2005/8/layout/orgChart1"/>
    <dgm:cxn modelId="{20DCE999-9D0A-4E5B-8D90-A7A0CAF59B85}" type="presParOf" srcId="{FFC62CCD-E55D-4D5E-84B8-44218E0B1987}" destId="{9CD26C79-C4B0-4CEF-8A81-38A8D64C1A27}" srcOrd="1" destOrd="0" presId="urn:microsoft.com/office/officeart/2005/8/layout/orgChart1"/>
    <dgm:cxn modelId="{137878A5-030E-40A6-A0D3-9D9328333535}" type="presParOf" srcId="{FFC62CCD-E55D-4D5E-84B8-44218E0B1987}" destId="{7C844877-BA03-4B0B-B94C-EAEA3CE94948}" srcOrd="2" destOrd="0" presId="urn:microsoft.com/office/officeart/2005/8/layout/orgChart1"/>
    <dgm:cxn modelId="{F9135C45-5062-4612-9C8C-4381ACBD680E}" type="presParOf" srcId="{71C27424-CCF8-4649-A9E9-D93ACE9421C8}" destId="{034DED06-D3E6-498F-8475-A284D348A283}" srcOrd="2" destOrd="0" presId="urn:microsoft.com/office/officeart/2005/8/layout/orgChart1"/>
    <dgm:cxn modelId="{DCE7F2C9-F80A-491F-9263-F0DB6E18469A}" type="presParOf" srcId="{71C27424-CCF8-4649-A9E9-D93ACE9421C8}" destId="{DA89B3D4-936D-4D99-9B05-D7D6E4B3BE3B}" srcOrd="3" destOrd="0" presId="urn:microsoft.com/office/officeart/2005/8/layout/orgChart1"/>
    <dgm:cxn modelId="{5D3695AC-64A6-4721-8C82-B3260622C886}" type="presParOf" srcId="{DA89B3D4-936D-4D99-9B05-D7D6E4B3BE3B}" destId="{D53AB3EF-11BD-4DCB-8FAB-1400EB496A40}" srcOrd="0" destOrd="0" presId="urn:microsoft.com/office/officeart/2005/8/layout/orgChart1"/>
    <dgm:cxn modelId="{907BFE19-C6D6-4536-A93B-324BB4E1E337}" type="presParOf" srcId="{D53AB3EF-11BD-4DCB-8FAB-1400EB496A40}" destId="{A0B440D3-77E7-4CB1-82C5-4F3EFF7DD668}" srcOrd="0" destOrd="0" presId="urn:microsoft.com/office/officeart/2005/8/layout/orgChart1"/>
    <dgm:cxn modelId="{15CD999E-E595-4172-81DD-B8AE96776267}" type="presParOf" srcId="{D53AB3EF-11BD-4DCB-8FAB-1400EB496A40}" destId="{D2B35740-9BA6-4FDC-A624-034110FE335C}" srcOrd="1" destOrd="0" presId="urn:microsoft.com/office/officeart/2005/8/layout/orgChart1"/>
    <dgm:cxn modelId="{A84E5914-DB82-4E41-B019-B7F2558F41E9}" type="presParOf" srcId="{DA89B3D4-936D-4D99-9B05-D7D6E4B3BE3B}" destId="{76C58B33-C7AA-4240-8909-D3AB96BC5873}" srcOrd="1" destOrd="0" presId="urn:microsoft.com/office/officeart/2005/8/layout/orgChart1"/>
    <dgm:cxn modelId="{6EFCC10F-4723-4CAC-9EC2-EB68173CFACE}" type="presParOf" srcId="{DA89B3D4-936D-4D99-9B05-D7D6E4B3BE3B}" destId="{433EF561-588F-4693-84EB-76BE536C1E0A}" srcOrd="2" destOrd="0" presId="urn:microsoft.com/office/officeart/2005/8/layout/orgChart1"/>
    <dgm:cxn modelId="{9E5092FE-4F13-4607-996B-072A859C1413}" type="presParOf" srcId="{48682798-3ADD-47B1-AF5D-941E8DAC044D}" destId="{0EDB1D91-9984-43B8-8A36-9DD4F44BE25E}" srcOrd="2" destOrd="0" presId="urn:microsoft.com/office/officeart/2005/8/layout/orgChart1"/>
    <dgm:cxn modelId="{5A37B553-C0FB-4441-88DF-A406A8B997D4}" type="presParOf" srcId="{200C357F-164E-44FD-A9C8-B0BAE4AD6039}" destId="{3BE0BFD7-DDFF-484B-A4F8-351413C2696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FA2BF1C-26DA-4D7D-AF4A-2E3BB44D499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6F28613-D960-4697-A5DA-1CCE5B4D6B43}">
      <dgm:prSet phldrT="[Text]" custT="1"/>
      <dgm:spPr>
        <a:xfrm>
          <a:off x="2554106" y="240"/>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b="0" cap="all" baseline="0">
              <a:solidFill>
                <a:sysClr val="window" lastClr="FFFFFF"/>
              </a:solidFill>
              <a:latin typeface="Helvetica Neue"/>
              <a:ea typeface="+mn-ea"/>
              <a:cs typeface="+mn-cs"/>
            </a:rPr>
            <a:t>Credit</a:t>
          </a:r>
        </a:p>
      </dgm:t>
    </dgm:pt>
    <dgm:pt modelId="{917612FC-BCE8-43CB-8084-4D321955FBF6}" type="parTrans" cxnId="{26113B24-A00B-4979-8B09-B56A5C9A25A6}">
      <dgm:prSet/>
      <dgm:spPr/>
      <dgm:t>
        <a:bodyPr/>
        <a:lstStyle/>
        <a:p>
          <a:endParaRPr lang="en-US"/>
        </a:p>
      </dgm:t>
    </dgm:pt>
    <dgm:pt modelId="{3373AC36-EE59-4D26-8D58-8706BE197D59}" type="sibTrans" cxnId="{26113B24-A00B-4979-8B09-B56A5C9A25A6}">
      <dgm:prSet/>
      <dgm:spPr/>
      <dgm:t>
        <a:bodyPr/>
        <a:lstStyle/>
        <a:p>
          <a:endParaRPr lang="en-US"/>
        </a:p>
      </dgm:t>
    </dgm:pt>
    <dgm:pt modelId="{9996B26C-DA1B-49DC-9E48-1B32A67C1483}">
      <dgm:prSet custT="1"/>
      <dgm:spPr>
        <a:xfrm>
          <a:off x="1027067" y="1194948"/>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Installment Credit</a:t>
          </a:r>
        </a:p>
      </dgm:t>
    </dgm:pt>
    <dgm:pt modelId="{99D5D70D-2DB9-438F-8801-1F7262E5B89C}" type="parTrans" cxnId="{97460659-32E8-415D-BE3B-26BF09413304}">
      <dgm:prSet/>
      <dgm:spPr>
        <a:xfrm>
          <a:off x="1868411" y="841584"/>
          <a:ext cx="1527039" cy="353364"/>
        </a:xfrm>
        <a:custGeom>
          <a:avLst/>
          <a:gdLst/>
          <a:ahLst/>
          <a:cxnLst/>
          <a:rect l="0" t="0" r="0" b="0"/>
          <a:pathLst>
            <a:path>
              <a:moveTo>
                <a:pt x="1527039" y="0"/>
              </a:moveTo>
              <a:lnTo>
                <a:pt x="1527039" y="176682"/>
              </a:lnTo>
              <a:lnTo>
                <a:pt x="0" y="176682"/>
              </a:lnTo>
              <a:lnTo>
                <a:pt x="0"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B4CBE69-2B6D-45D2-8AA1-E5FC3C515131}" type="sibTrans" cxnId="{97460659-32E8-415D-BE3B-26BF09413304}">
      <dgm:prSet/>
      <dgm:spPr/>
      <dgm:t>
        <a:bodyPr/>
        <a:lstStyle/>
        <a:p>
          <a:endParaRPr lang="en-US"/>
        </a:p>
      </dgm:t>
    </dgm:pt>
    <dgm:pt modelId="{6EDF7FE1-58EA-4FBD-A158-07269CF97F6D}">
      <dgm:prSet custT="1"/>
      <dgm:spPr>
        <a:xfrm>
          <a:off x="1027067" y="2389657"/>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Store Charge</a:t>
          </a:r>
        </a:p>
      </dgm:t>
    </dgm:pt>
    <dgm:pt modelId="{1A6D010F-71D5-429A-A80F-B0C3F568C189}" type="parTrans" cxnId="{0C23B60D-2A0E-4A63-9569-0648320E6828}">
      <dgm:prSet/>
      <dgm:spPr>
        <a:xfrm>
          <a:off x="1822691"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65B4AB1A-5319-4417-A118-D88229A5EE2B}" type="sibTrans" cxnId="{0C23B60D-2A0E-4A63-9569-0648320E6828}">
      <dgm:prSet/>
      <dgm:spPr/>
      <dgm:t>
        <a:bodyPr/>
        <a:lstStyle/>
        <a:p>
          <a:endParaRPr lang="en-US"/>
        </a:p>
      </dgm:t>
    </dgm:pt>
    <dgm:pt modelId="{F7C97586-7B4D-48A7-AD79-ECF45C8CCEF4}">
      <dgm:prSet custT="1"/>
      <dgm:spPr>
        <a:xfrm>
          <a:off x="1447739" y="3584365"/>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Payments arranged with vendor</a:t>
          </a:r>
        </a:p>
      </dgm:t>
    </dgm:pt>
    <dgm:pt modelId="{2093CCED-0248-44CB-A4AE-052D6BC4BAA2}" type="parTrans" cxnId="{840B6D0A-684E-462B-8700-00E164FA7FA3}">
      <dgm:prSet/>
      <dgm:spPr>
        <a:xfrm>
          <a:off x="1195336"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FA54748D-ED5B-41E5-BB0B-8F740736800E}" type="sibTrans" cxnId="{840B6D0A-684E-462B-8700-00E164FA7FA3}">
      <dgm:prSet/>
      <dgm:spPr/>
      <dgm:t>
        <a:bodyPr/>
        <a:lstStyle/>
        <a:p>
          <a:endParaRPr lang="en-US"/>
        </a:p>
      </dgm:t>
    </dgm:pt>
    <dgm:pt modelId="{07D3BD60-AA3A-40AA-BACC-D133918B1F68}">
      <dgm:prSet custT="1"/>
      <dgm:spPr>
        <a:xfrm>
          <a:off x="4081146" y="1194948"/>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Revolving Credit</a:t>
          </a:r>
        </a:p>
      </dgm:t>
    </dgm:pt>
    <dgm:pt modelId="{74AA103D-81A1-45D4-8868-45A59298C529}" type="parTrans" cxnId="{C7FC047B-123E-48D7-ACCE-42EA70E1AA98}">
      <dgm:prSet/>
      <dgm:spPr>
        <a:xfrm>
          <a:off x="3395450" y="841584"/>
          <a:ext cx="1527039" cy="353364"/>
        </a:xfrm>
        <a:custGeom>
          <a:avLst/>
          <a:gdLst/>
          <a:ahLst/>
          <a:cxnLst/>
          <a:rect l="0" t="0" r="0" b="0"/>
          <a:pathLst>
            <a:path>
              <a:moveTo>
                <a:pt x="0" y="0"/>
              </a:moveTo>
              <a:lnTo>
                <a:pt x="0" y="176682"/>
              </a:lnTo>
              <a:lnTo>
                <a:pt x="1527039" y="176682"/>
              </a:lnTo>
              <a:lnTo>
                <a:pt x="1527039"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28D3478F-46B5-4566-8A19-D2B2E91A29F2}" type="sibTrans" cxnId="{C7FC047B-123E-48D7-ACCE-42EA70E1AA98}">
      <dgm:prSet/>
      <dgm:spPr/>
      <dgm:t>
        <a:bodyPr/>
        <a:lstStyle/>
        <a:p>
          <a:endParaRPr lang="en-US"/>
        </a:p>
      </dgm:t>
    </dgm:pt>
    <dgm:pt modelId="{9F8537C5-33C4-4256-AC7C-B14136604234}">
      <dgm:prSet custT="1"/>
      <dgm:spPr>
        <a:xfrm>
          <a:off x="3063120" y="2389657"/>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Charge Card</a:t>
          </a:r>
        </a:p>
      </dgm:t>
    </dgm:pt>
    <dgm:pt modelId="{9C23F8DA-F24E-4B78-8783-688562E8F18F}" type="parTrans" cxnId="{F651E126-63B8-4411-8A44-CFF5853D4ED9}">
      <dgm:prSet/>
      <dgm:spPr>
        <a:xfrm>
          <a:off x="3904464" y="2036292"/>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E95DAF28-9A18-4268-B0B2-BDEAAEFD9441}" type="sibTrans" cxnId="{F651E126-63B8-4411-8A44-CFF5853D4ED9}">
      <dgm:prSet/>
      <dgm:spPr/>
      <dgm:t>
        <a:bodyPr/>
        <a:lstStyle/>
        <a:p>
          <a:endParaRPr lang="en-US"/>
        </a:p>
      </dgm:t>
    </dgm:pt>
    <dgm:pt modelId="{DA74691A-B56F-4EF2-8094-1988CF7F6BB2}">
      <dgm:prSet custT="1"/>
      <dgm:spPr>
        <a:xfrm>
          <a:off x="3483792" y="3584365"/>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Pay in full every cycle</a:t>
          </a:r>
        </a:p>
      </dgm:t>
    </dgm:pt>
    <dgm:pt modelId="{B2E3C286-49C3-4B16-9023-D0326A624618}" type="parTrans" cxnId="{33F032EB-9218-4F9D-A301-6DE0C33C3ABD}">
      <dgm:prSet/>
      <dgm:spPr>
        <a:xfrm>
          <a:off x="3231388"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2493DCCB-1470-48F0-89D1-B6478721A92B}" type="sibTrans" cxnId="{33F032EB-9218-4F9D-A301-6DE0C33C3ABD}">
      <dgm:prSet/>
      <dgm:spPr/>
      <dgm:t>
        <a:bodyPr/>
        <a:lstStyle/>
        <a:p>
          <a:endParaRPr lang="en-US"/>
        </a:p>
      </dgm:t>
    </dgm:pt>
    <dgm:pt modelId="{88E205E3-885D-42CD-8DC7-D5E81195E3FC}">
      <dgm:prSet custT="1"/>
      <dgm:spPr>
        <a:xfrm>
          <a:off x="5099172" y="2389657"/>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Credit Card</a:t>
          </a:r>
        </a:p>
      </dgm:t>
    </dgm:pt>
    <dgm:pt modelId="{92C51983-A161-4DCC-B93D-C2AAAB644D7F}" type="parTrans" cxnId="{630AFD92-9B7D-45CD-BFCB-C05F04A743BC}">
      <dgm:prSet/>
      <dgm:spPr>
        <a:xfrm>
          <a:off x="4922490" y="2036292"/>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A2A8E8F6-5BEF-4831-825E-11237DC30F53}" type="sibTrans" cxnId="{630AFD92-9B7D-45CD-BFCB-C05F04A743BC}">
      <dgm:prSet/>
      <dgm:spPr/>
      <dgm:t>
        <a:bodyPr/>
        <a:lstStyle/>
        <a:p>
          <a:endParaRPr lang="en-US"/>
        </a:p>
      </dgm:t>
    </dgm:pt>
    <dgm:pt modelId="{09057A66-7F6E-43E7-931C-5E204BB07DDC}">
      <dgm:prSet custT="1"/>
      <dgm:spPr>
        <a:xfrm>
          <a:off x="5519844" y="3584365"/>
          <a:ext cx="1682687" cy="841343"/>
        </a:xfrm>
        <a:prstGeom prst="roundRect">
          <a:avLst/>
        </a:prstGeom>
        <a:solidFill>
          <a:srgbClr val="1B2B51"/>
        </a:solidFill>
        <a:ln w="25400" cap="flat" cmpd="sng" algn="ctr">
          <a:solidFill>
            <a:srgbClr val="1B2B51"/>
          </a:solidFill>
          <a:prstDash val="solid"/>
        </a:ln>
        <a:effectLst/>
      </dgm:spPr>
      <dgm:t>
        <a:bodyPr/>
        <a:lstStyle/>
        <a:p>
          <a:pPr rtl="0">
            <a:buNone/>
          </a:pPr>
          <a:r>
            <a:rPr lang="en-US" sz="1600" b="0" cap="all" baseline="0">
              <a:solidFill>
                <a:sysClr val="window" lastClr="FFFFFF"/>
              </a:solidFill>
              <a:latin typeface="Helvetica Neue"/>
              <a:ea typeface="+mn-ea"/>
              <a:cs typeface="+mn-cs"/>
            </a:rPr>
            <a:t>Carry a balance</a:t>
          </a:r>
        </a:p>
      </dgm:t>
    </dgm:pt>
    <dgm:pt modelId="{E36B1A7E-3975-4D27-A461-D3B8D4AA6CE2}" type="parTrans" cxnId="{A7C13954-7A70-4130-BB45-806D744BBF90}">
      <dgm:prSet/>
      <dgm:spPr>
        <a:xfrm>
          <a:off x="5267441"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CDDE8D62-7FE2-4875-B4CC-29152EA1FC7B}" type="sibTrans" cxnId="{A7C13954-7A70-4130-BB45-806D744BBF90}">
      <dgm:prSet/>
      <dgm:spPr/>
      <dgm:t>
        <a:bodyPr/>
        <a:lstStyle/>
        <a:p>
          <a:endParaRPr lang="en-US"/>
        </a:p>
      </dgm:t>
    </dgm:pt>
    <dgm:pt modelId="{B68DEB62-D3D6-4CFE-A5F2-5967EACB2B3B}" type="pres">
      <dgm:prSet presAssocID="{3FA2BF1C-26DA-4D7D-AF4A-2E3BB44D499D}" presName="hierChild1" presStyleCnt="0">
        <dgm:presLayoutVars>
          <dgm:orgChart val="1"/>
          <dgm:chPref val="1"/>
          <dgm:dir/>
          <dgm:animOne val="branch"/>
          <dgm:animLvl val="lvl"/>
          <dgm:resizeHandles/>
        </dgm:presLayoutVars>
      </dgm:prSet>
      <dgm:spPr/>
    </dgm:pt>
    <dgm:pt modelId="{200C357F-164E-44FD-A9C8-B0BAE4AD6039}" type="pres">
      <dgm:prSet presAssocID="{C6F28613-D960-4697-A5DA-1CCE5B4D6B43}" presName="hierRoot1" presStyleCnt="0">
        <dgm:presLayoutVars>
          <dgm:hierBranch val="init"/>
        </dgm:presLayoutVars>
      </dgm:prSet>
      <dgm:spPr/>
    </dgm:pt>
    <dgm:pt modelId="{759929EF-07BB-43C9-BCC2-638234005FDB}" type="pres">
      <dgm:prSet presAssocID="{C6F28613-D960-4697-A5DA-1CCE5B4D6B43}" presName="rootComposite1" presStyleCnt="0"/>
      <dgm:spPr/>
    </dgm:pt>
    <dgm:pt modelId="{CC4FFC01-5DDE-4E63-88F2-11DFA8F4A740}" type="pres">
      <dgm:prSet presAssocID="{C6F28613-D960-4697-A5DA-1CCE5B4D6B43}" presName="rootText1" presStyleLbl="node0" presStyleIdx="0" presStyleCnt="1">
        <dgm:presLayoutVars>
          <dgm:chPref val="3"/>
        </dgm:presLayoutVars>
      </dgm:prSet>
      <dgm:spPr>
        <a:prstGeom prst="roundRect">
          <a:avLst/>
        </a:prstGeom>
      </dgm:spPr>
    </dgm:pt>
    <dgm:pt modelId="{6565D427-C4C5-4EBE-9835-88BE56DB8675}" type="pres">
      <dgm:prSet presAssocID="{C6F28613-D960-4697-A5DA-1CCE5B4D6B43}" presName="rootConnector1" presStyleLbl="node1" presStyleIdx="0" presStyleCnt="0"/>
      <dgm:spPr/>
    </dgm:pt>
    <dgm:pt modelId="{DCBE2065-F9B9-49CB-82C1-567F7C98CA3B}" type="pres">
      <dgm:prSet presAssocID="{C6F28613-D960-4697-A5DA-1CCE5B4D6B43}" presName="hierChild2" presStyleCnt="0"/>
      <dgm:spPr/>
    </dgm:pt>
    <dgm:pt modelId="{C82C6662-E167-4F58-8A3E-EF1EFA708725}" type="pres">
      <dgm:prSet presAssocID="{99D5D70D-2DB9-438F-8801-1F7262E5B89C}" presName="Name37" presStyleLbl="parChTrans1D2" presStyleIdx="0" presStyleCnt="2"/>
      <dgm:spPr/>
    </dgm:pt>
    <dgm:pt modelId="{6FCCEFDF-51D4-4F7D-B50D-928FD0A06E83}" type="pres">
      <dgm:prSet presAssocID="{9996B26C-DA1B-49DC-9E48-1B32A67C1483}" presName="hierRoot2" presStyleCnt="0">
        <dgm:presLayoutVars>
          <dgm:hierBranch val="init"/>
        </dgm:presLayoutVars>
      </dgm:prSet>
      <dgm:spPr/>
    </dgm:pt>
    <dgm:pt modelId="{5E36FA74-899A-4F24-926D-D409A9FEFA5E}" type="pres">
      <dgm:prSet presAssocID="{9996B26C-DA1B-49DC-9E48-1B32A67C1483}" presName="rootComposite" presStyleCnt="0"/>
      <dgm:spPr/>
    </dgm:pt>
    <dgm:pt modelId="{92B2E942-08BE-4BBD-8CD1-EF9D27559272}" type="pres">
      <dgm:prSet presAssocID="{9996B26C-DA1B-49DC-9E48-1B32A67C1483}" presName="rootText" presStyleLbl="node2" presStyleIdx="0" presStyleCnt="2">
        <dgm:presLayoutVars>
          <dgm:chPref val="3"/>
        </dgm:presLayoutVars>
      </dgm:prSet>
      <dgm:spPr>
        <a:prstGeom prst="roundRect">
          <a:avLst/>
        </a:prstGeom>
      </dgm:spPr>
    </dgm:pt>
    <dgm:pt modelId="{CEDAC5B5-FC45-4CB9-8AED-24AAA6B3932F}" type="pres">
      <dgm:prSet presAssocID="{9996B26C-DA1B-49DC-9E48-1B32A67C1483}" presName="rootConnector" presStyleLbl="node2" presStyleIdx="0" presStyleCnt="2"/>
      <dgm:spPr/>
    </dgm:pt>
    <dgm:pt modelId="{F2E6D679-CA1D-4756-8DF4-ED79098D78D5}" type="pres">
      <dgm:prSet presAssocID="{9996B26C-DA1B-49DC-9E48-1B32A67C1483}" presName="hierChild4" presStyleCnt="0"/>
      <dgm:spPr/>
    </dgm:pt>
    <dgm:pt modelId="{9EEBF4FB-A424-4EAE-A6B4-15B0372B908B}" type="pres">
      <dgm:prSet presAssocID="{1A6D010F-71D5-429A-A80F-B0C3F568C189}" presName="Name37" presStyleLbl="parChTrans1D3" presStyleIdx="0" presStyleCnt="3"/>
      <dgm:spPr/>
    </dgm:pt>
    <dgm:pt modelId="{5E334E91-5419-46B2-B9D9-CE116E514599}" type="pres">
      <dgm:prSet presAssocID="{6EDF7FE1-58EA-4FBD-A158-07269CF97F6D}" presName="hierRoot2" presStyleCnt="0">
        <dgm:presLayoutVars>
          <dgm:hierBranch val="init"/>
        </dgm:presLayoutVars>
      </dgm:prSet>
      <dgm:spPr/>
    </dgm:pt>
    <dgm:pt modelId="{702229F2-1962-4C86-8545-EC0CCAD35FE2}" type="pres">
      <dgm:prSet presAssocID="{6EDF7FE1-58EA-4FBD-A158-07269CF97F6D}" presName="rootComposite" presStyleCnt="0"/>
      <dgm:spPr/>
    </dgm:pt>
    <dgm:pt modelId="{46C41805-3632-4EE7-ABFB-33BCADAA7BC5}" type="pres">
      <dgm:prSet presAssocID="{6EDF7FE1-58EA-4FBD-A158-07269CF97F6D}" presName="rootText" presStyleLbl="node3" presStyleIdx="0" presStyleCnt="3">
        <dgm:presLayoutVars>
          <dgm:chPref val="3"/>
        </dgm:presLayoutVars>
      </dgm:prSet>
      <dgm:spPr>
        <a:prstGeom prst="roundRect">
          <a:avLst/>
        </a:prstGeom>
      </dgm:spPr>
    </dgm:pt>
    <dgm:pt modelId="{DF1DEEAE-ECC4-4829-B66A-9B2F09164D85}" type="pres">
      <dgm:prSet presAssocID="{6EDF7FE1-58EA-4FBD-A158-07269CF97F6D}" presName="rootConnector" presStyleLbl="node3" presStyleIdx="0" presStyleCnt="3"/>
      <dgm:spPr/>
    </dgm:pt>
    <dgm:pt modelId="{8073190C-D91C-4E27-B497-83FA08057BAE}" type="pres">
      <dgm:prSet presAssocID="{6EDF7FE1-58EA-4FBD-A158-07269CF97F6D}" presName="hierChild4" presStyleCnt="0"/>
      <dgm:spPr/>
    </dgm:pt>
    <dgm:pt modelId="{F2FFBB46-7419-458E-9781-0A35D1C6240B}" type="pres">
      <dgm:prSet presAssocID="{2093CCED-0248-44CB-A4AE-052D6BC4BAA2}" presName="Name37" presStyleLbl="parChTrans1D4" presStyleIdx="0" presStyleCnt="3"/>
      <dgm:spPr/>
    </dgm:pt>
    <dgm:pt modelId="{83F88028-673C-45AA-9D5D-063B01C91164}" type="pres">
      <dgm:prSet presAssocID="{F7C97586-7B4D-48A7-AD79-ECF45C8CCEF4}" presName="hierRoot2" presStyleCnt="0">
        <dgm:presLayoutVars>
          <dgm:hierBranch val="init"/>
        </dgm:presLayoutVars>
      </dgm:prSet>
      <dgm:spPr/>
    </dgm:pt>
    <dgm:pt modelId="{2E8839A0-BE4E-405F-942D-1591E8405169}" type="pres">
      <dgm:prSet presAssocID="{F7C97586-7B4D-48A7-AD79-ECF45C8CCEF4}" presName="rootComposite" presStyleCnt="0"/>
      <dgm:spPr/>
    </dgm:pt>
    <dgm:pt modelId="{929F1F66-F1F6-4877-A557-28B5836C82FA}" type="pres">
      <dgm:prSet presAssocID="{F7C97586-7B4D-48A7-AD79-ECF45C8CCEF4}" presName="rootText" presStyleLbl="node4" presStyleIdx="0" presStyleCnt="3">
        <dgm:presLayoutVars>
          <dgm:chPref val="3"/>
        </dgm:presLayoutVars>
      </dgm:prSet>
      <dgm:spPr>
        <a:prstGeom prst="roundRect">
          <a:avLst/>
        </a:prstGeom>
      </dgm:spPr>
    </dgm:pt>
    <dgm:pt modelId="{E0D7AE7A-D44B-48D4-A9BF-773090CFC5A6}" type="pres">
      <dgm:prSet presAssocID="{F7C97586-7B4D-48A7-AD79-ECF45C8CCEF4}" presName="rootConnector" presStyleLbl="node4" presStyleIdx="0" presStyleCnt="3"/>
      <dgm:spPr/>
    </dgm:pt>
    <dgm:pt modelId="{BA5D50A1-FE60-4D58-9CAA-F50DC136E85B}" type="pres">
      <dgm:prSet presAssocID="{F7C97586-7B4D-48A7-AD79-ECF45C8CCEF4}" presName="hierChild4" presStyleCnt="0"/>
      <dgm:spPr/>
    </dgm:pt>
    <dgm:pt modelId="{89FDAB65-381F-4839-969B-99540DEECA5F}" type="pres">
      <dgm:prSet presAssocID="{F7C97586-7B4D-48A7-AD79-ECF45C8CCEF4}" presName="hierChild5" presStyleCnt="0"/>
      <dgm:spPr/>
    </dgm:pt>
    <dgm:pt modelId="{4B686002-F915-417A-859A-A8CC86AEFDA7}" type="pres">
      <dgm:prSet presAssocID="{6EDF7FE1-58EA-4FBD-A158-07269CF97F6D}" presName="hierChild5" presStyleCnt="0"/>
      <dgm:spPr/>
    </dgm:pt>
    <dgm:pt modelId="{61689BDC-62D6-4660-B42B-7F8318A46C1C}" type="pres">
      <dgm:prSet presAssocID="{9996B26C-DA1B-49DC-9E48-1B32A67C1483}" presName="hierChild5" presStyleCnt="0"/>
      <dgm:spPr/>
    </dgm:pt>
    <dgm:pt modelId="{13A432B7-7E88-464E-8741-CA0D7871733E}" type="pres">
      <dgm:prSet presAssocID="{74AA103D-81A1-45D4-8868-45A59298C529}" presName="Name37" presStyleLbl="parChTrans1D2" presStyleIdx="1" presStyleCnt="2"/>
      <dgm:spPr/>
    </dgm:pt>
    <dgm:pt modelId="{7CEB1C54-BF65-4850-9D6B-04BA268B6562}" type="pres">
      <dgm:prSet presAssocID="{07D3BD60-AA3A-40AA-BACC-D133918B1F68}" presName="hierRoot2" presStyleCnt="0">
        <dgm:presLayoutVars>
          <dgm:hierBranch val="init"/>
        </dgm:presLayoutVars>
      </dgm:prSet>
      <dgm:spPr/>
    </dgm:pt>
    <dgm:pt modelId="{B7C7131E-A4A6-4C87-8622-1B8F7753D8FE}" type="pres">
      <dgm:prSet presAssocID="{07D3BD60-AA3A-40AA-BACC-D133918B1F68}" presName="rootComposite" presStyleCnt="0"/>
      <dgm:spPr/>
    </dgm:pt>
    <dgm:pt modelId="{2B183B3C-4C9E-42D2-B368-91A3616655CF}" type="pres">
      <dgm:prSet presAssocID="{07D3BD60-AA3A-40AA-BACC-D133918B1F68}" presName="rootText" presStyleLbl="node2" presStyleIdx="1" presStyleCnt="2">
        <dgm:presLayoutVars>
          <dgm:chPref val="3"/>
        </dgm:presLayoutVars>
      </dgm:prSet>
      <dgm:spPr>
        <a:prstGeom prst="roundRect">
          <a:avLst/>
        </a:prstGeom>
      </dgm:spPr>
    </dgm:pt>
    <dgm:pt modelId="{5E38D757-B97F-424D-A624-7D2F2047F51D}" type="pres">
      <dgm:prSet presAssocID="{07D3BD60-AA3A-40AA-BACC-D133918B1F68}" presName="rootConnector" presStyleLbl="node2" presStyleIdx="1" presStyleCnt="2"/>
      <dgm:spPr/>
    </dgm:pt>
    <dgm:pt modelId="{6350ACBE-C98A-4FA9-BBEF-3960C63BCA59}" type="pres">
      <dgm:prSet presAssocID="{07D3BD60-AA3A-40AA-BACC-D133918B1F68}" presName="hierChild4" presStyleCnt="0"/>
      <dgm:spPr/>
    </dgm:pt>
    <dgm:pt modelId="{0B51FD13-E8C3-408C-A004-AB81441EE93C}" type="pres">
      <dgm:prSet presAssocID="{9C23F8DA-F24E-4B78-8783-688562E8F18F}" presName="Name37" presStyleLbl="parChTrans1D3" presStyleIdx="1" presStyleCnt="3"/>
      <dgm:spPr/>
    </dgm:pt>
    <dgm:pt modelId="{D678DE62-B7B7-4DAB-8023-8C21CFC7DF5C}" type="pres">
      <dgm:prSet presAssocID="{9F8537C5-33C4-4256-AC7C-B14136604234}" presName="hierRoot2" presStyleCnt="0">
        <dgm:presLayoutVars>
          <dgm:hierBranch val="init"/>
        </dgm:presLayoutVars>
      </dgm:prSet>
      <dgm:spPr/>
    </dgm:pt>
    <dgm:pt modelId="{368CF1CB-A801-4A0C-803B-3148BD7FCDB9}" type="pres">
      <dgm:prSet presAssocID="{9F8537C5-33C4-4256-AC7C-B14136604234}" presName="rootComposite" presStyleCnt="0"/>
      <dgm:spPr/>
    </dgm:pt>
    <dgm:pt modelId="{DB4A4D90-D0E8-4795-9C5D-BDF403313891}" type="pres">
      <dgm:prSet presAssocID="{9F8537C5-33C4-4256-AC7C-B14136604234}" presName="rootText" presStyleLbl="node3" presStyleIdx="1" presStyleCnt="3">
        <dgm:presLayoutVars>
          <dgm:chPref val="3"/>
        </dgm:presLayoutVars>
      </dgm:prSet>
      <dgm:spPr>
        <a:prstGeom prst="roundRect">
          <a:avLst/>
        </a:prstGeom>
      </dgm:spPr>
    </dgm:pt>
    <dgm:pt modelId="{0C835E6D-BFDB-4069-A5E2-42A6AAAB3E19}" type="pres">
      <dgm:prSet presAssocID="{9F8537C5-33C4-4256-AC7C-B14136604234}" presName="rootConnector" presStyleLbl="node3" presStyleIdx="1" presStyleCnt="3"/>
      <dgm:spPr/>
    </dgm:pt>
    <dgm:pt modelId="{8AEB41E7-32D1-4D18-99CE-236A5E083592}" type="pres">
      <dgm:prSet presAssocID="{9F8537C5-33C4-4256-AC7C-B14136604234}" presName="hierChild4" presStyleCnt="0"/>
      <dgm:spPr/>
    </dgm:pt>
    <dgm:pt modelId="{82C0C16F-D91B-4D07-B03B-60526527C43E}" type="pres">
      <dgm:prSet presAssocID="{B2E3C286-49C3-4B16-9023-D0326A624618}" presName="Name37" presStyleLbl="parChTrans1D4" presStyleIdx="1" presStyleCnt="3"/>
      <dgm:spPr/>
    </dgm:pt>
    <dgm:pt modelId="{8003E6F1-4CB4-41BE-B8C1-FE8A31F31C4C}" type="pres">
      <dgm:prSet presAssocID="{DA74691A-B56F-4EF2-8094-1988CF7F6BB2}" presName="hierRoot2" presStyleCnt="0">
        <dgm:presLayoutVars>
          <dgm:hierBranch val="init"/>
        </dgm:presLayoutVars>
      </dgm:prSet>
      <dgm:spPr/>
    </dgm:pt>
    <dgm:pt modelId="{5DA4FFA5-5B12-4703-ABC7-D981DC10DF41}" type="pres">
      <dgm:prSet presAssocID="{DA74691A-B56F-4EF2-8094-1988CF7F6BB2}" presName="rootComposite" presStyleCnt="0"/>
      <dgm:spPr/>
    </dgm:pt>
    <dgm:pt modelId="{514305AD-2A29-4BCE-8241-947EB1C4F080}" type="pres">
      <dgm:prSet presAssocID="{DA74691A-B56F-4EF2-8094-1988CF7F6BB2}" presName="rootText" presStyleLbl="node4" presStyleIdx="1" presStyleCnt="3">
        <dgm:presLayoutVars>
          <dgm:chPref val="3"/>
        </dgm:presLayoutVars>
      </dgm:prSet>
      <dgm:spPr>
        <a:prstGeom prst="roundRect">
          <a:avLst/>
        </a:prstGeom>
      </dgm:spPr>
    </dgm:pt>
    <dgm:pt modelId="{3D6CA1A1-ED2C-43AE-84A2-4C80E232DEB6}" type="pres">
      <dgm:prSet presAssocID="{DA74691A-B56F-4EF2-8094-1988CF7F6BB2}" presName="rootConnector" presStyleLbl="node4" presStyleIdx="1" presStyleCnt="3"/>
      <dgm:spPr/>
    </dgm:pt>
    <dgm:pt modelId="{2E0F9452-AA0E-413C-829A-6C8C0D19CD65}" type="pres">
      <dgm:prSet presAssocID="{DA74691A-B56F-4EF2-8094-1988CF7F6BB2}" presName="hierChild4" presStyleCnt="0"/>
      <dgm:spPr/>
    </dgm:pt>
    <dgm:pt modelId="{43C64067-B9D8-4556-AAA0-F71EDB3D5432}" type="pres">
      <dgm:prSet presAssocID="{DA74691A-B56F-4EF2-8094-1988CF7F6BB2}" presName="hierChild5" presStyleCnt="0"/>
      <dgm:spPr/>
    </dgm:pt>
    <dgm:pt modelId="{F06FCFB8-4BB1-4665-89BD-1405F3E4E1AC}" type="pres">
      <dgm:prSet presAssocID="{9F8537C5-33C4-4256-AC7C-B14136604234}" presName="hierChild5" presStyleCnt="0"/>
      <dgm:spPr/>
    </dgm:pt>
    <dgm:pt modelId="{8C7836F3-86B1-481E-ACFF-55153E9EF884}" type="pres">
      <dgm:prSet presAssocID="{92C51983-A161-4DCC-B93D-C2AAAB644D7F}" presName="Name37" presStyleLbl="parChTrans1D3" presStyleIdx="2" presStyleCnt="3"/>
      <dgm:spPr/>
    </dgm:pt>
    <dgm:pt modelId="{468771D1-0AE2-44A4-9D4B-9F58BAB64E9F}" type="pres">
      <dgm:prSet presAssocID="{88E205E3-885D-42CD-8DC7-D5E81195E3FC}" presName="hierRoot2" presStyleCnt="0">
        <dgm:presLayoutVars>
          <dgm:hierBranch val="init"/>
        </dgm:presLayoutVars>
      </dgm:prSet>
      <dgm:spPr/>
    </dgm:pt>
    <dgm:pt modelId="{106B1415-CB1D-40B4-A4A8-CC46B257B167}" type="pres">
      <dgm:prSet presAssocID="{88E205E3-885D-42CD-8DC7-D5E81195E3FC}" presName="rootComposite" presStyleCnt="0"/>
      <dgm:spPr/>
    </dgm:pt>
    <dgm:pt modelId="{F7B007AE-0E07-4B2F-B78D-B53554A93ABA}" type="pres">
      <dgm:prSet presAssocID="{88E205E3-885D-42CD-8DC7-D5E81195E3FC}" presName="rootText" presStyleLbl="node3" presStyleIdx="2" presStyleCnt="3">
        <dgm:presLayoutVars>
          <dgm:chPref val="3"/>
        </dgm:presLayoutVars>
      </dgm:prSet>
      <dgm:spPr>
        <a:prstGeom prst="roundRect">
          <a:avLst/>
        </a:prstGeom>
      </dgm:spPr>
    </dgm:pt>
    <dgm:pt modelId="{52F4637C-8DE6-4107-86A9-8729EE2ABE37}" type="pres">
      <dgm:prSet presAssocID="{88E205E3-885D-42CD-8DC7-D5E81195E3FC}" presName="rootConnector" presStyleLbl="node3" presStyleIdx="2" presStyleCnt="3"/>
      <dgm:spPr/>
    </dgm:pt>
    <dgm:pt modelId="{40D9067D-D396-4EE1-B647-10904C42B588}" type="pres">
      <dgm:prSet presAssocID="{88E205E3-885D-42CD-8DC7-D5E81195E3FC}" presName="hierChild4" presStyleCnt="0"/>
      <dgm:spPr/>
    </dgm:pt>
    <dgm:pt modelId="{EB732B8C-F79F-4D3C-8D91-848DD4E5C618}" type="pres">
      <dgm:prSet presAssocID="{E36B1A7E-3975-4D27-A461-D3B8D4AA6CE2}" presName="Name37" presStyleLbl="parChTrans1D4" presStyleIdx="2" presStyleCnt="3"/>
      <dgm:spPr/>
    </dgm:pt>
    <dgm:pt modelId="{8CA4F921-3E01-4806-81B8-C19D57C92DEE}" type="pres">
      <dgm:prSet presAssocID="{09057A66-7F6E-43E7-931C-5E204BB07DDC}" presName="hierRoot2" presStyleCnt="0">
        <dgm:presLayoutVars>
          <dgm:hierBranch val="init"/>
        </dgm:presLayoutVars>
      </dgm:prSet>
      <dgm:spPr/>
    </dgm:pt>
    <dgm:pt modelId="{4726B31B-BA59-48A8-B5F8-A309526182E7}" type="pres">
      <dgm:prSet presAssocID="{09057A66-7F6E-43E7-931C-5E204BB07DDC}" presName="rootComposite" presStyleCnt="0"/>
      <dgm:spPr/>
    </dgm:pt>
    <dgm:pt modelId="{1C428E8C-0496-4ECE-BD5A-886116931CE1}" type="pres">
      <dgm:prSet presAssocID="{09057A66-7F6E-43E7-931C-5E204BB07DDC}" presName="rootText" presStyleLbl="node4" presStyleIdx="2" presStyleCnt="3">
        <dgm:presLayoutVars>
          <dgm:chPref val="3"/>
        </dgm:presLayoutVars>
      </dgm:prSet>
      <dgm:spPr>
        <a:prstGeom prst="roundRect">
          <a:avLst/>
        </a:prstGeom>
      </dgm:spPr>
    </dgm:pt>
    <dgm:pt modelId="{80D60AB0-BF4E-40B3-986A-809EE0592B86}" type="pres">
      <dgm:prSet presAssocID="{09057A66-7F6E-43E7-931C-5E204BB07DDC}" presName="rootConnector" presStyleLbl="node4" presStyleIdx="2" presStyleCnt="3"/>
      <dgm:spPr/>
    </dgm:pt>
    <dgm:pt modelId="{F313F391-4183-4B37-8095-F93CB9DDB8FC}" type="pres">
      <dgm:prSet presAssocID="{09057A66-7F6E-43E7-931C-5E204BB07DDC}" presName="hierChild4" presStyleCnt="0"/>
      <dgm:spPr/>
    </dgm:pt>
    <dgm:pt modelId="{A7EB2123-0DBB-468D-96AE-6DBC51775F96}" type="pres">
      <dgm:prSet presAssocID="{09057A66-7F6E-43E7-931C-5E204BB07DDC}" presName="hierChild5" presStyleCnt="0"/>
      <dgm:spPr/>
    </dgm:pt>
    <dgm:pt modelId="{2868B49A-4CEF-48AC-8C44-B6E467A6E297}" type="pres">
      <dgm:prSet presAssocID="{88E205E3-885D-42CD-8DC7-D5E81195E3FC}" presName="hierChild5" presStyleCnt="0"/>
      <dgm:spPr/>
    </dgm:pt>
    <dgm:pt modelId="{F4A3144A-34C4-49FF-A50B-3491CE73914C}" type="pres">
      <dgm:prSet presAssocID="{07D3BD60-AA3A-40AA-BACC-D133918B1F68}" presName="hierChild5" presStyleCnt="0"/>
      <dgm:spPr/>
    </dgm:pt>
    <dgm:pt modelId="{3BE0BFD7-DDFF-484B-A4F8-351413C26965}" type="pres">
      <dgm:prSet presAssocID="{C6F28613-D960-4697-A5DA-1CCE5B4D6B43}" presName="hierChild3" presStyleCnt="0"/>
      <dgm:spPr/>
    </dgm:pt>
  </dgm:ptLst>
  <dgm:cxnLst>
    <dgm:cxn modelId="{77887404-BAC3-4D7A-AAEB-129F5D75B5DC}" type="presOf" srcId="{3FA2BF1C-26DA-4D7D-AF4A-2E3BB44D499D}" destId="{B68DEB62-D3D6-4CFE-A5F2-5967EACB2B3B}" srcOrd="0" destOrd="0" presId="urn:microsoft.com/office/officeart/2005/8/layout/orgChart1"/>
    <dgm:cxn modelId="{B5861705-BDFC-4DA2-BD2E-203D5DF71356}" type="presOf" srcId="{88E205E3-885D-42CD-8DC7-D5E81195E3FC}" destId="{52F4637C-8DE6-4107-86A9-8729EE2ABE37}" srcOrd="1" destOrd="0" presId="urn:microsoft.com/office/officeart/2005/8/layout/orgChart1"/>
    <dgm:cxn modelId="{F8FC7308-E03E-4DBD-9C25-889A71E33D02}" type="presOf" srcId="{74AA103D-81A1-45D4-8868-45A59298C529}" destId="{13A432B7-7E88-464E-8741-CA0D7871733E}" srcOrd="0" destOrd="0" presId="urn:microsoft.com/office/officeart/2005/8/layout/orgChart1"/>
    <dgm:cxn modelId="{840B6D0A-684E-462B-8700-00E164FA7FA3}" srcId="{6EDF7FE1-58EA-4FBD-A158-07269CF97F6D}" destId="{F7C97586-7B4D-48A7-AD79-ECF45C8CCEF4}" srcOrd="0" destOrd="0" parTransId="{2093CCED-0248-44CB-A4AE-052D6BC4BAA2}" sibTransId="{FA54748D-ED5B-41E5-BB0B-8F740736800E}"/>
    <dgm:cxn modelId="{0C23B60D-2A0E-4A63-9569-0648320E6828}" srcId="{9996B26C-DA1B-49DC-9E48-1B32A67C1483}" destId="{6EDF7FE1-58EA-4FBD-A158-07269CF97F6D}" srcOrd="0" destOrd="0" parTransId="{1A6D010F-71D5-429A-A80F-B0C3F568C189}" sibTransId="{65B4AB1A-5319-4417-A118-D88229A5EE2B}"/>
    <dgm:cxn modelId="{CDA3350F-A45F-4746-B3BA-642FAC97A7FD}" type="presOf" srcId="{88E205E3-885D-42CD-8DC7-D5E81195E3FC}" destId="{F7B007AE-0E07-4B2F-B78D-B53554A93ABA}" srcOrd="0" destOrd="0" presId="urn:microsoft.com/office/officeart/2005/8/layout/orgChart1"/>
    <dgm:cxn modelId="{B26C9812-BD06-4DF2-B7D5-8A1C05629228}" type="presOf" srcId="{92C51983-A161-4DCC-B93D-C2AAAB644D7F}" destId="{8C7836F3-86B1-481E-ACFF-55153E9EF884}" srcOrd="0" destOrd="0" presId="urn:microsoft.com/office/officeart/2005/8/layout/orgChart1"/>
    <dgm:cxn modelId="{0C4F511B-BA41-4BB0-881C-AA8D5B206335}" type="presOf" srcId="{09057A66-7F6E-43E7-931C-5E204BB07DDC}" destId="{80D60AB0-BF4E-40B3-986A-809EE0592B86}" srcOrd="1" destOrd="0" presId="urn:microsoft.com/office/officeart/2005/8/layout/orgChart1"/>
    <dgm:cxn modelId="{806B0D22-64E2-4520-9300-1748AEAAFB41}" type="presOf" srcId="{9F8537C5-33C4-4256-AC7C-B14136604234}" destId="{DB4A4D90-D0E8-4795-9C5D-BDF403313891}" srcOrd="0" destOrd="0" presId="urn:microsoft.com/office/officeart/2005/8/layout/orgChart1"/>
    <dgm:cxn modelId="{26113B24-A00B-4979-8B09-B56A5C9A25A6}" srcId="{3FA2BF1C-26DA-4D7D-AF4A-2E3BB44D499D}" destId="{C6F28613-D960-4697-A5DA-1CCE5B4D6B43}" srcOrd="0" destOrd="0" parTransId="{917612FC-BCE8-43CB-8084-4D321955FBF6}" sibTransId="{3373AC36-EE59-4D26-8D58-8706BE197D59}"/>
    <dgm:cxn modelId="{F651E126-63B8-4411-8A44-CFF5853D4ED9}" srcId="{07D3BD60-AA3A-40AA-BACC-D133918B1F68}" destId="{9F8537C5-33C4-4256-AC7C-B14136604234}" srcOrd="0" destOrd="0" parTransId="{9C23F8DA-F24E-4B78-8783-688562E8F18F}" sibTransId="{E95DAF28-9A18-4268-B0B2-BDEAAEFD9441}"/>
    <dgm:cxn modelId="{6A372631-2E64-40D9-97FD-A2E89CB9E469}" type="presOf" srcId="{DA74691A-B56F-4EF2-8094-1988CF7F6BB2}" destId="{514305AD-2A29-4BCE-8241-947EB1C4F080}" srcOrd="0" destOrd="0" presId="urn:microsoft.com/office/officeart/2005/8/layout/orgChart1"/>
    <dgm:cxn modelId="{1060F240-95F7-4691-B4D1-002B970AB5BE}" type="presOf" srcId="{F7C97586-7B4D-48A7-AD79-ECF45C8CCEF4}" destId="{929F1F66-F1F6-4877-A557-28B5836C82FA}" srcOrd="0" destOrd="0" presId="urn:microsoft.com/office/officeart/2005/8/layout/orgChart1"/>
    <dgm:cxn modelId="{C4F4444A-161F-4A3F-B6C7-5C1E9857595D}" type="presOf" srcId="{B2E3C286-49C3-4B16-9023-D0326A624618}" destId="{82C0C16F-D91B-4D07-B03B-60526527C43E}" srcOrd="0" destOrd="0" presId="urn:microsoft.com/office/officeart/2005/8/layout/orgChart1"/>
    <dgm:cxn modelId="{48C3664A-56D2-4D03-9664-F81633374049}" type="presOf" srcId="{9996B26C-DA1B-49DC-9E48-1B32A67C1483}" destId="{92B2E942-08BE-4BBD-8CD1-EF9D27559272}" srcOrd="0" destOrd="0" presId="urn:microsoft.com/office/officeart/2005/8/layout/orgChart1"/>
    <dgm:cxn modelId="{A7C13954-7A70-4130-BB45-806D744BBF90}" srcId="{88E205E3-885D-42CD-8DC7-D5E81195E3FC}" destId="{09057A66-7F6E-43E7-931C-5E204BB07DDC}" srcOrd="0" destOrd="0" parTransId="{E36B1A7E-3975-4D27-A461-D3B8D4AA6CE2}" sibTransId="{CDDE8D62-7FE2-4875-B4CC-29152EA1FC7B}"/>
    <dgm:cxn modelId="{2B9BFA57-94B9-48A9-86A5-E4540B9D175E}" type="presOf" srcId="{07D3BD60-AA3A-40AA-BACC-D133918B1F68}" destId="{2B183B3C-4C9E-42D2-B368-91A3616655CF}" srcOrd="0" destOrd="0" presId="urn:microsoft.com/office/officeart/2005/8/layout/orgChart1"/>
    <dgm:cxn modelId="{97460659-32E8-415D-BE3B-26BF09413304}" srcId="{C6F28613-D960-4697-A5DA-1CCE5B4D6B43}" destId="{9996B26C-DA1B-49DC-9E48-1B32A67C1483}" srcOrd="0" destOrd="0" parTransId="{99D5D70D-2DB9-438F-8801-1F7262E5B89C}" sibTransId="{7B4CBE69-2B6D-45D2-8AA1-E5FC3C515131}"/>
    <dgm:cxn modelId="{3D5DCB64-2A87-4610-8589-9AB2EB5D8D42}" type="presOf" srcId="{2093CCED-0248-44CB-A4AE-052D6BC4BAA2}" destId="{F2FFBB46-7419-458E-9781-0A35D1C6240B}" srcOrd="0" destOrd="0" presId="urn:microsoft.com/office/officeart/2005/8/layout/orgChart1"/>
    <dgm:cxn modelId="{55414F6B-5F92-4FDC-9E82-B4BBAAE3E5F3}" type="presOf" srcId="{C6F28613-D960-4697-A5DA-1CCE5B4D6B43}" destId="{6565D427-C4C5-4EBE-9835-88BE56DB8675}" srcOrd="1" destOrd="0" presId="urn:microsoft.com/office/officeart/2005/8/layout/orgChart1"/>
    <dgm:cxn modelId="{48DEC774-B9AE-4E32-90F2-358CB96B9FD1}" type="presOf" srcId="{99D5D70D-2DB9-438F-8801-1F7262E5B89C}" destId="{C82C6662-E167-4F58-8A3E-EF1EFA708725}" srcOrd="0" destOrd="0" presId="urn:microsoft.com/office/officeart/2005/8/layout/orgChart1"/>
    <dgm:cxn modelId="{C7FC047B-123E-48D7-ACCE-42EA70E1AA98}" srcId="{C6F28613-D960-4697-A5DA-1CCE5B4D6B43}" destId="{07D3BD60-AA3A-40AA-BACC-D133918B1F68}" srcOrd="1" destOrd="0" parTransId="{74AA103D-81A1-45D4-8868-45A59298C529}" sibTransId="{28D3478F-46B5-4566-8A19-D2B2E91A29F2}"/>
    <dgm:cxn modelId="{FBBF7E7B-51EA-4F8D-9BFE-3AE5DE4DC467}" type="presOf" srcId="{E36B1A7E-3975-4D27-A461-D3B8D4AA6CE2}" destId="{EB732B8C-F79F-4D3C-8D91-848DD4E5C618}" srcOrd="0" destOrd="0" presId="urn:microsoft.com/office/officeart/2005/8/layout/orgChart1"/>
    <dgm:cxn modelId="{80FCE27C-BD4F-4622-A78E-2B1486505973}" type="presOf" srcId="{6EDF7FE1-58EA-4FBD-A158-07269CF97F6D}" destId="{DF1DEEAE-ECC4-4829-B66A-9B2F09164D85}" srcOrd="1" destOrd="0" presId="urn:microsoft.com/office/officeart/2005/8/layout/orgChart1"/>
    <dgm:cxn modelId="{49F30A8C-58D3-45BB-80DB-C0D54D03879A}" type="presOf" srcId="{9C23F8DA-F24E-4B78-8783-688562E8F18F}" destId="{0B51FD13-E8C3-408C-A004-AB81441EE93C}" srcOrd="0" destOrd="0" presId="urn:microsoft.com/office/officeart/2005/8/layout/orgChart1"/>
    <dgm:cxn modelId="{6E1C1F8E-732E-420C-8C72-C3EBFCA4DAB0}" type="presOf" srcId="{C6F28613-D960-4697-A5DA-1CCE5B4D6B43}" destId="{CC4FFC01-5DDE-4E63-88F2-11DFA8F4A740}" srcOrd="0" destOrd="0" presId="urn:microsoft.com/office/officeart/2005/8/layout/orgChart1"/>
    <dgm:cxn modelId="{6D7A6790-07D0-4008-871D-F7E72FAFFC80}" type="presOf" srcId="{DA74691A-B56F-4EF2-8094-1988CF7F6BB2}" destId="{3D6CA1A1-ED2C-43AE-84A2-4C80E232DEB6}" srcOrd="1" destOrd="0" presId="urn:microsoft.com/office/officeart/2005/8/layout/orgChart1"/>
    <dgm:cxn modelId="{630AFD92-9B7D-45CD-BFCB-C05F04A743BC}" srcId="{07D3BD60-AA3A-40AA-BACC-D133918B1F68}" destId="{88E205E3-885D-42CD-8DC7-D5E81195E3FC}" srcOrd="1" destOrd="0" parTransId="{92C51983-A161-4DCC-B93D-C2AAAB644D7F}" sibTransId="{A2A8E8F6-5BEF-4831-825E-11237DC30F53}"/>
    <dgm:cxn modelId="{0B0FBC9B-DC4E-4A0D-8435-057302ED3C6B}" type="presOf" srcId="{9F8537C5-33C4-4256-AC7C-B14136604234}" destId="{0C835E6D-BFDB-4069-A5E2-42A6AAAB3E19}" srcOrd="1" destOrd="0" presId="urn:microsoft.com/office/officeart/2005/8/layout/orgChart1"/>
    <dgm:cxn modelId="{F78730A2-CFCE-415A-9E35-F96DA21E5F32}" type="presOf" srcId="{09057A66-7F6E-43E7-931C-5E204BB07DDC}" destId="{1C428E8C-0496-4ECE-BD5A-886116931CE1}" srcOrd="0" destOrd="0" presId="urn:microsoft.com/office/officeart/2005/8/layout/orgChart1"/>
    <dgm:cxn modelId="{49DFEFA7-001A-4C55-B206-2F63B6F0D8BB}" type="presOf" srcId="{07D3BD60-AA3A-40AA-BACC-D133918B1F68}" destId="{5E38D757-B97F-424D-A624-7D2F2047F51D}" srcOrd="1" destOrd="0" presId="urn:microsoft.com/office/officeart/2005/8/layout/orgChart1"/>
    <dgm:cxn modelId="{E4C55AB9-00F8-4082-AD26-B6E6FAD2A761}" type="presOf" srcId="{9996B26C-DA1B-49DC-9E48-1B32A67C1483}" destId="{CEDAC5B5-FC45-4CB9-8AED-24AAA6B3932F}" srcOrd="1" destOrd="0" presId="urn:microsoft.com/office/officeart/2005/8/layout/orgChart1"/>
    <dgm:cxn modelId="{E73BC4D0-AF47-4CD2-AF19-F7FB3108B521}" type="presOf" srcId="{F7C97586-7B4D-48A7-AD79-ECF45C8CCEF4}" destId="{E0D7AE7A-D44B-48D4-A9BF-773090CFC5A6}" srcOrd="1" destOrd="0" presId="urn:microsoft.com/office/officeart/2005/8/layout/orgChart1"/>
    <dgm:cxn modelId="{BAB177DD-6D53-4B90-B999-08B066222E8F}" type="presOf" srcId="{6EDF7FE1-58EA-4FBD-A158-07269CF97F6D}" destId="{46C41805-3632-4EE7-ABFB-33BCADAA7BC5}" srcOrd="0" destOrd="0" presId="urn:microsoft.com/office/officeart/2005/8/layout/orgChart1"/>
    <dgm:cxn modelId="{33F032EB-9218-4F9D-A301-6DE0C33C3ABD}" srcId="{9F8537C5-33C4-4256-AC7C-B14136604234}" destId="{DA74691A-B56F-4EF2-8094-1988CF7F6BB2}" srcOrd="0" destOrd="0" parTransId="{B2E3C286-49C3-4B16-9023-D0326A624618}" sibTransId="{2493DCCB-1470-48F0-89D1-B6478721A92B}"/>
    <dgm:cxn modelId="{295E16F8-14C0-49B7-809A-13C6E5AA8AA2}" type="presOf" srcId="{1A6D010F-71D5-429A-A80F-B0C3F568C189}" destId="{9EEBF4FB-A424-4EAE-A6B4-15B0372B908B}" srcOrd="0" destOrd="0" presId="urn:microsoft.com/office/officeart/2005/8/layout/orgChart1"/>
    <dgm:cxn modelId="{34362281-7857-4F40-92B1-11E30488E472}" type="presParOf" srcId="{B68DEB62-D3D6-4CFE-A5F2-5967EACB2B3B}" destId="{200C357F-164E-44FD-A9C8-B0BAE4AD6039}" srcOrd="0" destOrd="0" presId="urn:microsoft.com/office/officeart/2005/8/layout/orgChart1"/>
    <dgm:cxn modelId="{124C66E4-9C6A-4680-9D56-6BF574DE3776}" type="presParOf" srcId="{200C357F-164E-44FD-A9C8-B0BAE4AD6039}" destId="{759929EF-07BB-43C9-BCC2-638234005FDB}" srcOrd="0" destOrd="0" presId="urn:microsoft.com/office/officeart/2005/8/layout/orgChart1"/>
    <dgm:cxn modelId="{1825AC41-81D7-4E88-B849-F911C469E249}" type="presParOf" srcId="{759929EF-07BB-43C9-BCC2-638234005FDB}" destId="{CC4FFC01-5DDE-4E63-88F2-11DFA8F4A740}" srcOrd="0" destOrd="0" presId="urn:microsoft.com/office/officeart/2005/8/layout/orgChart1"/>
    <dgm:cxn modelId="{DA201266-B2FF-4A29-BB42-1116FD720850}" type="presParOf" srcId="{759929EF-07BB-43C9-BCC2-638234005FDB}" destId="{6565D427-C4C5-4EBE-9835-88BE56DB8675}" srcOrd="1" destOrd="0" presId="urn:microsoft.com/office/officeart/2005/8/layout/orgChart1"/>
    <dgm:cxn modelId="{EB134986-9CED-456F-A2F1-1D47EDF46CA9}" type="presParOf" srcId="{200C357F-164E-44FD-A9C8-B0BAE4AD6039}" destId="{DCBE2065-F9B9-49CB-82C1-567F7C98CA3B}" srcOrd="1" destOrd="0" presId="urn:microsoft.com/office/officeart/2005/8/layout/orgChart1"/>
    <dgm:cxn modelId="{50FCC744-DBED-428B-B3D0-CB600D8AD9BD}" type="presParOf" srcId="{DCBE2065-F9B9-49CB-82C1-567F7C98CA3B}" destId="{C82C6662-E167-4F58-8A3E-EF1EFA708725}" srcOrd="0" destOrd="0" presId="urn:microsoft.com/office/officeart/2005/8/layout/orgChart1"/>
    <dgm:cxn modelId="{777EEB2A-3088-4714-8576-B1A62612B1CA}" type="presParOf" srcId="{DCBE2065-F9B9-49CB-82C1-567F7C98CA3B}" destId="{6FCCEFDF-51D4-4F7D-B50D-928FD0A06E83}" srcOrd="1" destOrd="0" presId="urn:microsoft.com/office/officeart/2005/8/layout/orgChart1"/>
    <dgm:cxn modelId="{85B3347F-52B6-4959-950A-7183BA8A90BB}" type="presParOf" srcId="{6FCCEFDF-51D4-4F7D-B50D-928FD0A06E83}" destId="{5E36FA74-899A-4F24-926D-D409A9FEFA5E}" srcOrd="0" destOrd="0" presId="urn:microsoft.com/office/officeart/2005/8/layout/orgChart1"/>
    <dgm:cxn modelId="{0392D966-54ED-40CF-92DC-3141D3EA5787}" type="presParOf" srcId="{5E36FA74-899A-4F24-926D-D409A9FEFA5E}" destId="{92B2E942-08BE-4BBD-8CD1-EF9D27559272}" srcOrd="0" destOrd="0" presId="urn:microsoft.com/office/officeart/2005/8/layout/orgChart1"/>
    <dgm:cxn modelId="{C5864A4E-5751-4BDB-91F0-175DDA0DEA9D}" type="presParOf" srcId="{5E36FA74-899A-4F24-926D-D409A9FEFA5E}" destId="{CEDAC5B5-FC45-4CB9-8AED-24AAA6B3932F}" srcOrd="1" destOrd="0" presId="urn:microsoft.com/office/officeart/2005/8/layout/orgChart1"/>
    <dgm:cxn modelId="{C15AB576-9635-4845-98E0-51AD59E31670}" type="presParOf" srcId="{6FCCEFDF-51D4-4F7D-B50D-928FD0A06E83}" destId="{F2E6D679-CA1D-4756-8DF4-ED79098D78D5}" srcOrd="1" destOrd="0" presId="urn:microsoft.com/office/officeart/2005/8/layout/orgChart1"/>
    <dgm:cxn modelId="{091292AA-B3BD-4945-9692-4A2AD4E30996}" type="presParOf" srcId="{F2E6D679-CA1D-4756-8DF4-ED79098D78D5}" destId="{9EEBF4FB-A424-4EAE-A6B4-15B0372B908B}" srcOrd="0" destOrd="0" presId="urn:microsoft.com/office/officeart/2005/8/layout/orgChart1"/>
    <dgm:cxn modelId="{86D8E581-1B76-4978-B164-ABD15CFC910E}" type="presParOf" srcId="{F2E6D679-CA1D-4756-8DF4-ED79098D78D5}" destId="{5E334E91-5419-46B2-B9D9-CE116E514599}" srcOrd="1" destOrd="0" presId="urn:microsoft.com/office/officeart/2005/8/layout/orgChart1"/>
    <dgm:cxn modelId="{71EE3136-8EB3-47D9-A6E3-6F356503F012}" type="presParOf" srcId="{5E334E91-5419-46B2-B9D9-CE116E514599}" destId="{702229F2-1962-4C86-8545-EC0CCAD35FE2}" srcOrd="0" destOrd="0" presId="urn:microsoft.com/office/officeart/2005/8/layout/orgChart1"/>
    <dgm:cxn modelId="{AC113FA2-D03D-4892-B18A-8D92C8F8E20F}" type="presParOf" srcId="{702229F2-1962-4C86-8545-EC0CCAD35FE2}" destId="{46C41805-3632-4EE7-ABFB-33BCADAA7BC5}" srcOrd="0" destOrd="0" presId="urn:microsoft.com/office/officeart/2005/8/layout/orgChart1"/>
    <dgm:cxn modelId="{EB28D0B2-CBC6-42BF-851A-6C4EB7AD87F2}" type="presParOf" srcId="{702229F2-1962-4C86-8545-EC0CCAD35FE2}" destId="{DF1DEEAE-ECC4-4829-B66A-9B2F09164D85}" srcOrd="1" destOrd="0" presId="urn:microsoft.com/office/officeart/2005/8/layout/orgChart1"/>
    <dgm:cxn modelId="{FD327941-28C2-4CBD-BD85-10DCE0854346}" type="presParOf" srcId="{5E334E91-5419-46B2-B9D9-CE116E514599}" destId="{8073190C-D91C-4E27-B497-83FA08057BAE}" srcOrd="1" destOrd="0" presId="urn:microsoft.com/office/officeart/2005/8/layout/orgChart1"/>
    <dgm:cxn modelId="{1CE96010-4E65-4ABA-8D4F-E91A429AAC1C}" type="presParOf" srcId="{8073190C-D91C-4E27-B497-83FA08057BAE}" destId="{F2FFBB46-7419-458E-9781-0A35D1C6240B}" srcOrd="0" destOrd="0" presId="urn:microsoft.com/office/officeart/2005/8/layout/orgChart1"/>
    <dgm:cxn modelId="{E0B5518F-8379-4B9B-A5AF-DE07E5DCE5B2}" type="presParOf" srcId="{8073190C-D91C-4E27-B497-83FA08057BAE}" destId="{83F88028-673C-45AA-9D5D-063B01C91164}" srcOrd="1" destOrd="0" presId="urn:microsoft.com/office/officeart/2005/8/layout/orgChart1"/>
    <dgm:cxn modelId="{6EC05365-EF66-4DD0-BDD8-B43988DD8E7C}" type="presParOf" srcId="{83F88028-673C-45AA-9D5D-063B01C91164}" destId="{2E8839A0-BE4E-405F-942D-1591E8405169}" srcOrd="0" destOrd="0" presId="urn:microsoft.com/office/officeart/2005/8/layout/orgChart1"/>
    <dgm:cxn modelId="{C9D0FBD2-8A66-4E02-B59D-6418B343F0F8}" type="presParOf" srcId="{2E8839A0-BE4E-405F-942D-1591E8405169}" destId="{929F1F66-F1F6-4877-A557-28B5836C82FA}" srcOrd="0" destOrd="0" presId="urn:microsoft.com/office/officeart/2005/8/layout/orgChart1"/>
    <dgm:cxn modelId="{5E5BFF7D-3948-4D11-8D33-8D0E8061E36B}" type="presParOf" srcId="{2E8839A0-BE4E-405F-942D-1591E8405169}" destId="{E0D7AE7A-D44B-48D4-A9BF-773090CFC5A6}" srcOrd="1" destOrd="0" presId="urn:microsoft.com/office/officeart/2005/8/layout/orgChart1"/>
    <dgm:cxn modelId="{C9AE27A8-0595-4902-9DD9-81C28200421A}" type="presParOf" srcId="{83F88028-673C-45AA-9D5D-063B01C91164}" destId="{BA5D50A1-FE60-4D58-9CAA-F50DC136E85B}" srcOrd="1" destOrd="0" presId="urn:microsoft.com/office/officeart/2005/8/layout/orgChart1"/>
    <dgm:cxn modelId="{106DCC31-B7A6-48CD-AB7F-179CEAD86989}" type="presParOf" srcId="{83F88028-673C-45AA-9D5D-063B01C91164}" destId="{89FDAB65-381F-4839-969B-99540DEECA5F}" srcOrd="2" destOrd="0" presId="urn:microsoft.com/office/officeart/2005/8/layout/orgChart1"/>
    <dgm:cxn modelId="{A3FBE28D-F1BD-46FE-9B21-64416094A4AC}" type="presParOf" srcId="{5E334E91-5419-46B2-B9D9-CE116E514599}" destId="{4B686002-F915-417A-859A-A8CC86AEFDA7}" srcOrd="2" destOrd="0" presId="urn:microsoft.com/office/officeart/2005/8/layout/orgChart1"/>
    <dgm:cxn modelId="{E4401512-5722-4627-852E-5AAAAC5BB288}" type="presParOf" srcId="{6FCCEFDF-51D4-4F7D-B50D-928FD0A06E83}" destId="{61689BDC-62D6-4660-B42B-7F8318A46C1C}" srcOrd="2" destOrd="0" presId="urn:microsoft.com/office/officeart/2005/8/layout/orgChart1"/>
    <dgm:cxn modelId="{0E4454F5-4F5D-4D61-9768-3E17D5699131}" type="presParOf" srcId="{DCBE2065-F9B9-49CB-82C1-567F7C98CA3B}" destId="{13A432B7-7E88-464E-8741-CA0D7871733E}" srcOrd="2" destOrd="0" presId="urn:microsoft.com/office/officeart/2005/8/layout/orgChart1"/>
    <dgm:cxn modelId="{7E8EE911-F9A1-47DA-A671-49DE9C81B9F4}" type="presParOf" srcId="{DCBE2065-F9B9-49CB-82C1-567F7C98CA3B}" destId="{7CEB1C54-BF65-4850-9D6B-04BA268B6562}" srcOrd="3" destOrd="0" presId="urn:microsoft.com/office/officeart/2005/8/layout/orgChart1"/>
    <dgm:cxn modelId="{98D7095C-5DB7-4808-9A2C-AE6117A09812}" type="presParOf" srcId="{7CEB1C54-BF65-4850-9D6B-04BA268B6562}" destId="{B7C7131E-A4A6-4C87-8622-1B8F7753D8FE}" srcOrd="0" destOrd="0" presId="urn:microsoft.com/office/officeart/2005/8/layout/orgChart1"/>
    <dgm:cxn modelId="{FFCF94E7-2BB1-4561-AA35-AA83BCB2A295}" type="presParOf" srcId="{B7C7131E-A4A6-4C87-8622-1B8F7753D8FE}" destId="{2B183B3C-4C9E-42D2-B368-91A3616655CF}" srcOrd="0" destOrd="0" presId="urn:microsoft.com/office/officeart/2005/8/layout/orgChart1"/>
    <dgm:cxn modelId="{84614235-F085-49C0-92AF-253C5950D705}" type="presParOf" srcId="{B7C7131E-A4A6-4C87-8622-1B8F7753D8FE}" destId="{5E38D757-B97F-424D-A624-7D2F2047F51D}" srcOrd="1" destOrd="0" presId="urn:microsoft.com/office/officeart/2005/8/layout/orgChart1"/>
    <dgm:cxn modelId="{A2307A3E-1FD4-48EF-9448-D3246DC01C0C}" type="presParOf" srcId="{7CEB1C54-BF65-4850-9D6B-04BA268B6562}" destId="{6350ACBE-C98A-4FA9-BBEF-3960C63BCA59}" srcOrd="1" destOrd="0" presId="urn:microsoft.com/office/officeart/2005/8/layout/orgChart1"/>
    <dgm:cxn modelId="{8D1354E2-6E1F-489B-90EE-FAC9A5F14DA1}" type="presParOf" srcId="{6350ACBE-C98A-4FA9-BBEF-3960C63BCA59}" destId="{0B51FD13-E8C3-408C-A004-AB81441EE93C}" srcOrd="0" destOrd="0" presId="urn:microsoft.com/office/officeart/2005/8/layout/orgChart1"/>
    <dgm:cxn modelId="{8989B2A0-FA90-4FC5-B9F2-947881E7E63A}" type="presParOf" srcId="{6350ACBE-C98A-4FA9-BBEF-3960C63BCA59}" destId="{D678DE62-B7B7-4DAB-8023-8C21CFC7DF5C}" srcOrd="1" destOrd="0" presId="urn:microsoft.com/office/officeart/2005/8/layout/orgChart1"/>
    <dgm:cxn modelId="{5A3D3E61-7B43-4A0D-9B39-DFE5470ED9D0}" type="presParOf" srcId="{D678DE62-B7B7-4DAB-8023-8C21CFC7DF5C}" destId="{368CF1CB-A801-4A0C-803B-3148BD7FCDB9}" srcOrd="0" destOrd="0" presId="urn:microsoft.com/office/officeart/2005/8/layout/orgChart1"/>
    <dgm:cxn modelId="{3F11385A-0DE3-4A9F-995C-2CA286DD2D40}" type="presParOf" srcId="{368CF1CB-A801-4A0C-803B-3148BD7FCDB9}" destId="{DB4A4D90-D0E8-4795-9C5D-BDF403313891}" srcOrd="0" destOrd="0" presId="urn:microsoft.com/office/officeart/2005/8/layout/orgChart1"/>
    <dgm:cxn modelId="{77458F35-3E8B-4553-BDBA-5A81AA324C7E}" type="presParOf" srcId="{368CF1CB-A801-4A0C-803B-3148BD7FCDB9}" destId="{0C835E6D-BFDB-4069-A5E2-42A6AAAB3E19}" srcOrd="1" destOrd="0" presId="urn:microsoft.com/office/officeart/2005/8/layout/orgChart1"/>
    <dgm:cxn modelId="{CFF0F316-A120-456F-9DBF-E288EEC714A2}" type="presParOf" srcId="{D678DE62-B7B7-4DAB-8023-8C21CFC7DF5C}" destId="{8AEB41E7-32D1-4D18-99CE-236A5E083592}" srcOrd="1" destOrd="0" presId="urn:microsoft.com/office/officeart/2005/8/layout/orgChart1"/>
    <dgm:cxn modelId="{4F4852A1-E9D3-4FE7-9801-6CF281219041}" type="presParOf" srcId="{8AEB41E7-32D1-4D18-99CE-236A5E083592}" destId="{82C0C16F-D91B-4D07-B03B-60526527C43E}" srcOrd="0" destOrd="0" presId="urn:microsoft.com/office/officeart/2005/8/layout/orgChart1"/>
    <dgm:cxn modelId="{074245C1-9D33-4D7E-A249-880C1DBACA8F}" type="presParOf" srcId="{8AEB41E7-32D1-4D18-99CE-236A5E083592}" destId="{8003E6F1-4CB4-41BE-B8C1-FE8A31F31C4C}" srcOrd="1" destOrd="0" presId="urn:microsoft.com/office/officeart/2005/8/layout/orgChart1"/>
    <dgm:cxn modelId="{DBA54D4A-5CF6-4013-B492-0E2E965FFB7A}" type="presParOf" srcId="{8003E6F1-4CB4-41BE-B8C1-FE8A31F31C4C}" destId="{5DA4FFA5-5B12-4703-ABC7-D981DC10DF41}" srcOrd="0" destOrd="0" presId="urn:microsoft.com/office/officeart/2005/8/layout/orgChart1"/>
    <dgm:cxn modelId="{D9A560DC-3C09-4784-97E1-D593D628C3F5}" type="presParOf" srcId="{5DA4FFA5-5B12-4703-ABC7-D981DC10DF41}" destId="{514305AD-2A29-4BCE-8241-947EB1C4F080}" srcOrd="0" destOrd="0" presId="urn:microsoft.com/office/officeart/2005/8/layout/orgChart1"/>
    <dgm:cxn modelId="{D91CB3A6-0663-49A2-BA06-8B1EF9C33D83}" type="presParOf" srcId="{5DA4FFA5-5B12-4703-ABC7-D981DC10DF41}" destId="{3D6CA1A1-ED2C-43AE-84A2-4C80E232DEB6}" srcOrd="1" destOrd="0" presId="urn:microsoft.com/office/officeart/2005/8/layout/orgChart1"/>
    <dgm:cxn modelId="{C7364313-F2F7-41E5-AD63-80D97E07B934}" type="presParOf" srcId="{8003E6F1-4CB4-41BE-B8C1-FE8A31F31C4C}" destId="{2E0F9452-AA0E-413C-829A-6C8C0D19CD65}" srcOrd="1" destOrd="0" presId="urn:microsoft.com/office/officeart/2005/8/layout/orgChart1"/>
    <dgm:cxn modelId="{A7029ABE-FE05-4A2C-A20A-4A709DCB692D}" type="presParOf" srcId="{8003E6F1-4CB4-41BE-B8C1-FE8A31F31C4C}" destId="{43C64067-B9D8-4556-AAA0-F71EDB3D5432}" srcOrd="2" destOrd="0" presId="urn:microsoft.com/office/officeart/2005/8/layout/orgChart1"/>
    <dgm:cxn modelId="{96C5EECA-3448-44A5-A911-C8F072DADD1D}" type="presParOf" srcId="{D678DE62-B7B7-4DAB-8023-8C21CFC7DF5C}" destId="{F06FCFB8-4BB1-4665-89BD-1405F3E4E1AC}" srcOrd="2" destOrd="0" presId="urn:microsoft.com/office/officeart/2005/8/layout/orgChart1"/>
    <dgm:cxn modelId="{AA7A6B76-AC4D-46A2-9303-09ACF327C2DB}" type="presParOf" srcId="{6350ACBE-C98A-4FA9-BBEF-3960C63BCA59}" destId="{8C7836F3-86B1-481E-ACFF-55153E9EF884}" srcOrd="2" destOrd="0" presId="urn:microsoft.com/office/officeart/2005/8/layout/orgChart1"/>
    <dgm:cxn modelId="{396DE9A7-B117-43D2-A101-DD3FF55C8EF2}" type="presParOf" srcId="{6350ACBE-C98A-4FA9-BBEF-3960C63BCA59}" destId="{468771D1-0AE2-44A4-9D4B-9F58BAB64E9F}" srcOrd="3" destOrd="0" presId="urn:microsoft.com/office/officeart/2005/8/layout/orgChart1"/>
    <dgm:cxn modelId="{337406FC-8472-4501-93EA-C958BFBB07CF}" type="presParOf" srcId="{468771D1-0AE2-44A4-9D4B-9F58BAB64E9F}" destId="{106B1415-CB1D-40B4-A4A8-CC46B257B167}" srcOrd="0" destOrd="0" presId="urn:microsoft.com/office/officeart/2005/8/layout/orgChart1"/>
    <dgm:cxn modelId="{58642D66-2AEF-4217-8A80-52640CF9655C}" type="presParOf" srcId="{106B1415-CB1D-40B4-A4A8-CC46B257B167}" destId="{F7B007AE-0E07-4B2F-B78D-B53554A93ABA}" srcOrd="0" destOrd="0" presId="urn:microsoft.com/office/officeart/2005/8/layout/orgChart1"/>
    <dgm:cxn modelId="{B9EC9803-72B5-46B2-A564-248F6DED6E45}" type="presParOf" srcId="{106B1415-CB1D-40B4-A4A8-CC46B257B167}" destId="{52F4637C-8DE6-4107-86A9-8729EE2ABE37}" srcOrd="1" destOrd="0" presId="urn:microsoft.com/office/officeart/2005/8/layout/orgChart1"/>
    <dgm:cxn modelId="{67177169-E2BB-47FF-8159-5986258397C8}" type="presParOf" srcId="{468771D1-0AE2-44A4-9D4B-9F58BAB64E9F}" destId="{40D9067D-D396-4EE1-B647-10904C42B588}" srcOrd="1" destOrd="0" presId="urn:microsoft.com/office/officeart/2005/8/layout/orgChart1"/>
    <dgm:cxn modelId="{86907E72-E619-4C25-8D30-26B8F35056FD}" type="presParOf" srcId="{40D9067D-D396-4EE1-B647-10904C42B588}" destId="{EB732B8C-F79F-4D3C-8D91-848DD4E5C618}" srcOrd="0" destOrd="0" presId="urn:microsoft.com/office/officeart/2005/8/layout/orgChart1"/>
    <dgm:cxn modelId="{9A0EEBAB-B712-4B25-A159-F2AC551DDDE0}" type="presParOf" srcId="{40D9067D-D396-4EE1-B647-10904C42B588}" destId="{8CA4F921-3E01-4806-81B8-C19D57C92DEE}" srcOrd="1" destOrd="0" presId="urn:microsoft.com/office/officeart/2005/8/layout/orgChart1"/>
    <dgm:cxn modelId="{9B74CACC-5C6D-4B16-93CF-31424426F5B3}" type="presParOf" srcId="{8CA4F921-3E01-4806-81B8-C19D57C92DEE}" destId="{4726B31B-BA59-48A8-B5F8-A309526182E7}" srcOrd="0" destOrd="0" presId="urn:microsoft.com/office/officeart/2005/8/layout/orgChart1"/>
    <dgm:cxn modelId="{1DD33D05-90F1-4691-BA3F-165F9C53C9B3}" type="presParOf" srcId="{4726B31B-BA59-48A8-B5F8-A309526182E7}" destId="{1C428E8C-0496-4ECE-BD5A-886116931CE1}" srcOrd="0" destOrd="0" presId="urn:microsoft.com/office/officeart/2005/8/layout/orgChart1"/>
    <dgm:cxn modelId="{FF8314E5-780E-4669-A829-EB83126612F1}" type="presParOf" srcId="{4726B31B-BA59-48A8-B5F8-A309526182E7}" destId="{80D60AB0-BF4E-40B3-986A-809EE0592B86}" srcOrd="1" destOrd="0" presId="urn:microsoft.com/office/officeart/2005/8/layout/orgChart1"/>
    <dgm:cxn modelId="{E7200B77-F894-41DE-8D82-DEAF532476B2}" type="presParOf" srcId="{8CA4F921-3E01-4806-81B8-C19D57C92DEE}" destId="{F313F391-4183-4B37-8095-F93CB9DDB8FC}" srcOrd="1" destOrd="0" presId="urn:microsoft.com/office/officeart/2005/8/layout/orgChart1"/>
    <dgm:cxn modelId="{5233688B-C926-4F87-91CF-BBE4FBB15A01}" type="presParOf" srcId="{8CA4F921-3E01-4806-81B8-C19D57C92DEE}" destId="{A7EB2123-0DBB-468D-96AE-6DBC51775F96}" srcOrd="2" destOrd="0" presId="urn:microsoft.com/office/officeart/2005/8/layout/orgChart1"/>
    <dgm:cxn modelId="{EB7EC265-5946-4044-BB87-9FE48C3C5E32}" type="presParOf" srcId="{468771D1-0AE2-44A4-9D4B-9F58BAB64E9F}" destId="{2868B49A-4CEF-48AC-8C44-B6E467A6E297}" srcOrd="2" destOrd="0" presId="urn:microsoft.com/office/officeart/2005/8/layout/orgChart1"/>
    <dgm:cxn modelId="{C3BCC120-8F2C-4C68-BF4E-C828B2934B3C}" type="presParOf" srcId="{7CEB1C54-BF65-4850-9D6B-04BA268B6562}" destId="{F4A3144A-34C4-49FF-A50B-3491CE73914C}" srcOrd="2" destOrd="0" presId="urn:microsoft.com/office/officeart/2005/8/layout/orgChart1"/>
    <dgm:cxn modelId="{481B5944-B92D-457F-A867-B57EBF168814}" type="presParOf" srcId="{200C357F-164E-44FD-A9C8-B0BAE4AD6039}" destId="{3BE0BFD7-DDFF-484B-A4F8-351413C2696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FA2BF1C-26DA-4D7D-AF4A-2E3BB44D499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6F28613-D960-4697-A5DA-1CCE5B4D6B43}">
      <dgm:prSet phldrT="[Text]" custT="1"/>
      <dgm:spPr>
        <a:xfrm>
          <a:off x="3063120" y="240"/>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Credit Rating/Credit Score</a:t>
          </a:r>
          <a:endParaRPr lang="en-US" sz="1600" b="0" cap="all" baseline="0">
            <a:solidFill>
              <a:sysClr val="window" lastClr="FFFFFF"/>
            </a:solidFill>
            <a:latin typeface="Helvetica Neue"/>
            <a:ea typeface="+mn-ea"/>
            <a:cs typeface="+mn-cs"/>
          </a:endParaRPr>
        </a:p>
      </dgm:t>
    </dgm:pt>
    <dgm:pt modelId="{917612FC-BCE8-43CB-8084-4D321955FBF6}" type="parTrans" cxnId="{26113B24-A00B-4979-8B09-B56A5C9A25A6}">
      <dgm:prSet/>
      <dgm:spPr/>
      <dgm:t>
        <a:bodyPr/>
        <a:lstStyle/>
        <a:p>
          <a:endParaRPr lang="en-US"/>
        </a:p>
      </dgm:t>
    </dgm:pt>
    <dgm:pt modelId="{3373AC36-EE59-4D26-8D58-8706BE197D59}" type="sibTrans" cxnId="{26113B24-A00B-4979-8B09-B56A5C9A25A6}">
      <dgm:prSet/>
      <dgm:spPr/>
      <dgm:t>
        <a:bodyPr/>
        <a:lstStyle/>
        <a:p>
          <a:endParaRPr lang="en-US"/>
        </a:p>
      </dgm:t>
    </dgm:pt>
    <dgm:pt modelId="{BCFF1462-F7CD-4150-9E7B-057E1AE8BE35}">
      <dgm:prSet phldrT="[Text]" custT="1"/>
      <dgm:spPr>
        <a:xfrm>
          <a:off x="2045093" y="1194948"/>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Payment History</a:t>
          </a:r>
        </a:p>
      </dgm:t>
    </dgm:pt>
    <dgm:pt modelId="{D236B3CF-40E3-45C3-ACCB-5EA5E4147DD3}" type="parTrans" cxnId="{B7C770FC-BFD6-46A5-B788-BA7DE67E6E02}">
      <dgm:prSet/>
      <dgm:spPr>
        <a:xfrm>
          <a:off x="2886437"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EDB0D2AC-ECA0-42AD-8971-B47A68F15893}" type="sibTrans" cxnId="{B7C770FC-BFD6-46A5-B788-BA7DE67E6E02}">
      <dgm:prSet/>
      <dgm:spPr/>
      <dgm:t>
        <a:bodyPr/>
        <a:lstStyle/>
        <a:p>
          <a:endParaRPr lang="en-US"/>
        </a:p>
      </dgm:t>
    </dgm:pt>
    <dgm:pt modelId="{3B5F07BC-89C3-47B0-BFC2-C8C74AB8A3E1}">
      <dgm:prSet phldrT="[Text]" custT="1"/>
      <dgm:spPr>
        <a:xfrm>
          <a:off x="2465765" y="2389657"/>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Amount Currently Owed</a:t>
          </a:r>
        </a:p>
      </dgm:t>
    </dgm:pt>
    <dgm:pt modelId="{6A11324A-03B8-4222-8197-432097474BD9}" type="parTrans" cxnId="{6CEF0AE5-9E05-412E-A1CB-7F923130EDFF}">
      <dgm:prSet/>
      <dgm:spPr>
        <a:xfrm>
          <a:off x="2213362"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BDF86E69-FD7D-44AB-9C32-ADB7EC8AF185}" type="sibTrans" cxnId="{6CEF0AE5-9E05-412E-A1CB-7F923130EDFF}">
      <dgm:prSet/>
      <dgm:spPr/>
      <dgm:t>
        <a:bodyPr/>
        <a:lstStyle/>
        <a:p>
          <a:endParaRPr lang="en-US"/>
        </a:p>
      </dgm:t>
    </dgm:pt>
    <dgm:pt modelId="{503B266D-9B69-4A94-B9C0-78DE43051E75}">
      <dgm:prSet phldrT="[Text]" custT="1"/>
      <dgm:spPr>
        <a:xfrm>
          <a:off x="2465765" y="3584365"/>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New (recent) Credit</a:t>
          </a:r>
        </a:p>
      </dgm:t>
    </dgm:pt>
    <dgm:pt modelId="{7A08B7A3-752D-41B7-97D7-4374E2FB9499}" type="parTrans" cxnId="{9BC892D4-A29E-4EB6-BFFA-14F770B67511}">
      <dgm:prSet/>
      <dgm:spPr>
        <a:xfrm>
          <a:off x="2213362"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2C3E6571-A80C-4F1A-A4FC-C54FFA9D25B0}" type="sibTrans" cxnId="{9BC892D4-A29E-4EB6-BFFA-14F770B67511}">
      <dgm:prSet/>
      <dgm:spPr/>
      <dgm:t>
        <a:bodyPr/>
        <a:lstStyle/>
        <a:p>
          <a:endParaRPr lang="en-US"/>
        </a:p>
      </dgm:t>
    </dgm:pt>
    <dgm:pt modelId="{0C93B688-5F60-4244-8476-C7C68A5D31FC}">
      <dgm:prSet phldrT="[Text]" custT="1"/>
      <dgm:spPr>
        <a:xfrm>
          <a:off x="4081146" y="1194948"/>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Length of Credit History</a:t>
          </a:r>
        </a:p>
      </dgm:t>
    </dgm:pt>
    <dgm:pt modelId="{29679B2D-FA6E-484B-B041-86AE9FEE19AF}" type="parTrans" cxnId="{89358B1E-FC9C-4E81-8908-60A23895334A}">
      <dgm:prSet/>
      <dgm:spPr>
        <a:xfrm>
          <a:off x="3904464"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CB853F2F-E00F-475C-B8FC-75B74B14431E}" type="sibTrans" cxnId="{89358B1E-FC9C-4E81-8908-60A23895334A}">
      <dgm:prSet/>
      <dgm:spPr/>
      <dgm:t>
        <a:bodyPr/>
        <a:lstStyle/>
        <a:p>
          <a:endParaRPr lang="en-US"/>
        </a:p>
      </dgm:t>
    </dgm:pt>
    <dgm:pt modelId="{26FA73E9-549D-4CC2-99F3-C868DE58A1D6}">
      <dgm:prSet phldrT="[Text]" custT="1"/>
      <dgm:spPr>
        <a:xfrm>
          <a:off x="4501818" y="2389657"/>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Types of Credit</a:t>
          </a:r>
        </a:p>
      </dgm:t>
    </dgm:pt>
    <dgm:pt modelId="{4580D6A7-FDAE-4E30-936E-2B65804FEDA3}" type="parTrans" cxnId="{B867B612-D121-4B2F-9EF2-A3D045984A38}">
      <dgm:prSet/>
      <dgm:spPr>
        <a:xfrm>
          <a:off x="4249415"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A0E4E68A-6FCB-4AE7-8BFD-8D8D037B4942}" type="sibTrans" cxnId="{B867B612-D121-4B2F-9EF2-A3D045984A38}">
      <dgm:prSet/>
      <dgm:spPr/>
      <dgm:t>
        <a:bodyPr/>
        <a:lstStyle/>
        <a:p>
          <a:endParaRPr lang="en-US"/>
        </a:p>
      </dgm:t>
    </dgm:pt>
    <dgm:pt modelId="{B68DEB62-D3D6-4CFE-A5F2-5967EACB2B3B}" type="pres">
      <dgm:prSet presAssocID="{3FA2BF1C-26DA-4D7D-AF4A-2E3BB44D499D}" presName="hierChild1" presStyleCnt="0">
        <dgm:presLayoutVars>
          <dgm:orgChart val="1"/>
          <dgm:chPref val="1"/>
          <dgm:dir/>
          <dgm:animOne val="branch"/>
          <dgm:animLvl val="lvl"/>
          <dgm:resizeHandles/>
        </dgm:presLayoutVars>
      </dgm:prSet>
      <dgm:spPr/>
    </dgm:pt>
    <dgm:pt modelId="{200C357F-164E-44FD-A9C8-B0BAE4AD6039}" type="pres">
      <dgm:prSet presAssocID="{C6F28613-D960-4697-A5DA-1CCE5B4D6B43}" presName="hierRoot1" presStyleCnt="0">
        <dgm:presLayoutVars>
          <dgm:hierBranch val="init"/>
        </dgm:presLayoutVars>
      </dgm:prSet>
      <dgm:spPr/>
    </dgm:pt>
    <dgm:pt modelId="{759929EF-07BB-43C9-BCC2-638234005FDB}" type="pres">
      <dgm:prSet presAssocID="{C6F28613-D960-4697-A5DA-1CCE5B4D6B43}" presName="rootComposite1" presStyleCnt="0"/>
      <dgm:spPr/>
    </dgm:pt>
    <dgm:pt modelId="{CC4FFC01-5DDE-4E63-88F2-11DFA8F4A740}" type="pres">
      <dgm:prSet presAssocID="{C6F28613-D960-4697-A5DA-1CCE5B4D6B43}" presName="rootText1" presStyleLbl="node0" presStyleIdx="0" presStyleCnt="1">
        <dgm:presLayoutVars>
          <dgm:chPref val="3"/>
        </dgm:presLayoutVars>
      </dgm:prSet>
      <dgm:spPr>
        <a:prstGeom prst="roundRect">
          <a:avLst/>
        </a:prstGeom>
      </dgm:spPr>
    </dgm:pt>
    <dgm:pt modelId="{6565D427-C4C5-4EBE-9835-88BE56DB8675}" type="pres">
      <dgm:prSet presAssocID="{C6F28613-D960-4697-A5DA-1CCE5B4D6B43}" presName="rootConnector1" presStyleLbl="node1" presStyleIdx="0" presStyleCnt="0"/>
      <dgm:spPr/>
    </dgm:pt>
    <dgm:pt modelId="{DCBE2065-F9B9-49CB-82C1-567F7C98CA3B}" type="pres">
      <dgm:prSet presAssocID="{C6F28613-D960-4697-A5DA-1CCE5B4D6B43}" presName="hierChild2" presStyleCnt="0"/>
      <dgm:spPr/>
    </dgm:pt>
    <dgm:pt modelId="{4E8806A9-DF6F-441A-B908-D5D89CB93538}" type="pres">
      <dgm:prSet presAssocID="{D236B3CF-40E3-45C3-ACCB-5EA5E4147DD3}" presName="Name37" presStyleLbl="parChTrans1D2" presStyleIdx="0" presStyleCnt="2"/>
      <dgm:spPr/>
    </dgm:pt>
    <dgm:pt modelId="{470A942C-ED55-48F4-9BF2-9F52AAEB8B9A}" type="pres">
      <dgm:prSet presAssocID="{BCFF1462-F7CD-4150-9E7B-057E1AE8BE35}" presName="hierRoot2" presStyleCnt="0">
        <dgm:presLayoutVars>
          <dgm:hierBranch val="init"/>
        </dgm:presLayoutVars>
      </dgm:prSet>
      <dgm:spPr/>
    </dgm:pt>
    <dgm:pt modelId="{9049873E-268C-44EC-8AE4-1766CBB66ADA}" type="pres">
      <dgm:prSet presAssocID="{BCFF1462-F7CD-4150-9E7B-057E1AE8BE35}" presName="rootComposite" presStyleCnt="0"/>
      <dgm:spPr/>
    </dgm:pt>
    <dgm:pt modelId="{72FAB993-86ED-440D-AC35-40920F045BF1}" type="pres">
      <dgm:prSet presAssocID="{BCFF1462-F7CD-4150-9E7B-057E1AE8BE35}" presName="rootText" presStyleLbl="node2" presStyleIdx="0" presStyleCnt="2">
        <dgm:presLayoutVars>
          <dgm:chPref val="3"/>
        </dgm:presLayoutVars>
      </dgm:prSet>
      <dgm:spPr>
        <a:prstGeom prst="roundRect">
          <a:avLst/>
        </a:prstGeom>
      </dgm:spPr>
    </dgm:pt>
    <dgm:pt modelId="{AFF4E4AC-E472-4510-BBE8-C3A2AC9A6EB2}" type="pres">
      <dgm:prSet presAssocID="{BCFF1462-F7CD-4150-9E7B-057E1AE8BE35}" presName="rootConnector" presStyleLbl="node2" presStyleIdx="0" presStyleCnt="2"/>
      <dgm:spPr/>
    </dgm:pt>
    <dgm:pt modelId="{D03A95D4-47AC-4764-8C3A-903FD73BAD5B}" type="pres">
      <dgm:prSet presAssocID="{BCFF1462-F7CD-4150-9E7B-057E1AE8BE35}" presName="hierChild4" presStyleCnt="0"/>
      <dgm:spPr/>
    </dgm:pt>
    <dgm:pt modelId="{12F96AB4-DDEE-4C20-BF53-043A2B1609F2}" type="pres">
      <dgm:prSet presAssocID="{6A11324A-03B8-4222-8197-432097474BD9}" presName="Name37" presStyleLbl="parChTrans1D3" presStyleIdx="0" presStyleCnt="3"/>
      <dgm:spPr/>
    </dgm:pt>
    <dgm:pt modelId="{3A5A4D5E-3DCF-4773-B05E-1CDED9152970}" type="pres">
      <dgm:prSet presAssocID="{3B5F07BC-89C3-47B0-BFC2-C8C74AB8A3E1}" presName="hierRoot2" presStyleCnt="0">
        <dgm:presLayoutVars>
          <dgm:hierBranch val="init"/>
        </dgm:presLayoutVars>
      </dgm:prSet>
      <dgm:spPr/>
    </dgm:pt>
    <dgm:pt modelId="{5685971B-3C17-43E6-9A57-9F76E0E8991C}" type="pres">
      <dgm:prSet presAssocID="{3B5F07BC-89C3-47B0-BFC2-C8C74AB8A3E1}" presName="rootComposite" presStyleCnt="0"/>
      <dgm:spPr/>
    </dgm:pt>
    <dgm:pt modelId="{D35186B2-CAFC-4FEB-8AD3-103CBCDD41DB}" type="pres">
      <dgm:prSet presAssocID="{3B5F07BC-89C3-47B0-BFC2-C8C74AB8A3E1}" presName="rootText" presStyleLbl="node3" presStyleIdx="0" presStyleCnt="3">
        <dgm:presLayoutVars>
          <dgm:chPref val="3"/>
        </dgm:presLayoutVars>
      </dgm:prSet>
      <dgm:spPr>
        <a:prstGeom prst="roundRect">
          <a:avLst/>
        </a:prstGeom>
      </dgm:spPr>
    </dgm:pt>
    <dgm:pt modelId="{2241037D-2C75-4207-B5AC-E77EBC0668BC}" type="pres">
      <dgm:prSet presAssocID="{3B5F07BC-89C3-47B0-BFC2-C8C74AB8A3E1}" presName="rootConnector" presStyleLbl="node3" presStyleIdx="0" presStyleCnt="3"/>
      <dgm:spPr/>
    </dgm:pt>
    <dgm:pt modelId="{2401275C-C8CC-4273-B19B-82979635F311}" type="pres">
      <dgm:prSet presAssocID="{3B5F07BC-89C3-47B0-BFC2-C8C74AB8A3E1}" presName="hierChild4" presStyleCnt="0"/>
      <dgm:spPr/>
    </dgm:pt>
    <dgm:pt modelId="{889CDF04-9D91-46A8-8156-1D213E8F44E4}" type="pres">
      <dgm:prSet presAssocID="{3B5F07BC-89C3-47B0-BFC2-C8C74AB8A3E1}" presName="hierChild5" presStyleCnt="0"/>
      <dgm:spPr/>
    </dgm:pt>
    <dgm:pt modelId="{769CA86B-4B7C-42C5-A3D1-37D7A0CA6261}" type="pres">
      <dgm:prSet presAssocID="{7A08B7A3-752D-41B7-97D7-4374E2FB9499}" presName="Name37" presStyleLbl="parChTrans1D3" presStyleIdx="1" presStyleCnt="3"/>
      <dgm:spPr/>
    </dgm:pt>
    <dgm:pt modelId="{1137D2A5-FCB7-4DC7-9E67-3184C9680E85}" type="pres">
      <dgm:prSet presAssocID="{503B266D-9B69-4A94-B9C0-78DE43051E75}" presName="hierRoot2" presStyleCnt="0">
        <dgm:presLayoutVars>
          <dgm:hierBranch val="init"/>
        </dgm:presLayoutVars>
      </dgm:prSet>
      <dgm:spPr/>
    </dgm:pt>
    <dgm:pt modelId="{25EE2D90-2DDB-421A-A3A3-76AB371DFB7E}" type="pres">
      <dgm:prSet presAssocID="{503B266D-9B69-4A94-B9C0-78DE43051E75}" presName="rootComposite" presStyleCnt="0"/>
      <dgm:spPr/>
    </dgm:pt>
    <dgm:pt modelId="{0A1C3361-ADCB-46FD-831B-10F24D4AE8D1}" type="pres">
      <dgm:prSet presAssocID="{503B266D-9B69-4A94-B9C0-78DE43051E75}" presName="rootText" presStyleLbl="node3" presStyleIdx="1" presStyleCnt="3">
        <dgm:presLayoutVars>
          <dgm:chPref val="3"/>
        </dgm:presLayoutVars>
      </dgm:prSet>
      <dgm:spPr>
        <a:prstGeom prst="roundRect">
          <a:avLst/>
        </a:prstGeom>
      </dgm:spPr>
    </dgm:pt>
    <dgm:pt modelId="{A4E3FBB3-2DD1-4FF4-9A72-AB3384630EAD}" type="pres">
      <dgm:prSet presAssocID="{503B266D-9B69-4A94-B9C0-78DE43051E75}" presName="rootConnector" presStyleLbl="node3" presStyleIdx="1" presStyleCnt="3"/>
      <dgm:spPr/>
    </dgm:pt>
    <dgm:pt modelId="{28D2ED3C-FF87-47A4-A96F-8B3F64E6924A}" type="pres">
      <dgm:prSet presAssocID="{503B266D-9B69-4A94-B9C0-78DE43051E75}" presName="hierChild4" presStyleCnt="0"/>
      <dgm:spPr/>
    </dgm:pt>
    <dgm:pt modelId="{B574F4EC-1E80-48B1-A826-83AECB40F816}" type="pres">
      <dgm:prSet presAssocID="{503B266D-9B69-4A94-B9C0-78DE43051E75}" presName="hierChild5" presStyleCnt="0"/>
      <dgm:spPr/>
    </dgm:pt>
    <dgm:pt modelId="{54374385-3C00-4F60-9983-1224AD6B2A84}" type="pres">
      <dgm:prSet presAssocID="{BCFF1462-F7CD-4150-9E7B-057E1AE8BE35}" presName="hierChild5" presStyleCnt="0"/>
      <dgm:spPr/>
    </dgm:pt>
    <dgm:pt modelId="{E3C173DB-7877-4364-8321-A78EB16AB2F4}" type="pres">
      <dgm:prSet presAssocID="{29679B2D-FA6E-484B-B041-86AE9FEE19AF}" presName="Name37" presStyleLbl="parChTrans1D2" presStyleIdx="1" presStyleCnt="2"/>
      <dgm:spPr/>
    </dgm:pt>
    <dgm:pt modelId="{039F7368-953A-4B43-9A6F-2A01AA44374F}" type="pres">
      <dgm:prSet presAssocID="{0C93B688-5F60-4244-8476-C7C68A5D31FC}" presName="hierRoot2" presStyleCnt="0">
        <dgm:presLayoutVars>
          <dgm:hierBranch val="init"/>
        </dgm:presLayoutVars>
      </dgm:prSet>
      <dgm:spPr/>
    </dgm:pt>
    <dgm:pt modelId="{4F440FB2-B208-4D93-AA82-C376D5DC5FB3}" type="pres">
      <dgm:prSet presAssocID="{0C93B688-5F60-4244-8476-C7C68A5D31FC}" presName="rootComposite" presStyleCnt="0"/>
      <dgm:spPr/>
    </dgm:pt>
    <dgm:pt modelId="{B6E2E633-3BF4-4131-962B-5B0C68D7FB4F}" type="pres">
      <dgm:prSet presAssocID="{0C93B688-5F60-4244-8476-C7C68A5D31FC}" presName="rootText" presStyleLbl="node2" presStyleIdx="1" presStyleCnt="2">
        <dgm:presLayoutVars>
          <dgm:chPref val="3"/>
        </dgm:presLayoutVars>
      </dgm:prSet>
      <dgm:spPr>
        <a:prstGeom prst="roundRect">
          <a:avLst/>
        </a:prstGeom>
      </dgm:spPr>
    </dgm:pt>
    <dgm:pt modelId="{1B8F88F0-D87D-4113-9E9A-45D3A885014B}" type="pres">
      <dgm:prSet presAssocID="{0C93B688-5F60-4244-8476-C7C68A5D31FC}" presName="rootConnector" presStyleLbl="node2" presStyleIdx="1" presStyleCnt="2"/>
      <dgm:spPr/>
    </dgm:pt>
    <dgm:pt modelId="{05E09787-B0B3-488C-8830-D1C3EFB91657}" type="pres">
      <dgm:prSet presAssocID="{0C93B688-5F60-4244-8476-C7C68A5D31FC}" presName="hierChild4" presStyleCnt="0"/>
      <dgm:spPr/>
    </dgm:pt>
    <dgm:pt modelId="{48446FF0-1033-4837-AE07-09D276378857}" type="pres">
      <dgm:prSet presAssocID="{4580D6A7-FDAE-4E30-936E-2B65804FEDA3}" presName="Name37" presStyleLbl="parChTrans1D3" presStyleIdx="2" presStyleCnt="3"/>
      <dgm:spPr/>
    </dgm:pt>
    <dgm:pt modelId="{B80BF8EE-AB99-4B60-8860-5889A1100DFF}" type="pres">
      <dgm:prSet presAssocID="{26FA73E9-549D-4CC2-99F3-C868DE58A1D6}" presName="hierRoot2" presStyleCnt="0">
        <dgm:presLayoutVars>
          <dgm:hierBranch val="init"/>
        </dgm:presLayoutVars>
      </dgm:prSet>
      <dgm:spPr/>
    </dgm:pt>
    <dgm:pt modelId="{802D7BEB-23A5-4E31-982E-DBB364B07CBE}" type="pres">
      <dgm:prSet presAssocID="{26FA73E9-549D-4CC2-99F3-C868DE58A1D6}" presName="rootComposite" presStyleCnt="0"/>
      <dgm:spPr/>
    </dgm:pt>
    <dgm:pt modelId="{09C5352F-D593-4DA4-B7EF-0181E4BD9D96}" type="pres">
      <dgm:prSet presAssocID="{26FA73E9-549D-4CC2-99F3-C868DE58A1D6}" presName="rootText" presStyleLbl="node3" presStyleIdx="2" presStyleCnt="3">
        <dgm:presLayoutVars>
          <dgm:chPref val="3"/>
        </dgm:presLayoutVars>
      </dgm:prSet>
      <dgm:spPr>
        <a:prstGeom prst="roundRect">
          <a:avLst/>
        </a:prstGeom>
      </dgm:spPr>
    </dgm:pt>
    <dgm:pt modelId="{6399235C-CDD8-42CC-9F8A-B4710F9613A6}" type="pres">
      <dgm:prSet presAssocID="{26FA73E9-549D-4CC2-99F3-C868DE58A1D6}" presName="rootConnector" presStyleLbl="node3" presStyleIdx="2" presStyleCnt="3"/>
      <dgm:spPr/>
    </dgm:pt>
    <dgm:pt modelId="{08106E4E-EE75-4CB0-97F2-BBCA8EA30182}" type="pres">
      <dgm:prSet presAssocID="{26FA73E9-549D-4CC2-99F3-C868DE58A1D6}" presName="hierChild4" presStyleCnt="0"/>
      <dgm:spPr/>
    </dgm:pt>
    <dgm:pt modelId="{97BE0D01-E346-4131-9C6F-D529377F068E}" type="pres">
      <dgm:prSet presAssocID="{26FA73E9-549D-4CC2-99F3-C868DE58A1D6}" presName="hierChild5" presStyleCnt="0"/>
      <dgm:spPr/>
    </dgm:pt>
    <dgm:pt modelId="{224E5A51-4029-4CBC-BF09-59EC27D04BBD}" type="pres">
      <dgm:prSet presAssocID="{0C93B688-5F60-4244-8476-C7C68A5D31FC}" presName="hierChild5" presStyleCnt="0"/>
      <dgm:spPr/>
    </dgm:pt>
    <dgm:pt modelId="{3BE0BFD7-DDFF-484B-A4F8-351413C26965}" type="pres">
      <dgm:prSet presAssocID="{C6F28613-D960-4697-A5DA-1CCE5B4D6B43}" presName="hierChild3" presStyleCnt="0"/>
      <dgm:spPr/>
    </dgm:pt>
  </dgm:ptLst>
  <dgm:cxnLst>
    <dgm:cxn modelId="{51343902-A331-48B6-AE76-D86BDD231E5D}" type="presOf" srcId="{D236B3CF-40E3-45C3-ACCB-5EA5E4147DD3}" destId="{4E8806A9-DF6F-441A-B908-D5D89CB93538}" srcOrd="0" destOrd="0" presId="urn:microsoft.com/office/officeart/2005/8/layout/orgChart1"/>
    <dgm:cxn modelId="{B867B612-D121-4B2F-9EF2-A3D045984A38}" srcId="{0C93B688-5F60-4244-8476-C7C68A5D31FC}" destId="{26FA73E9-549D-4CC2-99F3-C868DE58A1D6}" srcOrd="0" destOrd="0" parTransId="{4580D6A7-FDAE-4E30-936E-2B65804FEDA3}" sibTransId="{A0E4E68A-6FCB-4AE7-8BFD-8D8D037B4942}"/>
    <dgm:cxn modelId="{89358B1E-FC9C-4E81-8908-60A23895334A}" srcId="{C6F28613-D960-4697-A5DA-1CCE5B4D6B43}" destId="{0C93B688-5F60-4244-8476-C7C68A5D31FC}" srcOrd="1" destOrd="0" parTransId="{29679B2D-FA6E-484B-B041-86AE9FEE19AF}" sibTransId="{CB853F2F-E00F-475C-B8FC-75B74B14431E}"/>
    <dgm:cxn modelId="{26113B24-A00B-4979-8B09-B56A5C9A25A6}" srcId="{3FA2BF1C-26DA-4D7D-AF4A-2E3BB44D499D}" destId="{C6F28613-D960-4697-A5DA-1CCE5B4D6B43}" srcOrd="0" destOrd="0" parTransId="{917612FC-BCE8-43CB-8084-4D321955FBF6}" sibTransId="{3373AC36-EE59-4D26-8D58-8706BE197D59}"/>
    <dgm:cxn modelId="{788BBB2E-0F95-4818-85BB-E588234E3D92}" type="presOf" srcId="{C6F28613-D960-4697-A5DA-1CCE5B4D6B43}" destId="{6565D427-C4C5-4EBE-9835-88BE56DB8675}" srcOrd="1" destOrd="0" presId="urn:microsoft.com/office/officeart/2005/8/layout/orgChart1"/>
    <dgm:cxn modelId="{F9CBEF33-0971-420C-9348-03B2F9706903}" type="presOf" srcId="{4580D6A7-FDAE-4E30-936E-2B65804FEDA3}" destId="{48446FF0-1033-4837-AE07-09D276378857}" srcOrd="0" destOrd="0" presId="urn:microsoft.com/office/officeart/2005/8/layout/orgChart1"/>
    <dgm:cxn modelId="{AC5B0E3E-1E90-4AA7-896B-BDA966069D68}" type="presOf" srcId="{7A08B7A3-752D-41B7-97D7-4374E2FB9499}" destId="{769CA86B-4B7C-42C5-A3D1-37D7A0CA6261}" srcOrd="0" destOrd="0" presId="urn:microsoft.com/office/officeart/2005/8/layout/orgChart1"/>
    <dgm:cxn modelId="{6B078565-397D-4942-A5C8-0E8B1C65B0C0}" type="presOf" srcId="{C6F28613-D960-4697-A5DA-1CCE5B4D6B43}" destId="{CC4FFC01-5DDE-4E63-88F2-11DFA8F4A740}" srcOrd="0" destOrd="0" presId="urn:microsoft.com/office/officeart/2005/8/layout/orgChart1"/>
    <dgm:cxn modelId="{95B50867-4245-4CBF-BEA4-FA0C35F8FCD6}" type="presOf" srcId="{26FA73E9-549D-4CC2-99F3-C868DE58A1D6}" destId="{09C5352F-D593-4DA4-B7EF-0181E4BD9D96}" srcOrd="0" destOrd="0" presId="urn:microsoft.com/office/officeart/2005/8/layout/orgChart1"/>
    <dgm:cxn modelId="{2D3B4C69-4BD1-454B-8CB5-C32D09C9C749}" type="presOf" srcId="{3B5F07BC-89C3-47B0-BFC2-C8C74AB8A3E1}" destId="{2241037D-2C75-4207-B5AC-E77EBC0668BC}" srcOrd="1" destOrd="0" presId="urn:microsoft.com/office/officeart/2005/8/layout/orgChart1"/>
    <dgm:cxn modelId="{31907A71-5ECA-4BA5-94CB-0E3A6B0B23C7}" type="presOf" srcId="{BCFF1462-F7CD-4150-9E7B-057E1AE8BE35}" destId="{AFF4E4AC-E472-4510-BBE8-C3A2AC9A6EB2}" srcOrd="1" destOrd="0" presId="urn:microsoft.com/office/officeart/2005/8/layout/orgChart1"/>
    <dgm:cxn modelId="{688A8B71-CC77-4F21-9B4E-96F37A6AE045}" type="presOf" srcId="{3B5F07BC-89C3-47B0-BFC2-C8C74AB8A3E1}" destId="{D35186B2-CAFC-4FEB-8AD3-103CBCDD41DB}" srcOrd="0" destOrd="0" presId="urn:microsoft.com/office/officeart/2005/8/layout/orgChart1"/>
    <dgm:cxn modelId="{9A04BE79-033D-47B7-9C00-C0D17DA50A73}" type="presOf" srcId="{BCFF1462-F7CD-4150-9E7B-057E1AE8BE35}" destId="{72FAB993-86ED-440D-AC35-40920F045BF1}" srcOrd="0" destOrd="0" presId="urn:microsoft.com/office/officeart/2005/8/layout/orgChart1"/>
    <dgm:cxn modelId="{4BA1E87F-E5EC-458E-A362-EDCD1B764DE0}" type="presOf" srcId="{503B266D-9B69-4A94-B9C0-78DE43051E75}" destId="{0A1C3361-ADCB-46FD-831B-10F24D4AE8D1}" srcOrd="0" destOrd="0" presId="urn:microsoft.com/office/officeart/2005/8/layout/orgChart1"/>
    <dgm:cxn modelId="{7C9EAD93-A620-4795-A8C5-2FFBFE3B5CB6}" type="presOf" srcId="{26FA73E9-549D-4CC2-99F3-C868DE58A1D6}" destId="{6399235C-CDD8-42CC-9F8A-B4710F9613A6}" srcOrd="1" destOrd="0" presId="urn:microsoft.com/office/officeart/2005/8/layout/orgChart1"/>
    <dgm:cxn modelId="{67DB8395-F12E-4EA3-A78E-67C7597B269E}" type="presOf" srcId="{0C93B688-5F60-4244-8476-C7C68A5D31FC}" destId="{1B8F88F0-D87D-4113-9E9A-45D3A885014B}" srcOrd="1" destOrd="0" presId="urn:microsoft.com/office/officeart/2005/8/layout/orgChart1"/>
    <dgm:cxn modelId="{0980E0A8-D23C-44DD-ADF7-9E3CF92B8A9E}" type="presOf" srcId="{6A11324A-03B8-4222-8197-432097474BD9}" destId="{12F96AB4-DDEE-4C20-BF53-043A2B1609F2}" srcOrd="0" destOrd="0" presId="urn:microsoft.com/office/officeart/2005/8/layout/orgChart1"/>
    <dgm:cxn modelId="{F75ADCC0-1826-4781-A498-030619FF96E3}" type="presOf" srcId="{0C93B688-5F60-4244-8476-C7C68A5D31FC}" destId="{B6E2E633-3BF4-4131-962B-5B0C68D7FB4F}" srcOrd="0" destOrd="0" presId="urn:microsoft.com/office/officeart/2005/8/layout/orgChart1"/>
    <dgm:cxn modelId="{9BC892D4-A29E-4EB6-BFFA-14F770B67511}" srcId="{BCFF1462-F7CD-4150-9E7B-057E1AE8BE35}" destId="{503B266D-9B69-4A94-B9C0-78DE43051E75}" srcOrd="1" destOrd="0" parTransId="{7A08B7A3-752D-41B7-97D7-4374E2FB9499}" sibTransId="{2C3E6571-A80C-4F1A-A4FC-C54FFA9D25B0}"/>
    <dgm:cxn modelId="{6CEF0AE5-9E05-412E-A1CB-7F923130EDFF}" srcId="{BCFF1462-F7CD-4150-9E7B-057E1AE8BE35}" destId="{3B5F07BC-89C3-47B0-BFC2-C8C74AB8A3E1}" srcOrd="0" destOrd="0" parTransId="{6A11324A-03B8-4222-8197-432097474BD9}" sibTransId="{BDF86E69-FD7D-44AB-9C32-ADB7EC8AF185}"/>
    <dgm:cxn modelId="{B31359EB-09C9-40BC-B1D2-458CE338EF80}" type="presOf" srcId="{503B266D-9B69-4A94-B9C0-78DE43051E75}" destId="{A4E3FBB3-2DD1-4FF4-9A72-AB3384630EAD}" srcOrd="1" destOrd="0" presId="urn:microsoft.com/office/officeart/2005/8/layout/orgChart1"/>
    <dgm:cxn modelId="{5D826FEE-396D-4D1B-8E0F-D9CF671A72EF}" type="presOf" srcId="{29679B2D-FA6E-484B-B041-86AE9FEE19AF}" destId="{E3C173DB-7877-4364-8321-A78EB16AB2F4}" srcOrd="0" destOrd="0" presId="urn:microsoft.com/office/officeart/2005/8/layout/orgChart1"/>
    <dgm:cxn modelId="{FA5EA7F7-E1DD-4984-A4DF-36E78726415E}" type="presOf" srcId="{3FA2BF1C-26DA-4D7D-AF4A-2E3BB44D499D}" destId="{B68DEB62-D3D6-4CFE-A5F2-5967EACB2B3B}" srcOrd="0" destOrd="0" presId="urn:microsoft.com/office/officeart/2005/8/layout/orgChart1"/>
    <dgm:cxn modelId="{B7C770FC-BFD6-46A5-B788-BA7DE67E6E02}" srcId="{C6F28613-D960-4697-A5DA-1CCE5B4D6B43}" destId="{BCFF1462-F7CD-4150-9E7B-057E1AE8BE35}" srcOrd="0" destOrd="0" parTransId="{D236B3CF-40E3-45C3-ACCB-5EA5E4147DD3}" sibTransId="{EDB0D2AC-ECA0-42AD-8971-B47A68F15893}"/>
    <dgm:cxn modelId="{21A3F3A9-5CAD-4D5F-8A11-A1082A6E100D}" type="presParOf" srcId="{B68DEB62-D3D6-4CFE-A5F2-5967EACB2B3B}" destId="{200C357F-164E-44FD-A9C8-B0BAE4AD6039}" srcOrd="0" destOrd="0" presId="urn:microsoft.com/office/officeart/2005/8/layout/orgChart1"/>
    <dgm:cxn modelId="{E7BF1B87-8963-401E-A462-D87879EE1E1C}" type="presParOf" srcId="{200C357F-164E-44FD-A9C8-B0BAE4AD6039}" destId="{759929EF-07BB-43C9-BCC2-638234005FDB}" srcOrd="0" destOrd="0" presId="urn:microsoft.com/office/officeart/2005/8/layout/orgChart1"/>
    <dgm:cxn modelId="{EFFFBE9E-AD5F-4FBB-8127-429731E748AB}" type="presParOf" srcId="{759929EF-07BB-43C9-BCC2-638234005FDB}" destId="{CC4FFC01-5DDE-4E63-88F2-11DFA8F4A740}" srcOrd="0" destOrd="0" presId="urn:microsoft.com/office/officeart/2005/8/layout/orgChart1"/>
    <dgm:cxn modelId="{1DDDF8DC-59D5-496E-AC4D-69D764D1B886}" type="presParOf" srcId="{759929EF-07BB-43C9-BCC2-638234005FDB}" destId="{6565D427-C4C5-4EBE-9835-88BE56DB8675}" srcOrd="1" destOrd="0" presId="urn:microsoft.com/office/officeart/2005/8/layout/orgChart1"/>
    <dgm:cxn modelId="{8C54B1EA-C990-4699-B334-763DB10B9E40}" type="presParOf" srcId="{200C357F-164E-44FD-A9C8-B0BAE4AD6039}" destId="{DCBE2065-F9B9-49CB-82C1-567F7C98CA3B}" srcOrd="1" destOrd="0" presId="urn:microsoft.com/office/officeart/2005/8/layout/orgChart1"/>
    <dgm:cxn modelId="{4227ACAD-32F8-4484-9206-2D14F642A165}" type="presParOf" srcId="{DCBE2065-F9B9-49CB-82C1-567F7C98CA3B}" destId="{4E8806A9-DF6F-441A-B908-D5D89CB93538}" srcOrd="0" destOrd="0" presId="urn:microsoft.com/office/officeart/2005/8/layout/orgChart1"/>
    <dgm:cxn modelId="{788448E1-FA10-405A-9007-922C24746BCA}" type="presParOf" srcId="{DCBE2065-F9B9-49CB-82C1-567F7C98CA3B}" destId="{470A942C-ED55-48F4-9BF2-9F52AAEB8B9A}" srcOrd="1" destOrd="0" presId="urn:microsoft.com/office/officeart/2005/8/layout/orgChart1"/>
    <dgm:cxn modelId="{16714628-E3D0-4592-B8D9-30EBDE878CD8}" type="presParOf" srcId="{470A942C-ED55-48F4-9BF2-9F52AAEB8B9A}" destId="{9049873E-268C-44EC-8AE4-1766CBB66ADA}" srcOrd="0" destOrd="0" presId="urn:microsoft.com/office/officeart/2005/8/layout/orgChart1"/>
    <dgm:cxn modelId="{98E9F403-60B2-4217-9E6D-62F3730B5B9B}" type="presParOf" srcId="{9049873E-268C-44EC-8AE4-1766CBB66ADA}" destId="{72FAB993-86ED-440D-AC35-40920F045BF1}" srcOrd="0" destOrd="0" presId="urn:microsoft.com/office/officeart/2005/8/layout/orgChart1"/>
    <dgm:cxn modelId="{3624E675-630E-4FA4-909C-D083F1FEA86C}" type="presParOf" srcId="{9049873E-268C-44EC-8AE4-1766CBB66ADA}" destId="{AFF4E4AC-E472-4510-BBE8-C3A2AC9A6EB2}" srcOrd="1" destOrd="0" presId="urn:microsoft.com/office/officeart/2005/8/layout/orgChart1"/>
    <dgm:cxn modelId="{F75AD782-7D54-481E-B405-12B9F3C8B76A}" type="presParOf" srcId="{470A942C-ED55-48F4-9BF2-9F52AAEB8B9A}" destId="{D03A95D4-47AC-4764-8C3A-903FD73BAD5B}" srcOrd="1" destOrd="0" presId="urn:microsoft.com/office/officeart/2005/8/layout/orgChart1"/>
    <dgm:cxn modelId="{98FB4C32-B505-4A50-8F20-A420A0A0D034}" type="presParOf" srcId="{D03A95D4-47AC-4764-8C3A-903FD73BAD5B}" destId="{12F96AB4-DDEE-4C20-BF53-043A2B1609F2}" srcOrd="0" destOrd="0" presId="urn:microsoft.com/office/officeart/2005/8/layout/orgChart1"/>
    <dgm:cxn modelId="{999A30EC-9D63-46D7-A85E-0A705B93BF92}" type="presParOf" srcId="{D03A95D4-47AC-4764-8C3A-903FD73BAD5B}" destId="{3A5A4D5E-3DCF-4773-B05E-1CDED9152970}" srcOrd="1" destOrd="0" presId="urn:microsoft.com/office/officeart/2005/8/layout/orgChart1"/>
    <dgm:cxn modelId="{99804879-3A91-4BB9-BFC2-970C9BE6EC33}" type="presParOf" srcId="{3A5A4D5E-3DCF-4773-B05E-1CDED9152970}" destId="{5685971B-3C17-43E6-9A57-9F76E0E8991C}" srcOrd="0" destOrd="0" presId="urn:microsoft.com/office/officeart/2005/8/layout/orgChart1"/>
    <dgm:cxn modelId="{4DF8DE06-478D-4812-AA75-69A195C1851F}" type="presParOf" srcId="{5685971B-3C17-43E6-9A57-9F76E0E8991C}" destId="{D35186B2-CAFC-4FEB-8AD3-103CBCDD41DB}" srcOrd="0" destOrd="0" presId="urn:microsoft.com/office/officeart/2005/8/layout/orgChart1"/>
    <dgm:cxn modelId="{757D310B-C646-4D2B-94FD-1C0DB01D5A15}" type="presParOf" srcId="{5685971B-3C17-43E6-9A57-9F76E0E8991C}" destId="{2241037D-2C75-4207-B5AC-E77EBC0668BC}" srcOrd="1" destOrd="0" presId="urn:microsoft.com/office/officeart/2005/8/layout/orgChart1"/>
    <dgm:cxn modelId="{95AF6B64-0EB2-413D-B437-4516CB544E36}" type="presParOf" srcId="{3A5A4D5E-3DCF-4773-B05E-1CDED9152970}" destId="{2401275C-C8CC-4273-B19B-82979635F311}" srcOrd="1" destOrd="0" presId="urn:microsoft.com/office/officeart/2005/8/layout/orgChart1"/>
    <dgm:cxn modelId="{200D6789-C479-40AF-BA2D-9969E7F67766}" type="presParOf" srcId="{3A5A4D5E-3DCF-4773-B05E-1CDED9152970}" destId="{889CDF04-9D91-46A8-8156-1D213E8F44E4}" srcOrd="2" destOrd="0" presId="urn:microsoft.com/office/officeart/2005/8/layout/orgChart1"/>
    <dgm:cxn modelId="{B7B295D1-F78C-4B8F-A8C3-3C8DC310076D}" type="presParOf" srcId="{D03A95D4-47AC-4764-8C3A-903FD73BAD5B}" destId="{769CA86B-4B7C-42C5-A3D1-37D7A0CA6261}" srcOrd="2" destOrd="0" presId="urn:microsoft.com/office/officeart/2005/8/layout/orgChart1"/>
    <dgm:cxn modelId="{37426730-E16D-4905-980E-CF5ABF86F19A}" type="presParOf" srcId="{D03A95D4-47AC-4764-8C3A-903FD73BAD5B}" destId="{1137D2A5-FCB7-4DC7-9E67-3184C9680E85}" srcOrd="3" destOrd="0" presId="urn:microsoft.com/office/officeart/2005/8/layout/orgChart1"/>
    <dgm:cxn modelId="{C1921788-7212-4026-9071-0993891AEA8E}" type="presParOf" srcId="{1137D2A5-FCB7-4DC7-9E67-3184C9680E85}" destId="{25EE2D90-2DDB-421A-A3A3-76AB371DFB7E}" srcOrd="0" destOrd="0" presId="urn:microsoft.com/office/officeart/2005/8/layout/orgChart1"/>
    <dgm:cxn modelId="{0C2EA0EC-87AF-439B-AFF1-43D1ED2B5E55}" type="presParOf" srcId="{25EE2D90-2DDB-421A-A3A3-76AB371DFB7E}" destId="{0A1C3361-ADCB-46FD-831B-10F24D4AE8D1}" srcOrd="0" destOrd="0" presId="urn:microsoft.com/office/officeart/2005/8/layout/orgChart1"/>
    <dgm:cxn modelId="{201C979A-33D0-44FF-A284-830185B65370}" type="presParOf" srcId="{25EE2D90-2DDB-421A-A3A3-76AB371DFB7E}" destId="{A4E3FBB3-2DD1-4FF4-9A72-AB3384630EAD}" srcOrd="1" destOrd="0" presId="urn:microsoft.com/office/officeart/2005/8/layout/orgChart1"/>
    <dgm:cxn modelId="{FF0A3B9D-056C-400D-AC02-442014F5C8D3}" type="presParOf" srcId="{1137D2A5-FCB7-4DC7-9E67-3184C9680E85}" destId="{28D2ED3C-FF87-47A4-A96F-8B3F64E6924A}" srcOrd="1" destOrd="0" presId="urn:microsoft.com/office/officeart/2005/8/layout/orgChart1"/>
    <dgm:cxn modelId="{1F3EAC3D-34C5-4819-8BBA-AE628D26CD49}" type="presParOf" srcId="{1137D2A5-FCB7-4DC7-9E67-3184C9680E85}" destId="{B574F4EC-1E80-48B1-A826-83AECB40F816}" srcOrd="2" destOrd="0" presId="urn:microsoft.com/office/officeart/2005/8/layout/orgChart1"/>
    <dgm:cxn modelId="{F78712A4-727D-490C-A14C-F0F038DAA8E0}" type="presParOf" srcId="{470A942C-ED55-48F4-9BF2-9F52AAEB8B9A}" destId="{54374385-3C00-4F60-9983-1224AD6B2A84}" srcOrd="2" destOrd="0" presId="urn:microsoft.com/office/officeart/2005/8/layout/orgChart1"/>
    <dgm:cxn modelId="{5E58E894-08E2-4B3C-AD1F-6D5DE754E619}" type="presParOf" srcId="{DCBE2065-F9B9-49CB-82C1-567F7C98CA3B}" destId="{E3C173DB-7877-4364-8321-A78EB16AB2F4}" srcOrd="2" destOrd="0" presId="urn:microsoft.com/office/officeart/2005/8/layout/orgChart1"/>
    <dgm:cxn modelId="{61FB34C0-DD4B-4757-83A2-04B14716950B}" type="presParOf" srcId="{DCBE2065-F9B9-49CB-82C1-567F7C98CA3B}" destId="{039F7368-953A-4B43-9A6F-2A01AA44374F}" srcOrd="3" destOrd="0" presId="urn:microsoft.com/office/officeart/2005/8/layout/orgChart1"/>
    <dgm:cxn modelId="{94E4C3A8-51A5-4346-A843-877FA442C2BD}" type="presParOf" srcId="{039F7368-953A-4B43-9A6F-2A01AA44374F}" destId="{4F440FB2-B208-4D93-AA82-C376D5DC5FB3}" srcOrd="0" destOrd="0" presId="urn:microsoft.com/office/officeart/2005/8/layout/orgChart1"/>
    <dgm:cxn modelId="{5AE72C86-7010-4CA6-BF24-3D3B44E23885}" type="presParOf" srcId="{4F440FB2-B208-4D93-AA82-C376D5DC5FB3}" destId="{B6E2E633-3BF4-4131-962B-5B0C68D7FB4F}" srcOrd="0" destOrd="0" presId="urn:microsoft.com/office/officeart/2005/8/layout/orgChart1"/>
    <dgm:cxn modelId="{9E47C6A6-AA3F-4D55-93D6-BB17ED206A8A}" type="presParOf" srcId="{4F440FB2-B208-4D93-AA82-C376D5DC5FB3}" destId="{1B8F88F0-D87D-4113-9E9A-45D3A885014B}" srcOrd="1" destOrd="0" presId="urn:microsoft.com/office/officeart/2005/8/layout/orgChart1"/>
    <dgm:cxn modelId="{B3F29529-2A4C-4040-9DE5-478144A02061}" type="presParOf" srcId="{039F7368-953A-4B43-9A6F-2A01AA44374F}" destId="{05E09787-B0B3-488C-8830-D1C3EFB91657}" srcOrd="1" destOrd="0" presId="urn:microsoft.com/office/officeart/2005/8/layout/orgChart1"/>
    <dgm:cxn modelId="{89146714-3AC3-40AE-8BD6-952F100D6DCA}" type="presParOf" srcId="{05E09787-B0B3-488C-8830-D1C3EFB91657}" destId="{48446FF0-1033-4837-AE07-09D276378857}" srcOrd="0" destOrd="0" presId="urn:microsoft.com/office/officeart/2005/8/layout/orgChart1"/>
    <dgm:cxn modelId="{C8BD817F-045F-43B5-AAD6-91E0978D5D8A}" type="presParOf" srcId="{05E09787-B0B3-488C-8830-D1C3EFB91657}" destId="{B80BF8EE-AB99-4B60-8860-5889A1100DFF}" srcOrd="1" destOrd="0" presId="urn:microsoft.com/office/officeart/2005/8/layout/orgChart1"/>
    <dgm:cxn modelId="{051A23C1-2442-439A-91FC-C45E8C41441A}" type="presParOf" srcId="{B80BF8EE-AB99-4B60-8860-5889A1100DFF}" destId="{802D7BEB-23A5-4E31-982E-DBB364B07CBE}" srcOrd="0" destOrd="0" presId="urn:microsoft.com/office/officeart/2005/8/layout/orgChart1"/>
    <dgm:cxn modelId="{5712407F-DCB7-4410-9416-0FDBDA9672BC}" type="presParOf" srcId="{802D7BEB-23A5-4E31-982E-DBB364B07CBE}" destId="{09C5352F-D593-4DA4-B7EF-0181E4BD9D96}" srcOrd="0" destOrd="0" presId="urn:microsoft.com/office/officeart/2005/8/layout/orgChart1"/>
    <dgm:cxn modelId="{38C96CD7-67F6-4141-82F0-05A4DB12B6F1}" type="presParOf" srcId="{802D7BEB-23A5-4E31-982E-DBB364B07CBE}" destId="{6399235C-CDD8-42CC-9F8A-B4710F9613A6}" srcOrd="1" destOrd="0" presId="urn:microsoft.com/office/officeart/2005/8/layout/orgChart1"/>
    <dgm:cxn modelId="{60C0F9EE-2E7B-418D-914D-CD1F7CA05C92}" type="presParOf" srcId="{B80BF8EE-AB99-4B60-8860-5889A1100DFF}" destId="{08106E4E-EE75-4CB0-97F2-BBCA8EA30182}" srcOrd="1" destOrd="0" presId="urn:microsoft.com/office/officeart/2005/8/layout/orgChart1"/>
    <dgm:cxn modelId="{43DD5469-23CF-4B86-84A5-F7D95EDE9541}" type="presParOf" srcId="{B80BF8EE-AB99-4B60-8860-5889A1100DFF}" destId="{97BE0D01-E346-4131-9C6F-D529377F068E}" srcOrd="2" destOrd="0" presId="urn:microsoft.com/office/officeart/2005/8/layout/orgChart1"/>
    <dgm:cxn modelId="{CC7550AD-3EE0-4D03-A236-75F914626767}" type="presParOf" srcId="{039F7368-953A-4B43-9A6F-2A01AA44374F}" destId="{224E5A51-4029-4CBC-BF09-59EC27D04BBD}" srcOrd="2" destOrd="0" presId="urn:microsoft.com/office/officeart/2005/8/layout/orgChart1"/>
    <dgm:cxn modelId="{E0E04BDF-CA5C-41FE-90E3-0AD8095327A0}" type="presParOf" srcId="{200C357F-164E-44FD-A9C8-B0BAE4AD6039}" destId="{3BE0BFD7-DDFF-484B-A4F8-351413C2696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FED0DB0-8CDA-4C2B-AE82-A0D6E511D217}" type="doc">
      <dgm:prSet loTypeId="urn:microsoft.com/office/officeart/2005/8/layout/process1" loCatId="process" qsTypeId="urn:microsoft.com/office/officeart/2005/8/quickstyle/simple1" qsCatId="simple" csTypeId="urn:microsoft.com/office/officeart/2005/8/colors/accent0_3" csCatId="mainScheme" phldr="1"/>
      <dgm:spPr/>
    </dgm:pt>
    <dgm:pt modelId="{659DB873-D632-4CE2-8E9A-C55A67B8ECEF}">
      <dgm:prSet phldrT="[Text]" custT="1"/>
      <dgm:spPr>
        <a:xfrm>
          <a:off x="7233" y="1564411"/>
          <a:ext cx="2161877" cy="1297126"/>
        </a:xfrm>
        <a:prstGeom prst="roundRect">
          <a:avLst/>
        </a:prstGeom>
        <a:solidFill>
          <a:srgbClr val="1B2B51"/>
        </a:solidFill>
        <a:ln w="25400" cap="flat" cmpd="sng" algn="ctr">
          <a:solidFill>
            <a:srgbClr val="1B2B51"/>
          </a:solidFill>
          <a:prstDash val="solid"/>
        </a:ln>
        <a:effectLst/>
      </dgm:spPr>
      <dgm:t>
        <a:bodyPr/>
        <a:lstStyle/>
        <a:p>
          <a:pPr>
            <a:buNone/>
          </a:pPr>
          <a:r>
            <a:rPr lang="en-US" sz="2000">
              <a:solidFill>
                <a:sysClr val="window" lastClr="FFFFFF"/>
              </a:solidFill>
              <a:latin typeface="Helvetica Neue"/>
              <a:ea typeface="+mn-ea"/>
              <a:cs typeface="+mn-cs"/>
            </a:rPr>
            <a:t>PROGRESSIVE TAX</a:t>
          </a:r>
        </a:p>
      </dgm:t>
    </dgm:pt>
    <dgm:pt modelId="{50401461-6A8B-43F7-A1FF-A9E9680A8593}" type="parTrans" cxnId="{78F90EBF-966F-41C2-803F-57FBD383C330}">
      <dgm:prSet/>
      <dgm:spPr/>
      <dgm:t>
        <a:bodyPr/>
        <a:lstStyle/>
        <a:p>
          <a:endParaRPr lang="en-US"/>
        </a:p>
      </dgm:t>
    </dgm:pt>
    <dgm:pt modelId="{2BC8FAEF-59C1-442C-B681-22A09D6F6FE2}" type="sibTrans" cxnId="{78F90EBF-966F-41C2-803F-57FBD383C330}">
      <dgm:prSet/>
      <dgm:spPr>
        <a:xfrm>
          <a:off x="2385298" y="1944902"/>
          <a:ext cx="458317" cy="536145"/>
        </a:xfrm>
        <a:prstGeom prst="rightArrow">
          <a:avLst>
            <a:gd name="adj1" fmla="val 60000"/>
            <a:gd name="adj2" fmla="val 50000"/>
          </a:avLst>
        </a:prstGeom>
        <a:solidFill>
          <a:srgbClr val="1B2B51">
            <a:tint val="60000"/>
            <a:hueOff val="0"/>
            <a:satOff val="0"/>
            <a:lumOff val="0"/>
            <a:alphaOff val="0"/>
          </a:srgbClr>
        </a:solidFill>
        <a:ln>
          <a:noFill/>
        </a:ln>
        <a:effectLst/>
      </dgm:spPr>
      <dgm:t>
        <a:bodyPr/>
        <a:lstStyle/>
        <a:p>
          <a:pPr>
            <a:buNone/>
          </a:pPr>
          <a:endParaRPr lang="en-US">
            <a:solidFill>
              <a:sysClr val="window" lastClr="FFFFFF"/>
            </a:solidFill>
            <a:latin typeface="Calibri"/>
            <a:ea typeface="+mn-ea"/>
            <a:cs typeface="+mn-cs"/>
          </a:endParaRPr>
        </a:p>
      </dgm:t>
    </dgm:pt>
    <dgm:pt modelId="{ABAA8187-9777-4FCD-9600-C6DEEFFD34C8}">
      <dgm:prSet phldrT="[Text]" custT="1"/>
      <dgm:spPr>
        <a:xfrm>
          <a:off x="3033861" y="1564411"/>
          <a:ext cx="2161877" cy="1297126"/>
        </a:xfrm>
        <a:prstGeom prst="roundRect">
          <a:avLst/>
        </a:prstGeom>
        <a:solidFill>
          <a:srgbClr val="1B2B51"/>
        </a:solidFill>
        <a:ln w="25400" cap="flat" cmpd="sng" algn="ctr">
          <a:solidFill>
            <a:srgbClr val="1B2B51"/>
          </a:solidFill>
          <a:prstDash val="solid"/>
        </a:ln>
        <a:effectLst/>
      </dgm:spPr>
      <dgm:t>
        <a:bodyPr/>
        <a:lstStyle/>
        <a:p>
          <a:pPr>
            <a:buNone/>
          </a:pPr>
          <a:r>
            <a:rPr lang="en-US" sz="2000">
              <a:solidFill>
                <a:sysClr val="window" lastClr="FFFFFF"/>
              </a:solidFill>
              <a:latin typeface="Helvetica Neue"/>
              <a:ea typeface="+mn-ea"/>
              <a:cs typeface="+mn-cs"/>
            </a:rPr>
            <a:t>INCOME INCREASES</a:t>
          </a:r>
        </a:p>
      </dgm:t>
    </dgm:pt>
    <dgm:pt modelId="{22E49C3C-1962-47B1-9BF4-0DB7890BC260}" type="parTrans" cxnId="{08565F99-5FD3-418E-8BC6-B8B4DFA60E23}">
      <dgm:prSet/>
      <dgm:spPr/>
      <dgm:t>
        <a:bodyPr/>
        <a:lstStyle/>
        <a:p>
          <a:endParaRPr lang="en-US"/>
        </a:p>
      </dgm:t>
    </dgm:pt>
    <dgm:pt modelId="{97AD7A0F-5724-4295-8142-53F61848B4DA}" type="sibTrans" cxnId="{08565F99-5FD3-418E-8BC6-B8B4DFA60E23}">
      <dgm:prSet/>
      <dgm:spPr>
        <a:xfrm>
          <a:off x="5411926" y="1944902"/>
          <a:ext cx="458317" cy="536145"/>
        </a:xfrm>
        <a:prstGeom prst="rightArrow">
          <a:avLst>
            <a:gd name="adj1" fmla="val 60000"/>
            <a:gd name="adj2" fmla="val 50000"/>
          </a:avLst>
        </a:prstGeom>
        <a:solidFill>
          <a:srgbClr val="1B2B51">
            <a:tint val="60000"/>
            <a:hueOff val="0"/>
            <a:satOff val="0"/>
            <a:lumOff val="0"/>
            <a:alphaOff val="0"/>
          </a:srgbClr>
        </a:solidFill>
        <a:ln>
          <a:noFill/>
        </a:ln>
        <a:effectLst/>
      </dgm:spPr>
      <dgm:t>
        <a:bodyPr/>
        <a:lstStyle/>
        <a:p>
          <a:pPr>
            <a:buNone/>
          </a:pPr>
          <a:endParaRPr lang="en-US">
            <a:solidFill>
              <a:sysClr val="window" lastClr="FFFFFF"/>
            </a:solidFill>
            <a:latin typeface="Calibri"/>
            <a:ea typeface="+mn-ea"/>
            <a:cs typeface="+mn-cs"/>
          </a:endParaRPr>
        </a:p>
      </dgm:t>
    </dgm:pt>
    <dgm:pt modelId="{69660D97-2675-4AE6-9082-B179350008A0}">
      <dgm:prSet phldrT="[Text]" custT="1"/>
      <dgm:spPr>
        <a:xfrm>
          <a:off x="6060489" y="1564411"/>
          <a:ext cx="2161877" cy="1297126"/>
        </a:xfrm>
        <a:prstGeom prst="roundRect">
          <a:avLst/>
        </a:prstGeom>
        <a:solidFill>
          <a:srgbClr val="1B2B51"/>
        </a:solidFill>
        <a:ln w="25400" cap="flat" cmpd="sng" algn="ctr">
          <a:solidFill>
            <a:srgbClr val="1B2B51"/>
          </a:solidFill>
          <a:prstDash val="solid"/>
        </a:ln>
        <a:effectLst/>
      </dgm:spPr>
      <dgm:t>
        <a:bodyPr/>
        <a:lstStyle/>
        <a:p>
          <a:pPr>
            <a:buNone/>
          </a:pPr>
          <a:r>
            <a:rPr lang="en-US" sz="2000">
              <a:solidFill>
                <a:sysClr val="window" lastClr="FFFFFF"/>
              </a:solidFill>
              <a:latin typeface="Helvetica Neue"/>
              <a:ea typeface="+mn-ea"/>
              <a:cs typeface="+mn-cs"/>
            </a:rPr>
            <a:t>TAX INCREASES</a:t>
          </a:r>
        </a:p>
      </dgm:t>
    </dgm:pt>
    <dgm:pt modelId="{BFAA7329-989D-42A8-82BD-106085CEDCB1}" type="parTrans" cxnId="{D8F77F4F-C80E-4C35-A3DF-61489012E9D3}">
      <dgm:prSet/>
      <dgm:spPr/>
      <dgm:t>
        <a:bodyPr/>
        <a:lstStyle/>
        <a:p>
          <a:endParaRPr lang="en-US"/>
        </a:p>
      </dgm:t>
    </dgm:pt>
    <dgm:pt modelId="{EC6FBF4F-2CB8-4E12-8C0A-99E6D96CD113}" type="sibTrans" cxnId="{D8F77F4F-C80E-4C35-A3DF-61489012E9D3}">
      <dgm:prSet/>
      <dgm:spPr/>
      <dgm:t>
        <a:bodyPr/>
        <a:lstStyle/>
        <a:p>
          <a:endParaRPr lang="en-US"/>
        </a:p>
      </dgm:t>
    </dgm:pt>
    <dgm:pt modelId="{6C00775C-AA72-41D2-90F9-F398BC652911}" type="pres">
      <dgm:prSet presAssocID="{1FED0DB0-8CDA-4C2B-AE82-A0D6E511D217}" presName="Name0" presStyleCnt="0">
        <dgm:presLayoutVars>
          <dgm:dir/>
          <dgm:resizeHandles val="exact"/>
        </dgm:presLayoutVars>
      </dgm:prSet>
      <dgm:spPr/>
    </dgm:pt>
    <dgm:pt modelId="{D171E85B-B5C4-4AE8-A752-1274904114B5}" type="pres">
      <dgm:prSet presAssocID="{659DB873-D632-4CE2-8E9A-C55A67B8ECEF}" presName="node" presStyleLbl="node1" presStyleIdx="0" presStyleCnt="3">
        <dgm:presLayoutVars>
          <dgm:bulletEnabled val="1"/>
        </dgm:presLayoutVars>
      </dgm:prSet>
      <dgm:spPr>
        <a:prstGeom prst="roundRect">
          <a:avLst/>
        </a:prstGeom>
      </dgm:spPr>
    </dgm:pt>
    <dgm:pt modelId="{C73083DA-9AB0-41D7-9EED-15FB4EF686C4}" type="pres">
      <dgm:prSet presAssocID="{2BC8FAEF-59C1-442C-B681-22A09D6F6FE2}" presName="sibTrans" presStyleLbl="sibTrans2D1" presStyleIdx="0" presStyleCnt="2"/>
      <dgm:spPr/>
    </dgm:pt>
    <dgm:pt modelId="{0030F44E-1BB2-4CD4-B855-C4C4DEFED507}" type="pres">
      <dgm:prSet presAssocID="{2BC8FAEF-59C1-442C-B681-22A09D6F6FE2}" presName="connectorText" presStyleLbl="sibTrans2D1" presStyleIdx="0" presStyleCnt="2"/>
      <dgm:spPr/>
    </dgm:pt>
    <dgm:pt modelId="{563BD86B-0B17-427C-8BC1-4B769235FCF5}" type="pres">
      <dgm:prSet presAssocID="{ABAA8187-9777-4FCD-9600-C6DEEFFD34C8}" presName="node" presStyleLbl="node1" presStyleIdx="1" presStyleCnt="3">
        <dgm:presLayoutVars>
          <dgm:bulletEnabled val="1"/>
        </dgm:presLayoutVars>
      </dgm:prSet>
      <dgm:spPr>
        <a:prstGeom prst="roundRect">
          <a:avLst/>
        </a:prstGeom>
      </dgm:spPr>
    </dgm:pt>
    <dgm:pt modelId="{362CE0FA-11B5-4792-A1EF-199E5D3BA9C3}" type="pres">
      <dgm:prSet presAssocID="{97AD7A0F-5724-4295-8142-53F61848B4DA}" presName="sibTrans" presStyleLbl="sibTrans2D1" presStyleIdx="1" presStyleCnt="2"/>
      <dgm:spPr/>
    </dgm:pt>
    <dgm:pt modelId="{A43ECF94-C3D9-4FE6-8567-C504A7063B4F}" type="pres">
      <dgm:prSet presAssocID="{97AD7A0F-5724-4295-8142-53F61848B4DA}" presName="connectorText" presStyleLbl="sibTrans2D1" presStyleIdx="1" presStyleCnt="2"/>
      <dgm:spPr/>
    </dgm:pt>
    <dgm:pt modelId="{94FBAA32-5194-4A1F-A17C-48B739AECA4B}" type="pres">
      <dgm:prSet presAssocID="{69660D97-2675-4AE6-9082-B179350008A0}" presName="node" presStyleLbl="node1" presStyleIdx="2" presStyleCnt="3">
        <dgm:presLayoutVars>
          <dgm:bulletEnabled val="1"/>
        </dgm:presLayoutVars>
      </dgm:prSet>
      <dgm:spPr>
        <a:prstGeom prst="roundRect">
          <a:avLst/>
        </a:prstGeom>
      </dgm:spPr>
    </dgm:pt>
  </dgm:ptLst>
  <dgm:cxnLst>
    <dgm:cxn modelId="{C3F6461F-769E-4984-BF49-449BC7593C69}" type="presOf" srcId="{2BC8FAEF-59C1-442C-B681-22A09D6F6FE2}" destId="{C73083DA-9AB0-41D7-9EED-15FB4EF686C4}" srcOrd="0" destOrd="0" presId="urn:microsoft.com/office/officeart/2005/8/layout/process1"/>
    <dgm:cxn modelId="{0064F324-99E6-4F16-A95F-95321ECF3723}" type="presOf" srcId="{659DB873-D632-4CE2-8E9A-C55A67B8ECEF}" destId="{D171E85B-B5C4-4AE8-A752-1274904114B5}" srcOrd="0" destOrd="0" presId="urn:microsoft.com/office/officeart/2005/8/layout/process1"/>
    <dgm:cxn modelId="{54A57E3F-5E41-4BA6-AA26-FC9470F94151}" type="presOf" srcId="{97AD7A0F-5724-4295-8142-53F61848B4DA}" destId="{A43ECF94-C3D9-4FE6-8567-C504A7063B4F}" srcOrd="1" destOrd="0" presId="urn:microsoft.com/office/officeart/2005/8/layout/process1"/>
    <dgm:cxn modelId="{D8F77F4F-C80E-4C35-A3DF-61489012E9D3}" srcId="{1FED0DB0-8CDA-4C2B-AE82-A0D6E511D217}" destId="{69660D97-2675-4AE6-9082-B179350008A0}" srcOrd="2" destOrd="0" parTransId="{BFAA7329-989D-42A8-82BD-106085CEDCB1}" sibTransId="{EC6FBF4F-2CB8-4E12-8C0A-99E6D96CD113}"/>
    <dgm:cxn modelId="{B57D675F-5AC0-4327-9CEB-FA8BCA279BB5}" type="presOf" srcId="{97AD7A0F-5724-4295-8142-53F61848B4DA}" destId="{362CE0FA-11B5-4792-A1EF-199E5D3BA9C3}" srcOrd="0" destOrd="0" presId="urn:microsoft.com/office/officeart/2005/8/layout/process1"/>
    <dgm:cxn modelId="{D0DD8495-C15A-4758-8F92-2DA0DF9592F8}" type="presOf" srcId="{69660D97-2675-4AE6-9082-B179350008A0}" destId="{94FBAA32-5194-4A1F-A17C-48B739AECA4B}" srcOrd="0" destOrd="0" presId="urn:microsoft.com/office/officeart/2005/8/layout/process1"/>
    <dgm:cxn modelId="{08565F99-5FD3-418E-8BC6-B8B4DFA60E23}" srcId="{1FED0DB0-8CDA-4C2B-AE82-A0D6E511D217}" destId="{ABAA8187-9777-4FCD-9600-C6DEEFFD34C8}" srcOrd="1" destOrd="0" parTransId="{22E49C3C-1962-47B1-9BF4-0DB7890BC260}" sibTransId="{97AD7A0F-5724-4295-8142-53F61848B4DA}"/>
    <dgm:cxn modelId="{78F90EBF-966F-41C2-803F-57FBD383C330}" srcId="{1FED0DB0-8CDA-4C2B-AE82-A0D6E511D217}" destId="{659DB873-D632-4CE2-8E9A-C55A67B8ECEF}" srcOrd="0" destOrd="0" parTransId="{50401461-6A8B-43F7-A1FF-A9E9680A8593}" sibTransId="{2BC8FAEF-59C1-442C-B681-22A09D6F6FE2}"/>
    <dgm:cxn modelId="{721A43C4-F6ED-4C4C-942B-C706C6720BEE}" type="presOf" srcId="{1FED0DB0-8CDA-4C2B-AE82-A0D6E511D217}" destId="{6C00775C-AA72-41D2-90F9-F398BC652911}" srcOrd="0" destOrd="0" presId="urn:microsoft.com/office/officeart/2005/8/layout/process1"/>
    <dgm:cxn modelId="{0DB265C7-A69A-4991-9ACE-6BE3CB8419CC}" type="presOf" srcId="{ABAA8187-9777-4FCD-9600-C6DEEFFD34C8}" destId="{563BD86B-0B17-427C-8BC1-4B769235FCF5}" srcOrd="0" destOrd="0" presId="urn:microsoft.com/office/officeart/2005/8/layout/process1"/>
    <dgm:cxn modelId="{DE11C5E4-032F-4E39-B052-25975619009B}" type="presOf" srcId="{2BC8FAEF-59C1-442C-B681-22A09D6F6FE2}" destId="{0030F44E-1BB2-4CD4-B855-C4C4DEFED507}" srcOrd="1" destOrd="0" presId="urn:microsoft.com/office/officeart/2005/8/layout/process1"/>
    <dgm:cxn modelId="{21881351-36D4-49F0-B248-1978C64688A7}" type="presParOf" srcId="{6C00775C-AA72-41D2-90F9-F398BC652911}" destId="{D171E85B-B5C4-4AE8-A752-1274904114B5}" srcOrd="0" destOrd="0" presId="urn:microsoft.com/office/officeart/2005/8/layout/process1"/>
    <dgm:cxn modelId="{3EC6FC77-1A7B-4BBF-B8E0-49CD4A100976}" type="presParOf" srcId="{6C00775C-AA72-41D2-90F9-F398BC652911}" destId="{C73083DA-9AB0-41D7-9EED-15FB4EF686C4}" srcOrd="1" destOrd="0" presId="urn:microsoft.com/office/officeart/2005/8/layout/process1"/>
    <dgm:cxn modelId="{1BA2DF24-2944-4BFE-B56D-7B1379E0CA60}" type="presParOf" srcId="{C73083DA-9AB0-41D7-9EED-15FB4EF686C4}" destId="{0030F44E-1BB2-4CD4-B855-C4C4DEFED507}" srcOrd="0" destOrd="0" presId="urn:microsoft.com/office/officeart/2005/8/layout/process1"/>
    <dgm:cxn modelId="{E086CBF9-5C7E-42C4-910C-94B402065B7F}" type="presParOf" srcId="{6C00775C-AA72-41D2-90F9-F398BC652911}" destId="{563BD86B-0B17-427C-8BC1-4B769235FCF5}" srcOrd="2" destOrd="0" presId="urn:microsoft.com/office/officeart/2005/8/layout/process1"/>
    <dgm:cxn modelId="{0023850D-DC9F-46B5-97EC-61E56FBCCF1A}" type="presParOf" srcId="{6C00775C-AA72-41D2-90F9-F398BC652911}" destId="{362CE0FA-11B5-4792-A1EF-199E5D3BA9C3}" srcOrd="3" destOrd="0" presId="urn:microsoft.com/office/officeart/2005/8/layout/process1"/>
    <dgm:cxn modelId="{4C2A2F2A-B4FF-4CAC-85D1-A58D16103BB4}" type="presParOf" srcId="{362CE0FA-11B5-4792-A1EF-199E5D3BA9C3}" destId="{A43ECF94-C3D9-4FE6-8567-C504A7063B4F}" srcOrd="0" destOrd="0" presId="urn:microsoft.com/office/officeart/2005/8/layout/process1"/>
    <dgm:cxn modelId="{A60462E5-2313-45EC-805C-FCC8A017C4D0}" type="presParOf" srcId="{6C00775C-AA72-41D2-90F9-F398BC652911}" destId="{94FBAA32-5194-4A1F-A17C-48B739AECA4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FED0DB0-8CDA-4C2B-AE82-A0D6E511D217}" type="doc">
      <dgm:prSet loTypeId="urn:microsoft.com/office/officeart/2005/8/layout/process1" loCatId="process" qsTypeId="urn:microsoft.com/office/officeart/2005/8/quickstyle/simple1" qsCatId="simple" csTypeId="urn:microsoft.com/office/officeart/2005/8/colors/accent0_3" csCatId="mainScheme" phldr="1"/>
      <dgm:spPr/>
    </dgm:pt>
    <dgm:pt modelId="{659DB873-D632-4CE2-8E9A-C55A67B8ECEF}">
      <dgm:prSet phldrT="[Text]" custT="1"/>
      <dgm:spPr>
        <a:xfrm>
          <a:off x="7233" y="1564411"/>
          <a:ext cx="2161877" cy="1297126"/>
        </a:xfrm>
        <a:prstGeom prst="roundRect">
          <a:avLst/>
        </a:prstGeom>
        <a:solidFill>
          <a:srgbClr val="1B2B51"/>
        </a:solidFill>
        <a:ln w="25400" cap="flat" cmpd="sng" algn="ctr">
          <a:solidFill>
            <a:srgbClr val="1B2B51"/>
          </a:solidFill>
          <a:prstDash val="solid"/>
        </a:ln>
        <a:effectLst/>
      </dgm:spPr>
      <dgm:t>
        <a:bodyPr/>
        <a:lstStyle/>
        <a:p>
          <a:pPr>
            <a:buNone/>
          </a:pPr>
          <a:r>
            <a:rPr lang="en-US" sz="2200">
              <a:solidFill>
                <a:sysClr val="window" lastClr="FFFFFF"/>
              </a:solidFill>
              <a:latin typeface="Helvetica Neue"/>
              <a:ea typeface="+mn-ea"/>
              <a:cs typeface="+mn-cs"/>
            </a:rPr>
            <a:t>REGRESSIVE TAX</a:t>
          </a:r>
        </a:p>
      </dgm:t>
    </dgm:pt>
    <dgm:pt modelId="{50401461-6A8B-43F7-A1FF-A9E9680A8593}" type="parTrans" cxnId="{78F90EBF-966F-41C2-803F-57FBD383C330}">
      <dgm:prSet/>
      <dgm:spPr/>
      <dgm:t>
        <a:bodyPr/>
        <a:lstStyle/>
        <a:p>
          <a:endParaRPr lang="en-US"/>
        </a:p>
      </dgm:t>
    </dgm:pt>
    <dgm:pt modelId="{2BC8FAEF-59C1-442C-B681-22A09D6F6FE2}" type="sibTrans" cxnId="{78F90EBF-966F-41C2-803F-57FBD383C330}">
      <dgm:prSet/>
      <dgm:spPr>
        <a:xfrm>
          <a:off x="2385298" y="1944902"/>
          <a:ext cx="458317" cy="536145"/>
        </a:xfrm>
        <a:prstGeom prst="rightArrow">
          <a:avLst>
            <a:gd name="adj1" fmla="val 60000"/>
            <a:gd name="adj2" fmla="val 50000"/>
          </a:avLst>
        </a:prstGeom>
        <a:solidFill>
          <a:srgbClr val="1B2B51">
            <a:tint val="60000"/>
            <a:hueOff val="0"/>
            <a:satOff val="0"/>
            <a:lumOff val="0"/>
            <a:alphaOff val="0"/>
          </a:srgbClr>
        </a:solidFill>
        <a:ln>
          <a:noFill/>
        </a:ln>
        <a:effectLst/>
      </dgm:spPr>
      <dgm:t>
        <a:bodyPr/>
        <a:lstStyle/>
        <a:p>
          <a:pPr>
            <a:buNone/>
          </a:pPr>
          <a:endParaRPr lang="en-US">
            <a:solidFill>
              <a:sysClr val="window" lastClr="FFFFFF"/>
            </a:solidFill>
            <a:latin typeface="Calibri"/>
            <a:ea typeface="+mn-ea"/>
            <a:cs typeface="+mn-cs"/>
          </a:endParaRPr>
        </a:p>
      </dgm:t>
    </dgm:pt>
    <dgm:pt modelId="{ABAA8187-9777-4FCD-9600-C6DEEFFD34C8}">
      <dgm:prSet phldrT="[Text]" custT="1"/>
      <dgm:spPr>
        <a:xfrm>
          <a:off x="3033861" y="1564411"/>
          <a:ext cx="2161877" cy="1297126"/>
        </a:xfrm>
        <a:prstGeom prst="roundRect">
          <a:avLst/>
        </a:prstGeom>
        <a:solidFill>
          <a:srgbClr val="1B2B51"/>
        </a:solidFill>
        <a:ln w="25400" cap="flat" cmpd="sng" algn="ctr">
          <a:solidFill>
            <a:srgbClr val="1B2B51"/>
          </a:solidFill>
          <a:prstDash val="solid"/>
        </a:ln>
        <a:effectLst/>
      </dgm:spPr>
      <dgm:t>
        <a:bodyPr/>
        <a:lstStyle/>
        <a:p>
          <a:pPr>
            <a:buNone/>
          </a:pPr>
          <a:r>
            <a:rPr lang="en-US" sz="2200">
              <a:solidFill>
                <a:sysClr val="window" lastClr="FFFFFF"/>
              </a:solidFill>
              <a:latin typeface="Helvetica Neue"/>
              <a:ea typeface="+mn-ea"/>
              <a:cs typeface="+mn-cs"/>
            </a:rPr>
            <a:t>INCOME INCREASES</a:t>
          </a:r>
        </a:p>
      </dgm:t>
    </dgm:pt>
    <dgm:pt modelId="{22E49C3C-1962-47B1-9BF4-0DB7890BC260}" type="parTrans" cxnId="{08565F99-5FD3-418E-8BC6-B8B4DFA60E23}">
      <dgm:prSet/>
      <dgm:spPr/>
      <dgm:t>
        <a:bodyPr/>
        <a:lstStyle/>
        <a:p>
          <a:endParaRPr lang="en-US"/>
        </a:p>
      </dgm:t>
    </dgm:pt>
    <dgm:pt modelId="{97AD7A0F-5724-4295-8142-53F61848B4DA}" type="sibTrans" cxnId="{08565F99-5FD3-418E-8BC6-B8B4DFA60E23}">
      <dgm:prSet/>
      <dgm:spPr>
        <a:xfrm>
          <a:off x="5411926" y="1944902"/>
          <a:ext cx="458317" cy="536145"/>
        </a:xfrm>
        <a:prstGeom prst="rightArrow">
          <a:avLst>
            <a:gd name="adj1" fmla="val 60000"/>
            <a:gd name="adj2" fmla="val 50000"/>
          </a:avLst>
        </a:prstGeom>
        <a:solidFill>
          <a:srgbClr val="1B2B51">
            <a:tint val="60000"/>
            <a:hueOff val="0"/>
            <a:satOff val="0"/>
            <a:lumOff val="0"/>
            <a:alphaOff val="0"/>
          </a:srgbClr>
        </a:solidFill>
        <a:ln>
          <a:noFill/>
        </a:ln>
        <a:effectLst/>
      </dgm:spPr>
      <dgm:t>
        <a:bodyPr/>
        <a:lstStyle/>
        <a:p>
          <a:pPr>
            <a:buNone/>
          </a:pPr>
          <a:endParaRPr lang="en-US">
            <a:solidFill>
              <a:sysClr val="window" lastClr="FFFFFF"/>
            </a:solidFill>
            <a:latin typeface="Calibri"/>
            <a:ea typeface="+mn-ea"/>
            <a:cs typeface="+mn-cs"/>
          </a:endParaRPr>
        </a:p>
      </dgm:t>
    </dgm:pt>
    <dgm:pt modelId="{69660D97-2675-4AE6-9082-B179350008A0}">
      <dgm:prSet phldrT="[Text]" custT="1"/>
      <dgm:spPr>
        <a:xfrm>
          <a:off x="6060489" y="1564411"/>
          <a:ext cx="2161877" cy="1297126"/>
        </a:xfrm>
        <a:prstGeom prst="roundRect">
          <a:avLst/>
        </a:prstGeom>
        <a:solidFill>
          <a:srgbClr val="1B2B51"/>
        </a:solidFill>
        <a:ln w="25400" cap="flat" cmpd="sng" algn="ctr">
          <a:solidFill>
            <a:srgbClr val="1B2B51"/>
          </a:solidFill>
          <a:prstDash val="solid"/>
        </a:ln>
        <a:effectLst/>
      </dgm:spPr>
      <dgm:t>
        <a:bodyPr/>
        <a:lstStyle/>
        <a:p>
          <a:pPr>
            <a:buNone/>
          </a:pPr>
          <a:r>
            <a:rPr lang="en-US" sz="2200">
              <a:solidFill>
                <a:sysClr val="window" lastClr="FFFFFF"/>
              </a:solidFill>
              <a:latin typeface="Helvetica Neue"/>
              <a:ea typeface="+mn-ea"/>
              <a:cs typeface="+mn-cs"/>
            </a:rPr>
            <a:t>TAX DECREASES</a:t>
          </a:r>
        </a:p>
      </dgm:t>
    </dgm:pt>
    <dgm:pt modelId="{BFAA7329-989D-42A8-82BD-106085CEDCB1}" type="parTrans" cxnId="{D8F77F4F-C80E-4C35-A3DF-61489012E9D3}">
      <dgm:prSet/>
      <dgm:spPr/>
      <dgm:t>
        <a:bodyPr/>
        <a:lstStyle/>
        <a:p>
          <a:endParaRPr lang="en-US"/>
        </a:p>
      </dgm:t>
    </dgm:pt>
    <dgm:pt modelId="{EC6FBF4F-2CB8-4E12-8C0A-99E6D96CD113}" type="sibTrans" cxnId="{D8F77F4F-C80E-4C35-A3DF-61489012E9D3}">
      <dgm:prSet/>
      <dgm:spPr/>
      <dgm:t>
        <a:bodyPr/>
        <a:lstStyle/>
        <a:p>
          <a:endParaRPr lang="en-US"/>
        </a:p>
      </dgm:t>
    </dgm:pt>
    <dgm:pt modelId="{6C00775C-AA72-41D2-90F9-F398BC652911}" type="pres">
      <dgm:prSet presAssocID="{1FED0DB0-8CDA-4C2B-AE82-A0D6E511D217}" presName="Name0" presStyleCnt="0">
        <dgm:presLayoutVars>
          <dgm:dir/>
          <dgm:resizeHandles val="exact"/>
        </dgm:presLayoutVars>
      </dgm:prSet>
      <dgm:spPr/>
    </dgm:pt>
    <dgm:pt modelId="{D171E85B-B5C4-4AE8-A752-1274904114B5}" type="pres">
      <dgm:prSet presAssocID="{659DB873-D632-4CE2-8E9A-C55A67B8ECEF}" presName="node" presStyleLbl="node1" presStyleIdx="0" presStyleCnt="3">
        <dgm:presLayoutVars>
          <dgm:bulletEnabled val="1"/>
        </dgm:presLayoutVars>
      </dgm:prSet>
      <dgm:spPr>
        <a:prstGeom prst="roundRect">
          <a:avLst/>
        </a:prstGeom>
      </dgm:spPr>
    </dgm:pt>
    <dgm:pt modelId="{C73083DA-9AB0-41D7-9EED-15FB4EF686C4}" type="pres">
      <dgm:prSet presAssocID="{2BC8FAEF-59C1-442C-B681-22A09D6F6FE2}" presName="sibTrans" presStyleLbl="sibTrans2D1" presStyleIdx="0" presStyleCnt="2"/>
      <dgm:spPr/>
    </dgm:pt>
    <dgm:pt modelId="{0030F44E-1BB2-4CD4-B855-C4C4DEFED507}" type="pres">
      <dgm:prSet presAssocID="{2BC8FAEF-59C1-442C-B681-22A09D6F6FE2}" presName="connectorText" presStyleLbl="sibTrans2D1" presStyleIdx="0" presStyleCnt="2"/>
      <dgm:spPr/>
    </dgm:pt>
    <dgm:pt modelId="{563BD86B-0B17-427C-8BC1-4B769235FCF5}" type="pres">
      <dgm:prSet presAssocID="{ABAA8187-9777-4FCD-9600-C6DEEFFD34C8}" presName="node" presStyleLbl="node1" presStyleIdx="1" presStyleCnt="3">
        <dgm:presLayoutVars>
          <dgm:bulletEnabled val="1"/>
        </dgm:presLayoutVars>
      </dgm:prSet>
      <dgm:spPr>
        <a:prstGeom prst="roundRect">
          <a:avLst/>
        </a:prstGeom>
      </dgm:spPr>
    </dgm:pt>
    <dgm:pt modelId="{362CE0FA-11B5-4792-A1EF-199E5D3BA9C3}" type="pres">
      <dgm:prSet presAssocID="{97AD7A0F-5724-4295-8142-53F61848B4DA}" presName="sibTrans" presStyleLbl="sibTrans2D1" presStyleIdx="1" presStyleCnt="2"/>
      <dgm:spPr/>
    </dgm:pt>
    <dgm:pt modelId="{A43ECF94-C3D9-4FE6-8567-C504A7063B4F}" type="pres">
      <dgm:prSet presAssocID="{97AD7A0F-5724-4295-8142-53F61848B4DA}" presName="connectorText" presStyleLbl="sibTrans2D1" presStyleIdx="1" presStyleCnt="2"/>
      <dgm:spPr/>
    </dgm:pt>
    <dgm:pt modelId="{94FBAA32-5194-4A1F-A17C-48B739AECA4B}" type="pres">
      <dgm:prSet presAssocID="{69660D97-2675-4AE6-9082-B179350008A0}" presName="node" presStyleLbl="node1" presStyleIdx="2" presStyleCnt="3">
        <dgm:presLayoutVars>
          <dgm:bulletEnabled val="1"/>
        </dgm:presLayoutVars>
      </dgm:prSet>
      <dgm:spPr>
        <a:prstGeom prst="roundRect">
          <a:avLst/>
        </a:prstGeom>
      </dgm:spPr>
    </dgm:pt>
  </dgm:ptLst>
  <dgm:cxnLst>
    <dgm:cxn modelId="{C3F6461F-769E-4984-BF49-449BC7593C69}" type="presOf" srcId="{2BC8FAEF-59C1-442C-B681-22A09D6F6FE2}" destId="{C73083DA-9AB0-41D7-9EED-15FB4EF686C4}" srcOrd="0" destOrd="0" presId="urn:microsoft.com/office/officeart/2005/8/layout/process1"/>
    <dgm:cxn modelId="{0064F324-99E6-4F16-A95F-95321ECF3723}" type="presOf" srcId="{659DB873-D632-4CE2-8E9A-C55A67B8ECEF}" destId="{D171E85B-B5C4-4AE8-A752-1274904114B5}" srcOrd="0" destOrd="0" presId="urn:microsoft.com/office/officeart/2005/8/layout/process1"/>
    <dgm:cxn modelId="{54A57E3F-5E41-4BA6-AA26-FC9470F94151}" type="presOf" srcId="{97AD7A0F-5724-4295-8142-53F61848B4DA}" destId="{A43ECF94-C3D9-4FE6-8567-C504A7063B4F}" srcOrd="1" destOrd="0" presId="urn:microsoft.com/office/officeart/2005/8/layout/process1"/>
    <dgm:cxn modelId="{D8F77F4F-C80E-4C35-A3DF-61489012E9D3}" srcId="{1FED0DB0-8CDA-4C2B-AE82-A0D6E511D217}" destId="{69660D97-2675-4AE6-9082-B179350008A0}" srcOrd="2" destOrd="0" parTransId="{BFAA7329-989D-42A8-82BD-106085CEDCB1}" sibTransId="{EC6FBF4F-2CB8-4E12-8C0A-99E6D96CD113}"/>
    <dgm:cxn modelId="{B57D675F-5AC0-4327-9CEB-FA8BCA279BB5}" type="presOf" srcId="{97AD7A0F-5724-4295-8142-53F61848B4DA}" destId="{362CE0FA-11B5-4792-A1EF-199E5D3BA9C3}" srcOrd="0" destOrd="0" presId="urn:microsoft.com/office/officeart/2005/8/layout/process1"/>
    <dgm:cxn modelId="{D0DD8495-C15A-4758-8F92-2DA0DF9592F8}" type="presOf" srcId="{69660D97-2675-4AE6-9082-B179350008A0}" destId="{94FBAA32-5194-4A1F-A17C-48B739AECA4B}" srcOrd="0" destOrd="0" presId="urn:microsoft.com/office/officeart/2005/8/layout/process1"/>
    <dgm:cxn modelId="{08565F99-5FD3-418E-8BC6-B8B4DFA60E23}" srcId="{1FED0DB0-8CDA-4C2B-AE82-A0D6E511D217}" destId="{ABAA8187-9777-4FCD-9600-C6DEEFFD34C8}" srcOrd="1" destOrd="0" parTransId="{22E49C3C-1962-47B1-9BF4-0DB7890BC260}" sibTransId="{97AD7A0F-5724-4295-8142-53F61848B4DA}"/>
    <dgm:cxn modelId="{78F90EBF-966F-41C2-803F-57FBD383C330}" srcId="{1FED0DB0-8CDA-4C2B-AE82-A0D6E511D217}" destId="{659DB873-D632-4CE2-8E9A-C55A67B8ECEF}" srcOrd="0" destOrd="0" parTransId="{50401461-6A8B-43F7-A1FF-A9E9680A8593}" sibTransId="{2BC8FAEF-59C1-442C-B681-22A09D6F6FE2}"/>
    <dgm:cxn modelId="{721A43C4-F6ED-4C4C-942B-C706C6720BEE}" type="presOf" srcId="{1FED0DB0-8CDA-4C2B-AE82-A0D6E511D217}" destId="{6C00775C-AA72-41D2-90F9-F398BC652911}" srcOrd="0" destOrd="0" presId="urn:microsoft.com/office/officeart/2005/8/layout/process1"/>
    <dgm:cxn modelId="{0DB265C7-A69A-4991-9ACE-6BE3CB8419CC}" type="presOf" srcId="{ABAA8187-9777-4FCD-9600-C6DEEFFD34C8}" destId="{563BD86B-0B17-427C-8BC1-4B769235FCF5}" srcOrd="0" destOrd="0" presId="urn:microsoft.com/office/officeart/2005/8/layout/process1"/>
    <dgm:cxn modelId="{DE11C5E4-032F-4E39-B052-25975619009B}" type="presOf" srcId="{2BC8FAEF-59C1-442C-B681-22A09D6F6FE2}" destId="{0030F44E-1BB2-4CD4-B855-C4C4DEFED507}" srcOrd="1" destOrd="0" presId="urn:microsoft.com/office/officeart/2005/8/layout/process1"/>
    <dgm:cxn modelId="{21881351-36D4-49F0-B248-1978C64688A7}" type="presParOf" srcId="{6C00775C-AA72-41D2-90F9-F398BC652911}" destId="{D171E85B-B5C4-4AE8-A752-1274904114B5}" srcOrd="0" destOrd="0" presId="urn:microsoft.com/office/officeart/2005/8/layout/process1"/>
    <dgm:cxn modelId="{3EC6FC77-1A7B-4BBF-B8E0-49CD4A100976}" type="presParOf" srcId="{6C00775C-AA72-41D2-90F9-F398BC652911}" destId="{C73083DA-9AB0-41D7-9EED-15FB4EF686C4}" srcOrd="1" destOrd="0" presId="urn:microsoft.com/office/officeart/2005/8/layout/process1"/>
    <dgm:cxn modelId="{1BA2DF24-2944-4BFE-B56D-7B1379E0CA60}" type="presParOf" srcId="{C73083DA-9AB0-41D7-9EED-15FB4EF686C4}" destId="{0030F44E-1BB2-4CD4-B855-C4C4DEFED507}" srcOrd="0" destOrd="0" presId="urn:microsoft.com/office/officeart/2005/8/layout/process1"/>
    <dgm:cxn modelId="{E086CBF9-5C7E-42C4-910C-94B402065B7F}" type="presParOf" srcId="{6C00775C-AA72-41D2-90F9-F398BC652911}" destId="{563BD86B-0B17-427C-8BC1-4B769235FCF5}" srcOrd="2" destOrd="0" presId="urn:microsoft.com/office/officeart/2005/8/layout/process1"/>
    <dgm:cxn modelId="{0023850D-DC9F-46B5-97EC-61E56FBCCF1A}" type="presParOf" srcId="{6C00775C-AA72-41D2-90F9-F398BC652911}" destId="{362CE0FA-11B5-4792-A1EF-199E5D3BA9C3}" srcOrd="3" destOrd="0" presId="urn:microsoft.com/office/officeart/2005/8/layout/process1"/>
    <dgm:cxn modelId="{4C2A2F2A-B4FF-4CAC-85D1-A58D16103BB4}" type="presParOf" srcId="{362CE0FA-11B5-4792-A1EF-199E5D3BA9C3}" destId="{A43ECF94-C3D9-4FE6-8567-C504A7063B4F}" srcOrd="0" destOrd="0" presId="urn:microsoft.com/office/officeart/2005/8/layout/process1"/>
    <dgm:cxn modelId="{A60462E5-2313-45EC-805C-FCC8A017C4D0}" type="presParOf" srcId="{6C00775C-AA72-41D2-90F9-F398BC652911}" destId="{94FBAA32-5194-4A1F-A17C-48B739AECA4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D08D361-D4AE-4B4A-9F17-95D89DD892F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22C6342-B6C5-4505-8910-4EB0110637BF}">
      <dgm:prSet phldrT="[Text]" custT="1"/>
      <dgm:spPr>
        <a:xfrm>
          <a:off x="3226993" y="1138729"/>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TAXABLE ENTITIES</a:t>
          </a:r>
        </a:p>
      </dgm:t>
    </dgm:pt>
    <dgm:pt modelId="{ACC4C145-E886-4513-8EEA-3E165D5A41B6}" type="parTrans" cxnId="{407A2A2E-91C8-4438-96BC-D652FE07358B}">
      <dgm:prSet/>
      <dgm:spPr/>
      <dgm:t>
        <a:bodyPr/>
        <a:lstStyle/>
        <a:p>
          <a:endParaRPr lang="en-US"/>
        </a:p>
      </dgm:t>
    </dgm:pt>
    <dgm:pt modelId="{7F1A5DCB-374A-4756-B2EC-29EB6B03CB50}" type="sibTrans" cxnId="{407A2A2E-91C8-4438-96BC-D652FE07358B}">
      <dgm:prSet/>
      <dgm:spPr/>
      <dgm:t>
        <a:bodyPr/>
        <a:lstStyle/>
        <a:p>
          <a:endParaRPr lang="en-US"/>
        </a:p>
      </dgm:t>
    </dgm:pt>
    <dgm:pt modelId="{E32841E2-AFE3-403A-8AC1-A6B3FB0E1801}">
      <dgm:prSet phldrT="[Text]" custT="1"/>
      <dgm:spPr>
        <a:xfrm>
          <a:off x="4256" y="2399414"/>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INDIVIDUAL</a:t>
          </a:r>
        </a:p>
      </dgm:t>
    </dgm:pt>
    <dgm:pt modelId="{2D547DD8-F2DC-4520-9186-2EE90F94C661}" type="parTrans" cxnId="{80CA1AC2-8A88-4877-BFC2-8DD448E1EA7F}">
      <dgm:prSet/>
      <dgm:spPr>
        <a:xfrm>
          <a:off x="892063" y="2026535"/>
          <a:ext cx="3222736" cy="372878"/>
        </a:xfrm>
        <a:custGeom>
          <a:avLst/>
          <a:gdLst/>
          <a:ahLst/>
          <a:cxnLst/>
          <a:rect l="0" t="0" r="0" b="0"/>
          <a:pathLst>
            <a:path>
              <a:moveTo>
                <a:pt x="3222736" y="0"/>
              </a:moveTo>
              <a:lnTo>
                <a:pt x="3222736" y="186439"/>
              </a:lnTo>
              <a:lnTo>
                <a:pt x="0" y="186439"/>
              </a:lnTo>
              <a:lnTo>
                <a:pt x="0" y="37287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5E1785A-3250-4A53-9CA1-F007FCABD40F}" type="sibTrans" cxnId="{80CA1AC2-8A88-4877-BFC2-8DD448E1EA7F}">
      <dgm:prSet/>
      <dgm:spPr/>
      <dgm:t>
        <a:bodyPr/>
        <a:lstStyle/>
        <a:p>
          <a:endParaRPr lang="en-US"/>
        </a:p>
      </dgm:t>
    </dgm:pt>
    <dgm:pt modelId="{4B005520-B37B-470C-A893-1AF2BB1D6E36}">
      <dgm:prSet phldrT="[Text]" custT="1"/>
      <dgm:spPr>
        <a:xfrm>
          <a:off x="2152748" y="2399414"/>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CORPORATION</a:t>
          </a:r>
        </a:p>
      </dgm:t>
    </dgm:pt>
    <dgm:pt modelId="{3B67F758-4393-431E-84F4-0058EEFA1C45}" type="parTrans" cxnId="{A04EF7CC-4583-49D7-A362-AC74C2FD5945}">
      <dgm:prSet/>
      <dgm:spPr>
        <a:xfrm>
          <a:off x="3040554" y="2026535"/>
          <a:ext cx="1074245" cy="372878"/>
        </a:xfrm>
        <a:custGeom>
          <a:avLst/>
          <a:gdLst/>
          <a:ahLst/>
          <a:cxnLst/>
          <a:rect l="0" t="0" r="0" b="0"/>
          <a:pathLst>
            <a:path>
              <a:moveTo>
                <a:pt x="1074245" y="0"/>
              </a:moveTo>
              <a:lnTo>
                <a:pt x="1074245" y="186439"/>
              </a:lnTo>
              <a:lnTo>
                <a:pt x="0" y="186439"/>
              </a:lnTo>
              <a:lnTo>
                <a:pt x="0" y="37287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A399FD20-A895-4537-9385-7C3B342E8DBE}" type="sibTrans" cxnId="{A04EF7CC-4583-49D7-A362-AC74C2FD5945}">
      <dgm:prSet/>
      <dgm:spPr/>
      <dgm:t>
        <a:bodyPr/>
        <a:lstStyle/>
        <a:p>
          <a:endParaRPr lang="en-US"/>
        </a:p>
      </dgm:t>
    </dgm:pt>
    <dgm:pt modelId="{B7C789B2-520D-436D-A122-A01F8BDA8E0D}">
      <dgm:prSet phldrT="[Text]" custT="1"/>
      <dgm:spPr>
        <a:xfrm>
          <a:off x="4301239" y="2399414"/>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NON-PROFIT CORPORATION</a:t>
          </a:r>
        </a:p>
      </dgm:t>
    </dgm:pt>
    <dgm:pt modelId="{9AB3DF55-9F5C-4A7F-8B63-7D930C70EC74}" type="parTrans" cxnId="{91C063DA-2640-4446-A313-0AA3E7E7832A}">
      <dgm:prSet/>
      <dgm:spPr>
        <a:xfrm>
          <a:off x="4114800" y="2026535"/>
          <a:ext cx="1074245" cy="372878"/>
        </a:xfrm>
        <a:custGeom>
          <a:avLst/>
          <a:gdLst/>
          <a:ahLst/>
          <a:cxnLst/>
          <a:rect l="0" t="0" r="0" b="0"/>
          <a:pathLst>
            <a:path>
              <a:moveTo>
                <a:pt x="0" y="0"/>
              </a:moveTo>
              <a:lnTo>
                <a:pt x="0" y="186439"/>
              </a:lnTo>
              <a:lnTo>
                <a:pt x="1074245" y="186439"/>
              </a:lnTo>
              <a:lnTo>
                <a:pt x="1074245" y="37287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A6C738FF-CD21-4688-AE8A-8C75688D638A}" type="sibTrans" cxnId="{91C063DA-2640-4446-A313-0AA3E7E7832A}">
      <dgm:prSet/>
      <dgm:spPr/>
      <dgm:t>
        <a:bodyPr/>
        <a:lstStyle/>
        <a:p>
          <a:endParaRPr lang="en-US"/>
        </a:p>
      </dgm:t>
    </dgm:pt>
    <dgm:pt modelId="{1EE3BBEF-AE3C-4E91-99AF-DF2F42ED1398}">
      <dgm:prSet phldrT="[Text]" custT="1"/>
      <dgm:spPr>
        <a:xfrm>
          <a:off x="6449730" y="2399414"/>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1600">
              <a:solidFill>
                <a:sysClr val="window" lastClr="FFFFFF"/>
              </a:solidFill>
              <a:latin typeface="Helvetica Neue"/>
              <a:ea typeface="+mn-ea"/>
              <a:cs typeface="+mn-cs"/>
            </a:rPr>
            <a:t>TRUST</a:t>
          </a:r>
        </a:p>
      </dgm:t>
    </dgm:pt>
    <dgm:pt modelId="{809C7B18-CC6C-4EA9-B197-A308A838D5D0}" type="parTrans" cxnId="{4B1D7D02-8B61-4D36-9E8F-C362CA1D3EF8}">
      <dgm:prSet/>
      <dgm:spPr>
        <a:xfrm>
          <a:off x="4114800" y="2026535"/>
          <a:ext cx="3222736" cy="372878"/>
        </a:xfrm>
        <a:custGeom>
          <a:avLst/>
          <a:gdLst/>
          <a:ahLst/>
          <a:cxnLst/>
          <a:rect l="0" t="0" r="0" b="0"/>
          <a:pathLst>
            <a:path>
              <a:moveTo>
                <a:pt x="0" y="0"/>
              </a:moveTo>
              <a:lnTo>
                <a:pt x="0" y="186439"/>
              </a:lnTo>
              <a:lnTo>
                <a:pt x="3222736" y="186439"/>
              </a:lnTo>
              <a:lnTo>
                <a:pt x="3222736" y="37287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9052A88B-D68E-4666-97F3-E28E01D50299}" type="sibTrans" cxnId="{4B1D7D02-8B61-4D36-9E8F-C362CA1D3EF8}">
      <dgm:prSet/>
      <dgm:spPr/>
      <dgm:t>
        <a:bodyPr/>
        <a:lstStyle/>
        <a:p>
          <a:endParaRPr lang="en-US"/>
        </a:p>
      </dgm:t>
    </dgm:pt>
    <dgm:pt modelId="{5AF099EF-C62B-4844-871D-CA1CB965C5C2}" type="pres">
      <dgm:prSet presAssocID="{7D08D361-D4AE-4B4A-9F17-95D89DD892F0}" presName="hierChild1" presStyleCnt="0">
        <dgm:presLayoutVars>
          <dgm:orgChart val="1"/>
          <dgm:chPref val="1"/>
          <dgm:dir/>
          <dgm:animOne val="branch"/>
          <dgm:animLvl val="lvl"/>
          <dgm:resizeHandles/>
        </dgm:presLayoutVars>
      </dgm:prSet>
      <dgm:spPr/>
    </dgm:pt>
    <dgm:pt modelId="{868FDAF8-0E8A-4200-B925-70D05F64DD47}" type="pres">
      <dgm:prSet presAssocID="{422C6342-B6C5-4505-8910-4EB0110637BF}" presName="hierRoot1" presStyleCnt="0">
        <dgm:presLayoutVars>
          <dgm:hierBranch val="init"/>
        </dgm:presLayoutVars>
      </dgm:prSet>
      <dgm:spPr/>
    </dgm:pt>
    <dgm:pt modelId="{2173E761-6360-4DC8-B2D7-B84FFF4569A3}" type="pres">
      <dgm:prSet presAssocID="{422C6342-B6C5-4505-8910-4EB0110637BF}" presName="rootComposite1" presStyleCnt="0"/>
      <dgm:spPr/>
    </dgm:pt>
    <dgm:pt modelId="{BFDBF808-ABC9-41AE-974A-A260125B831C}" type="pres">
      <dgm:prSet presAssocID="{422C6342-B6C5-4505-8910-4EB0110637BF}" presName="rootText1" presStyleLbl="node0" presStyleIdx="0" presStyleCnt="1">
        <dgm:presLayoutVars>
          <dgm:chPref val="3"/>
        </dgm:presLayoutVars>
      </dgm:prSet>
      <dgm:spPr>
        <a:prstGeom prst="roundRect">
          <a:avLst/>
        </a:prstGeom>
      </dgm:spPr>
    </dgm:pt>
    <dgm:pt modelId="{2A7C99BA-C5B9-4E5D-995A-5644661069B9}" type="pres">
      <dgm:prSet presAssocID="{422C6342-B6C5-4505-8910-4EB0110637BF}" presName="rootConnector1" presStyleLbl="node1" presStyleIdx="0" presStyleCnt="0"/>
      <dgm:spPr/>
    </dgm:pt>
    <dgm:pt modelId="{82CC9A2E-209D-477D-B30E-2E55D9D55B36}" type="pres">
      <dgm:prSet presAssocID="{422C6342-B6C5-4505-8910-4EB0110637BF}" presName="hierChild2" presStyleCnt="0"/>
      <dgm:spPr/>
    </dgm:pt>
    <dgm:pt modelId="{D83972DA-3A35-4C06-8357-D755AF0E8BE9}" type="pres">
      <dgm:prSet presAssocID="{2D547DD8-F2DC-4520-9186-2EE90F94C661}" presName="Name37" presStyleLbl="parChTrans1D2" presStyleIdx="0" presStyleCnt="4"/>
      <dgm:spPr/>
    </dgm:pt>
    <dgm:pt modelId="{8773DC8A-C693-4880-85F2-98F9392D7B41}" type="pres">
      <dgm:prSet presAssocID="{E32841E2-AFE3-403A-8AC1-A6B3FB0E1801}" presName="hierRoot2" presStyleCnt="0">
        <dgm:presLayoutVars>
          <dgm:hierBranch val="init"/>
        </dgm:presLayoutVars>
      </dgm:prSet>
      <dgm:spPr/>
    </dgm:pt>
    <dgm:pt modelId="{FF91F7F7-9CD5-4D26-9385-B14589E06F85}" type="pres">
      <dgm:prSet presAssocID="{E32841E2-AFE3-403A-8AC1-A6B3FB0E1801}" presName="rootComposite" presStyleCnt="0"/>
      <dgm:spPr/>
    </dgm:pt>
    <dgm:pt modelId="{387B1385-1BFC-41EF-B1BE-95031C8D0CBF}" type="pres">
      <dgm:prSet presAssocID="{E32841E2-AFE3-403A-8AC1-A6B3FB0E1801}" presName="rootText" presStyleLbl="node2" presStyleIdx="0" presStyleCnt="4">
        <dgm:presLayoutVars>
          <dgm:chPref val="3"/>
        </dgm:presLayoutVars>
      </dgm:prSet>
      <dgm:spPr>
        <a:prstGeom prst="roundRect">
          <a:avLst/>
        </a:prstGeom>
      </dgm:spPr>
    </dgm:pt>
    <dgm:pt modelId="{8D925CC7-95FF-4BC8-BEB3-8198E85C27FC}" type="pres">
      <dgm:prSet presAssocID="{E32841E2-AFE3-403A-8AC1-A6B3FB0E1801}" presName="rootConnector" presStyleLbl="node2" presStyleIdx="0" presStyleCnt="4"/>
      <dgm:spPr/>
    </dgm:pt>
    <dgm:pt modelId="{3B0F177D-ADFF-4507-BD1C-0389E222273C}" type="pres">
      <dgm:prSet presAssocID="{E32841E2-AFE3-403A-8AC1-A6B3FB0E1801}" presName="hierChild4" presStyleCnt="0"/>
      <dgm:spPr/>
    </dgm:pt>
    <dgm:pt modelId="{309CA776-8EA0-4A06-808C-9E718E7FA054}" type="pres">
      <dgm:prSet presAssocID="{E32841E2-AFE3-403A-8AC1-A6B3FB0E1801}" presName="hierChild5" presStyleCnt="0"/>
      <dgm:spPr/>
    </dgm:pt>
    <dgm:pt modelId="{30FF061A-272D-4920-A5EB-A0C6A6942356}" type="pres">
      <dgm:prSet presAssocID="{3B67F758-4393-431E-84F4-0058EEFA1C45}" presName="Name37" presStyleLbl="parChTrans1D2" presStyleIdx="1" presStyleCnt="4"/>
      <dgm:spPr/>
    </dgm:pt>
    <dgm:pt modelId="{4153A107-31B2-42F6-8B49-809A798DC59B}" type="pres">
      <dgm:prSet presAssocID="{4B005520-B37B-470C-A893-1AF2BB1D6E36}" presName="hierRoot2" presStyleCnt="0">
        <dgm:presLayoutVars>
          <dgm:hierBranch val="init"/>
        </dgm:presLayoutVars>
      </dgm:prSet>
      <dgm:spPr/>
    </dgm:pt>
    <dgm:pt modelId="{FCCE9ABA-6507-44C5-883C-89EDED88ABE6}" type="pres">
      <dgm:prSet presAssocID="{4B005520-B37B-470C-A893-1AF2BB1D6E36}" presName="rootComposite" presStyleCnt="0"/>
      <dgm:spPr/>
    </dgm:pt>
    <dgm:pt modelId="{A7B9BD04-6D59-41CC-83ED-50F6B47247A7}" type="pres">
      <dgm:prSet presAssocID="{4B005520-B37B-470C-A893-1AF2BB1D6E36}" presName="rootText" presStyleLbl="node2" presStyleIdx="1" presStyleCnt="4">
        <dgm:presLayoutVars>
          <dgm:chPref val="3"/>
        </dgm:presLayoutVars>
      </dgm:prSet>
      <dgm:spPr>
        <a:prstGeom prst="roundRect">
          <a:avLst/>
        </a:prstGeom>
      </dgm:spPr>
    </dgm:pt>
    <dgm:pt modelId="{8616BDB2-A08B-49B6-BAB7-42D47E3CF62F}" type="pres">
      <dgm:prSet presAssocID="{4B005520-B37B-470C-A893-1AF2BB1D6E36}" presName="rootConnector" presStyleLbl="node2" presStyleIdx="1" presStyleCnt="4"/>
      <dgm:spPr/>
    </dgm:pt>
    <dgm:pt modelId="{AFBA1FCA-27DE-4369-B1DC-5344C9921A85}" type="pres">
      <dgm:prSet presAssocID="{4B005520-B37B-470C-A893-1AF2BB1D6E36}" presName="hierChild4" presStyleCnt="0"/>
      <dgm:spPr/>
    </dgm:pt>
    <dgm:pt modelId="{ED461E29-8A6F-482A-8A94-90D5FD56B5A2}" type="pres">
      <dgm:prSet presAssocID="{4B005520-B37B-470C-A893-1AF2BB1D6E36}" presName="hierChild5" presStyleCnt="0"/>
      <dgm:spPr/>
    </dgm:pt>
    <dgm:pt modelId="{1B2DCAB3-E905-4F1D-B2FC-344DCC809EFF}" type="pres">
      <dgm:prSet presAssocID="{9AB3DF55-9F5C-4A7F-8B63-7D930C70EC74}" presName="Name37" presStyleLbl="parChTrans1D2" presStyleIdx="2" presStyleCnt="4"/>
      <dgm:spPr/>
    </dgm:pt>
    <dgm:pt modelId="{337E82F0-5240-4A05-8A3A-F0A5D8520D46}" type="pres">
      <dgm:prSet presAssocID="{B7C789B2-520D-436D-A122-A01F8BDA8E0D}" presName="hierRoot2" presStyleCnt="0">
        <dgm:presLayoutVars>
          <dgm:hierBranch val="init"/>
        </dgm:presLayoutVars>
      </dgm:prSet>
      <dgm:spPr/>
    </dgm:pt>
    <dgm:pt modelId="{C955F201-121C-4930-83B6-11E22D8DC220}" type="pres">
      <dgm:prSet presAssocID="{B7C789B2-520D-436D-A122-A01F8BDA8E0D}" presName="rootComposite" presStyleCnt="0"/>
      <dgm:spPr/>
    </dgm:pt>
    <dgm:pt modelId="{1589DEA8-2FA7-4B75-94DB-C30DA3F1551E}" type="pres">
      <dgm:prSet presAssocID="{B7C789B2-520D-436D-A122-A01F8BDA8E0D}" presName="rootText" presStyleLbl="node2" presStyleIdx="2" presStyleCnt="4">
        <dgm:presLayoutVars>
          <dgm:chPref val="3"/>
        </dgm:presLayoutVars>
      </dgm:prSet>
      <dgm:spPr>
        <a:prstGeom prst="roundRect">
          <a:avLst/>
        </a:prstGeom>
      </dgm:spPr>
    </dgm:pt>
    <dgm:pt modelId="{BA04724A-DD7C-4A51-BAC1-D0473D9D31F9}" type="pres">
      <dgm:prSet presAssocID="{B7C789B2-520D-436D-A122-A01F8BDA8E0D}" presName="rootConnector" presStyleLbl="node2" presStyleIdx="2" presStyleCnt="4"/>
      <dgm:spPr/>
    </dgm:pt>
    <dgm:pt modelId="{A1A63EC7-B071-44F4-82DF-B703C2B68D11}" type="pres">
      <dgm:prSet presAssocID="{B7C789B2-520D-436D-A122-A01F8BDA8E0D}" presName="hierChild4" presStyleCnt="0"/>
      <dgm:spPr/>
    </dgm:pt>
    <dgm:pt modelId="{76990374-C2CF-4AF0-BC38-92C726D8BC9D}" type="pres">
      <dgm:prSet presAssocID="{B7C789B2-520D-436D-A122-A01F8BDA8E0D}" presName="hierChild5" presStyleCnt="0"/>
      <dgm:spPr/>
    </dgm:pt>
    <dgm:pt modelId="{7EC53CD2-BA9C-4A9B-B9DE-E4DB8D51D631}" type="pres">
      <dgm:prSet presAssocID="{809C7B18-CC6C-4EA9-B197-A308A838D5D0}" presName="Name37" presStyleLbl="parChTrans1D2" presStyleIdx="3" presStyleCnt="4"/>
      <dgm:spPr/>
    </dgm:pt>
    <dgm:pt modelId="{116BBD9F-0C96-4047-90C3-5C73DF73A68F}" type="pres">
      <dgm:prSet presAssocID="{1EE3BBEF-AE3C-4E91-99AF-DF2F42ED1398}" presName="hierRoot2" presStyleCnt="0">
        <dgm:presLayoutVars>
          <dgm:hierBranch val="init"/>
        </dgm:presLayoutVars>
      </dgm:prSet>
      <dgm:spPr/>
    </dgm:pt>
    <dgm:pt modelId="{0E531A72-330D-48E4-B6FF-ECDB1C4F1674}" type="pres">
      <dgm:prSet presAssocID="{1EE3BBEF-AE3C-4E91-99AF-DF2F42ED1398}" presName="rootComposite" presStyleCnt="0"/>
      <dgm:spPr/>
    </dgm:pt>
    <dgm:pt modelId="{DDAB6E20-2C9E-41A6-8A16-574017693E51}" type="pres">
      <dgm:prSet presAssocID="{1EE3BBEF-AE3C-4E91-99AF-DF2F42ED1398}" presName="rootText" presStyleLbl="node2" presStyleIdx="3" presStyleCnt="4">
        <dgm:presLayoutVars>
          <dgm:chPref val="3"/>
        </dgm:presLayoutVars>
      </dgm:prSet>
      <dgm:spPr>
        <a:prstGeom prst="roundRect">
          <a:avLst/>
        </a:prstGeom>
      </dgm:spPr>
    </dgm:pt>
    <dgm:pt modelId="{82736786-0EF0-4B5C-A457-7530B7BABAA8}" type="pres">
      <dgm:prSet presAssocID="{1EE3BBEF-AE3C-4E91-99AF-DF2F42ED1398}" presName="rootConnector" presStyleLbl="node2" presStyleIdx="3" presStyleCnt="4"/>
      <dgm:spPr/>
    </dgm:pt>
    <dgm:pt modelId="{09D41AA1-4531-4240-8E35-429D129F8915}" type="pres">
      <dgm:prSet presAssocID="{1EE3BBEF-AE3C-4E91-99AF-DF2F42ED1398}" presName="hierChild4" presStyleCnt="0"/>
      <dgm:spPr/>
    </dgm:pt>
    <dgm:pt modelId="{8271A9D5-A159-4E87-B5A8-755C30AEF1FB}" type="pres">
      <dgm:prSet presAssocID="{1EE3BBEF-AE3C-4E91-99AF-DF2F42ED1398}" presName="hierChild5" presStyleCnt="0"/>
      <dgm:spPr/>
    </dgm:pt>
    <dgm:pt modelId="{B592C18F-A5D6-498D-A3CA-4F473372D836}" type="pres">
      <dgm:prSet presAssocID="{422C6342-B6C5-4505-8910-4EB0110637BF}" presName="hierChild3" presStyleCnt="0"/>
      <dgm:spPr/>
    </dgm:pt>
  </dgm:ptLst>
  <dgm:cxnLst>
    <dgm:cxn modelId="{4B1D7D02-8B61-4D36-9E8F-C362CA1D3EF8}" srcId="{422C6342-B6C5-4505-8910-4EB0110637BF}" destId="{1EE3BBEF-AE3C-4E91-99AF-DF2F42ED1398}" srcOrd="3" destOrd="0" parTransId="{809C7B18-CC6C-4EA9-B197-A308A838D5D0}" sibTransId="{9052A88B-D68E-4666-97F3-E28E01D50299}"/>
    <dgm:cxn modelId="{43A20C0F-5981-47AB-AA31-D502F766FEEE}" type="presOf" srcId="{B7C789B2-520D-436D-A122-A01F8BDA8E0D}" destId="{1589DEA8-2FA7-4B75-94DB-C30DA3F1551E}" srcOrd="0" destOrd="0" presId="urn:microsoft.com/office/officeart/2005/8/layout/orgChart1"/>
    <dgm:cxn modelId="{A3A2E712-835C-4FC1-82D5-69070E4F06FA}" type="presOf" srcId="{3B67F758-4393-431E-84F4-0058EEFA1C45}" destId="{30FF061A-272D-4920-A5EB-A0C6A6942356}" srcOrd="0" destOrd="0" presId="urn:microsoft.com/office/officeart/2005/8/layout/orgChart1"/>
    <dgm:cxn modelId="{407A2A2E-91C8-4438-96BC-D652FE07358B}" srcId="{7D08D361-D4AE-4B4A-9F17-95D89DD892F0}" destId="{422C6342-B6C5-4505-8910-4EB0110637BF}" srcOrd="0" destOrd="0" parTransId="{ACC4C145-E886-4513-8EEA-3E165D5A41B6}" sibTransId="{7F1A5DCB-374A-4756-B2EC-29EB6B03CB50}"/>
    <dgm:cxn modelId="{F4373941-4418-4475-B473-4393A3EB6725}" type="presOf" srcId="{E32841E2-AFE3-403A-8AC1-A6B3FB0E1801}" destId="{387B1385-1BFC-41EF-B1BE-95031C8D0CBF}" srcOrd="0" destOrd="0" presId="urn:microsoft.com/office/officeart/2005/8/layout/orgChart1"/>
    <dgm:cxn modelId="{895D2144-09CD-4A84-A588-3B583EFF364B}" type="presOf" srcId="{422C6342-B6C5-4505-8910-4EB0110637BF}" destId="{2A7C99BA-C5B9-4E5D-995A-5644661069B9}" srcOrd="1" destOrd="0" presId="urn:microsoft.com/office/officeart/2005/8/layout/orgChart1"/>
    <dgm:cxn modelId="{38FDAF4C-FE3B-4B70-A9A4-99E2D83A1F66}" type="presOf" srcId="{9AB3DF55-9F5C-4A7F-8B63-7D930C70EC74}" destId="{1B2DCAB3-E905-4F1D-B2FC-344DCC809EFF}" srcOrd="0" destOrd="0" presId="urn:microsoft.com/office/officeart/2005/8/layout/orgChart1"/>
    <dgm:cxn modelId="{2785B950-53D0-4330-907B-A0D88C0F3E09}" type="presOf" srcId="{1EE3BBEF-AE3C-4E91-99AF-DF2F42ED1398}" destId="{DDAB6E20-2C9E-41A6-8A16-574017693E51}" srcOrd="0" destOrd="0" presId="urn:microsoft.com/office/officeart/2005/8/layout/orgChart1"/>
    <dgm:cxn modelId="{3DE9A96A-D239-4DE7-B1C2-F10FA6494075}" type="presOf" srcId="{1EE3BBEF-AE3C-4E91-99AF-DF2F42ED1398}" destId="{82736786-0EF0-4B5C-A457-7530B7BABAA8}" srcOrd="1" destOrd="0" presId="urn:microsoft.com/office/officeart/2005/8/layout/orgChart1"/>
    <dgm:cxn modelId="{2048446C-7C7B-4799-BA7D-610114D9DF5C}" type="presOf" srcId="{809C7B18-CC6C-4EA9-B197-A308A838D5D0}" destId="{7EC53CD2-BA9C-4A9B-B9DE-E4DB8D51D631}" srcOrd="0" destOrd="0" presId="urn:microsoft.com/office/officeart/2005/8/layout/orgChart1"/>
    <dgm:cxn modelId="{F767938A-4A3E-4C83-A6EC-5B4A260773EB}" type="presOf" srcId="{E32841E2-AFE3-403A-8AC1-A6B3FB0E1801}" destId="{8D925CC7-95FF-4BC8-BEB3-8198E85C27FC}" srcOrd="1" destOrd="0" presId="urn:microsoft.com/office/officeart/2005/8/layout/orgChart1"/>
    <dgm:cxn modelId="{5FF7AF90-D14B-400F-9345-CEB0FD73018E}" type="presOf" srcId="{4B005520-B37B-470C-A893-1AF2BB1D6E36}" destId="{A7B9BD04-6D59-41CC-83ED-50F6B47247A7}" srcOrd="0" destOrd="0" presId="urn:microsoft.com/office/officeart/2005/8/layout/orgChart1"/>
    <dgm:cxn modelId="{73646196-062C-4CB2-BD4B-19674A44EA9B}" type="presOf" srcId="{2D547DD8-F2DC-4520-9186-2EE90F94C661}" destId="{D83972DA-3A35-4C06-8357-D755AF0E8BE9}" srcOrd="0" destOrd="0" presId="urn:microsoft.com/office/officeart/2005/8/layout/orgChart1"/>
    <dgm:cxn modelId="{02FF7BAB-2524-4476-83A0-D7407BFFF028}" type="presOf" srcId="{B7C789B2-520D-436D-A122-A01F8BDA8E0D}" destId="{BA04724A-DD7C-4A51-BAC1-D0473D9D31F9}" srcOrd="1" destOrd="0" presId="urn:microsoft.com/office/officeart/2005/8/layout/orgChart1"/>
    <dgm:cxn modelId="{78B05CB9-5E2D-4DC8-B338-4B2A8A66E1D8}" type="presOf" srcId="{7D08D361-D4AE-4B4A-9F17-95D89DD892F0}" destId="{5AF099EF-C62B-4844-871D-CA1CB965C5C2}" srcOrd="0" destOrd="0" presId="urn:microsoft.com/office/officeart/2005/8/layout/orgChart1"/>
    <dgm:cxn modelId="{80CA1AC2-8A88-4877-BFC2-8DD448E1EA7F}" srcId="{422C6342-B6C5-4505-8910-4EB0110637BF}" destId="{E32841E2-AFE3-403A-8AC1-A6B3FB0E1801}" srcOrd="0" destOrd="0" parTransId="{2D547DD8-F2DC-4520-9186-2EE90F94C661}" sibTransId="{75E1785A-3250-4A53-9CA1-F007FCABD40F}"/>
    <dgm:cxn modelId="{A04EF7CC-4583-49D7-A362-AC74C2FD5945}" srcId="{422C6342-B6C5-4505-8910-4EB0110637BF}" destId="{4B005520-B37B-470C-A893-1AF2BB1D6E36}" srcOrd="1" destOrd="0" parTransId="{3B67F758-4393-431E-84F4-0058EEFA1C45}" sibTransId="{A399FD20-A895-4537-9385-7C3B342E8DBE}"/>
    <dgm:cxn modelId="{91C063DA-2640-4446-A313-0AA3E7E7832A}" srcId="{422C6342-B6C5-4505-8910-4EB0110637BF}" destId="{B7C789B2-520D-436D-A122-A01F8BDA8E0D}" srcOrd="2" destOrd="0" parTransId="{9AB3DF55-9F5C-4A7F-8B63-7D930C70EC74}" sibTransId="{A6C738FF-CD21-4688-AE8A-8C75688D638A}"/>
    <dgm:cxn modelId="{5F45E6DC-A17E-4448-B805-6E4003F81A6D}" type="presOf" srcId="{422C6342-B6C5-4505-8910-4EB0110637BF}" destId="{BFDBF808-ABC9-41AE-974A-A260125B831C}" srcOrd="0" destOrd="0" presId="urn:microsoft.com/office/officeart/2005/8/layout/orgChart1"/>
    <dgm:cxn modelId="{F5AFA4DE-F88F-4894-B081-5EF9A7BE4572}" type="presOf" srcId="{4B005520-B37B-470C-A893-1AF2BB1D6E36}" destId="{8616BDB2-A08B-49B6-BAB7-42D47E3CF62F}" srcOrd="1" destOrd="0" presId="urn:microsoft.com/office/officeart/2005/8/layout/orgChart1"/>
    <dgm:cxn modelId="{81A743BB-D1C7-416F-91FF-5C529E200DF2}" type="presParOf" srcId="{5AF099EF-C62B-4844-871D-CA1CB965C5C2}" destId="{868FDAF8-0E8A-4200-B925-70D05F64DD47}" srcOrd="0" destOrd="0" presId="urn:microsoft.com/office/officeart/2005/8/layout/orgChart1"/>
    <dgm:cxn modelId="{A31F7473-4877-4368-8500-4076346B5923}" type="presParOf" srcId="{868FDAF8-0E8A-4200-B925-70D05F64DD47}" destId="{2173E761-6360-4DC8-B2D7-B84FFF4569A3}" srcOrd="0" destOrd="0" presId="urn:microsoft.com/office/officeart/2005/8/layout/orgChart1"/>
    <dgm:cxn modelId="{32425100-9E07-451B-9CF9-1725A3799BE1}" type="presParOf" srcId="{2173E761-6360-4DC8-B2D7-B84FFF4569A3}" destId="{BFDBF808-ABC9-41AE-974A-A260125B831C}" srcOrd="0" destOrd="0" presId="urn:microsoft.com/office/officeart/2005/8/layout/orgChart1"/>
    <dgm:cxn modelId="{F0EB868B-ADA7-4209-A8B6-EDD820CF8994}" type="presParOf" srcId="{2173E761-6360-4DC8-B2D7-B84FFF4569A3}" destId="{2A7C99BA-C5B9-4E5D-995A-5644661069B9}" srcOrd="1" destOrd="0" presId="urn:microsoft.com/office/officeart/2005/8/layout/orgChart1"/>
    <dgm:cxn modelId="{CB85A135-277A-436E-A0F8-BA67594984F4}" type="presParOf" srcId="{868FDAF8-0E8A-4200-B925-70D05F64DD47}" destId="{82CC9A2E-209D-477D-B30E-2E55D9D55B36}" srcOrd="1" destOrd="0" presId="urn:microsoft.com/office/officeart/2005/8/layout/orgChart1"/>
    <dgm:cxn modelId="{2563E5A3-0E9B-4700-A587-27FE5A0EBA8E}" type="presParOf" srcId="{82CC9A2E-209D-477D-B30E-2E55D9D55B36}" destId="{D83972DA-3A35-4C06-8357-D755AF0E8BE9}" srcOrd="0" destOrd="0" presId="urn:microsoft.com/office/officeart/2005/8/layout/orgChart1"/>
    <dgm:cxn modelId="{AA5823EA-BF49-4099-B0EF-E91F727C4393}" type="presParOf" srcId="{82CC9A2E-209D-477D-B30E-2E55D9D55B36}" destId="{8773DC8A-C693-4880-85F2-98F9392D7B41}" srcOrd="1" destOrd="0" presId="urn:microsoft.com/office/officeart/2005/8/layout/orgChart1"/>
    <dgm:cxn modelId="{8B82FED4-A01F-42BB-9740-EE86A1673C45}" type="presParOf" srcId="{8773DC8A-C693-4880-85F2-98F9392D7B41}" destId="{FF91F7F7-9CD5-4D26-9385-B14589E06F85}" srcOrd="0" destOrd="0" presId="urn:microsoft.com/office/officeart/2005/8/layout/orgChart1"/>
    <dgm:cxn modelId="{6C4FA0DF-2C66-4360-B929-BE17B96DA677}" type="presParOf" srcId="{FF91F7F7-9CD5-4D26-9385-B14589E06F85}" destId="{387B1385-1BFC-41EF-B1BE-95031C8D0CBF}" srcOrd="0" destOrd="0" presId="urn:microsoft.com/office/officeart/2005/8/layout/orgChart1"/>
    <dgm:cxn modelId="{90EBEE1E-B249-4F4C-B9D3-0009C32AE05D}" type="presParOf" srcId="{FF91F7F7-9CD5-4D26-9385-B14589E06F85}" destId="{8D925CC7-95FF-4BC8-BEB3-8198E85C27FC}" srcOrd="1" destOrd="0" presId="urn:microsoft.com/office/officeart/2005/8/layout/orgChart1"/>
    <dgm:cxn modelId="{65C8B050-89F7-4549-BF87-E2D5075151BA}" type="presParOf" srcId="{8773DC8A-C693-4880-85F2-98F9392D7B41}" destId="{3B0F177D-ADFF-4507-BD1C-0389E222273C}" srcOrd="1" destOrd="0" presId="urn:microsoft.com/office/officeart/2005/8/layout/orgChart1"/>
    <dgm:cxn modelId="{A491F90E-3503-4092-848D-DA7762891FD8}" type="presParOf" srcId="{8773DC8A-C693-4880-85F2-98F9392D7B41}" destId="{309CA776-8EA0-4A06-808C-9E718E7FA054}" srcOrd="2" destOrd="0" presId="urn:microsoft.com/office/officeart/2005/8/layout/orgChart1"/>
    <dgm:cxn modelId="{812E99D4-F395-435D-8C17-713036038DEB}" type="presParOf" srcId="{82CC9A2E-209D-477D-B30E-2E55D9D55B36}" destId="{30FF061A-272D-4920-A5EB-A0C6A6942356}" srcOrd="2" destOrd="0" presId="urn:microsoft.com/office/officeart/2005/8/layout/orgChart1"/>
    <dgm:cxn modelId="{E1B807C1-A019-4E0D-9327-5D1FF13E48FC}" type="presParOf" srcId="{82CC9A2E-209D-477D-B30E-2E55D9D55B36}" destId="{4153A107-31B2-42F6-8B49-809A798DC59B}" srcOrd="3" destOrd="0" presId="urn:microsoft.com/office/officeart/2005/8/layout/orgChart1"/>
    <dgm:cxn modelId="{27059EAA-537B-4B21-A16B-D55D588534EA}" type="presParOf" srcId="{4153A107-31B2-42F6-8B49-809A798DC59B}" destId="{FCCE9ABA-6507-44C5-883C-89EDED88ABE6}" srcOrd="0" destOrd="0" presId="urn:microsoft.com/office/officeart/2005/8/layout/orgChart1"/>
    <dgm:cxn modelId="{3034D7A2-5BC5-4959-9B28-FA27A1F3B25B}" type="presParOf" srcId="{FCCE9ABA-6507-44C5-883C-89EDED88ABE6}" destId="{A7B9BD04-6D59-41CC-83ED-50F6B47247A7}" srcOrd="0" destOrd="0" presId="urn:microsoft.com/office/officeart/2005/8/layout/orgChart1"/>
    <dgm:cxn modelId="{1A6058BE-5577-4171-8FA5-10FC3D5674E0}" type="presParOf" srcId="{FCCE9ABA-6507-44C5-883C-89EDED88ABE6}" destId="{8616BDB2-A08B-49B6-BAB7-42D47E3CF62F}" srcOrd="1" destOrd="0" presId="urn:microsoft.com/office/officeart/2005/8/layout/orgChart1"/>
    <dgm:cxn modelId="{CEF928E0-4789-47FA-872C-914A89C3A403}" type="presParOf" srcId="{4153A107-31B2-42F6-8B49-809A798DC59B}" destId="{AFBA1FCA-27DE-4369-B1DC-5344C9921A85}" srcOrd="1" destOrd="0" presId="urn:microsoft.com/office/officeart/2005/8/layout/orgChart1"/>
    <dgm:cxn modelId="{BDEC44CB-3DB1-4F06-9500-53302DF65965}" type="presParOf" srcId="{4153A107-31B2-42F6-8B49-809A798DC59B}" destId="{ED461E29-8A6F-482A-8A94-90D5FD56B5A2}" srcOrd="2" destOrd="0" presId="urn:microsoft.com/office/officeart/2005/8/layout/orgChart1"/>
    <dgm:cxn modelId="{4A7A367D-CCDD-474F-A055-09AE678B22FC}" type="presParOf" srcId="{82CC9A2E-209D-477D-B30E-2E55D9D55B36}" destId="{1B2DCAB3-E905-4F1D-B2FC-344DCC809EFF}" srcOrd="4" destOrd="0" presId="urn:microsoft.com/office/officeart/2005/8/layout/orgChart1"/>
    <dgm:cxn modelId="{017154C4-6F22-4F60-A3DD-FA95F1960E2F}" type="presParOf" srcId="{82CC9A2E-209D-477D-B30E-2E55D9D55B36}" destId="{337E82F0-5240-4A05-8A3A-F0A5D8520D46}" srcOrd="5" destOrd="0" presId="urn:microsoft.com/office/officeart/2005/8/layout/orgChart1"/>
    <dgm:cxn modelId="{D93EFB2F-5757-46A3-8126-7FF26AC93107}" type="presParOf" srcId="{337E82F0-5240-4A05-8A3A-F0A5D8520D46}" destId="{C955F201-121C-4930-83B6-11E22D8DC220}" srcOrd="0" destOrd="0" presId="urn:microsoft.com/office/officeart/2005/8/layout/orgChart1"/>
    <dgm:cxn modelId="{A563E504-098F-4418-90F5-3FCB7CE4D57D}" type="presParOf" srcId="{C955F201-121C-4930-83B6-11E22D8DC220}" destId="{1589DEA8-2FA7-4B75-94DB-C30DA3F1551E}" srcOrd="0" destOrd="0" presId="urn:microsoft.com/office/officeart/2005/8/layout/orgChart1"/>
    <dgm:cxn modelId="{26C29AF7-0414-4255-886B-14022B9F19F3}" type="presParOf" srcId="{C955F201-121C-4930-83B6-11E22D8DC220}" destId="{BA04724A-DD7C-4A51-BAC1-D0473D9D31F9}" srcOrd="1" destOrd="0" presId="urn:microsoft.com/office/officeart/2005/8/layout/orgChart1"/>
    <dgm:cxn modelId="{ABB31107-9679-4A1D-A099-1C035F1CDC33}" type="presParOf" srcId="{337E82F0-5240-4A05-8A3A-F0A5D8520D46}" destId="{A1A63EC7-B071-44F4-82DF-B703C2B68D11}" srcOrd="1" destOrd="0" presId="urn:microsoft.com/office/officeart/2005/8/layout/orgChart1"/>
    <dgm:cxn modelId="{1C0479A2-D5CD-48BA-9E0B-22B9E294CD2C}" type="presParOf" srcId="{337E82F0-5240-4A05-8A3A-F0A5D8520D46}" destId="{76990374-C2CF-4AF0-BC38-92C726D8BC9D}" srcOrd="2" destOrd="0" presId="urn:microsoft.com/office/officeart/2005/8/layout/orgChart1"/>
    <dgm:cxn modelId="{A69637A0-24B7-4925-8EA2-B8E767E1EEF2}" type="presParOf" srcId="{82CC9A2E-209D-477D-B30E-2E55D9D55B36}" destId="{7EC53CD2-BA9C-4A9B-B9DE-E4DB8D51D631}" srcOrd="6" destOrd="0" presId="urn:microsoft.com/office/officeart/2005/8/layout/orgChart1"/>
    <dgm:cxn modelId="{C6357CCD-EBC1-4B1C-9687-BB349F15FAC7}" type="presParOf" srcId="{82CC9A2E-209D-477D-B30E-2E55D9D55B36}" destId="{116BBD9F-0C96-4047-90C3-5C73DF73A68F}" srcOrd="7" destOrd="0" presId="urn:microsoft.com/office/officeart/2005/8/layout/orgChart1"/>
    <dgm:cxn modelId="{41D7112A-B77B-4B25-B1E1-81289C6078FE}" type="presParOf" srcId="{116BBD9F-0C96-4047-90C3-5C73DF73A68F}" destId="{0E531A72-330D-48E4-B6FF-ECDB1C4F1674}" srcOrd="0" destOrd="0" presId="urn:microsoft.com/office/officeart/2005/8/layout/orgChart1"/>
    <dgm:cxn modelId="{54F17C71-289F-410F-BD91-9F2FED57F3C1}" type="presParOf" srcId="{0E531A72-330D-48E4-B6FF-ECDB1C4F1674}" destId="{DDAB6E20-2C9E-41A6-8A16-574017693E51}" srcOrd="0" destOrd="0" presId="urn:microsoft.com/office/officeart/2005/8/layout/orgChart1"/>
    <dgm:cxn modelId="{57006356-10AF-46DC-9E27-6313E836C3A1}" type="presParOf" srcId="{0E531A72-330D-48E4-B6FF-ECDB1C4F1674}" destId="{82736786-0EF0-4B5C-A457-7530B7BABAA8}" srcOrd="1" destOrd="0" presId="urn:microsoft.com/office/officeart/2005/8/layout/orgChart1"/>
    <dgm:cxn modelId="{B08C7DC1-5BE6-4CC0-B4E0-7F00553F92A4}" type="presParOf" srcId="{116BBD9F-0C96-4047-90C3-5C73DF73A68F}" destId="{09D41AA1-4531-4240-8E35-429D129F8915}" srcOrd="1" destOrd="0" presId="urn:microsoft.com/office/officeart/2005/8/layout/orgChart1"/>
    <dgm:cxn modelId="{A4566F3C-08C9-4B23-A622-04BEA43EDF22}" type="presParOf" srcId="{116BBD9F-0C96-4047-90C3-5C73DF73A68F}" destId="{8271A9D5-A159-4E87-B5A8-755C30AEF1FB}" srcOrd="2" destOrd="0" presId="urn:microsoft.com/office/officeart/2005/8/layout/orgChart1"/>
    <dgm:cxn modelId="{3D4A4F91-D56E-4C9D-8A53-EBEC2FBCE2C8}" type="presParOf" srcId="{868FDAF8-0E8A-4200-B925-70D05F64DD47}" destId="{B592C18F-A5D6-498D-A3CA-4F473372D83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55029F9-E827-4292-9ABD-5D4D1BFFB6B4}" type="doc">
      <dgm:prSet loTypeId="urn:microsoft.com/office/officeart/2005/8/layout/hProcess9" loCatId="process" qsTypeId="urn:microsoft.com/office/officeart/2005/8/quickstyle/simple1" qsCatId="simple" csTypeId="urn:microsoft.com/office/officeart/2005/8/colors/accent1_2" csCatId="accent1" phldr="1"/>
      <dgm:spPr/>
    </dgm:pt>
    <dgm:pt modelId="{7C7A3BBA-8BAB-4D53-A266-396AEE94F774}">
      <dgm:prSet phldrT="[Text]" custT="1"/>
      <dgm:spPr>
        <a:xfrm>
          <a:off x="4118" y="1327785"/>
          <a:ext cx="1981051" cy="177038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Adjusted Gross Income</a:t>
          </a:r>
        </a:p>
      </dgm:t>
    </dgm:pt>
    <dgm:pt modelId="{5342909B-3FCE-4BEA-8BFF-4F1CF4D11782}" type="parTrans" cxnId="{B374F9A0-55D6-4E66-BDC5-C5C5A4E2802F}">
      <dgm:prSet/>
      <dgm:spPr/>
      <dgm:t>
        <a:bodyPr/>
        <a:lstStyle/>
        <a:p>
          <a:endParaRPr lang="en-US"/>
        </a:p>
      </dgm:t>
    </dgm:pt>
    <dgm:pt modelId="{16A8F754-96BC-4656-86C1-596DB52F7B8B}" type="sibTrans" cxnId="{B374F9A0-55D6-4E66-BDC5-C5C5A4E2802F}">
      <dgm:prSet/>
      <dgm:spPr/>
      <dgm:t>
        <a:bodyPr/>
        <a:lstStyle/>
        <a:p>
          <a:endParaRPr lang="en-US"/>
        </a:p>
      </dgm:t>
    </dgm:pt>
    <dgm:pt modelId="{65C1E948-FD33-4C2D-8CAD-9BAFF70CDD69}">
      <dgm:prSet phldrT="[Text]" custT="1"/>
      <dgm:spPr>
        <a:xfrm>
          <a:off x="2084222" y="1327785"/>
          <a:ext cx="1981051" cy="177038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minus</a:t>
          </a:r>
        </a:p>
      </dgm:t>
    </dgm:pt>
    <dgm:pt modelId="{6ED7F3CA-7D3A-4550-BFA2-B9562946E22F}" type="parTrans" cxnId="{D40DB740-0CCB-403B-AC5E-7312756A4BAD}">
      <dgm:prSet/>
      <dgm:spPr/>
      <dgm:t>
        <a:bodyPr/>
        <a:lstStyle/>
        <a:p>
          <a:endParaRPr lang="en-US"/>
        </a:p>
      </dgm:t>
    </dgm:pt>
    <dgm:pt modelId="{B8A9AA80-293C-47BE-A9E9-3C3B8929E176}" type="sibTrans" cxnId="{D40DB740-0CCB-403B-AC5E-7312756A4BAD}">
      <dgm:prSet/>
      <dgm:spPr/>
      <dgm:t>
        <a:bodyPr/>
        <a:lstStyle/>
        <a:p>
          <a:endParaRPr lang="en-US"/>
        </a:p>
      </dgm:t>
    </dgm:pt>
    <dgm:pt modelId="{BF07333E-A70F-4F20-8D38-DAF9DDC8FB3E}">
      <dgm:prSet phldrT="[Text]" custT="1"/>
      <dgm:spPr>
        <a:xfrm>
          <a:off x="4164326" y="1327785"/>
          <a:ext cx="1981051" cy="177038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Deductions, Exemptions, Credits</a:t>
          </a:r>
        </a:p>
      </dgm:t>
    </dgm:pt>
    <dgm:pt modelId="{EFC0EB30-6E79-4A7D-A233-41C0DF863E02}" type="parTrans" cxnId="{C08EF897-0D20-4E72-B595-4B4ACE7110B8}">
      <dgm:prSet/>
      <dgm:spPr/>
      <dgm:t>
        <a:bodyPr/>
        <a:lstStyle/>
        <a:p>
          <a:endParaRPr lang="en-US"/>
        </a:p>
      </dgm:t>
    </dgm:pt>
    <dgm:pt modelId="{7DE911C9-8F8D-4F71-A546-824D9BF69430}" type="sibTrans" cxnId="{C08EF897-0D20-4E72-B595-4B4ACE7110B8}">
      <dgm:prSet/>
      <dgm:spPr/>
      <dgm:t>
        <a:bodyPr/>
        <a:lstStyle/>
        <a:p>
          <a:endParaRPr lang="en-US"/>
        </a:p>
      </dgm:t>
    </dgm:pt>
    <dgm:pt modelId="{351C022F-B52B-45B7-9567-4A793771C779}">
      <dgm:prSet phldrT="[Text]" custT="1"/>
      <dgm:spPr>
        <a:xfrm>
          <a:off x="6244430" y="1327785"/>
          <a:ext cx="1981051" cy="177038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 Taxable Income</a:t>
          </a:r>
        </a:p>
      </dgm:t>
    </dgm:pt>
    <dgm:pt modelId="{E946CED0-F21E-4F72-8494-4891EDF96743}" type="parTrans" cxnId="{FB360414-6DC0-4837-AE70-7A3900677422}">
      <dgm:prSet/>
      <dgm:spPr/>
      <dgm:t>
        <a:bodyPr/>
        <a:lstStyle/>
        <a:p>
          <a:endParaRPr lang="en-US"/>
        </a:p>
      </dgm:t>
    </dgm:pt>
    <dgm:pt modelId="{60C373DA-5EE2-417E-A5C2-3D40D9211765}" type="sibTrans" cxnId="{FB360414-6DC0-4837-AE70-7A3900677422}">
      <dgm:prSet/>
      <dgm:spPr/>
      <dgm:t>
        <a:bodyPr/>
        <a:lstStyle/>
        <a:p>
          <a:endParaRPr lang="en-US"/>
        </a:p>
      </dgm:t>
    </dgm:pt>
    <dgm:pt modelId="{D4D9FEA0-975B-4594-96C6-8BD93FEA5CA5}" type="pres">
      <dgm:prSet presAssocID="{F55029F9-E827-4292-9ABD-5D4D1BFFB6B4}" presName="CompostProcess" presStyleCnt="0">
        <dgm:presLayoutVars>
          <dgm:dir/>
          <dgm:resizeHandles val="exact"/>
        </dgm:presLayoutVars>
      </dgm:prSet>
      <dgm:spPr/>
    </dgm:pt>
    <dgm:pt modelId="{3524368E-087D-4093-B161-9B43ACC11316}" type="pres">
      <dgm:prSet presAssocID="{F55029F9-E827-4292-9ABD-5D4D1BFFB6B4}" presName="arrow" presStyleLbl="bgShp" presStyleIdx="0" presStyleCnt="1"/>
      <dgm:spPr>
        <a:xfrm>
          <a:off x="617219" y="0"/>
          <a:ext cx="6995160" cy="4425950"/>
        </a:xfrm>
        <a:prstGeom prst="rightArrow">
          <a:avLst/>
        </a:prstGeom>
        <a:solidFill>
          <a:srgbClr val="4F81BD">
            <a:tint val="40000"/>
            <a:hueOff val="0"/>
            <a:satOff val="0"/>
            <a:lumOff val="0"/>
            <a:alphaOff val="0"/>
          </a:srgbClr>
        </a:solidFill>
        <a:ln>
          <a:noFill/>
        </a:ln>
        <a:effectLst/>
      </dgm:spPr>
    </dgm:pt>
    <dgm:pt modelId="{3CBC461D-7A20-481B-A277-687299AFF4C9}" type="pres">
      <dgm:prSet presAssocID="{F55029F9-E827-4292-9ABD-5D4D1BFFB6B4}" presName="linearProcess" presStyleCnt="0"/>
      <dgm:spPr/>
    </dgm:pt>
    <dgm:pt modelId="{B9311F40-8CB7-4F18-948E-3F1C31ACE0CB}" type="pres">
      <dgm:prSet presAssocID="{7C7A3BBA-8BAB-4D53-A266-396AEE94F774}" presName="textNode" presStyleLbl="node1" presStyleIdx="0" presStyleCnt="4">
        <dgm:presLayoutVars>
          <dgm:bulletEnabled val="1"/>
        </dgm:presLayoutVars>
      </dgm:prSet>
      <dgm:spPr/>
    </dgm:pt>
    <dgm:pt modelId="{6D000044-0C49-4500-AC53-CD13C5A76856}" type="pres">
      <dgm:prSet presAssocID="{16A8F754-96BC-4656-86C1-596DB52F7B8B}" presName="sibTrans" presStyleCnt="0"/>
      <dgm:spPr/>
    </dgm:pt>
    <dgm:pt modelId="{5946162E-2EC6-4967-9BA9-1947CD317A57}" type="pres">
      <dgm:prSet presAssocID="{65C1E948-FD33-4C2D-8CAD-9BAFF70CDD69}" presName="textNode" presStyleLbl="node1" presStyleIdx="1" presStyleCnt="4">
        <dgm:presLayoutVars>
          <dgm:bulletEnabled val="1"/>
        </dgm:presLayoutVars>
      </dgm:prSet>
      <dgm:spPr/>
    </dgm:pt>
    <dgm:pt modelId="{D8833CCF-5418-48B1-87EE-F98E791B108D}" type="pres">
      <dgm:prSet presAssocID="{B8A9AA80-293C-47BE-A9E9-3C3B8929E176}" presName="sibTrans" presStyleCnt="0"/>
      <dgm:spPr/>
    </dgm:pt>
    <dgm:pt modelId="{156304D5-9DE3-47CE-972D-67DC1474B380}" type="pres">
      <dgm:prSet presAssocID="{BF07333E-A70F-4F20-8D38-DAF9DDC8FB3E}" presName="textNode" presStyleLbl="node1" presStyleIdx="2" presStyleCnt="4">
        <dgm:presLayoutVars>
          <dgm:bulletEnabled val="1"/>
        </dgm:presLayoutVars>
      </dgm:prSet>
      <dgm:spPr/>
    </dgm:pt>
    <dgm:pt modelId="{9B2BCF12-270E-4B30-917A-62F1EFA18010}" type="pres">
      <dgm:prSet presAssocID="{7DE911C9-8F8D-4F71-A546-824D9BF69430}" presName="sibTrans" presStyleCnt="0"/>
      <dgm:spPr/>
    </dgm:pt>
    <dgm:pt modelId="{CE18F1AE-129D-4305-BAE2-F2C0EF7152C3}" type="pres">
      <dgm:prSet presAssocID="{351C022F-B52B-45B7-9567-4A793771C779}" presName="textNode" presStyleLbl="node1" presStyleIdx="3" presStyleCnt="4">
        <dgm:presLayoutVars>
          <dgm:bulletEnabled val="1"/>
        </dgm:presLayoutVars>
      </dgm:prSet>
      <dgm:spPr/>
    </dgm:pt>
  </dgm:ptLst>
  <dgm:cxnLst>
    <dgm:cxn modelId="{3755D609-99AE-4622-BBD9-388549F8ACFB}" type="presOf" srcId="{65C1E948-FD33-4C2D-8CAD-9BAFF70CDD69}" destId="{5946162E-2EC6-4967-9BA9-1947CD317A57}" srcOrd="0" destOrd="0" presId="urn:microsoft.com/office/officeart/2005/8/layout/hProcess9"/>
    <dgm:cxn modelId="{FB360414-6DC0-4837-AE70-7A3900677422}" srcId="{F55029F9-E827-4292-9ABD-5D4D1BFFB6B4}" destId="{351C022F-B52B-45B7-9567-4A793771C779}" srcOrd="3" destOrd="0" parTransId="{E946CED0-F21E-4F72-8494-4891EDF96743}" sibTransId="{60C373DA-5EE2-417E-A5C2-3D40D9211765}"/>
    <dgm:cxn modelId="{55E70920-931F-4261-A1C3-CA41779A4E0B}" type="presOf" srcId="{BF07333E-A70F-4F20-8D38-DAF9DDC8FB3E}" destId="{156304D5-9DE3-47CE-972D-67DC1474B380}" srcOrd="0" destOrd="0" presId="urn:microsoft.com/office/officeart/2005/8/layout/hProcess9"/>
    <dgm:cxn modelId="{D40DB740-0CCB-403B-AC5E-7312756A4BAD}" srcId="{F55029F9-E827-4292-9ABD-5D4D1BFFB6B4}" destId="{65C1E948-FD33-4C2D-8CAD-9BAFF70CDD69}" srcOrd="1" destOrd="0" parTransId="{6ED7F3CA-7D3A-4550-BFA2-B9562946E22F}" sibTransId="{B8A9AA80-293C-47BE-A9E9-3C3B8929E176}"/>
    <dgm:cxn modelId="{DF641F64-B50F-43D0-A02B-81FB273DA4AF}" type="presOf" srcId="{7C7A3BBA-8BAB-4D53-A266-396AEE94F774}" destId="{B9311F40-8CB7-4F18-948E-3F1C31ACE0CB}" srcOrd="0" destOrd="0" presId="urn:microsoft.com/office/officeart/2005/8/layout/hProcess9"/>
    <dgm:cxn modelId="{524A4C8F-B292-4AF6-ADB4-27DF1821E7AB}" type="presOf" srcId="{351C022F-B52B-45B7-9567-4A793771C779}" destId="{CE18F1AE-129D-4305-BAE2-F2C0EF7152C3}" srcOrd="0" destOrd="0" presId="urn:microsoft.com/office/officeart/2005/8/layout/hProcess9"/>
    <dgm:cxn modelId="{A975FA94-E26C-45FE-A85D-B81CC02AA996}" type="presOf" srcId="{F55029F9-E827-4292-9ABD-5D4D1BFFB6B4}" destId="{D4D9FEA0-975B-4594-96C6-8BD93FEA5CA5}" srcOrd="0" destOrd="0" presId="urn:microsoft.com/office/officeart/2005/8/layout/hProcess9"/>
    <dgm:cxn modelId="{C08EF897-0D20-4E72-B595-4B4ACE7110B8}" srcId="{F55029F9-E827-4292-9ABD-5D4D1BFFB6B4}" destId="{BF07333E-A70F-4F20-8D38-DAF9DDC8FB3E}" srcOrd="2" destOrd="0" parTransId="{EFC0EB30-6E79-4A7D-A233-41C0DF863E02}" sibTransId="{7DE911C9-8F8D-4F71-A546-824D9BF69430}"/>
    <dgm:cxn modelId="{B374F9A0-55D6-4E66-BDC5-C5C5A4E2802F}" srcId="{F55029F9-E827-4292-9ABD-5D4D1BFFB6B4}" destId="{7C7A3BBA-8BAB-4D53-A266-396AEE94F774}" srcOrd="0" destOrd="0" parTransId="{5342909B-3FCE-4BEA-8BFF-4F1CF4D11782}" sibTransId="{16A8F754-96BC-4656-86C1-596DB52F7B8B}"/>
    <dgm:cxn modelId="{00379483-4476-4CE8-A1DE-661F93F9299D}" type="presParOf" srcId="{D4D9FEA0-975B-4594-96C6-8BD93FEA5CA5}" destId="{3524368E-087D-4093-B161-9B43ACC11316}" srcOrd="0" destOrd="0" presId="urn:microsoft.com/office/officeart/2005/8/layout/hProcess9"/>
    <dgm:cxn modelId="{FDE8207D-F300-43BB-AA67-4D3296D2A772}" type="presParOf" srcId="{D4D9FEA0-975B-4594-96C6-8BD93FEA5CA5}" destId="{3CBC461D-7A20-481B-A277-687299AFF4C9}" srcOrd="1" destOrd="0" presId="urn:microsoft.com/office/officeart/2005/8/layout/hProcess9"/>
    <dgm:cxn modelId="{924CDE27-2D59-4B95-BA91-3C4375C7635F}" type="presParOf" srcId="{3CBC461D-7A20-481B-A277-687299AFF4C9}" destId="{B9311F40-8CB7-4F18-948E-3F1C31ACE0CB}" srcOrd="0" destOrd="0" presId="urn:microsoft.com/office/officeart/2005/8/layout/hProcess9"/>
    <dgm:cxn modelId="{E426A655-8042-442C-883E-34E7286389B3}" type="presParOf" srcId="{3CBC461D-7A20-481B-A277-687299AFF4C9}" destId="{6D000044-0C49-4500-AC53-CD13C5A76856}" srcOrd="1" destOrd="0" presId="urn:microsoft.com/office/officeart/2005/8/layout/hProcess9"/>
    <dgm:cxn modelId="{75E750AE-4085-4AE7-BCBB-9A47A8F0EE9E}" type="presParOf" srcId="{3CBC461D-7A20-481B-A277-687299AFF4C9}" destId="{5946162E-2EC6-4967-9BA9-1947CD317A57}" srcOrd="2" destOrd="0" presId="urn:microsoft.com/office/officeart/2005/8/layout/hProcess9"/>
    <dgm:cxn modelId="{D9D32045-042A-4FF9-B9D0-C185D14455B1}" type="presParOf" srcId="{3CBC461D-7A20-481B-A277-687299AFF4C9}" destId="{D8833CCF-5418-48B1-87EE-F98E791B108D}" srcOrd="3" destOrd="0" presId="urn:microsoft.com/office/officeart/2005/8/layout/hProcess9"/>
    <dgm:cxn modelId="{AF10621C-FD89-446D-B601-753336B9A6B2}" type="presParOf" srcId="{3CBC461D-7A20-481B-A277-687299AFF4C9}" destId="{156304D5-9DE3-47CE-972D-67DC1474B380}" srcOrd="4" destOrd="0" presId="urn:microsoft.com/office/officeart/2005/8/layout/hProcess9"/>
    <dgm:cxn modelId="{71851E47-F93C-4AA6-A79C-016E8AEAED55}" type="presParOf" srcId="{3CBC461D-7A20-481B-A277-687299AFF4C9}" destId="{9B2BCF12-270E-4B30-917A-62F1EFA18010}" srcOrd="5" destOrd="0" presId="urn:microsoft.com/office/officeart/2005/8/layout/hProcess9"/>
    <dgm:cxn modelId="{D056AEAD-B2A4-4620-8F11-EE9F1218BC4C}" type="presParOf" srcId="{3CBC461D-7A20-481B-A277-687299AFF4C9}" destId="{CE18F1AE-129D-4305-BAE2-F2C0EF7152C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xfrm>
          <a:off x="3226993" y="1138729"/>
          <a:ext cx="1775612" cy="887806"/>
        </a:xfr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ASSESS the Current Situation</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76C52B4F-FFD1-4CBA-94A2-D05C69E851E8}">
      <dgm:prSet custT="1"/>
      <dgm:spPr>
        <a:xfrm>
          <a:off x="4256" y="2399414"/>
          <a:ext cx="1775612" cy="887806"/>
        </a:xfr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Sources of Income</a:t>
          </a:r>
        </a:p>
      </dgm:t>
    </dgm:pt>
    <dgm:pt modelId="{67763F49-5DF5-4A17-96CA-1BB116A655C6}" type="parTrans" cxnId="{3C244E3D-E4EA-4449-9432-25C707085C6A}">
      <dgm:prSet/>
      <dgm:spPr>
        <a:xfrm>
          <a:off x="892063" y="2026535"/>
          <a:ext cx="3222736"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8F6567B5-9950-4A69-8347-B7F292A0D5A4}" type="sibTrans" cxnId="{3C244E3D-E4EA-4449-9432-25C707085C6A}">
      <dgm:prSet/>
      <dgm:spPr/>
      <dgm:t>
        <a:bodyPr/>
        <a:lstStyle/>
        <a:p>
          <a:endParaRPr lang="en-US"/>
        </a:p>
      </dgm:t>
    </dgm:pt>
    <dgm:pt modelId="{1DDDDD53-52E3-46B2-B71A-991A00AC28A4}">
      <dgm:prSet custT="1"/>
      <dgm:spPr>
        <a:xfrm>
          <a:off x="2152748" y="2399414"/>
          <a:ext cx="1775612" cy="887806"/>
        </a:xfr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Expenses</a:t>
          </a:r>
        </a:p>
      </dgm:t>
    </dgm:pt>
    <dgm:pt modelId="{BEB11A95-786F-4FF1-B286-0C7D0004BED8}" type="parTrans" cxnId="{ED2A5071-4A56-4F2D-8D85-982D5F86DF8B}">
      <dgm:prSet/>
      <dgm:spPr>
        <a:xfrm>
          <a:off x="3040554" y="2026535"/>
          <a:ext cx="1074245"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65CD7646-5229-4FD2-BE5A-77CA045C8706}" type="sibTrans" cxnId="{ED2A5071-4A56-4F2D-8D85-982D5F86DF8B}">
      <dgm:prSet/>
      <dgm:spPr/>
      <dgm:t>
        <a:bodyPr/>
        <a:lstStyle/>
        <a:p>
          <a:endParaRPr lang="en-US"/>
        </a:p>
      </dgm:t>
    </dgm:pt>
    <dgm:pt modelId="{D5C4D844-5EA3-4415-AF13-B7C560073CB3}">
      <dgm:prSet custT="1"/>
      <dgm:spPr>
        <a:xfrm>
          <a:off x="4301239" y="2399414"/>
          <a:ext cx="1775612" cy="887806"/>
        </a:xfr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Debt Obligations</a:t>
          </a:r>
        </a:p>
      </dgm:t>
    </dgm:pt>
    <dgm:pt modelId="{B67AAAE2-809D-4796-8816-E89578CFC6BE}" type="parTrans" cxnId="{4191F3CF-5690-4A34-8F07-C6CDBC45FE14}">
      <dgm:prSet/>
      <dgm:spPr>
        <a:xfrm>
          <a:off x="4114800" y="2026535"/>
          <a:ext cx="1074245"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45EF45EB-FACB-44ED-8769-D1ED432E2A58}" type="sibTrans" cxnId="{4191F3CF-5690-4A34-8F07-C6CDBC45FE14}">
      <dgm:prSet/>
      <dgm:spPr/>
      <dgm:t>
        <a:bodyPr/>
        <a:lstStyle/>
        <a:p>
          <a:endParaRPr lang="en-US"/>
        </a:p>
      </dgm:t>
    </dgm:pt>
    <dgm:pt modelId="{C7336981-AB99-4E96-8D28-B678FE53C2CA}">
      <dgm:prSet custT="1"/>
      <dgm:spPr>
        <a:xfrm>
          <a:off x="6449730" y="2399414"/>
          <a:ext cx="1775612" cy="887806"/>
        </a:xfr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Saving Potential</a:t>
          </a:r>
        </a:p>
      </dgm:t>
    </dgm:pt>
    <dgm:pt modelId="{076C2E43-C2D5-482C-8225-03840ECF359B}" type="parTrans" cxnId="{640CBC4F-8700-4F4F-BF40-00DD59E6121A}">
      <dgm:prSet/>
      <dgm:spPr>
        <a:xfrm>
          <a:off x="4114800" y="2026535"/>
          <a:ext cx="3222736"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7F940142-D3F6-4A54-909F-009F238AEFB4}" type="sibTrans" cxnId="{640CBC4F-8700-4F4F-BF40-00DD59E6121A}">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443ED5D6-8085-43AE-9419-B7492F3D1352}" type="pres">
      <dgm:prSet presAssocID="{67763F49-5DF5-4A17-96CA-1BB116A655C6}" presName="Name37" presStyleLbl="parChTrans1D2" presStyleIdx="0" presStyleCnt="4"/>
      <dgm:spPr>
        <a:custGeom>
          <a:avLst/>
          <a:gdLst/>
          <a:ahLst/>
          <a:cxnLst/>
          <a:rect l="0" t="0" r="0" b="0"/>
          <a:pathLst>
            <a:path>
              <a:moveTo>
                <a:pt x="3222736" y="0"/>
              </a:moveTo>
              <a:lnTo>
                <a:pt x="3222736" y="186439"/>
              </a:lnTo>
              <a:lnTo>
                <a:pt x="0" y="186439"/>
              </a:lnTo>
              <a:lnTo>
                <a:pt x="0" y="372878"/>
              </a:lnTo>
            </a:path>
          </a:pathLst>
        </a:custGeom>
      </dgm:spPr>
    </dgm:pt>
    <dgm:pt modelId="{6D938754-F904-4C89-915B-3BC9229186A8}" type="pres">
      <dgm:prSet presAssocID="{76C52B4F-FFD1-4CBA-94A2-D05C69E851E8}" presName="hierRoot2" presStyleCnt="0">
        <dgm:presLayoutVars>
          <dgm:hierBranch val="init"/>
        </dgm:presLayoutVars>
      </dgm:prSet>
      <dgm:spPr/>
    </dgm:pt>
    <dgm:pt modelId="{B3396A31-0A6B-4CAF-A89C-BF941A9C04DB}" type="pres">
      <dgm:prSet presAssocID="{76C52B4F-FFD1-4CBA-94A2-D05C69E851E8}" presName="rootComposite" presStyleCnt="0"/>
      <dgm:spPr/>
    </dgm:pt>
    <dgm:pt modelId="{F04D794D-914A-48C1-9459-476F59311300}" type="pres">
      <dgm:prSet presAssocID="{76C52B4F-FFD1-4CBA-94A2-D05C69E851E8}" presName="rootText" presStyleLbl="node2" presStyleIdx="0" presStyleCnt="4">
        <dgm:presLayoutVars>
          <dgm:chPref val="3"/>
        </dgm:presLayoutVars>
      </dgm:prSet>
      <dgm:spPr>
        <a:prstGeom prst="roundRect">
          <a:avLst/>
        </a:prstGeom>
      </dgm:spPr>
    </dgm:pt>
    <dgm:pt modelId="{81194235-7E1D-4D6A-8492-F9790198DAA2}" type="pres">
      <dgm:prSet presAssocID="{76C52B4F-FFD1-4CBA-94A2-D05C69E851E8}" presName="rootConnector" presStyleLbl="node2" presStyleIdx="0" presStyleCnt="4"/>
      <dgm:spPr/>
    </dgm:pt>
    <dgm:pt modelId="{E23DBD5A-DE54-4326-9A3D-81E7FFB8E7B0}" type="pres">
      <dgm:prSet presAssocID="{76C52B4F-FFD1-4CBA-94A2-D05C69E851E8}" presName="hierChild4" presStyleCnt="0"/>
      <dgm:spPr/>
    </dgm:pt>
    <dgm:pt modelId="{E7805D58-10BC-48DF-AAE3-7BC5A0D53332}" type="pres">
      <dgm:prSet presAssocID="{76C52B4F-FFD1-4CBA-94A2-D05C69E851E8}" presName="hierChild5" presStyleCnt="0"/>
      <dgm:spPr/>
    </dgm:pt>
    <dgm:pt modelId="{4F777F0F-0D56-448F-855A-F7427AC2ED85}" type="pres">
      <dgm:prSet presAssocID="{BEB11A95-786F-4FF1-B286-0C7D0004BED8}" presName="Name37" presStyleLbl="parChTrans1D2" presStyleIdx="1" presStyleCnt="4"/>
      <dgm:spPr>
        <a:custGeom>
          <a:avLst/>
          <a:gdLst/>
          <a:ahLst/>
          <a:cxnLst/>
          <a:rect l="0" t="0" r="0" b="0"/>
          <a:pathLst>
            <a:path>
              <a:moveTo>
                <a:pt x="1074245" y="0"/>
              </a:moveTo>
              <a:lnTo>
                <a:pt x="1074245" y="186439"/>
              </a:lnTo>
              <a:lnTo>
                <a:pt x="0" y="186439"/>
              </a:lnTo>
              <a:lnTo>
                <a:pt x="0" y="372878"/>
              </a:lnTo>
            </a:path>
          </a:pathLst>
        </a:custGeom>
      </dgm:spPr>
    </dgm:pt>
    <dgm:pt modelId="{A40D90AC-1D1E-4827-8CDE-8AD5ADE4A0BC}" type="pres">
      <dgm:prSet presAssocID="{1DDDDD53-52E3-46B2-B71A-991A00AC28A4}" presName="hierRoot2" presStyleCnt="0">
        <dgm:presLayoutVars>
          <dgm:hierBranch val="init"/>
        </dgm:presLayoutVars>
      </dgm:prSet>
      <dgm:spPr/>
    </dgm:pt>
    <dgm:pt modelId="{6ACA7B54-7650-41D5-B4B9-63974119081B}" type="pres">
      <dgm:prSet presAssocID="{1DDDDD53-52E3-46B2-B71A-991A00AC28A4}" presName="rootComposite" presStyleCnt="0"/>
      <dgm:spPr/>
    </dgm:pt>
    <dgm:pt modelId="{E84437C3-2E89-49B3-88A6-A4153B07C725}" type="pres">
      <dgm:prSet presAssocID="{1DDDDD53-52E3-46B2-B71A-991A00AC28A4}" presName="rootText" presStyleLbl="node2" presStyleIdx="1" presStyleCnt="4">
        <dgm:presLayoutVars>
          <dgm:chPref val="3"/>
        </dgm:presLayoutVars>
      </dgm:prSet>
      <dgm:spPr>
        <a:prstGeom prst="roundRect">
          <a:avLst/>
        </a:prstGeom>
      </dgm:spPr>
    </dgm:pt>
    <dgm:pt modelId="{CCD49B29-8FBA-4CF9-97F5-C42B313D639A}" type="pres">
      <dgm:prSet presAssocID="{1DDDDD53-52E3-46B2-B71A-991A00AC28A4}" presName="rootConnector" presStyleLbl="node2" presStyleIdx="1" presStyleCnt="4"/>
      <dgm:spPr/>
    </dgm:pt>
    <dgm:pt modelId="{6F62B261-C19C-4EF0-AB03-584B77BD509B}" type="pres">
      <dgm:prSet presAssocID="{1DDDDD53-52E3-46B2-B71A-991A00AC28A4}" presName="hierChild4" presStyleCnt="0"/>
      <dgm:spPr/>
    </dgm:pt>
    <dgm:pt modelId="{67B6AC25-B557-4B89-B709-67D9F1BD20BD}" type="pres">
      <dgm:prSet presAssocID="{1DDDDD53-52E3-46B2-B71A-991A00AC28A4}" presName="hierChild5" presStyleCnt="0"/>
      <dgm:spPr/>
    </dgm:pt>
    <dgm:pt modelId="{BA15A581-8640-490B-A21C-06F33B3E1FA5}" type="pres">
      <dgm:prSet presAssocID="{B67AAAE2-809D-4796-8816-E89578CFC6BE}" presName="Name37" presStyleLbl="parChTrans1D2" presStyleIdx="2" presStyleCnt="4"/>
      <dgm:spPr>
        <a:custGeom>
          <a:avLst/>
          <a:gdLst/>
          <a:ahLst/>
          <a:cxnLst/>
          <a:rect l="0" t="0" r="0" b="0"/>
          <a:pathLst>
            <a:path>
              <a:moveTo>
                <a:pt x="0" y="0"/>
              </a:moveTo>
              <a:lnTo>
                <a:pt x="0" y="186439"/>
              </a:lnTo>
              <a:lnTo>
                <a:pt x="1074245" y="186439"/>
              </a:lnTo>
              <a:lnTo>
                <a:pt x="1074245" y="372878"/>
              </a:lnTo>
            </a:path>
          </a:pathLst>
        </a:custGeom>
      </dgm:spPr>
    </dgm:pt>
    <dgm:pt modelId="{130FDB54-CE98-4C17-9A7B-9B10970EDB20}" type="pres">
      <dgm:prSet presAssocID="{D5C4D844-5EA3-4415-AF13-B7C560073CB3}" presName="hierRoot2" presStyleCnt="0">
        <dgm:presLayoutVars>
          <dgm:hierBranch val="init"/>
        </dgm:presLayoutVars>
      </dgm:prSet>
      <dgm:spPr/>
    </dgm:pt>
    <dgm:pt modelId="{8020EE2E-A08F-4936-8554-539818EB0EDC}" type="pres">
      <dgm:prSet presAssocID="{D5C4D844-5EA3-4415-AF13-B7C560073CB3}" presName="rootComposite" presStyleCnt="0"/>
      <dgm:spPr/>
    </dgm:pt>
    <dgm:pt modelId="{1B26BC90-7027-40CE-9F72-76A433EA2F2F}" type="pres">
      <dgm:prSet presAssocID="{D5C4D844-5EA3-4415-AF13-B7C560073CB3}" presName="rootText" presStyleLbl="node2" presStyleIdx="2" presStyleCnt="4">
        <dgm:presLayoutVars>
          <dgm:chPref val="3"/>
        </dgm:presLayoutVars>
      </dgm:prSet>
      <dgm:spPr>
        <a:prstGeom prst="roundRect">
          <a:avLst/>
        </a:prstGeom>
      </dgm:spPr>
    </dgm:pt>
    <dgm:pt modelId="{BD1609A9-E38C-41E1-A527-130BD160EB5E}" type="pres">
      <dgm:prSet presAssocID="{D5C4D844-5EA3-4415-AF13-B7C560073CB3}" presName="rootConnector" presStyleLbl="node2" presStyleIdx="2" presStyleCnt="4"/>
      <dgm:spPr/>
    </dgm:pt>
    <dgm:pt modelId="{FADDF972-EEE1-4779-BAA4-0142F7409CB1}" type="pres">
      <dgm:prSet presAssocID="{D5C4D844-5EA3-4415-AF13-B7C560073CB3}" presName="hierChild4" presStyleCnt="0"/>
      <dgm:spPr/>
    </dgm:pt>
    <dgm:pt modelId="{CA5C1C93-F391-4010-9FB2-ED79CDEF2EA1}" type="pres">
      <dgm:prSet presAssocID="{D5C4D844-5EA3-4415-AF13-B7C560073CB3}" presName="hierChild5" presStyleCnt="0"/>
      <dgm:spPr/>
    </dgm:pt>
    <dgm:pt modelId="{67358AE7-F4E5-4E0D-B54A-90AA8BAE5A8B}" type="pres">
      <dgm:prSet presAssocID="{076C2E43-C2D5-482C-8225-03840ECF359B}" presName="Name37" presStyleLbl="parChTrans1D2" presStyleIdx="3" presStyleCnt="4"/>
      <dgm:spPr>
        <a:custGeom>
          <a:avLst/>
          <a:gdLst/>
          <a:ahLst/>
          <a:cxnLst/>
          <a:rect l="0" t="0" r="0" b="0"/>
          <a:pathLst>
            <a:path>
              <a:moveTo>
                <a:pt x="0" y="0"/>
              </a:moveTo>
              <a:lnTo>
                <a:pt x="0" y="186439"/>
              </a:lnTo>
              <a:lnTo>
                <a:pt x="3222736" y="186439"/>
              </a:lnTo>
              <a:lnTo>
                <a:pt x="3222736" y="372878"/>
              </a:lnTo>
            </a:path>
          </a:pathLst>
        </a:custGeom>
      </dgm:spPr>
    </dgm:pt>
    <dgm:pt modelId="{EC3514C3-A016-4F29-89DA-9033F7A9E6F6}" type="pres">
      <dgm:prSet presAssocID="{C7336981-AB99-4E96-8D28-B678FE53C2CA}" presName="hierRoot2" presStyleCnt="0">
        <dgm:presLayoutVars>
          <dgm:hierBranch val="init"/>
        </dgm:presLayoutVars>
      </dgm:prSet>
      <dgm:spPr/>
    </dgm:pt>
    <dgm:pt modelId="{5A604C1C-6025-4CF7-88FE-DD7F629F0C4B}" type="pres">
      <dgm:prSet presAssocID="{C7336981-AB99-4E96-8D28-B678FE53C2CA}" presName="rootComposite" presStyleCnt="0"/>
      <dgm:spPr/>
    </dgm:pt>
    <dgm:pt modelId="{895FDBD8-4440-49EF-A422-5020631C1C90}" type="pres">
      <dgm:prSet presAssocID="{C7336981-AB99-4E96-8D28-B678FE53C2CA}" presName="rootText" presStyleLbl="node2" presStyleIdx="3" presStyleCnt="4">
        <dgm:presLayoutVars>
          <dgm:chPref val="3"/>
        </dgm:presLayoutVars>
      </dgm:prSet>
      <dgm:spPr>
        <a:prstGeom prst="roundRect">
          <a:avLst/>
        </a:prstGeom>
      </dgm:spPr>
    </dgm:pt>
    <dgm:pt modelId="{4E0195E7-535D-49FB-AA29-B8A7F9F492DB}" type="pres">
      <dgm:prSet presAssocID="{C7336981-AB99-4E96-8D28-B678FE53C2CA}" presName="rootConnector" presStyleLbl="node2" presStyleIdx="3" presStyleCnt="4"/>
      <dgm:spPr/>
    </dgm:pt>
    <dgm:pt modelId="{8FDC8218-9050-4E5E-90B1-B9797FF6A201}" type="pres">
      <dgm:prSet presAssocID="{C7336981-AB99-4E96-8D28-B678FE53C2CA}" presName="hierChild4" presStyleCnt="0"/>
      <dgm:spPr/>
    </dgm:pt>
    <dgm:pt modelId="{5F9B1F1F-9CA0-499A-A9F4-CDCDA11827FC}" type="pres">
      <dgm:prSet presAssocID="{C7336981-AB99-4E96-8D28-B678FE53C2CA}" presName="hierChild5" presStyleCnt="0"/>
      <dgm:spPr/>
    </dgm:pt>
    <dgm:pt modelId="{1D446722-516A-48C9-BB9C-FD66F8B11052}" type="pres">
      <dgm:prSet presAssocID="{61B8B7CE-6011-41C6-9961-82EB093C06AF}" presName="hierChild3" presStyleCnt="0"/>
      <dgm:spPr/>
    </dgm:pt>
  </dgm:ptLst>
  <dgm:cxnLst>
    <dgm:cxn modelId="{890ABF06-BC89-EE46-A067-BA038DC5B9F7}" type="presOf" srcId="{B67AAAE2-809D-4796-8816-E89578CFC6BE}" destId="{BA15A581-8640-490B-A21C-06F33B3E1FA5}" srcOrd="0" destOrd="0" presId="urn:microsoft.com/office/officeart/2005/8/layout/orgChart1"/>
    <dgm:cxn modelId="{7039FB29-E27A-4C4B-865C-0E954587B4BB}" type="presOf" srcId="{76C52B4F-FFD1-4CBA-94A2-D05C69E851E8}" destId="{F04D794D-914A-48C1-9459-476F59311300}" srcOrd="0" destOrd="0" presId="urn:microsoft.com/office/officeart/2005/8/layout/orgChart1"/>
    <dgm:cxn modelId="{78FC393D-C233-4444-8C4D-68B1DAA2EA42}" type="presOf" srcId="{C7336981-AB99-4E96-8D28-B678FE53C2CA}" destId="{895FDBD8-4440-49EF-A422-5020631C1C90}" srcOrd="0" destOrd="0" presId="urn:microsoft.com/office/officeart/2005/8/layout/orgChart1"/>
    <dgm:cxn modelId="{3C244E3D-E4EA-4449-9432-25C707085C6A}" srcId="{61B8B7CE-6011-41C6-9961-82EB093C06AF}" destId="{76C52B4F-FFD1-4CBA-94A2-D05C69E851E8}" srcOrd="0" destOrd="0" parTransId="{67763F49-5DF5-4A17-96CA-1BB116A655C6}" sibTransId="{8F6567B5-9950-4A69-8347-B7F292A0D5A4}"/>
    <dgm:cxn modelId="{BC95394A-ED03-C047-BE40-D07C7EE83761}" type="presOf" srcId="{1DDDDD53-52E3-46B2-B71A-991A00AC28A4}" destId="{CCD49B29-8FBA-4CF9-97F5-C42B313D639A}" srcOrd="1" destOrd="0" presId="urn:microsoft.com/office/officeart/2005/8/layout/orgChart1"/>
    <dgm:cxn modelId="{640CBC4F-8700-4F4F-BF40-00DD59E6121A}" srcId="{61B8B7CE-6011-41C6-9961-82EB093C06AF}" destId="{C7336981-AB99-4E96-8D28-B678FE53C2CA}" srcOrd="3" destOrd="0" parTransId="{076C2E43-C2D5-482C-8225-03840ECF359B}" sibTransId="{7F940142-D3F6-4A54-909F-009F238AEFB4}"/>
    <dgm:cxn modelId="{1FFD8268-7728-2947-AD6D-B7A599CBE75F}" type="presOf" srcId="{67763F49-5DF5-4A17-96CA-1BB116A655C6}" destId="{443ED5D6-8085-43AE-9419-B7492F3D1352}" srcOrd="0" destOrd="0" presId="urn:microsoft.com/office/officeart/2005/8/layout/orgChart1"/>
    <dgm:cxn modelId="{C9187A6E-3E21-5247-A679-47E809E9F9F5}" type="presOf" srcId="{79F3FE4F-86F6-4676-9B56-D014CB20A5B4}" destId="{E6DEDBC4-894D-4841-B4EE-0063B9CF9187}" srcOrd="0" destOrd="0" presId="urn:microsoft.com/office/officeart/2005/8/layout/orgChart1"/>
    <dgm:cxn modelId="{ED2A5071-4A56-4F2D-8D85-982D5F86DF8B}" srcId="{61B8B7CE-6011-41C6-9961-82EB093C06AF}" destId="{1DDDDD53-52E3-46B2-B71A-991A00AC28A4}" srcOrd="1" destOrd="0" parTransId="{BEB11A95-786F-4FF1-B286-0C7D0004BED8}" sibTransId="{65CD7646-5229-4FD2-BE5A-77CA045C8706}"/>
    <dgm:cxn modelId="{ED9A5384-D244-1B42-878D-C068730DB453}" type="presOf" srcId="{76C52B4F-FFD1-4CBA-94A2-D05C69E851E8}" destId="{81194235-7E1D-4D6A-8492-F9790198DAA2}" srcOrd="1" destOrd="0" presId="urn:microsoft.com/office/officeart/2005/8/layout/orgChart1"/>
    <dgm:cxn modelId="{7E54B997-3C41-D847-AB45-A30F00C9ECAA}" type="presOf" srcId="{1DDDDD53-52E3-46B2-B71A-991A00AC28A4}" destId="{E84437C3-2E89-49B3-88A6-A4153B07C725}" srcOrd="0" destOrd="0" presId="urn:microsoft.com/office/officeart/2005/8/layout/orgChart1"/>
    <dgm:cxn modelId="{8A29879A-FC72-8341-B7F9-EE9D99CC3AF8}" type="presOf" srcId="{BEB11A95-786F-4FF1-B286-0C7D0004BED8}" destId="{4F777F0F-0D56-448F-855A-F7427AC2ED85}" srcOrd="0" destOrd="0" presId="urn:microsoft.com/office/officeart/2005/8/layout/orgChart1"/>
    <dgm:cxn modelId="{8B90E49D-4DB8-D247-AE9D-C60820A64CA7}" type="presOf" srcId="{61B8B7CE-6011-41C6-9961-82EB093C06AF}" destId="{E85B40A5-924F-4522-90F7-A5015B8AAB77}" srcOrd="0" destOrd="0" presId="urn:microsoft.com/office/officeart/2005/8/layout/orgChart1"/>
    <dgm:cxn modelId="{34A59D9E-715C-BC4A-A36C-D70366C31B03}" type="presOf" srcId="{61B8B7CE-6011-41C6-9961-82EB093C06AF}" destId="{AA2E5EAC-82FF-431C-9FF6-342ED8BA23C6}" srcOrd="1" destOrd="0" presId="urn:microsoft.com/office/officeart/2005/8/layout/orgChart1"/>
    <dgm:cxn modelId="{D93207A2-1E66-E94F-8A3D-AE1C67B73F0E}" type="presOf" srcId="{D5C4D844-5EA3-4415-AF13-B7C560073CB3}" destId="{1B26BC90-7027-40CE-9F72-76A433EA2F2F}" srcOrd="0" destOrd="0" presId="urn:microsoft.com/office/officeart/2005/8/layout/orgChart1"/>
    <dgm:cxn modelId="{6FBE18A6-DC55-114B-8715-231B08E46537}" type="presOf" srcId="{C7336981-AB99-4E96-8D28-B678FE53C2CA}" destId="{4E0195E7-535D-49FB-AA29-B8A7F9F492DB}" srcOrd="1" destOrd="0" presId="urn:microsoft.com/office/officeart/2005/8/layout/orgChart1"/>
    <dgm:cxn modelId="{FF3238C9-E055-4A66-85F3-5121B07B09B7}" srcId="{79F3FE4F-86F6-4676-9B56-D014CB20A5B4}" destId="{61B8B7CE-6011-41C6-9961-82EB093C06AF}" srcOrd="0" destOrd="0" parTransId="{9ED1E0CD-31E4-420F-A230-543680E09F7F}" sibTransId="{7CB0EF79-ECC0-4D59-AAC5-1CC16ACB42EF}"/>
    <dgm:cxn modelId="{4191F3CF-5690-4A34-8F07-C6CDBC45FE14}" srcId="{61B8B7CE-6011-41C6-9961-82EB093C06AF}" destId="{D5C4D844-5EA3-4415-AF13-B7C560073CB3}" srcOrd="2" destOrd="0" parTransId="{B67AAAE2-809D-4796-8816-E89578CFC6BE}" sibTransId="{45EF45EB-FACB-44ED-8769-D1ED432E2A58}"/>
    <dgm:cxn modelId="{188A86D1-4B0A-164E-9DFE-EE3AE17AC35C}" type="presOf" srcId="{076C2E43-C2D5-482C-8225-03840ECF359B}" destId="{67358AE7-F4E5-4E0D-B54A-90AA8BAE5A8B}" srcOrd="0" destOrd="0" presId="urn:microsoft.com/office/officeart/2005/8/layout/orgChart1"/>
    <dgm:cxn modelId="{02AE28E5-2684-354A-97D2-3B53EDE51A90}" type="presOf" srcId="{D5C4D844-5EA3-4415-AF13-B7C560073CB3}" destId="{BD1609A9-E38C-41E1-A527-130BD160EB5E}" srcOrd="1" destOrd="0" presId="urn:microsoft.com/office/officeart/2005/8/layout/orgChart1"/>
    <dgm:cxn modelId="{7B53DDAC-4618-E044-9A7B-272D1881B3B0}" type="presParOf" srcId="{E6DEDBC4-894D-4841-B4EE-0063B9CF9187}" destId="{485D6FBE-8109-42B6-A34B-4E6BE6BDE174}" srcOrd="0" destOrd="0" presId="urn:microsoft.com/office/officeart/2005/8/layout/orgChart1"/>
    <dgm:cxn modelId="{ECD168F0-9B96-614C-B06F-552D59BAF5FF}" type="presParOf" srcId="{485D6FBE-8109-42B6-A34B-4E6BE6BDE174}" destId="{2909D96A-611F-4552-81D9-134055F3FFE4}" srcOrd="0" destOrd="0" presId="urn:microsoft.com/office/officeart/2005/8/layout/orgChart1"/>
    <dgm:cxn modelId="{B584F950-E1E7-7644-A7B6-CBC47F6191C4}" type="presParOf" srcId="{2909D96A-611F-4552-81D9-134055F3FFE4}" destId="{E85B40A5-924F-4522-90F7-A5015B8AAB77}" srcOrd="0" destOrd="0" presId="urn:microsoft.com/office/officeart/2005/8/layout/orgChart1"/>
    <dgm:cxn modelId="{2C9FBC3D-DCA4-A147-B53C-C68F516DDF6C}" type="presParOf" srcId="{2909D96A-611F-4552-81D9-134055F3FFE4}" destId="{AA2E5EAC-82FF-431C-9FF6-342ED8BA23C6}" srcOrd="1" destOrd="0" presId="urn:microsoft.com/office/officeart/2005/8/layout/orgChart1"/>
    <dgm:cxn modelId="{F6A4388B-4CBB-A945-AACD-ACBDE99793D8}" type="presParOf" srcId="{485D6FBE-8109-42B6-A34B-4E6BE6BDE174}" destId="{6DDD4E5C-677A-4BBF-852F-27E7EC6F70D6}" srcOrd="1" destOrd="0" presId="urn:microsoft.com/office/officeart/2005/8/layout/orgChart1"/>
    <dgm:cxn modelId="{56979F93-CB91-0342-B8E0-9E5C3927767C}" type="presParOf" srcId="{6DDD4E5C-677A-4BBF-852F-27E7EC6F70D6}" destId="{443ED5D6-8085-43AE-9419-B7492F3D1352}" srcOrd="0" destOrd="0" presId="urn:microsoft.com/office/officeart/2005/8/layout/orgChart1"/>
    <dgm:cxn modelId="{5356324C-CF0F-9846-89B6-57B93BBEF5EC}" type="presParOf" srcId="{6DDD4E5C-677A-4BBF-852F-27E7EC6F70D6}" destId="{6D938754-F904-4C89-915B-3BC9229186A8}" srcOrd="1" destOrd="0" presId="urn:microsoft.com/office/officeart/2005/8/layout/orgChart1"/>
    <dgm:cxn modelId="{85B6EF17-EA34-4A4F-B527-2F96EE631867}" type="presParOf" srcId="{6D938754-F904-4C89-915B-3BC9229186A8}" destId="{B3396A31-0A6B-4CAF-A89C-BF941A9C04DB}" srcOrd="0" destOrd="0" presId="urn:microsoft.com/office/officeart/2005/8/layout/orgChart1"/>
    <dgm:cxn modelId="{501E6010-BAD1-4440-8D82-59A61FF4C11A}" type="presParOf" srcId="{B3396A31-0A6B-4CAF-A89C-BF941A9C04DB}" destId="{F04D794D-914A-48C1-9459-476F59311300}" srcOrd="0" destOrd="0" presId="urn:microsoft.com/office/officeart/2005/8/layout/orgChart1"/>
    <dgm:cxn modelId="{D2B16C09-8469-C140-A8DC-6B31C42F9CD9}" type="presParOf" srcId="{B3396A31-0A6B-4CAF-A89C-BF941A9C04DB}" destId="{81194235-7E1D-4D6A-8492-F9790198DAA2}" srcOrd="1" destOrd="0" presId="urn:microsoft.com/office/officeart/2005/8/layout/orgChart1"/>
    <dgm:cxn modelId="{471883E7-6F82-174F-8AE5-613ECA3CE3AA}" type="presParOf" srcId="{6D938754-F904-4C89-915B-3BC9229186A8}" destId="{E23DBD5A-DE54-4326-9A3D-81E7FFB8E7B0}" srcOrd="1" destOrd="0" presId="urn:microsoft.com/office/officeart/2005/8/layout/orgChart1"/>
    <dgm:cxn modelId="{F3263E47-DC3F-8947-9C17-76B0974CFCDF}" type="presParOf" srcId="{6D938754-F904-4C89-915B-3BC9229186A8}" destId="{E7805D58-10BC-48DF-AAE3-7BC5A0D53332}" srcOrd="2" destOrd="0" presId="urn:microsoft.com/office/officeart/2005/8/layout/orgChart1"/>
    <dgm:cxn modelId="{D271C678-B6A8-5E4A-8AFD-85749371F61E}" type="presParOf" srcId="{6DDD4E5C-677A-4BBF-852F-27E7EC6F70D6}" destId="{4F777F0F-0D56-448F-855A-F7427AC2ED85}" srcOrd="2" destOrd="0" presId="urn:microsoft.com/office/officeart/2005/8/layout/orgChart1"/>
    <dgm:cxn modelId="{E4163331-9BC1-814D-8852-9888D2DC6D28}" type="presParOf" srcId="{6DDD4E5C-677A-4BBF-852F-27E7EC6F70D6}" destId="{A40D90AC-1D1E-4827-8CDE-8AD5ADE4A0BC}" srcOrd="3" destOrd="0" presId="urn:microsoft.com/office/officeart/2005/8/layout/orgChart1"/>
    <dgm:cxn modelId="{777776BD-1A51-F14C-99A7-5E931FDF752F}" type="presParOf" srcId="{A40D90AC-1D1E-4827-8CDE-8AD5ADE4A0BC}" destId="{6ACA7B54-7650-41D5-B4B9-63974119081B}" srcOrd="0" destOrd="0" presId="urn:microsoft.com/office/officeart/2005/8/layout/orgChart1"/>
    <dgm:cxn modelId="{6A165B16-A539-8440-A8FB-C85FD2349865}" type="presParOf" srcId="{6ACA7B54-7650-41D5-B4B9-63974119081B}" destId="{E84437C3-2E89-49B3-88A6-A4153B07C725}" srcOrd="0" destOrd="0" presId="urn:microsoft.com/office/officeart/2005/8/layout/orgChart1"/>
    <dgm:cxn modelId="{B0CE4820-94A7-E649-A352-9E146B34345F}" type="presParOf" srcId="{6ACA7B54-7650-41D5-B4B9-63974119081B}" destId="{CCD49B29-8FBA-4CF9-97F5-C42B313D639A}" srcOrd="1" destOrd="0" presId="urn:microsoft.com/office/officeart/2005/8/layout/orgChart1"/>
    <dgm:cxn modelId="{41FFCC6F-D2EE-2F43-A9C8-14FFB9E63D0B}" type="presParOf" srcId="{A40D90AC-1D1E-4827-8CDE-8AD5ADE4A0BC}" destId="{6F62B261-C19C-4EF0-AB03-584B77BD509B}" srcOrd="1" destOrd="0" presId="urn:microsoft.com/office/officeart/2005/8/layout/orgChart1"/>
    <dgm:cxn modelId="{2DD7465F-0CE4-E24F-9CCD-52089AD6DF42}" type="presParOf" srcId="{A40D90AC-1D1E-4827-8CDE-8AD5ADE4A0BC}" destId="{67B6AC25-B557-4B89-B709-67D9F1BD20BD}" srcOrd="2" destOrd="0" presId="urn:microsoft.com/office/officeart/2005/8/layout/orgChart1"/>
    <dgm:cxn modelId="{17C84C75-9FB5-7E4E-8302-B9D13397EAD6}" type="presParOf" srcId="{6DDD4E5C-677A-4BBF-852F-27E7EC6F70D6}" destId="{BA15A581-8640-490B-A21C-06F33B3E1FA5}" srcOrd="4" destOrd="0" presId="urn:microsoft.com/office/officeart/2005/8/layout/orgChart1"/>
    <dgm:cxn modelId="{D1C14C6F-084E-2A42-B579-6D4B91D68B93}" type="presParOf" srcId="{6DDD4E5C-677A-4BBF-852F-27E7EC6F70D6}" destId="{130FDB54-CE98-4C17-9A7B-9B10970EDB20}" srcOrd="5" destOrd="0" presId="urn:microsoft.com/office/officeart/2005/8/layout/orgChart1"/>
    <dgm:cxn modelId="{D6AAB20C-9B8A-3444-BE6F-64449A65AC74}" type="presParOf" srcId="{130FDB54-CE98-4C17-9A7B-9B10970EDB20}" destId="{8020EE2E-A08F-4936-8554-539818EB0EDC}" srcOrd="0" destOrd="0" presId="urn:microsoft.com/office/officeart/2005/8/layout/orgChart1"/>
    <dgm:cxn modelId="{968DAE03-995E-5142-8F5A-557EADD5BCE5}" type="presParOf" srcId="{8020EE2E-A08F-4936-8554-539818EB0EDC}" destId="{1B26BC90-7027-40CE-9F72-76A433EA2F2F}" srcOrd="0" destOrd="0" presId="urn:microsoft.com/office/officeart/2005/8/layout/orgChart1"/>
    <dgm:cxn modelId="{21A279C2-2481-B74E-8030-E06840E0584A}" type="presParOf" srcId="{8020EE2E-A08F-4936-8554-539818EB0EDC}" destId="{BD1609A9-E38C-41E1-A527-130BD160EB5E}" srcOrd="1" destOrd="0" presId="urn:microsoft.com/office/officeart/2005/8/layout/orgChart1"/>
    <dgm:cxn modelId="{93D75E5D-C5EE-4144-87DA-599F3F3617E9}" type="presParOf" srcId="{130FDB54-CE98-4C17-9A7B-9B10970EDB20}" destId="{FADDF972-EEE1-4779-BAA4-0142F7409CB1}" srcOrd="1" destOrd="0" presId="urn:microsoft.com/office/officeart/2005/8/layout/orgChart1"/>
    <dgm:cxn modelId="{CB503627-083C-9B48-B0CD-7CD3FA4DAF13}" type="presParOf" srcId="{130FDB54-CE98-4C17-9A7B-9B10970EDB20}" destId="{CA5C1C93-F391-4010-9FB2-ED79CDEF2EA1}" srcOrd="2" destOrd="0" presId="urn:microsoft.com/office/officeart/2005/8/layout/orgChart1"/>
    <dgm:cxn modelId="{4F9D20F2-599B-CC48-94A3-3CE7E7A9FDEC}" type="presParOf" srcId="{6DDD4E5C-677A-4BBF-852F-27E7EC6F70D6}" destId="{67358AE7-F4E5-4E0D-B54A-90AA8BAE5A8B}" srcOrd="6" destOrd="0" presId="urn:microsoft.com/office/officeart/2005/8/layout/orgChart1"/>
    <dgm:cxn modelId="{5C597270-EBDA-AD41-B803-0D42992B4513}" type="presParOf" srcId="{6DDD4E5C-677A-4BBF-852F-27E7EC6F70D6}" destId="{EC3514C3-A016-4F29-89DA-9033F7A9E6F6}" srcOrd="7" destOrd="0" presId="urn:microsoft.com/office/officeart/2005/8/layout/orgChart1"/>
    <dgm:cxn modelId="{6B391A8D-DDD5-9F40-B600-D824124A071E}" type="presParOf" srcId="{EC3514C3-A016-4F29-89DA-9033F7A9E6F6}" destId="{5A604C1C-6025-4CF7-88FE-DD7F629F0C4B}" srcOrd="0" destOrd="0" presId="urn:microsoft.com/office/officeart/2005/8/layout/orgChart1"/>
    <dgm:cxn modelId="{D81214DB-F17A-5749-A307-53E1ED3F0943}" type="presParOf" srcId="{5A604C1C-6025-4CF7-88FE-DD7F629F0C4B}" destId="{895FDBD8-4440-49EF-A422-5020631C1C90}" srcOrd="0" destOrd="0" presId="urn:microsoft.com/office/officeart/2005/8/layout/orgChart1"/>
    <dgm:cxn modelId="{7EAB5CD1-5279-614C-9964-CF284BD11682}" type="presParOf" srcId="{5A604C1C-6025-4CF7-88FE-DD7F629F0C4B}" destId="{4E0195E7-535D-49FB-AA29-B8A7F9F492DB}" srcOrd="1" destOrd="0" presId="urn:microsoft.com/office/officeart/2005/8/layout/orgChart1"/>
    <dgm:cxn modelId="{1F7746C1-0920-B54E-80DD-2BA0F0885B4D}" type="presParOf" srcId="{EC3514C3-A016-4F29-89DA-9033F7A9E6F6}" destId="{8FDC8218-9050-4E5E-90B1-B9797FF6A201}" srcOrd="1" destOrd="0" presId="urn:microsoft.com/office/officeart/2005/8/layout/orgChart1"/>
    <dgm:cxn modelId="{D05EEAC8-A7B4-BA48-9619-0A4A5C30D6A3}" type="presParOf" srcId="{EC3514C3-A016-4F29-89DA-9033F7A9E6F6}" destId="{5F9B1F1F-9CA0-499A-A9F4-CDCDA11827FC}" srcOrd="2" destOrd="0" presId="urn:microsoft.com/office/officeart/2005/8/layout/orgChart1"/>
    <dgm:cxn modelId="{B3A1FD3E-2C89-B942-900E-0A736B16198E}"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47C2597-459E-4520-9E6A-D123071F3FF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7D2CA13-4A3B-489F-80BA-6FC336EF0771}">
      <dgm:prSet phldrT="[Text]" custT="1"/>
      <dgm:spPr>
        <a:xfrm>
          <a:off x="3433562" y="779651"/>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Adjusted Gross Income</a:t>
          </a:r>
        </a:p>
      </dgm:t>
    </dgm:pt>
    <dgm:pt modelId="{A9A805FB-D5CE-4D84-B1EE-9ABEDEEB4BB0}" type="parTrans" cxnId="{FDCA7D1E-2277-4116-8C47-21A2679380FE}">
      <dgm:prSet/>
      <dgm:spPr/>
      <dgm:t>
        <a:bodyPr/>
        <a:lstStyle/>
        <a:p>
          <a:endParaRPr lang="en-US"/>
        </a:p>
      </dgm:t>
    </dgm:pt>
    <dgm:pt modelId="{31102EDA-43E4-4AED-BDFF-3DF332147163}" type="sibTrans" cxnId="{FDCA7D1E-2277-4116-8C47-21A2679380FE}">
      <dgm:prSet/>
      <dgm:spPr/>
      <dgm:t>
        <a:bodyPr/>
        <a:lstStyle/>
        <a:p>
          <a:endParaRPr lang="en-US"/>
        </a:p>
      </dgm:t>
    </dgm:pt>
    <dgm:pt modelId="{DFA8FA54-4A6A-4DCC-84F1-03790B4B2539}">
      <dgm:prSet phldrT="[Text]" custT="1"/>
      <dgm:spPr>
        <a:xfrm>
          <a:off x="125" y="1553537"/>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Wages, Salary</a:t>
          </a:r>
        </a:p>
      </dgm:t>
    </dgm:pt>
    <dgm:pt modelId="{4813A356-BC56-4BC9-88C6-297C7911D072}" type="parTrans" cxnId="{079F0CB3-D6AB-4F30-971C-84042666373A}">
      <dgm:prSet/>
      <dgm:spPr>
        <a:xfrm>
          <a:off x="545115" y="1324641"/>
          <a:ext cx="3433436" cy="228895"/>
        </a:xfrm>
        <a:custGeom>
          <a:avLst/>
          <a:gdLst/>
          <a:ahLst/>
          <a:cxnLst/>
          <a:rect l="0" t="0" r="0" b="0"/>
          <a:pathLst>
            <a:path>
              <a:moveTo>
                <a:pt x="3433436" y="0"/>
              </a:moveTo>
              <a:lnTo>
                <a:pt x="3433436" y="114447"/>
              </a:lnTo>
              <a:lnTo>
                <a:pt x="0" y="114447"/>
              </a:lnTo>
              <a:lnTo>
                <a:pt x="0" y="22889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32C2D3F6-F232-44F0-AFB2-92A402964BE3}" type="sibTrans" cxnId="{079F0CB3-D6AB-4F30-971C-84042666373A}">
      <dgm:prSet/>
      <dgm:spPr/>
      <dgm:t>
        <a:bodyPr/>
        <a:lstStyle/>
        <a:p>
          <a:endParaRPr lang="en-US"/>
        </a:p>
      </dgm:t>
    </dgm:pt>
    <dgm:pt modelId="{41FC91E6-C95F-4751-A684-38661984D361}">
      <dgm:prSet phldrT="[Text]" custT="1"/>
      <dgm:spPr>
        <a:xfrm>
          <a:off x="272620" y="2327422"/>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W-2</a:t>
          </a:r>
        </a:p>
      </dgm:t>
    </dgm:pt>
    <dgm:pt modelId="{B2D36A60-7C61-43F2-9222-BCF6EDEE31AA}" type="parTrans" cxnId="{AAB865B0-C170-4BB0-9CB4-1093AFC55C90}">
      <dgm:prSet/>
      <dgm:spPr>
        <a:xfrm>
          <a:off x="109123" y="2098527"/>
          <a:ext cx="163496" cy="501390"/>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C957CB7F-9AF3-4FAB-A248-36ACC11E7AB7}" type="sibTrans" cxnId="{AAB865B0-C170-4BB0-9CB4-1093AFC55C90}">
      <dgm:prSet/>
      <dgm:spPr/>
      <dgm:t>
        <a:bodyPr/>
        <a:lstStyle/>
        <a:p>
          <a:endParaRPr lang="en-US"/>
        </a:p>
      </dgm:t>
    </dgm:pt>
    <dgm:pt modelId="{210F29E9-E068-4B97-A36F-ED94BF4E2605}">
      <dgm:prSet phldrT="[Text]" custT="1"/>
      <dgm:spPr>
        <a:xfrm>
          <a:off x="1319001" y="1553537"/>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Interest, Dividends</a:t>
          </a:r>
        </a:p>
      </dgm:t>
    </dgm:pt>
    <dgm:pt modelId="{74E155C0-C531-4F07-BAAA-038307C3239E}" type="parTrans" cxnId="{5DB0701B-FB46-42E1-936B-9CFAFEF904DB}">
      <dgm:prSet/>
      <dgm:spPr>
        <a:xfrm>
          <a:off x="1863991" y="1324641"/>
          <a:ext cx="2114561" cy="228895"/>
        </a:xfrm>
        <a:custGeom>
          <a:avLst/>
          <a:gdLst/>
          <a:ahLst/>
          <a:cxnLst/>
          <a:rect l="0" t="0" r="0" b="0"/>
          <a:pathLst>
            <a:path>
              <a:moveTo>
                <a:pt x="2114561" y="0"/>
              </a:moveTo>
              <a:lnTo>
                <a:pt x="2114561" y="114447"/>
              </a:lnTo>
              <a:lnTo>
                <a:pt x="0" y="114447"/>
              </a:lnTo>
              <a:lnTo>
                <a:pt x="0" y="22889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0857B211-6B15-4938-AC0F-A4B924BBB4C9}" type="sibTrans" cxnId="{5DB0701B-FB46-42E1-936B-9CFAFEF904DB}">
      <dgm:prSet/>
      <dgm:spPr/>
      <dgm:t>
        <a:bodyPr/>
        <a:lstStyle/>
        <a:p>
          <a:endParaRPr lang="en-US"/>
        </a:p>
      </dgm:t>
    </dgm:pt>
    <dgm:pt modelId="{45C51DB4-48EF-4B91-83DA-1C3AE78ADC33}">
      <dgm:prSet phldrT="[Text]" custT="1"/>
      <dgm:spPr>
        <a:xfrm>
          <a:off x="1591496" y="2327422"/>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Schedule B</a:t>
          </a:r>
        </a:p>
      </dgm:t>
    </dgm:pt>
    <dgm:pt modelId="{99AB0E6F-5954-4F81-B3C5-2B4483DE83ED}" type="parTrans" cxnId="{7DDA1A36-3A2F-42E7-B780-EB22300CCD0C}">
      <dgm:prSet/>
      <dgm:spPr>
        <a:xfrm>
          <a:off x="1427999" y="2098527"/>
          <a:ext cx="163496" cy="501390"/>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370C407D-89D1-4939-9BBB-B81AF00353F0}" type="sibTrans" cxnId="{7DDA1A36-3A2F-42E7-B780-EB22300CCD0C}">
      <dgm:prSet/>
      <dgm:spPr/>
      <dgm:t>
        <a:bodyPr/>
        <a:lstStyle/>
        <a:p>
          <a:endParaRPr lang="en-US"/>
        </a:p>
      </dgm:t>
    </dgm:pt>
    <dgm:pt modelId="{8D319217-A642-4AC4-9B58-77351FDE2FE2}">
      <dgm:prSet phldrT="[Text]" custT="1"/>
      <dgm:spPr>
        <a:xfrm>
          <a:off x="2910372" y="1553537"/>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Business Income</a:t>
          </a:r>
        </a:p>
      </dgm:t>
    </dgm:pt>
    <dgm:pt modelId="{F43EDFB6-EE81-48DA-8374-0CBDB99EF1F8}" type="parTrans" cxnId="{944B1354-91EF-41D8-867E-E905C979A9F9}">
      <dgm:prSet/>
      <dgm:spPr>
        <a:xfrm>
          <a:off x="3455362" y="1324641"/>
          <a:ext cx="523190" cy="228895"/>
        </a:xfrm>
        <a:custGeom>
          <a:avLst/>
          <a:gdLst/>
          <a:ahLst/>
          <a:cxnLst/>
          <a:rect l="0" t="0" r="0" b="0"/>
          <a:pathLst>
            <a:path>
              <a:moveTo>
                <a:pt x="523190" y="0"/>
              </a:moveTo>
              <a:lnTo>
                <a:pt x="523190" y="114447"/>
              </a:lnTo>
              <a:lnTo>
                <a:pt x="0" y="114447"/>
              </a:lnTo>
              <a:lnTo>
                <a:pt x="0" y="22889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2E5D30C8-68C3-4E34-B2E9-A50EB8201442}" type="sibTrans" cxnId="{944B1354-91EF-41D8-867E-E905C979A9F9}">
      <dgm:prSet/>
      <dgm:spPr/>
      <dgm:t>
        <a:bodyPr/>
        <a:lstStyle/>
        <a:p>
          <a:endParaRPr lang="en-US"/>
        </a:p>
      </dgm:t>
    </dgm:pt>
    <dgm:pt modelId="{E2E1ED93-FA39-40E7-8484-8D7A8BD3C1D7}">
      <dgm:prSet phldrT="[Text]" custT="1"/>
      <dgm:spPr>
        <a:xfrm>
          <a:off x="2910372" y="2327422"/>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Schedule C</a:t>
          </a:r>
        </a:p>
      </dgm:t>
    </dgm:pt>
    <dgm:pt modelId="{E53D4937-6B6C-4411-924B-06BD891D9584}" type="parTrans" cxnId="{56D1444A-4F70-4E1C-AE09-1B1B288152EF}">
      <dgm:prSet/>
      <dgm:spPr>
        <a:xfrm>
          <a:off x="3409642" y="2098527"/>
          <a:ext cx="91440" cy="228895"/>
        </a:xfrm>
        <a:custGeom>
          <a:avLst/>
          <a:gdLst/>
          <a:ahLst/>
          <a:cxnLst/>
          <a:rect l="0" t="0" r="0" b="0"/>
          <a:pathLst>
            <a:path>
              <a:moveTo>
                <a:pt x="45720" y="0"/>
              </a:moveTo>
              <a:lnTo>
                <a:pt x="45720" y="228895"/>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4CD0A01B-02A7-4986-8FD3-C72AD384E8CE}" type="sibTrans" cxnId="{56D1444A-4F70-4E1C-AE09-1B1B288152EF}">
      <dgm:prSet/>
      <dgm:spPr/>
      <dgm:t>
        <a:bodyPr/>
        <a:lstStyle/>
        <a:p>
          <a:endParaRPr lang="en-US"/>
        </a:p>
      </dgm:t>
    </dgm:pt>
    <dgm:pt modelId="{1724A346-E265-41C2-85A3-37A19068F289}">
      <dgm:prSet phldrT="[Text]" custT="1"/>
      <dgm:spPr>
        <a:xfrm>
          <a:off x="3182867" y="3101308"/>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000" cap="all" baseline="0">
              <a:solidFill>
                <a:sysClr val="window" lastClr="FFFFFF"/>
              </a:solidFill>
              <a:latin typeface="Helvetica Neue"/>
              <a:ea typeface="+mn-ea"/>
              <a:cs typeface="+mn-cs"/>
            </a:rPr>
            <a:t>Self-employment tax (Schedule SE</a:t>
          </a:r>
          <a:r>
            <a:rPr lang="en-US" sz="1000" cap="all" baseline="0">
              <a:solidFill>
                <a:sysClr val="window" lastClr="FFFFFF"/>
              </a:solidFill>
              <a:latin typeface="Lato" panose="020F0502020204030203" pitchFamily="34" charset="0"/>
              <a:ea typeface="+mn-ea"/>
              <a:cs typeface="+mn-cs"/>
            </a:rPr>
            <a:t>)</a:t>
          </a:r>
        </a:p>
      </dgm:t>
    </dgm:pt>
    <dgm:pt modelId="{507CB7AB-B2DD-4F0F-BAAF-F4B89010E791}" type="parTrans" cxnId="{2C3340AF-A4A1-4AB8-8110-9ED05A1365FC}">
      <dgm:prSet/>
      <dgm:spPr>
        <a:xfrm>
          <a:off x="3019370" y="2872412"/>
          <a:ext cx="163496" cy="501390"/>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EE3BB2B5-782A-490D-A24D-A9578A5EC693}" type="sibTrans" cxnId="{2C3340AF-A4A1-4AB8-8110-9ED05A1365FC}">
      <dgm:prSet/>
      <dgm:spPr/>
      <dgm:t>
        <a:bodyPr/>
        <a:lstStyle/>
        <a:p>
          <a:endParaRPr lang="en-US"/>
        </a:p>
      </dgm:t>
    </dgm:pt>
    <dgm:pt modelId="{161AEBB2-BE52-4845-AC9B-2E35D87DEC8B}">
      <dgm:prSet phldrT="[Text]" custT="1"/>
      <dgm:spPr>
        <a:xfrm>
          <a:off x="4229247" y="1553537"/>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Capital Gains</a:t>
          </a:r>
        </a:p>
      </dgm:t>
    </dgm:pt>
    <dgm:pt modelId="{8AA99D95-B344-4D0B-99C4-4653A54DC7FA}" type="parTrans" cxnId="{8F49A275-D158-4B24-84A7-C9F2FF78FC71}">
      <dgm:prSet/>
      <dgm:spPr>
        <a:xfrm>
          <a:off x="3978552" y="1324641"/>
          <a:ext cx="795685" cy="228895"/>
        </a:xfrm>
        <a:custGeom>
          <a:avLst/>
          <a:gdLst/>
          <a:ahLst/>
          <a:cxnLst/>
          <a:rect l="0" t="0" r="0" b="0"/>
          <a:pathLst>
            <a:path>
              <a:moveTo>
                <a:pt x="0" y="0"/>
              </a:moveTo>
              <a:lnTo>
                <a:pt x="0" y="114447"/>
              </a:lnTo>
              <a:lnTo>
                <a:pt x="795685" y="114447"/>
              </a:lnTo>
              <a:lnTo>
                <a:pt x="795685" y="22889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01B6D706-6330-48AC-B0B5-D28298448878}" type="sibTrans" cxnId="{8F49A275-D158-4B24-84A7-C9F2FF78FC71}">
      <dgm:prSet/>
      <dgm:spPr/>
      <dgm:t>
        <a:bodyPr/>
        <a:lstStyle/>
        <a:p>
          <a:endParaRPr lang="en-US"/>
        </a:p>
      </dgm:t>
    </dgm:pt>
    <dgm:pt modelId="{27E51143-2B62-4DEA-BD07-DB3C1F9F132C}">
      <dgm:prSet phldrT="[Text]" custT="1"/>
      <dgm:spPr>
        <a:xfrm>
          <a:off x="4501742" y="2327422"/>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Schedule D</a:t>
          </a:r>
        </a:p>
      </dgm:t>
    </dgm:pt>
    <dgm:pt modelId="{EC82B751-4C96-43C8-9664-8112BE418709}" type="parTrans" cxnId="{ABBD015E-54EF-4ACF-941B-4FCE286BD993}">
      <dgm:prSet/>
      <dgm:spPr>
        <a:xfrm>
          <a:off x="4338245" y="2098527"/>
          <a:ext cx="163496" cy="501390"/>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83E3D37B-E6AC-43D0-8650-5440B5FB9945}" type="sibTrans" cxnId="{ABBD015E-54EF-4ACF-941B-4FCE286BD993}">
      <dgm:prSet/>
      <dgm:spPr/>
      <dgm:t>
        <a:bodyPr/>
        <a:lstStyle/>
        <a:p>
          <a:endParaRPr lang="en-US"/>
        </a:p>
      </dgm:t>
    </dgm:pt>
    <dgm:pt modelId="{7341DD20-9763-4492-B4B6-17CE5226EBDA}">
      <dgm:prSet phldrT="[Text]" custT="1"/>
      <dgm:spPr>
        <a:xfrm>
          <a:off x="5548123" y="1553537"/>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Rents and Royalties</a:t>
          </a:r>
        </a:p>
      </dgm:t>
    </dgm:pt>
    <dgm:pt modelId="{CAB3E7FB-B66B-4EE6-A78D-1DF7FEFB7DAA}" type="parTrans" cxnId="{48ED909A-8E53-4356-BCA8-AEE269B38D5E}">
      <dgm:prSet/>
      <dgm:spPr>
        <a:xfrm>
          <a:off x="3978552" y="1324641"/>
          <a:ext cx="2114561" cy="228895"/>
        </a:xfrm>
        <a:custGeom>
          <a:avLst/>
          <a:gdLst/>
          <a:ahLst/>
          <a:cxnLst/>
          <a:rect l="0" t="0" r="0" b="0"/>
          <a:pathLst>
            <a:path>
              <a:moveTo>
                <a:pt x="0" y="0"/>
              </a:moveTo>
              <a:lnTo>
                <a:pt x="0" y="114447"/>
              </a:lnTo>
              <a:lnTo>
                <a:pt x="2114561" y="114447"/>
              </a:lnTo>
              <a:lnTo>
                <a:pt x="2114561" y="22889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3D7BB501-B337-44FB-BD01-A5AE7FCCD54F}" type="sibTrans" cxnId="{48ED909A-8E53-4356-BCA8-AEE269B38D5E}">
      <dgm:prSet/>
      <dgm:spPr/>
      <dgm:t>
        <a:bodyPr/>
        <a:lstStyle/>
        <a:p>
          <a:endParaRPr lang="en-US"/>
        </a:p>
      </dgm:t>
    </dgm:pt>
    <dgm:pt modelId="{46EB768C-BB6F-48A8-B7C3-C84E69E90304}">
      <dgm:prSet phldrT="[Text]" custT="1"/>
      <dgm:spPr>
        <a:xfrm>
          <a:off x="5820618" y="2327422"/>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Schedule E</a:t>
          </a:r>
        </a:p>
      </dgm:t>
    </dgm:pt>
    <dgm:pt modelId="{0DDCF51E-0054-45F0-A669-089E57E3126B}" type="parTrans" cxnId="{43559076-9B00-455D-939F-33159DBBA9EA}">
      <dgm:prSet/>
      <dgm:spPr>
        <a:xfrm>
          <a:off x="5657121" y="2098527"/>
          <a:ext cx="163496" cy="501390"/>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A900E9B3-D081-4BDC-A728-092518EC1CD6}" type="sibTrans" cxnId="{43559076-9B00-455D-939F-33159DBBA9EA}">
      <dgm:prSet/>
      <dgm:spPr/>
      <dgm:t>
        <a:bodyPr/>
        <a:lstStyle/>
        <a:p>
          <a:endParaRPr lang="en-US"/>
        </a:p>
      </dgm:t>
    </dgm:pt>
    <dgm:pt modelId="{E6D0D28C-6E7D-4286-A685-E751127B93BB}">
      <dgm:prSet phldrT="[Text]" custT="1"/>
      <dgm:spPr>
        <a:xfrm>
          <a:off x="6866999" y="1553537"/>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Farm Income</a:t>
          </a:r>
        </a:p>
      </dgm:t>
    </dgm:pt>
    <dgm:pt modelId="{22646CA3-4B1C-412A-A2F5-39A0D3973B42}" type="parTrans" cxnId="{1904519D-1A5B-48D0-9B04-CDB404421914}">
      <dgm:prSet/>
      <dgm:spPr>
        <a:xfrm>
          <a:off x="3978552" y="1324641"/>
          <a:ext cx="3433436" cy="228895"/>
        </a:xfrm>
        <a:custGeom>
          <a:avLst/>
          <a:gdLst/>
          <a:ahLst/>
          <a:cxnLst/>
          <a:rect l="0" t="0" r="0" b="0"/>
          <a:pathLst>
            <a:path>
              <a:moveTo>
                <a:pt x="0" y="0"/>
              </a:moveTo>
              <a:lnTo>
                <a:pt x="0" y="114447"/>
              </a:lnTo>
              <a:lnTo>
                <a:pt x="3433436" y="114447"/>
              </a:lnTo>
              <a:lnTo>
                <a:pt x="3433436" y="22889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B0D0D967-38CC-406E-8853-25C2A28FDDC9}" type="sibTrans" cxnId="{1904519D-1A5B-48D0-9B04-CDB404421914}">
      <dgm:prSet/>
      <dgm:spPr/>
      <dgm:t>
        <a:bodyPr/>
        <a:lstStyle/>
        <a:p>
          <a:endParaRPr lang="en-US"/>
        </a:p>
      </dgm:t>
    </dgm:pt>
    <dgm:pt modelId="{2CF3D127-DF23-4043-9391-E6A79D419CC5}">
      <dgm:prSet phldrT="[Text]" custT="1"/>
      <dgm:spPr>
        <a:xfrm>
          <a:off x="7139494" y="2327422"/>
          <a:ext cx="1089979" cy="5449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Schedule F</a:t>
          </a:r>
        </a:p>
      </dgm:t>
    </dgm:pt>
    <dgm:pt modelId="{DA9C79F8-678F-4600-AE52-BA8FF334E958}" type="parTrans" cxnId="{B68EC540-70F6-4E6F-844D-1D42A85F4BEE}">
      <dgm:prSet/>
      <dgm:spPr>
        <a:xfrm>
          <a:off x="6975997" y="2098527"/>
          <a:ext cx="163496" cy="501390"/>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0B12201B-1070-45AB-8E0C-1778F6190526}" type="sibTrans" cxnId="{B68EC540-70F6-4E6F-844D-1D42A85F4BEE}">
      <dgm:prSet/>
      <dgm:spPr/>
      <dgm:t>
        <a:bodyPr/>
        <a:lstStyle/>
        <a:p>
          <a:endParaRPr lang="en-US"/>
        </a:p>
      </dgm:t>
    </dgm:pt>
    <dgm:pt modelId="{11F87F0C-6E54-4D3C-A049-32816BF6405F}" type="pres">
      <dgm:prSet presAssocID="{247C2597-459E-4520-9E6A-D123071F3FF0}" presName="hierChild1" presStyleCnt="0">
        <dgm:presLayoutVars>
          <dgm:orgChart val="1"/>
          <dgm:chPref val="1"/>
          <dgm:dir/>
          <dgm:animOne val="branch"/>
          <dgm:animLvl val="lvl"/>
          <dgm:resizeHandles/>
        </dgm:presLayoutVars>
      </dgm:prSet>
      <dgm:spPr/>
    </dgm:pt>
    <dgm:pt modelId="{D4DDE562-C29C-4721-8636-78B121332BFE}" type="pres">
      <dgm:prSet presAssocID="{07D2CA13-4A3B-489F-80BA-6FC336EF0771}" presName="hierRoot1" presStyleCnt="0">
        <dgm:presLayoutVars>
          <dgm:hierBranch val="init"/>
        </dgm:presLayoutVars>
      </dgm:prSet>
      <dgm:spPr/>
    </dgm:pt>
    <dgm:pt modelId="{85CEC810-8191-486D-BCE9-189457E84AA6}" type="pres">
      <dgm:prSet presAssocID="{07D2CA13-4A3B-489F-80BA-6FC336EF0771}" presName="rootComposite1" presStyleCnt="0"/>
      <dgm:spPr/>
    </dgm:pt>
    <dgm:pt modelId="{82A3FA72-BE34-47EC-9D2B-2215502C91B8}" type="pres">
      <dgm:prSet presAssocID="{07D2CA13-4A3B-489F-80BA-6FC336EF0771}" presName="rootText1" presStyleLbl="node0" presStyleIdx="0" presStyleCnt="1">
        <dgm:presLayoutVars>
          <dgm:chPref val="3"/>
        </dgm:presLayoutVars>
      </dgm:prSet>
      <dgm:spPr>
        <a:prstGeom prst="roundRect">
          <a:avLst/>
        </a:prstGeom>
      </dgm:spPr>
    </dgm:pt>
    <dgm:pt modelId="{1B5260FC-660D-454B-963D-76748C0B0766}" type="pres">
      <dgm:prSet presAssocID="{07D2CA13-4A3B-489F-80BA-6FC336EF0771}" presName="rootConnector1" presStyleLbl="node1" presStyleIdx="0" presStyleCnt="0"/>
      <dgm:spPr/>
    </dgm:pt>
    <dgm:pt modelId="{8A70FA3D-5BBD-48FC-82E0-7B40E736127F}" type="pres">
      <dgm:prSet presAssocID="{07D2CA13-4A3B-489F-80BA-6FC336EF0771}" presName="hierChild2" presStyleCnt="0"/>
      <dgm:spPr/>
    </dgm:pt>
    <dgm:pt modelId="{320E1BE8-357B-48A5-9BA2-21BEF75264D9}" type="pres">
      <dgm:prSet presAssocID="{4813A356-BC56-4BC9-88C6-297C7911D072}" presName="Name37" presStyleLbl="parChTrans1D2" presStyleIdx="0" presStyleCnt="6"/>
      <dgm:spPr/>
    </dgm:pt>
    <dgm:pt modelId="{210974AC-B014-417A-9A04-77D5ECA887B8}" type="pres">
      <dgm:prSet presAssocID="{DFA8FA54-4A6A-4DCC-84F1-03790B4B2539}" presName="hierRoot2" presStyleCnt="0">
        <dgm:presLayoutVars>
          <dgm:hierBranch val="init"/>
        </dgm:presLayoutVars>
      </dgm:prSet>
      <dgm:spPr/>
    </dgm:pt>
    <dgm:pt modelId="{C5B81EFC-4D7C-441E-988A-426F03E84D97}" type="pres">
      <dgm:prSet presAssocID="{DFA8FA54-4A6A-4DCC-84F1-03790B4B2539}" presName="rootComposite" presStyleCnt="0"/>
      <dgm:spPr/>
    </dgm:pt>
    <dgm:pt modelId="{345822FD-BFD6-485E-8104-A226DC521B95}" type="pres">
      <dgm:prSet presAssocID="{DFA8FA54-4A6A-4DCC-84F1-03790B4B2539}" presName="rootText" presStyleLbl="node2" presStyleIdx="0" presStyleCnt="6">
        <dgm:presLayoutVars>
          <dgm:chPref val="3"/>
        </dgm:presLayoutVars>
      </dgm:prSet>
      <dgm:spPr>
        <a:prstGeom prst="roundRect">
          <a:avLst/>
        </a:prstGeom>
      </dgm:spPr>
    </dgm:pt>
    <dgm:pt modelId="{9209BEA9-AB1A-4D33-B713-258C08F9BD49}" type="pres">
      <dgm:prSet presAssocID="{DFA8FA54-4A6A-4DCC-84F1-03790B4B2539}" presName="rootConnector" presStyleLbl="node2" presStyleIdx="0" presStyleCnt="6"/>
      <dgm:spPr/>
    </dgm:pt>
    <dgm:pt modelId="{E604B179-68C5-4C96-A78D-7403C212E394}" type="pres">
      <dgm:prSet presAssocID="{DFA8FA54-4A6A-4DCC-84F1-03790B4B2539}" presName="hierChild4" presStyleCnt="0"/>
      <dgm:spPr/>
    </dgm:pt>
    <dgm:pt modelId="{569B50DA-2AF8-40DC-BF1F-7EEF68804BDC}" type="pres">
      <dgm:prSet presAssocID="{B2D36A60-7C61-43F2-9222-BCF6EDEE31AA}" presName="Name37" presStyleLbl="parChTrans1D3" presStyleIdx="0" presStyleCnt="6"/>
      <dgm:spPr/>
    </dgm:pt>
    <dgm:pt modelId="{F2A5D9B0-2841-4188-88AA-915D612F6BEB}" type="pres">
      <dgm:prSet presAssocID="{41FC91E6-C95F-4751-A684-38661984D361}" presName="hierRoot2" presStyleCnt="0">
        <dgm:presLayoutVars>
          <dgm:hierBranch val="init"/>
        </dgm:presLayoutVars>
      </dgm:prSet>
      <dgm:spPr/>
    </dgm:pt>
    <dgm:pt modelId="{73907683-2525-4BF3-9D51-6EE02C87C4C0}" type="pres">
      <dgm:prSet presAssocID="{41FC91E6-C95F-4751-A684-38661984D361}" presName="rootComposite" presStyleCnt="0"/>
      <dgm:spPr/>
    </dgm:pt>
    <dgm:pt modelId="{48882EA0-DC76-490F-A2F7-5A1BE92F8F03}" type="pres">
      <dgm:prSet presAssocID="{41FC91E6-C95F-4751-A684-38661984D361}" presName="rootText" presStyleLbl="node3" presStyleIdx="0" presStyleCnt="6">
        <dgm:presLayoutVars>
          <dgm:chPref val="3"/>
        </dgm:presLayoutVars>
      </dgm:prSet>
      <dgm:spPr>
        <a:prstGeom prst="roundRect">
          <a:avLst/>
        </a:prstGeom>
      </dgm:spPr>
    </dgm:pt>
    <dgm:pt modelId="{5D03865C-20AE-4DFA-88F4-3226F441BE41}" type="pres">
      <dgm:prSet presAssocID="{41FC91E6-C95F-4751-A684-38661984D361}" presName="rootConnector" presStyleLbl="node3" presStyleIdx="0" presStyleCnt="6"/>
      <dgm:spPr/>
    </dgm:pt>
    <dgm:pt modelId="{55B24C88-9BF6-4C4D-A27B-0E83141AC121}" type="pres">
      <dgm:prSet presAssocID="{41FC91E6-C95F-4751-A684-38661984D361}" presName="hierChild4" presStyleCnt="0"/>
      <dgm:spPr/>
    </dgm:pt>
    <dgm:pt modelId="{3D999ECE-DD07-4702-A5A8-C70E7FDCC8AE}" type="pres">
      <dgm:prSet presAssocID="{41FC91E6-C95F-4751-A684-38661984D361}" presName="hierChild5" presStyleCnt="0"/>
      <dgm:spPr/>
    </dgm:pt>
    <dgm:pt modelId="{CCE56AC3-635F-4B5A-B27E-6D6820497390}" type="pres">
      <dgm:prSet presAssocID="{DFA8FA54-4A6A-4DCC-84F1-03790B4B2539}" presName="hierChild5" presStyleCnt="0"/>
      <dgm:spPr/>
    </dgm:pt>
    <dgm:pt modelId="{0FA7F6E9-846C-4E58-A649-4545ECC5761F}" type="pres">
      <dgm:prSet presAssocID="{74E155C0-C531-4F07-BAAA-038307C3239E}" presName="Name37" presStyleLbl="parChTrans1D2" presStyleIdx="1" presStyleCnt="6"/>
      <dgm:spPr/>
    </dgm:pt>
    <dgm:pt modelId="{31071EE2-4B26-4EBB-ADF6-C5B563D9171A}" type="pres">
      <dgm:prSet presAssocID="{210F29E9-E068-4B97-A36F-ED94BF4E2605}" presName="hierRoot2" presStyleCnt="0">
        <dgm:presLayoutVars>
          <dgm:hierBranch val="init"/>
        </dgm:presLayoutVars>
      </dgm:prSet>
      <dgm:spPr/>
    </dgm:pt>
    <dgm:pt modelId="{00B78EDE-FAA9-4378-8B15-193578DD8F4B}" type="pres">
      <dgm:prSet presAssocID="{210F29E9-E068-4B97-A36F-ED94BF4E2605}" presName="rootComposite" presStyleCnt="0"/>
      <dgm:spPr/>
    </dgm:pt>
    <dgm:pt modelId="{A643B36C-B936-4E69-AFB2-1704F1CA4F0F}" type="pres">
      <dgm:prSet presAssocID="{210F29E9-E068-4B97-A36F-ED94BF4E2605}" presName="rootText" presStyleLbl="node2" presStyleIdx="1" presStyleCnt="6">
        <dgm:presLayoutVars>
          <dgm:chPref val="3"/>
        </dgm:presLayoutVars>
      </dgm:prSet>
      <dgm:spPr>
        <a:prstGeom prst="roundRect">
          <a:avLst/>
        </a:prstGeom>
      </dgm:spPr>
    </dgm:pt>
    <dgm:pt modelId="{1BB699B9-F285-42F0-9CEC-442EDFE45E79}" type="pres">
      <dgm:prSet presAssocID="{210F29E9-E068-4B97-A36F-ED94BF4E2605}" presName="rootConnector" presStyleLbl="node2" presStyleIdx="1" presStyleCnt="6"/>
      <dgm:spPr/>
    </dgm:pt>
    <dgm:pt modelId="{A45D7FE5-3740-45B5-A718-EF5E1E39E0C3}" type="pres">
      <dgm:prSet presAssocID="{210F29E9-E068-4B97-A36F-ED94BF4E2605}" presName="hierChild4" presStyleCnt="0"/>
      <dgm:spPr/>
    </dgm:pt>
    <dgm:pt modelId="{0B5154F0-1DC6-469F-BBF7-4E7DD9E71EEC}" type="pres">
      <dgm:prSet presAssocID="{99AB0E6F-5954-4F81-B3C5-2B4483DE83ED}" presName="Name37" presStyleLbl="parChTrans1D3" presStyleIdx="1" presStyleCnt="6"/>
      <dgm:spPr/>
    </dgm:pt>
    <dgm:pt modelId="{140EF9CE-0EB7-46EA-B009-010934D83DCB}" type="pres">
      <dgm:prSet presAssocID="{45C51DB4-48EF-4B91-83DA-1C3AE78ADC33}" presName="hierRoot2" presStyleCnt="0">
        <dgm:presLayoutVars>
          <dgm:hierBranch val="init"/>
        </dgm:presLayoutVars>
      </dgm:prSet>
      <dgm:spPr/>
    </dgm:pt>
    <dgm:pt modelId="{19B75CF7-CF66-4DAF-A5A9-C18513AB67B1}" type="pres">
      <dgm:prSet presAssocID="{45C51DB4-48EF-4B91-83DA-1C3AE78ADC33}" presName="rootComposite" presStyleCnt="0"/>
      <dgm:spPr/>
    </dgm:pt>
    <dgm:pt modelId="{DF5551D0-1999-4FA6-81CD-1F213A70989E}" type="pres">
      <dgm:prSet presAssocID="{45C51DB4-48EF-4B91-83DA-1C3AE78ADC33}" presName="rootText" presStyleLbl="node3" presStyleIdx="1" presStyleCnt="6">
        <dgm:presLayoutVars>
          <dgm:chPref val="3"/>
        </dgm:presLayoutVars>
      </dgm:prSet>
      <dgm:spPr>
        <a:prstGeom prst="roundRect">
          <a:avLst/>
        </a:prstGeom>
      </dgm:spPr>
    </dgm:pt>
    <dgm:pt modelId="{F7247208-3818-4034-BF34-A8F893BE5FFC}" type="pres">
      <dgm:prSet presAssocID="{45C51DB4-48EF-4B91-83DA-1C3AE78ADC33}" presName="rootConnector" presStyleLbl="node3" presStyleIdx="1" presStyleCnt="6"/>
      <dgm:spPr/>
    </dgm:pt>
    <dgm:pt modelId="{69BC3951-FC9A-4B1B-BC54-3166439D8A7E}" type="pres">
      <dgm:prSet presAssocID="{45C51DB4-48EF-4B91-83DA-1C3AE78ADC33}" presName="hierChild4" presStyleCnt="0"/>
      <dgm:spPr/>
    </dgm:pt>
    <dgm:pt modelId="{AACC0FF8-890B-4C95-A51D-2E18029D2F83}" type="pres">
      <dgm:prSet presAssocID="{45C51DB4-48EF-4B91-83DA-1C3AE78ADC33}" presName="hierChild5" presStyleCnt="0"/>
      <dgm:spPr/>
    </dgm:pt>
    <dgm:pt modelId="{FAB7B049-19BF-4A59-BF03-0D2888EBB7E7}" type="pres">
      <dgm:prSet presAssocID="{210F29E9-E068-4B97-A36F-ED94BF4E2605}" presName="hierChild5" presStyleCnt="0"/>
      <dgm:spPr/>
    </dgm:pt>
    <dgm:pt modelId="{A180D8F8-0E2A-4D21-8A09-FD05CB23F6B2}" type="pres">
      <dgm:prSet presAssocID="{F43EDFB6-EE81-48DA-8374-0CBDB99EF1F8}" presName="Name37" presStyleLbl="parChTrans1D2" presStyleIdx="2" presStyleCnt="6"/>
      <dgm:spPr/>
    </dgm:pt>
    <dgm:pt modelId="{49BA2FB5-5498-49D0-BE8A-9D551A822C9F}" type="pres">
      <dgm:prSet presAssocID="{8D319217-A642-4AC4-9B58-77351FDE2FE2}" presName="hierRoot2" presStyleCnt="0">
        <dgm:presLayoutVars>
          <dgm:hierBranch val="init"/>
        </dgm:presLayoutVars>
      </dgm:prSet>
      <dgm:spPr/>
    </dgm:pt>
    <dgm:pt modelId="{92CDBD79-A69E-4D1A-889E-3F7CEDBF43F9}" type="pres">
      <dgm:prSet presAssocID="{8D319217-A642-4AC4-9B58-77351FDE2FE2}" presName="rootComposite" presStyleCnt="0"/>
      <dgm:spPr/>
    </dgm:pt>
    <dgm:pt modelId="{3AACEDA4-7939-4FD3-B232-534380F3EF93}" type="pres">
      <dgm:prSet presAssocID="{8D319217-A642-4AC4-9B58-77351FDE2FE2}" presName="rootText" presStyleLbl="node2" presStyleIdx="2" presStyleCnt="6">
        <dgm:presLayoutVars>
          <dgm:chPref val="3"/>
        </dgm:presLayoutVars>
      </dgm:prSet>
      <dgm:spPr>
        <a:prstGeom prst="roundRect">
          <a:avLst/>
        </a:prstGeom>
      </dgm:spPr>
    </dgm:pt>
    <dgm:pt modelId="{519768C9-A233-4B61-9722-37E63FE096AC}" type="pres">
      <dgm:prSet presAssocID="{8D319217-A642-4AC4-9B58-77351FDE2FE2}" presName="rootConnector" presStyleLbl="node2" presStyleIdx="2" presStyleCnt="6"/>
      <dgm:spPr/>
    </dgm:pt>
    <dgm:pt modelId="{4436294B-7490-489F-BD8E-A5A11E251421}" type="pres">
      <dgm:prSet presAssocID="{8D319217-A642-4AC4-9B58-77351FDE2FE2}" presName="hierChild4" presStyleCnt="0"/>
      <dgm:spPr/>
    </dgm:pt>
    <dgm:pt modelId="{F32B0E40-AEFF-430E-98B7-C5FE642912EE}" type="pres">
      <dgm:prSet presAssocID="{E53D4937-6B6C-4411-924B-06BD891D9584}" presName="Name37" presStyleLbl="parChTrans1D3" presStyleIdx="2" presStyleCnt="6"/>
      <dgm:spPr/>
    </dgm:pt>
    <dgm:pt modelId="{1275A0E8-9EFC-47F2-A652-4722019B8FDB}" type="pres">
      <dgm:prSet presAssocID="{E2E1ED93-FA39-40E7-8484-8D7A8BD3C1D7}" presName="hierRoot2" presStyleCnt="0">
        <dgm:presLayoutVars>
          <dgm:hierBranch val="init"/>
        </dgm:presLayoutVars>
      </dgm:prSet>
      <dgm:spPr/>
    </dgm:pt>
    <dgm:pt modelId="{36005555-09F4-41A5-9369-7601AC43A44D}" type="pres">
      <dgm:prSet presAssocID="{E2E1ED93-FA39-40E7-8484-8D7A8BD3C1D7}" presName="rootComposite" presStyleCnt="0"/>
      <dgm:spPr/>
    </dgm:pt>
    <dgm:pt modelId="{63381AAB-18D1-4AE6-93D8-4D9CF0CDBFBC}" type="pres">
      <dgm:prSet presAssocID="{E2E1ED93-FA39-40E7-8484-8D7A8BD3C1D7}" presName="rootText" presStyleLbl="node3" presStyleIdx="2" presStyleCnt="6">
        <dgm:presLayoutVars>
          <dgm:chPref val="3"/>
        </dgm:presLayoutVars>
      </dgm:prSet>
      <dgm:spPr>
        <a:prstGeom prst="roundRect">
          <a:avLst/>
        </a:prstGeom>
      </dgm:spPr>
    </dgm:pt>
    <dgm:pt modelId="{389654F5-077F-4950-935D-728B2D1C53D5}" type="pres">
      <dgm:prSet presAssocID="{E2E1ED93-FA39-40E7-8484-8D7A8BD3C1D7}" presName="rootConnector" presStyleLbl="node3" presStyleIdx="2" presStyleCnt="6"/>
      <dgm:spPr/>
    </dgm:pt>
    <dgm:pt modelId="{E59849F6-55A9-46A3-B651-79D7DDD82B89}" type="pres">
      <dgm:prSet presAssocID="{E2E1ED93-FA39-40E7-8484-8D7A8BD3C1D7}" presName="hierChild4" presStyleCnt="0"/>
      <dgm:spPr/>
    </dgm:pt>
    <dgm:pt modelId="{543ACA22-AA81-46C5-A4F8-CF1684D88677}" type="pres">
      <dgm:prSet presAssocID="{507CB7AB-B2DD-4F0F-BAAF-F4B89010E791}" presName="Name37" presStyleLbl="parChTrans1D4" presStyleIdx="0" presStyleCnt="1"/>
      <dgm:spPr/>
    </dgm:pt>
    <dgm:pt modelId="{2721EC82-214E-4C13-9121-85C620B441D9}" type="pres">
      <dgm:prSet presAssocID="{1724A346-E265-41C2-85A3-37A19068F289}" presName="hierRoot2" presStyleCnt="0">
        <dgm:presLayoutVars>
          <dgm:hierBranch val="init"/>
        </dgm:presLayoutVars>
      </dgm:prSet>
      <dgm:spPr/>
    </dgm:pt>
    <dgm:pt modelId="{264E5BE1-4CDA-45ED-81A6-41433DFC1CE1}" type="pres">
      <dgm:prSet presAssocID="{1724A346-E265-41C2-85A3-37A19068F289}" presName="rootComposite" presStyleCnt="0"/>
      <dgm:spPr/>
    </dgm:pt>
    <dgm:pt modelId="{13A9FD27-DB4B-4764-A6D1-1EBDF70A425A}" type="pres">
      <dgm:prSet presAssocID="{1724A346-E265-41C2-85A3-37A19068F289}" presName="rootText" presStyleLbl="node4" presStyleIdx="0" presStyleCnt="1">
        <dgm:presLayoutVars>
          <dgm:chPref val="3"/>
        </dgm:presLayoutVars>
      </dgm:prSet>
      <dgm:spPr>
        <a:prstGeom prst="roundRect">
          <a:avLst/>
        </a:prstGeom>
      </dgm:spPr>
    </dgm:pt>
    <dgm:pt modelId="{520DC2F7-F016-47FC-83C3-A621CD83C6EA}" type="pres">
      <dgm:prSet presAssocID="{1724A346-E265-41C2-85A3-37A19068F289}" presName="rootConnector" presStyleLbl="node4" presStyleIdx="0" presStyleCnt="1"/>
      <dgm:spPr/>
    </dgm:pt>
    <dgm:pt modelId="{18A826A1-C3FE-4032-A296-DCA34D194505}" type="pres">
      <dgm:prSet presAssocID="{1724A346-E265-41C2-85A3-37A19068F289}" presName="hierChild4" presStyleCnt="0"/>
      <dgm:spPr/>
    </dgm:pt>
    <dgm:pt modelId="{B9BD8414-0830-472B-B77D-1F9B981BBC30}" type="pres">
      <dgm:prSet presAssocID="{1724A346-E265-41C2-85A3-37A19068F289}" presName="hierChild5" presStyleCnt="0"/>
      <dgm:spPr/>
    </dgm:pt>
    <dgm:pt modelId="{926CF515-5F86-415F-83DF-37BF26D1BBBE}" type="pres">
      <dgm:prSet presAssocID="{E2E1ED93-FA39-40E7-8484-8D7A8BD3C1D7}" presName="hierChild5" presStyleCnt="0"/>
      <dgm:spPr/>
    </dgm:pt>
    <dgm:pt modelId="{6AEEDE66-9058-4002-95C6-95795CF9CC5D}" type="pres">
      <dgm:prSet presAssocID="{8D319217-A642-4AC4-9B58-77351FDE2FE2}" presName="hierChild5" presStyleCnt="0"/>
      <dgm:spPr/>
    </dgm:pt>
    <dgm:pt modelId="{449D366F-7AB7-4EEB-97E9-465B9BD84338}" type="pres">
      <dgm:prSet presAssocID="{8AA99D95-B344-4D0B-99C4-4653A54DC7FA}" presName="Name37" presStyleLbl="parChTrans1D2" presStyleIdx="3" presStyleCnt="6"/>
      <dgm:spPr/>
    </dgm:pt>
    <dgm:pt modelId="{FB044C71-F532-4F27-A706-F1197877DE17}" type="pres">
      <dgm:prSet presAssocID="{161AEBB2-BE52-4845-AC9B-2E35D87DEC8B}" presName="hierRoot2" presStyleCnt="0">
        <dgm:presLayoutVars>
          <dgm:hierBranch val="init"/>
        </dgm:presLayoutVars>
      </dgm:prSet>
      <dgm:spPr/>
    </dgm:pt>
    <dgm:pt modelId="{7A4A5EBE-5A12-43DB-B125-625FE6BF7479}" type="pres">
      <dgm:prSet presAssocID="{161AEBB2-BE52-4845-AC9B-2E35D87DEC8B}" presName="rootComposite" presStyleCnt="0"/>
      <dgm:spPr/>
    </dgm:pt>
    <dgm:pt modelId="{96F287C3-3BB0-42FF-96C6-4597642FA443}" type="pres">
      <dgm:prSet presAssocID="{161AEBB2-BE52-4845-AC9B-2E35D87DEC8B}" presName="rootText" presStyleLbl="node2" presStyleIdx="3" presStyleCnt="6">
        <dgm:presLayoutVars>
          <dgm:chPref val="3"/>
        </dgm:presLayoutVars>
      </dgm:prSet>
      <dgm:spPr>
        <a:prstGeom prst="roundRect">
          <a:avLst/>
        </a:prstGeom>
      </dgm:spPr>
    </dgm:pt>
    <dgm:pt modelId="{79785AE6-1148-4C3D-9D61-CCDCDB0C82B2}" type="pres">
      <dgm:prSet presAssocID="{161AEBB2-BE52-4845-AC9B-2E35D87DEC8B}" presName="rootConnector" presStyleLbl="node2" presStyleIdx="3" presStyleCnt="6"/>
      <dgm:spPr/>
    </dgm:pt>
    <dgm:pt modelId="{21D7E48B-D912-4171-8CEA-857AF078409F}" type="pres">
      <dgm:prSet presAssocID="{161AEBB2-BE52-4845-AC9B-2E35D87DEC8B}" presName="hierChild4" presStyleCnt="0"/>
      <dgm:spPr/>
    </dgm:pt>
    <dgm:pt modelId="{1DDEE829-52A2-4758-93E1-00811B97EB1F}" type="pres">
      <dgm:prSet presAssocID="{EC82B751-4C96-43C8-9664-8112BE418709}" presName="Name37" presStyleLbl="parChTrans1D3" presStyleIdx="3" presStyleCnt="6"/>
      <dgm:spPr/>
    </dgm:pt>
    <dgm:pt modelId="{7DE8DC61-6CE1-4C6E-AAE4-B21DC2AA07F2}" type="pres">
      <dgm:prSet presAssocID="{27E51143-2B62-4DEA-BD07-DB3C1F9F132C}" presName="hierRoot2" presStyleCnt="0">
        <dgm:presLayoutVars>
          <dgm:hierBranch val="init"/>
        </dgm:presLayoutVars>
      </dgm:prSet>
      <dgm:spPr/>
    </dgm:pt>
    <dgm:pt modelId="{28ABFB49-893C-47A3-BF5E-CA7CD9440A23}" type="pres">
      <dgm:prSet presAssocID="{27E51143-2B62-4DEA-BD07-DB3C1F9F132C}" presName="rootComposite" presStyleCnt="0"/>
      <dgm:spPr/>
    </dgm:pt>
    <dgm:pt modelId="{F0954BEC-E8C9-41E1-B7DA-8E49006044E6}" type="pres">
      <dgm:prSet presAssocID="{27E51143-2B62-4DEA-BD07-DB3C1F9F132C}" presName="rootText" presStyleLbl="node3" presStyleIdx="3" presStyleCnt="6">
        <dgm:presLayoutVars>
          <dgm:chPref val="3"/>
        </dgm:presLayoutVars>
      </dgm:prSet>
      <dgm:spPr>
        <a:prstGeom prst="roundRect">
          <a:avLst/>
        </a:prstGeom>
      </dgm:spPr>
    </dgm:pt>
    <dgm:pt modelId="{70C772E3-52AF-4704-8361-8C8A67676E77}" type="pres">
      <dgm:prSet presAssocID="{27E51143-2B62-4DEA-BD07-DB3C1F9F132C}" presName="rootConnector" presStyleLbl="node3" presStyleIdx="3" presStyleCnt="6"/>
      <dgm:spPr/>
    </dgm:pt>
    <dgm:pt modelId="{BD3CC3B8-57FA-49E0-B7E4-31A4CF2A81D9}" type="pres">
      <dgm:prSet presAssocID="{27E51143-2B62-4DEA-BD07-DB3C1F9F132C}" presName="hierChild4" presStyleCnt="0"/>
      <dgm:spPr/>
    </dgm:pt>
    <dgm:pt modelId="{0E9ECBB8-BE69-475F-9836-E9AB41FFEAF8}" type="pres">
      <dgm:prSet presAssocID="{27E51143-2B62-4DEA-BD07-DB3C1F9F132C}" presName="hierChild5" presStyleCnt="0"/>
      <dgm:spPr/>
    </dgm:pt>
    <dgm:pt modelId="{F5BE3FB2-494A-4383-83AC-F1FD5A4371EB}" type="pres">
      <dgm:prSet presAssocID="{161AEBB2-BE52-4845-AC9B-2E35D87DEC8B}" presName="hierChild5" presStyleCnt="0"/>
      <dgm:spPr/>
    </dgm:pt>
    <dgm:pt modelId="{F633A79B-70A7-4471-80BC-C773A71D9FA5}" type="pres">
      <dgm:prSet presAssocID="{CAB3E7FB-B66B-4EE6-A78D-1DF7FEFB7DAA}" presName="Name37" presStyleLbl="parChTrans1D2" presStyleIdx="4" presStyleCnt="6"/>
      <dgm:spPr/>
    </dgm:pt>
    <dgm:pt modelId="{F548C304-3B2D-46D8-A5CD-123BE049BF95}" type="pres">
      <dgm:prSet presAssocID="{7341DD20-9763-4492-B4B6-17CE5226EBDA}" presName="hierRoot2" presStyleCnt="0">
        <dgm:presLayoutVars>
          <dgm:hierBranch val="init"/>
        </dgm:presLayoutVars>
      </dgm:prSet>
      <dgm:spPr/>
    </dgm:pt>
    <dgm:pt modelId="{336821E7-C829-4289-8B09-AA874C376873}" type="pres">
      <dgm:prSet presAssocID="{7341DD20-9763-4492-B4B6-17CE5226EBDA}" presName="rootComposite" presStyleCnt="0"/>
      <dgm:spPr/>
    </dgm:pt>
    <dgm:pt modelId="{E8076E88-7924-4E18-A3D0-0987C34687B9}" type="pres">
      <dgm:prSet presAssocID="{7341DD20-9763-4492-B4B6-17CE5226EBDA}" presName="rootText" presStyleLbl="node2" presStyleIdx="4" presStyleCnt="6">
        <dgm:presLayoutVars>
          <dgm:chPref val="3"/>
        </dgm:presLayoutVars>
      </dgm:prSet>
      <dgm:spPr>
        <a:prstGeom prst="roundRect">
          <a:avLst/>
        </a:prstGeom>
      </dgm:spPr>
    </dgm:pt>
    <dgm:pt modelId="{CA12D6D9-DEF7-4E69-A39A-405D720EE837}" type="pres">
      <dgm:prSet presAssocID="{7341DD20-9763-4492-B4B6-17CE5226EBDA}" presName="rootConnector" presStyleLbl="node2" presStyleIdx="4" presStyleCnt="6"/>
      <dgm:spPr/>
    </dgm:pt>
    <dgm:pt modelId="{109EA73F-6148-45C2-9481-A91E9DE7B784}" type="pres">
      <dgm:prSet presAssocID="{7341DD20-9763-4492-B4B6-17CE5226EBDA}" presName="hierChild4" presStyleCnt="0"/>
      <dgm:spPr/>
    </dgm:pt>
    <dgm:pt modelId="{1A4AA49A-0793-409B-9BEC-434A0222BA60}" type="pres">
      <dgm:prSet presAssocID="{0DDCF51E-0054-45F0-A669-089E57E3126B}" presName="Name37" presStyleLbl="parChTrans1D3" presStyleIdx="4" presStyleCnt="6"/>
      <dgm:spPr/>
    </dgm:pt>
    <dgm:pt modelId="{02AC2D8E-1851-47FC-990A-BCC21BD7BD77}" type="pres">
      <dgm:prSet presAssocID="{46EB768C-BB6F-48A8-B7C3-C84E69E90304}" presName="hierRoot2" presStyleCnt="0">
        <dgm:presLayoutVars>
          <dgm:hierBranch val="init"/>
        </dgm:presLayoutVars>
      </dgm:prSet>
      <dgm:spPr/>
    </dgm:pt>
    <dgm:pt modelId="{59E63241-3E30-4C2A-B8FD-55AEEB4AFDE5}" type="pres">
      <dgm:prSet presAssocID="{46EB768C-BB6F-48A8-B7C3-C84E69E90304}" presName="rootComposite" presStyleCnt="0"/>
      <dgm:spPr/>
    </dgm:pt>
    <dgm:pt modelId="{7FFF4AD8-570B-4F81-9745-729277B98B15}" type="pres">
      <dgm:prSet presAssocID="{46EB768C-BB6F-48A8-B7C3-C84E69E90304}" presName="rootText" presStyleLbl="node3" presStyleIdx="4" presStyleCnt="6">
        <dgm:presLayoutVars>
          <dgm:chPref val="3"/>
        </dgm:presLayoutVars>
      </dgm:prSet>
      <dgm:spPr>
        <a:prstGeom prst="roundRect">
          <a:avLst/>
        </a:prstGeom>
      </dgm:spPr>
    </dgm:pt>
    <dgm:pt modelId="{F963A7A7-4B55-46BA-9FF3-3468D32F4C86}" type="pres">
      <dgm:prSet presAssocID="{46EB768C-BB6F-48A8-B7C3-C84E69E90304}" presName="rootConnector" presStyleLbl="node3" presStyleIdx="4" presStyleCnt="6"/>
      <dgm:spPr/>
    </dgm:pt>
    <dgm:pt modelId="{C70E116F-9D00-46EE-AAC7-0F552E5F2831}" type="pres">
      <dgm:prSet presAssocID="{46EB768C-BB6F-48A8-B7C3-C84E69E90304}" presName="hierChild4" presStyleCnt="0"/>
      <dgm:spPr/>
    </dgm:pt>
    <dgm:pt modelId="{C85EB74E-D1A5-48E2-9FA1-11E9C4DB8F8C}" type="pres">
      <dgm:prSet presAssocID="{46EB768C-BB6F-48A8-B7C3-C84E69E90304}" presName="hierChild5" presStyleCnt="0"/>
      <dgm:spPr/>
    </dgm:pt>
    <dgm:pt modelId="{4F78FC9C-07E1-4A24-9C5B-19032F695658}" type="pres">
      <dgm:prSet presAssocID="{7341DD20-9763-4492-B4B6-17CE5226EBDA}" presName="hierChild5" presStyleCnt="0"/>
      <dgm:spPr/>
    </dgm:pt>
    <dgm:pt modelId="{A3B5E0F0-D974-418B-8F45-9D3F919ACF31}" type="pres">
      <dgm:prSet presAssocID="{22646CA3-4B1C-412A-A2F5-39A0D3973B42}" presName="Name37" presStyleLbl="parChTrans1D2" presStyleIdx="5" presStyleCnt="6"/>
      <dgm:spPr/>
    </dgm:pt>
    <dgm:pt modelId="{47CA5128-D771-4A36-81EB-3487F0FF4404}" type="pres">
      <dgm:prSet presAssocID="{E6D0D28C-6E7D-4286-A685-E751127B93BB}" presName="hierRoot2" presStyleCnt="0">
        <dgm:presLayoutVars>
          <dgm:hierBranch val="init"/>
        </dgm:presLayoutVars>
      </dgm:prSet>
      <dgm:spPr/>
    </dgm:pt>
    <dgm:pt modelId="{06C2A8CE-A091-4C94-8C77-F25F3A3472E0}" type="pres">
      <dgm:prSet presAssocID="{E6D0D28C-6E7D-4286-A685-E751127B93BB}" presName="rootComposite" presStyleCnt="0"/>
      <dgm:spPr/>
    </dgm:pt>
    <dgm:pt modelId="{0B178A18-7370-403A-8D7B-30A61A3B36BC}" type="pres">
      <dgm:prSet presAssocID="{E6D0D28C-6E7D-4286-A685-E751127B93BB}" presName="rootText" presStyleLbl="node2" presStyleIdx="5" presStyleCnt="6">
        <dgm:presLayoutVars>
          <dgm:chPref val="3"/>
        </dgm:presLayoutVars>
      </dgm:prSet>
      <dgm:spPr>
        <a:prstGeom prst="roundRect">
          <a:avLst/>
        </a:prstGeom>
      </dgm:spPr>
    </dgm:pt>
    <dgm:pt modelId="{987FDA7F-A4DE-4FE6-9FCC-06BDFE89FA5A}" type="pres">
      <dgm:prSet presAssocID="{E6D0D28C-6E7D-4286-A685-E751127B93BB}" presName="rootConnector" presStyleLbl="node2" presStyleIdx="5" presStyleCnt="6"/>
      <dgm:spPr/>
    </dgm:pt>
    <dgm:pt modelId="{52AD518E-835D-4653-A0C0-D9A31088FBC5}" type="pres">
      <dgm:prSet presAssocID="{E6D0D28C-6E7D-4286-A685-E751127B93BB}" presName="hierChild4" presStyleCnt="0"/>
      <dgm:spPr/>
    </dgm:pt>
    <dgm:pt modelId="{DEF48E15-6464-4A72-9F69-EE5678525C16}" type="pres">
      <dgm:prSet presAssocID="{DA9C79F8-678F-4600-AE52-BA8FF334E958}" presName="Name37" presStyleLbl="parChTrans1D3" presStyleIdx="5" presStyleCnt="6"/>
      <dgm:spPr/>
    </dgm:pt>
    <dgm:pt modelId="{03A30D55-ABEA-4C95-95B4-55F50101DDBC}" type="pres">
      <dgm:prSet presAssocID="{2CF3D127-DF23-4043-9391-E6A79D419CC5}" presName="hierRoot2" presStyleCnt="0">
        <dgm:presLayoutVars>
          <dgm:hierBranch val="init"/>
        </dgm:presLayoutVars>
      </dgm:prSet>
      <dgm:spPr/>
    </dgm:pt>
    <dgm:pt modelId="{DD6C8697-ADE6-40E9-B362-4DA8B2A6510E}" type="pres">
      <dgm:prSet presAssocID="{2CF3D127-DF23-4043-9391-E6A79D419CC5}" presName="rootComposite" presStyleCnt="0"/>
      <dgm:spPr/>
    </dgm:pt>
    <dgm:pt modelId="{B7AB64B6-ABE6-4211-995A-02EBBC25495C}" type="pres">
      <dgm:prSet presAssocID="{2CF3D127-DF23-4043-9391-E6A79D419CC5}" presName="rootText" presStyleLbl="node3" presStyleIdx="5" presStyleCnt="6">
        <dgm:presLayoutVars>
          <dgm:chPref val="3"/>
        </dgm:presLayoutVars>
      </dgm:prSet>
      <dgm:spPr>
        <a:prstGeom prst="roundRect">
          <a:avLst/>
        </a:prstGeom>
      </dgm:spPr>
    </dgm:pt>
    <dgm:pt modelId="{F5CAB440-03A0-45FA-90A0-85B900786124}" type="pres">
      <dgm:prSet presAssocID="{2CF3D127-DF23-4043-9391-E6A79D419CC5}" presName="rootConnector" presStyleLbl="node3" presStyleIdx="5" presStyleCnt="6"/>
      <dgm:spPr/>
    </dgm:pt>
    <dgm:pt modelId="{0442517E-A9BF-44F1-8A6B-7C1151E0F38D}" type="pres">
      <dgm:prSet presAssocID="{2CF3D127-DF23-4043-9391-E6A79D419CC5}" presName="hierChild4" presStyleCnt="0"/>
      <dgm:spPr/>
    </dgm:pt>
    <dgm:pt modelId="{1985AFBC-06E6-4EB7-9E1E-53309388FE99}" type="pres">
      <dgm:prSet presAssocID="{2CF3D127-DF23-4043-9391-E6A79D419CC5}" presName="hierChild5" presStyleCnt="0"/>
      <dgm:spPr/>
    </dgm:pt>
    <dgm:pt modelId="{F12E6E74-C23F-4592-9A8B-3C1A706F3BA2}" type="pres">
      <dgm:prSet presAssocID="{E6D0D28C-6E7D-4286-A685-E751127B93BB}" presName="hierChild5" presStyleCnt="0"/>
      <dgm:spPr/>
    </dgm:pt>
    <dgm:pt modelId="{DD18C4A4-E6B7-409C-B72C-8C41CE4FADA9}" type="pres">
      <dgm:prSet presAssocID="{07D2CA13-4A3B-489F-80BA-6FC336EF0771}" presName="hierChild3" presStyleCnt="0"/>
      <dgm:spPr/>
    </dgm:pt>
  </dgm:ptLst>
  <dgm:cxnLst>
    <dgm:cxn modelId="{1A046205-A4C3-493F-AC8F-54D8B88DDB3F}" type="presOf" srcId="{07D2CA13-4A3B-489F-80BA-6FC336EF0771}" destId="{82A3FA72-BE34-47EC-9D2B-2215502C91B8}" srcOrd="0" destOrd="0" presId="urn:microsoft.com/office/officeart/2005/8/layout/orgChart1"/>
    <dgm:cxn modelId="{476DA210-7D30-47E3-AA38-C3BD5DC0D206}" type="presOf" srcId="{8D319217-A642-4AC4-9B58-77351FDE2FE2}" destId="{519768C9-A233-4B61-9722-37E63FE096AC}" srcOrd="1" destOrd="0" presId="urn:microsoft.com/office/officeart/2005/8/layout/orgChart1"/>
    <dgm:cxn modelId="{510AF818-B549-4D65-AACC-8B72787FAD28}" type="presOf" srcId="{22646CA3-4B1C-412A-A2F5-39A0D3973B42}" destId="{A3B5E0F0-D974-418B-8F45-9D3F919ACF31}" srcOrd="0" destOrd="0" presId="urn:microsoft.com/office/officeart/2005/8/layout/orgChart1"/>
    <dgm:cxn modelId="{5DB0701B-FB46-42E1-936B-9CFAFEF904DB}" srcId="{07D2CA13-4A3B-489F-80BA-6FC336EF0771}" destId="{210F29E9-E068-4B97-A36F-ED94BF4E2605}" srcOrd="1" destOrd="0" parTransId="{74E155C0-C531-4F07-BAAA-038307C3239E}" sibTransId="{0857B211-6B15-4938-AC0F-A4B924BBB4C9}"/>
    <dgm:cxn modelId="{FDCA7D1E-2277-4116-8C47-21A2679380FE}" srcId="{247C2597-459E-4520-9E6A-D123071F3FF0}" destId="{07D2CA13-4A3B-489F-80BA-6FC336EF0771}" srcOrd="0" destOrd="0" parTransId="{A9A805FB-D5CE-4D84-B1EE-9ABEDEEB4BB0}" sibTransId="{31102EDA-43E4-4AED-BDFF-3DF332147163}"/>
    <dgm:cxn modelId="{31F4091F-2DFE-4F8B-8DBC-98F6A3291361}" type="presOf" srcId="{E53D4937-6B6C-4411-924B-06BD891D9584}" destId="{F32B0E40-AEFF-430E-98B7-C5FE642912EE}" srcOrd="0" destOrd="0" presId="urn:microsoft.com/office/officeart/2005/8/layout/orgChart1"/>
    <dgm:cxn modelId="{22761D20-A198-493F-9830-1E7BC844FA27}" type="presOf" srcId="{1724A346-E265-41C2-85A3-37A19068F289}" destId="{520DC2F7-F016-47FC-83C3-A621CD83C6EA}" srcOrd="1" destOrd="0" presId="urn:microsoft.com/office/officeart/2005/8/layout/orgChart1"/>
    <dgm:cxn modelId="{612E2826-E337-49B9-BC41-29FDDA8DB210}" type="presOf" srcId="{E2E1ED93-FA39-40E7-8484-8D7A8BD3C1D7}" destId="{63381AAB-18D1-4AE6-93D8-4D9CF0CDBFBC}" srcOrd="0" destOrd="0" presId="urn:microsoft.com/office/officeart/2005/8/layout/orgChart1"/>
    <dgm:cxn modelId="{10319A28-898E-4A16-A93C-AA8E1E71A79C}" type="presOf" srcId="{41FC91E6-C95F-4751-A684-38661984D361}" destId="{5D03865C-20AE-4DFA-88F4-3226F441BE41}" srcOrd="1" destOrd="0" presId="urn:microsoft.com/office/officeart/2005/8/layout/orgChart1"/>
    <dgm:cxn modelId="{7DDA1A36-3A2F-42E7-B780-EB22300CCD0C}" srcId="{210F29E9-E068-4B97-A36F-ED94BF4E2605}" destId="{45C51DB4-48EF-4B91-83DA-1C3AE78ADC33}" srcOrd="0" destOrd="0" parTransId="{99AB0E6F-5954-4F81-B3C5-2B4483DE83ED}" sibTransId="{370C407D-89D1-4939-9BBB-B81AF00353F0}"/>
    <dgm:cxn modelId="{C0676237-56E2-4644-9ACC-2ABE46732989}" type="presOf" srcId="{45C51DB4-48EF-4B91-83DA-1C3AE78ADC33}" destId="{F7247208-3818-4034-BF34-A8F893BE5FFC}" srcOrd="1" destOrd="0" presId="urn:microsoft.com/office/officeart/2005/8/layout/orgChart1"/>
    <dgm:cxn modelId="{2AF0663C-FB7B-4501-8EFC-ED9BC51B7936}" type="presOf" srcId="{247C2597-459E-4520-9E6A-D123071F3FF0}" destId="{11F87F0C-6E54-4D3C-A049-32816BF6405F}" srcOrd="0" destOrd="0" presId="urn:microsoft.com/office/officeart/2005/8/layout/orgChart1"/>
    <dgm:cxn modelId="{7E4BBE3C-2DBC-4A9C-902B-DB854DC878E6}" type="presOf" srcId="{2CF3D127-DF23-4043-9391-E6A79D419CC5}" destId="{B7AB64B6-ABE6-4211-995A-02EBBC25495C}" srcOrd="0" destOrd="0" presId="urn:microsoft.com/office/officeart/2005/8/layout/orgChart1"/>
    <dgm:cxn modelId="{B68EC540-70F6-4E6F-844D-1D42A85F4BEE}" srcId="{E6D0D28C-6E7D-4286-A685-E751127B93BB}" destId="{2CF3D127-DF23-4043-9391-E6A79D419CC5}" srcOrd="0" destOrd="0" parTransId="{DA9C79F8-678F-4600-AE52-BA8FF334E958}" sibTransId="{0B12201B-1070-45AB-8E0C-1778F6190526}"/>
    <dgm:cxn modelId="{56D1444A-4F70-4E1C-AE09-1B1B288152EF}" srcId="{8D319217-A642-4AC4-9B58-77351FDE2FE2}" destId="{E2E1ED93-FA39-40E7-8484-8D7A8BD3C1D7}" srcOrd="0" destOrd="0" parTransId="{E53D4937-6B6C-4411-924B-06BD891D9584}" sibTransId="{4CD0A01B-02A7-4986-8FD3-C72AD384E8CE}"/>
    <dgm:cxn modelId="{059F3050-ED39-4490-AEB0-EB3002ED62FA}" type="presOf" srcId="{EC82B751-4C96-43C8-9664-8112BE418709}" destId="{1DDEE829-52A2-4758-93E1-00811B97EB1F}" srcOrd="0" destOrd="0" presId="urn:microsoft.com/office/officeart/2005/8/layout/orgChart1"/>
    <dgm:cxn modelId="{A704FF51-1570-4D02-A33B-D5C0AEAA74A0}" type="presOf" srcId="{2CF3D127-DF23-4043-9391-E6A79D419CC5}" destId="{F5CAB440-03A0-45FA-90A0-85B900786124}" srcOrd="1" destOrd="0" presId="urn:microsoft.com/office/officeart/2005/8/layout/orgChart1"/>
    <dgm:cxn modelId="{944B1354-91EF-41D8-867E-E905C979A9F9}" srcId="{07D2CA13-4A3B-489F-80BA-6FC336EF0771}" destId="{8D319217-A642-4AC4-9B58-77351FDE2FE2}" srcOrd="2" destOrd="0" parTransId="{F43EDFB6-EE81-48DA-8374-0CBDB99EF1F8}" sibTransId="{2E5D30C8-68C3-4E34-B2E9-A50EB8201442}"/>
    <dgm:cxn modelId="{69D09758-FB50-4942-807E-E1584EDFDC90}" type="presOf" srcId="{46EB768C-BB6F-48A8-B7C3-C84E69E90304}" destId="{7FFF4AD8-570B-4F81-9745-729277B98B15}" srcOrd="0" destOrd="0" presId="urn:microsoft.com/office/officeart/2005/8/layout/orgChart1"/>
    <dgm:cxn modelId="{ABBD015E-54EF-4ACF-941B-4FCE286BD993}" srcId="{161AEBB2-BE52-4845-AC9B-2E35D87DEC8B}" destId="{27E51143-2B62-4DEA-BD07-DB3C1F9F132C}" srcOrd="0" destOrd="0" parTransId="{EC82B751-4C96-43C8-9664-8112BE418709}" sibTransId="{83E3D37B-E6AC-43D0-8650-5440B5FB9945}"/>
    <dgm:cxn modelId="{C8792370-0401-4435-B97F-1F2B33E11B64}" type="presOf" srcId="{DA9C79F8-678F-4600-AE52-BA8FF334E958}" destId="{DEF48E15-6464-4A72-9F69-EE5678525C16}" srcOrd="0" destOrd="0" presId="urn:microsoft.com/office/officeart/2005/8/layout/orgChart1"/>
    <dgm:cxn modelId="{E3FC0171-9AD9-42B0-BDDD-1C6BB70793D4}" type="presOf" srcId="{99AB0E6F-5954-4F81-B3C5-2B4483DE83ED}" destId="{0B5154F0-1DC6-469F-BBF7-4E7DD9E71EEC}" srcOrd="0" destOrd="0" presId="urn:microsoft.com/office/officeart/2005/8/layout/orgChart1"/>
    <dgm:cxn modelId="{6ED74C74-307B-4CA1-9075-F6C4EBC180B0}" type="presOf" srcId="{DFA8FA54-4A6A-4DCC-84F1-03790B4B2539}" destId="{9209BEA9-AB1A-4D33-B713-258C08F9BD49}" srcOrd="1" destOrd="0" presId="urn:microsoft.com/office/officeart/2005/8/layout/orgChart1"/>
    <dgm:cxn modelId="{8F49A275-D158-4B24-84A7-C9F2FF78FC71}" srcId="{07D2CA13-4A3B-489F-80BA-6FC336EF0771}" destId="{161AEBB2-BE52-4845-AC9B-2E35D87DEC8B}" srcOrd="3" destOrd="0" parTransId="{8AA99D95-B344-4D0B-99C4-4653A54DC7FA}" sibTransId="{01B6D706-6330-48AC-B0B5-D28298448878}"/>
    <dgm:cxn modelId="{43559076-9B00-455D-939F-33159DBBA9EA}" srcId="{7341DD20-9763-4492-B4B6-17CE5226EBDA}" destId="{46EB768C-BB6F-48A8-B7C3-C84E69E90304}" srcOrd="0" destOrd="0" parTransId="{0DDCF51E-0054-45F0-A669-089E57E3126B}" sibTransId="{A900E9B3-D081-4BDC-A728-092518EC1CD6}"/>
    <dgm:cxn modelId="{A5F16778-E99D-4B42-AB69-5BBE5DC4F66A}" type="presOf" srcId="{74E155C0-C531-4F07-BAAA-038307C3239E}" destId="{0FA7F6E9-846C-4E58-A649-4545ECC5761F}" srcOrd="0" destOrd="0" presId="urn:microsoft.com/office/officeart/2005/8/layout/orgChart1"/>
    <dgm:cxn modelId="{DF046D80-0CF5-4CAB-8E37-0F19230FABAD}" type="presOf" srcId="{210F29E9-E068-4B97-A36F-ED94BF4E2605}" destId="{A643B36C-B936-4E69-AFB2-1704F1CA4F0F}" srcOrd="0" destOrd="0" presId="urn:microsoft.com/office/officeart/2005/8/layout/orgChart1"/>
    <dgm:cxn modelId="{75AA8588-5897-49D7-A052-F543504257B3}" type="presOf" srcId="{7341DD20-9763-4492-B4B6-17CE5226EBDA}" destId="{CA12D6D9-DEF7-4E69-A39A-405D720EE837}" srcOrd="1" destOrd="0" presId="urn:microsoft.com/office/officeart/2005/8/layout/orgChart1"/>
    <dgm:cxn modelId="{CFECC48C-B3FC-4BB3-BC55-7FCBB7ACECC2}" type="presOf" srcId="{27E51143-2B62-4DEA-BD07-DB3C1F9F132C}" destId="{F0954BEC-E8C9-41E1-B7DA-8E49006044E6}" srcOrd="0" destOrd="0" presId="urn:microsoft.com/office/officeart/2005/8/layout/orgChart1"/>
    <dgm:cxn modelId="{F9BFE88F-7DDD-4980-9DA4-8186DBF11616}" type="presOf" srcId="{41FC91E6-C95F-4751-A684-38661984D361}" destId="{48882EA0-DC76-490F-A2F7-5A1BE92F8F03}" srcOrd="0" destOrd="0" presId="urn:microsoft.com/office/officeart/2005/8/layout/orgChart1"/>
    <dgm:cxn modelId="{7CBCB799-F611-4B44-BDEB-C35D9F877D7F}" type="presOf" srcId="{161AEBB2-BE52-4845-AC9B-2E35D87DEC8B}" destId="{79785AE6-1148-4C3D-9D61-CCDCDB0C82B2}" srcOrd="1" destOrd="0" presId="urn:microsoft.com/office/officeart/2005/8/layout/orgChart1"/>
    <dgm:cxn modelId="{1F00499A-2DF5-485F-8230-76269FA54766}" type="presOf" srcId="{8D319217-A642-4AC4-9B58-77351FDE2FE2}" destId="{3AACEDA4-7939-4FD3-B232-534380F3EF93}" srcOrd="0" destOrd="0" presId="urn:microsoft.com/office/officeart/2005/8/layout/orgChart1"/>
    <dgm:cxn modelId="{48ED909A-8E53-4356-BCA8-AEE269B38D5E}" srcId="{07D2CA13-4A3B-489F-80BA-6FC336EF0771}" destId="{7341DD20-9763-4492-B4B6-17CE5226EBDA}" srcOrd="4" destOrd="0" parTransId="{CAB3E7FB-B66B-4EE6-A78D-1DF7FEFB7DAA}" sibTransId="{3D7BB501-B337-44FB-BD01-A5AE7FCCD54F}"/>
    <dgm:cxn modelId="{1904519D-1A5B-48D0-9B04-CDB404421914}" srcId="{07D2CA13-4A3B-489F-80BA-6FC336EF0771}" destId="{E6D0D28C-6E7D-4286-A685-E751127B93BB}" srcOrd="5" destOrd="0" parTransId="{22646CA3-4B1C-412A-A2F5-39A0D3973B42}" sibTransId="{B0D0D967-38CC-406E-8853-25C2A28FDDC9}"/>
    <dgm:cxn modelId="{2C3340AF-A4A1-4AB8-8110-9ED05A1365FC}" srcId="{E2E1ED93-FA39-40E7-8484-8D7A8BD3C1D7}" destId="{1724A346-E265-41C2-85A3-37A19068F289}" srcOrd="0" destOrd="0" parTransId="{507CB7AB-B2DD-4F0F-BAAF-F4B89010E791}" sibTransId="{EE3BB2B5-782A-490D-A24D-A9578A5EC693}"/>
    <dgm:cxn modelId="{AAB865B0-C170-4BB0-9CB4-1093AFC55C90}" srcId="{DFA8FA54-4A6A-4DCC-84F1-03790B4B2539}" destId="{41FC91E6-C95F-4751-A684-38661984D361}" srcOrd="0" destOrd="0" parTransId="{B2D36A60-7C61-43F2-9222-BCF6EDEE31AA}" sibTransId="{C957CB7F-9AF3-4FAB-A248-36ACC11E7AB7}"/>
    <dgm:cxn modelId="{079F0CB3-D6AB-4F30-971C-84042666373A}" srcId="{07D2CA13-4A3B-489F-80BA-6FC336EF0771}" destId="{DFA8FA54-4A6A-4DCC-84F1-03790B4B2539}" srcOrd="0" destOrd="0" parTransId="{4813A356-BC56-4BC9-88C6-297C7911D072}" sibTransId="{32C2D3F6-F232-44F0-AFB2-92A402964BE3}"/>
    <dgm:cxn modelId="{E9DA05B5-DF8C-4214-A9D8-F7C852BE1D26}" type="presOf" srcId="{7341DD20-9763-4492-B4B6-17CE5226EBDA}" destId="{E8076E88-7924-4E18-A3D0-0987C34687B9}" srcOrd="0" destOrd="0" presId="urn:microsoft.com/office/officeart/2005/8/layout/orgChart1"/>
    <dgm:cxn modelId="{C39CCFB9-AC64-4387-A955-391FE6D86619}" type="presOf" srcId="{45C51DB4-48EF-4B91-83DA-1C3AE78ADC33}" destId="{DF5551D0-1999-4FA6-81CD-1F213A70989E}" srcOrd="0" destOrd="0" presId="urn:microsoft.com/office/officeart/2005/8/layout/orgChart1"/>
    <dgm:cxn modelId="{AFF747BF-C68B-4338-84AD-6DEE30C26DFE}" type="presOf" srcId="{07D2CA13-4A3B-489F-80BA-6FC336EF0771}" destId="{1B5260FC-660D-454B-963D-76748C0B0766}" srcOrd="1" destOrd="0" presId="urn:microsoft.com/office/officeart/2005/8/layout/orgChart1"/>
    <dgm:cxn modelId="{A2AA25C2-5DFF-4106-9D87-98CC3F8A3DDD}" type="presOf" srcId="{210F29E9-E068-4B97-A36F-ED94BF4E2605}" destId="{1BB699B9-F285-42F0-9CEC-442EDFE45E79}" srcOrd="1" destOrd="0" presId="urn:microsoft.com/office/officeart/2005/8/layout/orgChart1"/>
    <dgm:cxn modelId="{F80BCEC4-E4D2-46EC-9C18-7651BAFEB87A}" type="presOf" srcId="{8AA99D95-B344-4D0B-99C4-4653A54DC7FA}" destId="{449D366F-7AB7-4EEB-97E9-465B9BD84338}" srcOrd="0" destOrd="0" presId="urn:microsoft.com/office/officeart/2005/8/layout/orgChart1"/>
    <dgm:cxn modelId="{6A7086C7-97BD-44FE-9155-0DC92A690787}" type="presOf" srcId="{27E51143-2B62-4DEA-BD07-DB3C1F9F132C}" destId="{70C772E3-52AF-4704-8361-8C8A67676E77}" srcOrd="1" destOrd="0" presId="urn:microsoft.com/office/officeart/2005/8/layout/orgChart1"/>
    <dgm:cxn modelId="{C85499C8-45BC-4BE6-93AD-5C39EE08B88C}" type="presOf" srcId="{B2D36A60-7C61-43F2-9222-BCF6EDEE31AA}" destId="{569B50DA-2AF8-40DC-BF1F-7EEF68804BDC}" srcOrd="0" destOrd="0" presId="urn:microsoft.com/office/officeart/2005/8/layout/orgChart1"/>
    <dgm:cxn modelId="{7A3195C9-3C17-41C8-8538-93A35374074E}" type="presOf" srcId="{161AEBB2-BE52-4845-AC9B-2E35D87DEC8B}" destId="{96F287C3-3BB0-42FF-96C6-4597642FA443}" srcOrd="0" destOrd="0" presId="urn:microsoft.com/office/officeart/2005/8/layout/orgChart1"/>
    <dgm:cxn modelId="{40423ECC-84AE-4FCC-A6CD-B3FAF7833EB7}" type="presOf" srcId="{E2E1ED93-FA39-40E7-8484-8D7A8BD3C1D7}" destId="{389654F5-077F-4950-935D-728B2D1C53D5}" srcOrd="1" destOrd="0" presId="urn:microsoft.com/office/officeart/2005/8/layout/orgChart1"/>
    <dgm:cxn modelId="{0738A9CC-74B4-49C1-8CF4-0FC619AEFACE}" type="presOf" srcId="{0DDCF51E-0054-45F0-A669-089E57E3126B}" destId="{1A4AA49A-0793-409B-9BEC-434A0222BA60}" srcOrd="0" destOrd="0" presId="urn:microsoft.com/office/officeart/2005/8/layout/orgChart1"/>
    <dgm:cxn modelId="{FDD4ADCD-BA57-44EA-A77F-750438614002}" type="presOf" srcId="{E6D0D28C-6E7D-4286-A685-E751127B93BB}" destId="{987FDA7F-A4DE-4FE6-9FCC-06BDFE89FA5A}" srcOrd="1" destOrd="0" presId="urn:microsoft.com/office/officeart/2005/8/layout/orgChart1"/>
    <dgm:cxn modelId="{98F4BED0-2F35-4ADC-8232-2275F31DC965}" type="presOf" srcId="{46EB768C-BB6F-48A8-B7C3-C84E69E90304}" destId="{F963A7A7-4B55-46BA-9FF3-3468D32F4C86}" srcOrd="1" destOrd="0" presId="urn:microsoft.com/office/officeart/2005/8/layout/orgChart1"/>
    <dgm:cxn modelId="{FE06BBD3-9A8D-4002-B1A9-2309A75311DF}" type="presOf" srcId="{CAB3E7FB-B66B-4EE6-A78D-1DF7FEFB7DAA}" destId="{F633A79B-70A7-4471-80BC-C773A71D9FA5}" srcOrd="0" destOrd="0" presId="urn:microsoft.com/office/officeart/2005/8/layout/orgChart1"/>
    <dgm:cxn modelId="{262C79D4-B643-49C9-9C28-42D976DA432C}" type="presOf" srcId="{507CB7AB-B2DD-4F0F-BAAF-F4B89010E791}" destId="{543ACA22-AA81-46C5-A4F8-CF1684D88677}" srcOrd="0" destOrd="0" presId="urn:microsoft.com/office/officeart/2005/8/layout/orgChart1"/>
    <dgm:cxn modelId="{FB4FFCD6-7720-4984-A0C2-6923F9BD071B}" type="presOf" srcId="{4813A356-BC56-4BC9-88C6-297C7911D072}" destId="{320E1BE8-357B-48A5-9BA2-21BEF75264D9}" srcOrd="0" destOrd="0" presId="urn:microsoft.com/office/officeart/2005/8/layout/orgChart1"/>
    <dgm:cxn modelId="{FEBA8CD7-57A5-4C94-8733-6B9DFB8AEB29}" type="presOf" srcId="{E6D0D28C-6E7D-4286-A685-E751127B93BB}" destId="{0B178A18-7370-403A-8D7B-30A61A3B36BC}" srcOrd="0" destOrd="0" presId="urn:microsoft.com/office/officeart/2005/8/layout/orgChart1"/>
    <dgm:cxn modelId="{55CEC2ED-E7D2-4603-96B1-E234217A3504}" type="presOf" srcId="{F43EDFB6-EE81-48DA-8374-0CBDB99EF1F8}" destId="{A180D8F8-0E2A-4D21-8A09-FD05CB23F6B2}" srcOrd="0" destOrd="0" presId="urn:microsoft.com/office/officeart/2005/8/layout/orgChart1"/>
    <dgm:cxn modelId="{46A8F4EE-769B-44B5-AD96-3FA6024BD901}" type="presOf" srcId="{1724A346-E265-41C2-85A3-37A19068F289}" destId="{13A9FD27-DB4B-4764-A6D1-1EBDF70A425A}" srcOrd="0" destOrd="0" presId="urn:microsoft.com/office/officeart/2005/8/layout/orgChart1"/>
    <dgm:cxn modelId="{3850D3F4-9CD1-4B14-A52F-A495F2D6DB7C}" type="presOf" srcId="{DFA8FA54-4A6A-4DCC-84F1-03790B4B2539}" destId="{345822FD-BFD6-485E-8104-A226DC521B95}" srcOrd="0" destOrd="0" presId="urn:microsoft.com/office/officeart/2005/8/layout/orgChart1"/>
    <dgm:cxn modelId="{4D99385C-EDFC-486C-8937-4A6E5DF2C3FC}" type="presParOf" srcId="{11F87F0C-6E54-4D3C-A049-32816BF6405F}" destId="{D4DDE562-C29C-4721-8636-78B121332BFE}" srcOrd="0" destOrd="0" presId="urn:microsoft.com/office/officeart/2005/8/layout/orgChart1"/>
    <dgm:cxn modelId="{2002CA64-B664-43DF-9E29-D58816DAE9F2}" type="presParOf" srcId="{D4DDE562-C29C-4721-8636-78B121332BFE}" destId="{85CEC810-8191-486D-BCE9-189457E84AA6}" srcOrd="0" destOrd="0" presId="urn:microsoft.com/office/officeart/2005/8/layout/orgChart1"/>
    <dgm:cxn modelId="{A1063FC0-39AA-4CA0-A4CF-587221A06DC8}" type="presParOf" srcId="{85CEC810-8191-486D-BCE9-189457E84AA6}" destId="{82A3FA72-BE34-47EC-9D2B-2215502C91B8}" srcOrd="0" destOrd="0" presId="urn:microsoft.com/office/officeart/2005/8/layout/orgChart1"/>
    <dgm:cxn modelId="{9313C743-F81A-42B1-B1AD-5B333E8123BC}" type="presParOf" srcId="{85CEC810-8191-486D-BCE9-189457E84AA6}" destId="{1B5260FC-660D-454B-963D-76748C0B0766}" srcOrd="1" destOrd="0" presId="urn:microsoft.com/office/officeart/2005/8/layout/orgChart1"/>
    <dgm:cxn modelId="{FD355B73-F586-4D29-82CC-F06CB752F874}" type="presParOf" srcId="{D4DDE562-C29C-4721-8636-78B121332BFE}" destId="{8A70FA3D-5BBD-48FC-82E0-7B40E736127F}" srcOrd="1" destOrd="0" presId="urn:microsoft.com/office/officeart/2005/8/layout/orgChart1"/>
    <dgm:cxn modelId="{44B14D11-D3D6-4656-85FA-3EE91BE52166}" type="presParOf" srcId="{8A70FA3D-5BBD-48FC-82E0-7B40E736127F}" destId="{320E1BE8-357B-48A5-9BA2-21BEF75264D9}" srcOrd="0" destOrd="0" presId="urn:microsoft.com/office/officeart/2005/8/layout/orgChart1"/>
    <dgm:cxn modelId="{A92CB79F-938F-42AD-A434-45D40D3DE8B7}" type="presParOf" srcId="{8A70FA3D-5BBD-48FC-82E0-7B40E736127F}" destId="{210974AC-B014-417A-9A04-77D5ECA887B8}" srcOrd="1" destOrd="0" presId="urn:microsoft.com/office/officeart/2005/8/layout/orgChart1"/>
    <dgm:cxn modelId="{4633C887-8283-4B52-8B02-9A7DF3591104}" type="presParOf" srcId="{210974AC-B014-417A-9A04-77D5ECA887B8}" destId="{C5B81EFC-4D7C-441E-988A-426F03E84D97}" srcOrd="0" destOrd="0" presId="urn:microsoft.com/office/officeart/2005/8/layout/orgChart1"/>
    <dgm:cxn modelId="{0AB44AD1-796B-41E9-9C6E-90DBBBFB5B06}" type="presParOf" srcId="{C5B81EFC-4D7C-441E-988A-426F03E84D97}" destId="{345822FD-BFD6-485E-8104-A226DC521B95}" srcOrd="0" destOrd="0" presId="urn:microsoft.com/office/officeart/2005/8/layout/orgChart1"/>
    <dgm:cxn modelId="{AECA6928-E6C1-405E-9207-9BD07F968545}" type="presParOf" srcId="{C5B81EFC-4D7C-441E-988A-426F03E84D97}" destId="{9209BEA9-AB1A-4D33-B713-258C08F9BD49}" srcOrd="1" destOrd="0" presId="urn:microsoft.com/office/officeart/2005/8/layout/orgChart1"/>
    <dgm:cxn modelId="{33A29287-B25A-4F91-9C09-AEC9597EADB9}" type="presParOf" srcId="{210974AC-B014-417A-9A04-77D5ECA887B8}" destId="{E604B179-68C5-4C96-A78D-7403C212E394}" srcOrd="1" destOrd="0" presId="urn:microsoft.com/office/officeart/2005/8/layout/orgChart1"/>
    <dgm:cxn modelId="{AD6EE923-5E06-4A09-9A95-30EBCEAEDFAC}" type="presParOf" srcId="{E604B179-68C5-4C96-A78D-7403C212E394}" destId="{569B50DA-2AF8-40DC-BF1F-7EEF68804BDC}" srcOrd="0" destOrd="0" presId="urn:microsoft.com/office/officeart/2005/8/layout/orgChart1"/>
    <dgm:cxn modelId="{6A3D7A91-CFD0-4EDC-8CDF-0A0DE2EDD92A}" type="presParOf" srcId="{E604B179-68C5-4C96-A78D-7403C212E394}" destId="{F2A5D9B0-2841-4188-88AA-915D612F6BEB}" srcOrd="1" destOrd="0" presId="urn:microsoft.com/office/officeart/2005/8/layout/orgChart1"/>
    <dgm:cxn modelId="{B97C7C11-7E26-4C05-B195-1F2D6368FAF3}" type="presParOf" srcId="{F2A5D9B0-2841-4188-88AA-915D612F6BEB}" destId="{73907683-2525-4BF3-9D51-6EE02C87C4C0}" srcOrd="0" destOrd="0" presId="urn:microsoft.com/office/officeart/2005/8/layout/orgChart1"/>
    <dgm:cxn modelId="{A785DE5B-C42C-4DBB-9D37-034932307189}" type="presParOf" srcId="{73907683-2525-4BF3-9D51-6EE02C87C4C0}" destId="{48882EA0-DC76-490F-A2F7-5A1BE92F8F03}" srcOrd="0" destOrd="0" presId="urn:microsoft.com/office/officeart/2005/8/layout/orgChart1"/>
    <dgm:cxn modelId="{F466EB90-3403-4534-B886-8F78A0E9ECBC}" type="presParOf" srcId="{73907683-2525-4BF3-9D51-6EE02C87C4C0}" destId="{5D03865C-20AE-4DFA-88F4-3226F441BE41}" srcOrd="1" destOrd="0" presId="urn:microsoft.com/office/officeart/2005/8/layout/orgChart1"/>
    <dgm:cxn modelId="{2DA23813-BA2D-40B8-BD4C-F6CDC03708B2}" type="presParOf" srcId="{F2A5D9B0-2841-4188-88AA-915D612F6BEB}" destId="{55B24C88-9BF6-4C4D-A27B-0E83141AC121}" srcOrd="1" destOrd="0" presId="urn:microsoft.com/office/officeart/2005/8/layout/orgChart1"/>
    <dgm:cxn modelId="{4F702E7D-AC62-4C12-A8D1-C6475E79B37E}" type="presParOf" srcId="{F2A5D9B0-2841-4188-88AA-915D612F6BEB}" destId="{3D999ECE-DD07-4702-A5A8-C70E7FDCC8AE}" srcOrd="2" destOrd="0" presId="urn:microsoft.com/office/officeart/2005/8/layout/orgChart1"/>
    <dgm:cxn modelId="{28F5AECC-8010-4461-8E7E-C123942F7C82}" type="presParOf" srcId="{210974AC-B014-417A-9A04-77D5ECA887B8}" destId="{CCE56AC3-635F-4B5A-B27E-6D6820497390}" srcOrd="2" destOrd="0" presId="urn:microsoft.com/office/officeart/2005/8/layout/orgChart1"/>
    <dgm:cxn modelId="{82FA1990-6658-45D4-940A-79FBCA51389D}" type="presParOf" srcId="{8A70FA3D-5BBD-48FC-82E0-7B40E736127F}" destId="{0FA7F6E9-846C-4E58-A649-4545ECC5761F}" srcOrd="2" destOrd="0" presId="urn:microsoft.com/office/officeart/2005/8/layout/orgChart1"/>
    <dgm:cxn modelId="{F8A57968-E128-45D8-BC4D-2EBDB0105FA0}" type="presParOf" srcId="{8A70FA3D-5BBD-48FC-82E0-7B40E736127F}" destId="{31071EE2-4B26-4EBB-ADF6-C5B563D9171A}" srcOrd="3" destOrd="0" presId="urn:microsoft.com/office/officeart/2005/8/layout/orgChart1"/>
    <dgm:cxn modelId="{78957308-A98F-4807-8B70-73CEF3EBB2DA}" type="presParOf" srcId="{31071EE2-4B26-4EBB-ADF6-C5B563D9171A}" destId="{00B78EDE-FAA9-4378-8B15-193578DD8F4B}" srcOrd="0" destOrd="0" presId="urn:microsoft.com/office/officeart/2005/8/layout/orgChart1"/>
    <dgm:cxn modelId="{2CDC57DC-8831-4C2B-8B4F-5C5A5AA4AFE3}" type="presParOf" srcId="{00B78EDE-FAA9-4378-8B15-193578DD8F4B}" destId="{A643B36C-B936-4E69-AFB2-1704F1CA4F0F}" srcOrd="0" destOrd="0" presId="urn:microsoft.com/office/officeart/2005/8/layout/orgChart1"/>
    <dgm:cxn modelId="{2C12D80E-8A60-43C0-B1BB-5CADE283E003}" type="presParOf" srcId="{00B78EDE-FAA9-4378-8B15-193578DD8F4B}" destId="{1BB699B9-F285-42F0-9CEC-442EDFE45E79}" srcOrd="1" destOrd="0" presId="urn:microsoft.com/office/officeart/2005/8/layout/orgChart1"/>
    <dgm:cxn modelId="{A79962FF-A41E-402F-B755-B6BB5888053A}" type="presParOf" srcId="{31071EE2-4B26-4EBB-ADF6-C5B563D9171A}" destId="{A45D7FE5-3740-45B5-A718-EF5E1E39E0C3}" srcOrd="1" destOrd="0" presId="urn:microsoft.com/office/officeart/2005/8/layout/orgChart1"/>
    <dgm:cxn modelId="{3B26B66E-9DD9-420D-BFC2-A1495904D7F4}" type="presParOf" srcId="{A45D7FE5-3740-45B5-A718-EF5E1E39E0C3}" destId="{0B5154F0-1DC6-469F-BBF7-4E7DD9E71EEC}" srcOrd="0" destOrd="0" presId="urn:microsoft.com/office/officeart/2005/8/layout/orgChart1"/>
    <dgm:cxn modelId="{522CAA6A-C265-4108-9D7C-C67E613346DF}" type="presParOf" srcId="{A45D7FE5-3740-45B5-A718-EF5E1E39E0C3}" destId="{140EF9CE-0EB7-46EA-B009-010934D83DCB}" srcOrd="1" destOrd="0" presId="urn:microsoft.com/office/officeart/2005/8/layout/orgChart1"/>
    <dgm:cxn modelId="{B04CB3CA-317D-4853-822E-7FD23A6F0FDF}" type="presParOf" srcId="{140EF9CE-0EB7-46EA-B009-010934D83DCB}" destId="{19B75CF7-CF66-4DAF-A5A9-C18513AB67B1}" srcOrd="0" destOrd="0" presId="urn:microsoft.com/office/officeart/2005/8/layout/orgChart1"/>
    <dgm:cxn modelId="{66A05B3F-A37F-4F69-9A83-5D90940F4413}" type="presParOf" srcId="{19B75CF7-CF66-4DAF-A5A9-C18513AB67B1}" destId="{DF5551D0-1999-4FA6-81CD-1F213A70989E}" srcOrd="0" destOrd="0" presId="urn:microsoft.com/office/officeart/2005/8/layout/orgChart1"/>
    <dgm:cxn modelId="{B756B213-81B4-47F0-9FE1-77AD498875A3}" type="presParOf" srcId="{19B75CF7-CF66-4DAF-A5A9-C18513AB67B1}" destId="{F7247208-3818-4034-BF34-A8F893BE5FFC}" srcOrd="1" destOrd="0" presId="urn:microsoft.com/office/officeart/2005/8/layout/orgChart1"/>
    <dgm:cxn modelId="{BFCD81A3-DB30-4B30-889D-4C4EAEC43C7D}" type="presParOf" srcId="{140EF9CE-0EB7-46EA-B009-010934D83DCB}" destId="{69BC3951-FC9A-4B1B-BC54-3166439D8A7E}" srcOrd="1" destOrd="0" presId="urn:microsoft.com/office/officeart/2005/8/layout/orgChart1"/>
    <dgm:cxn modelId="{459AACAC-C8CA-445E-BD83-0EDD208F3701}" type="presParOf" srcId="{140EF9CE-0EB7-46EA-B009-010934D83DCB}" destId="{AACC0FF8-890B-4C95-A51D-2E18029D2F83}" srcOrd="2" destOrd="0" presId="urn:microsoft.com/office/officeart/2005/8/layout/orgChart1"/>
    <dgm:cxn modelId="{C00545DC-B3BE-43EE-A1AB-8D968ABCCAF4}" type="presParOf" srcId="{31071EE2-4B26-4EBB-ADF6-C5B563D9171A}" destId="{FAB7B049-19BF-4A59-BF03-0D2888EBB7E7}" srcOrd="2" destOrd="0" presId="urn:microsoft.com/office/officeart/2005/8/layout/orgChart1"/>
    <dgm:cxn modelId="{68786CDD-E81D-48D3-B64F-A5906387C476}" type="presParOf" srcId="{8A70FA3D-5BBD-48FC-82E0-7B40E736127F}" destId="{A180D8F8-0E2A-4D21-8A09-FD05CB23F6B2}" srcOrd="4" destOrd="0" presId="urn:microsoft.com/office/officeart/2005/8/layout/orgChart1"/>
    <dgm:cxn modelId="{2B7078BF-B0D6-472D-BBFB-1240EAFB19BB}" type="presParOf" srcId="{8A70FA3D-5BBD-48FC-82E0-7B40E736127F}" destId="{49BA2FB5-5498-49D0-BE8A-9D551A822C9F}" srcOrd="5" destOrd="0" presId="urn:microsoft.com/office/officeart/2005/8/layout/orgChart1"/>
    <dgm:cxn modelId="{E9AB9356-B84A-4400-BF71-1B3F62B968C6}" type="presParOf" srcId="{49BA2FB5-5498-49D0-BE8A-9D551A822C9F}" destId="{92CDBD79-A69E-4D1A-889E-3F7CEDBF43F9}" srcOrd="0" destOrd="0" presId="urn:microsoft.com/office/officeart/2005/8/layout/orgChart1"/>
    <dgm:cxn modelId="{674CBFC5-865C-4704-94FA-B080D088B224}" type="presParOf" srcId="{92CDBD79-A69E-4D1A-889E-3F7CEDBF43F9}" destId="{3AACEDA4-7939-4FD3-B232-534380F3EF93}" srcOrd="0" destOrd="0" presId="urn:microsoft.com/office/officeart/2005/8/layout/orgChart1"/>
    <dgm:cxn modelId="{66999274-C3C9-48A4-84D9-302F672A2960}" type="presParOf" srcId="{92CDBD79-A69E-4D1A-889E-3F7CEDBF43F9}" destId="{519768C9-A233-4B61-9722-37E63FE096AC}" srcOrd="1" destOrd="0" presId="urn:microsoft.com/office/officeart/2005/8/layout/orgChart1"/>
    <dgm:cxn modelId="{71BAF1A3-F1F3-472F-9AA1-E443F06F0AA6}" type="presParOf" srcId="{49BA2FB5-5498-49D0-BE8A-9D551A822C9F}" destId="{4436294B-7490-489F-BD8E-A5A11E251421}" srcOrd="1" destOrd="0" presId="urn:microsoft.com/office/officeart/2005/8/layout/orgChart1"/>
    <dgm:cxn modelId="{A2638429-A4DF-492D-AEDB-40BF5365B27E}" type="presParOf" srcId="{4436294B-7490-489F-BD8E-A5A11E251421}" destId="{F32B0E40-AEFF-430E-98B7-C5FE642912EE}" srcOrd="0" destOrd="0" presId="urn:microsoft.com/office/officeart/2005/8/layout/orgChart1"/>
    <dgm:cxn modelId="{A3000154-BC2C-4985-863C-94396D73664A}" type="presParOf" srcId="{4436294B-7490-489F-BD8E-A5A11E251421}" destId="{1275A0E8-9EFC-47F2-A652-4722019B8FDB}" srcOrd="1" destOrd="0" presId="urn:microsoft.com/office/officeart/2005/8/layout/orgChart1"/>
    <dgm:cxn modelId="{91AAA279-5DA3-4AB5-AF26-97E7054FCA14}" type="presParOf" srcId="{1275A0E8-9EFC-47F2-A652-4722019B8FDB}" destId="{36005555-09F4-41A5-9369-7601AC43A44D}" srcOrd="0" destOrd="0" presId="urn:microsoft.com/office/officeart/2005/8/layout/orgChart1"/>
    <dgm:cxn modelId="{ED7CA447-9DD9-4832-A7F5-880510CAC5D0}" type="presParOf" srcId="{36005555-09F4-41A5-9369-7601AC43A44D}" destId="{63381AAB-18D1-4AE6-93D8-4D9CF0CDBFBC}" srcOrd="0" destOrd="0" presId="urn:microsoft.com/office/officeart/2005/8/layout/orgChart1"/>
    <dgm:cxn modelId="{159D39E5-82D2-4FBF-838F-09B113C933EB}" type="presParOf" srcId="{36005555-09F4-41A5-9369-7601AC43A44D}" destId="{389654F5-077F-4950-935D-728B2D1C53D5}" srcOrd="1" destOrd="0" presId="urn:microsoft.com/office/officeart/2005/8/layout/orgChart1"/>
    <dgm:cxn modelId="{AFD98DA8-A215-44B5-B03F-FBCE5B441B93}" type="presParOf" srcId="{1275A0E8-9EFC-47F2-A652-4722019B8FDB}" destId="{E59849F6-55A9-46A3-B651-79D7DDD82B89}" srcOrd="1" destOrd="0" presId="urn:microsoft.com/office/officeart/2005/8/layout/orgChart1"/>
    <dgm:cxn modelId="{9288F441-864D-44D9-B657-D8AC07DDFE3E}" type="presParOf" srcId="{E59849F6-55A9-46A3-B651-79D7DDD82B89}" destId="{543ACA22-AA81-46C5-A4F8-CF1684D88677}" srcOrd="0" destOrd="0" presId="urn:microsoft.com/office/officeart/2005/8/layout/orgChart1"/>
    <dgm:cxn modelId="{5F2C99CF-C9C3-4044-8BB1-013B00448221}" type="presParOf" srcId="{E59849F6-55A9-46A3-B651-79D7DDD82B89}" destId="{2721EC82-214E-4C13-9121-85C620B441D9}" srcOrd="1" destOrd="0" presId="urn:microsoft.com/office/officeart/2005/8/layout/orgChart1"/>
    <dgm:cxn modelId="{836CB281-55D8-4C9E-882B-B71BA2930A39}" type="presParOf" srcId="{2721EC82-214E-4C13-9121-85C620B441D9}" destId="{264E5BE1-4CDA-45ED-81A6-41433DFC1CE1}" srcOrd="0" destOrd="0" presId="urn:microsoft.com/office/officeart/2005/8/layout/orgChart1"/>
    <dgm:cxn modelId="{B9F4DED5-2983-42CE-992F-C5A94BE7D9B1}" type="presParOf" srcId="{264E5BE1-4CDA-45ED-81A6-41433DFC1CE1}" destId="{13A9FD27-DB4B-4764-A6D1-1EBDF70A425A}" srcOrd="0" destOrd="0" presId="urn:microsoft.com/office/officeart/2005/8/layout/orgChart1"/>
    <dgm:cxn modelId="{B863A3BB-B16D-4216-9528-390237ECCFA6}" type="presParOf" srcId="{264E5BE1-4CDA-45ED-81A6-41433DFC1CE1}" destId="{520DC2F7-F016-47FC-83C3-A621CD83C6EA}" srcOrd="1" destOrd="0" presId="urn:microsoft.com/office/officeart/2005/8/layout/orgChart1"/>
    <dgm:cxn modelId="{A19B4F98-86FB-49C9-837A-825921699813}" type="presParOf" srcId="{2721EC82-214E-4C13-9121-85C620B441D9}" destId="{18A826A1-C3FE-4032-A296-DCA34D194505}" srcOrd="1" destOrd="0" presId="urn:microsoft.com/office/officeart/2005/8/layout/orgChart1"/>
    <dgm:cxn modelId="{5D0E2089-5510-4A6A-BFF5-6DD98838EA7B}" type="presParOf" srcId="{2721EC82-214E-4C13-9121-85C620B441D9}" destId="{B9BD8414-0830-472B-B77D-1F9B981BBC30}" srcOrd="2" destOrd="0" presId="urn:microsoft.com/office/officeart/2005/8/layout/orgChart1"/>
    <dgm:cxn modelId="{090A94D0-BD16-4A4F-A469-39C2629454D8}" type="presParOf" srcId="{1275A0E8-9EFC-47F2-A652-4722019B8FDB}" destId="{926CF515-5F86-415F-83DF-37BF26D1BBBE}" srcOrd="2" destOrd="0" presId="urn:microsoft.com/office/officeart/2005/8/layout/orgChart1"/>
    <dgm:cxn modelId="{156873DA-B8AD-4F67-BEBE-3FCED2BFA5B9}" type="presParOf" srcId="{49BA2FB5-5498-49D0-BE8A-9D551A822C9F}" destId="{6AEEDE66-9058-4002-95C6-95795CF9CC5D}" srcOrd="2" destOrd="0" presId="urn:microsoft.com/office/officeart/2005/8/layout/orgChart1"/>
    <dgm:cxn modelId="{711E2632-B1FB-4808-8743-87C64E876018}" type="presParOf" srcId="{8A70FA3D-5BBD-48FC-82E0-7B40E736127F}" destId="{449D366F-7AB7-4EEB-97E9-465B9BD84338}" srcOrd="6" destOrd="0" presId="urn:microsoft.com/office/officeart/2005/8/layout/orgChart1"/>
    <dgm:cxn modelId="{A662D4E4-735B-4769-A7E0-8025CA8700F6}" type="presParOf" srcId="{8A70FA3D-5BBD-48FC-82E0-7B40E736127F}" destId="{FB044C71-F532-4F27-A706-F1197877DE17}" srcOrd="7" destOrd="0" presId="urn:microsoft.com/office/officeart/2005/8/layout/orgChart1"/>
    <dgm:cxn modelId="{BAD3770D-5908-4824-BB6C-714DDB155839}" type="presParOf" srcId="{FB044C71-F532-4F27-A706-F1197877DE17}" destId="{7A4A5EBE-5A12-43DB-B125-625FE6BF7479}" srcOrd="0" destOrd="0" presId="urn:microsoft.com/office/officeart/2005/8/layout/orgChart1"/>
    <dgm:cxn modelId="{8BB7B742-0A36-4A82-9247-9D2DB028E368}" type="presParOf" srcId="{7A4A5EBE-5A12-43DB-B125-625FE6BF7479}" destId="{96F287C3-3BB0-42FF-96C6-4597642FA443}" srcOrd="0" destOrd="0" presId="urn:microsoft.com/office/officeart/2005/8/layout/orgChart1"/>
    <dgm:cxn modelId="{984E9771-F96D-4031-8C9D-8F7379BBCAD7}" type="presParOf" srcId="{7A4A5EBE-5A12-43DB-B125-625FE6BF7479}" destId="{79785AE6-1148-4C3D-9D61-CCDCDB0C82B2}" srcOrd="1" destOrd="0" presId="urn:microsoft.com/office/officeart/2005/8/layout/orgChart1"/>
    <dgm:cxn modelId="{A41E1045-275C-4715-B0F9-1D6D4FD93A49}" type="presParOf" srcId="{FB044C71-F532-4F27-A706-F1197877DE17}" destId="{21D7E48B-D912-4171-8CEA-857AF078409F}" srcOrd="1" destOrd="0" presId="urn:microsoft.com/office/officeart/2005/8/layout/orgChart1"/>
    <dgm:cxn modelId="{A306F219-D4FE-44B0-A81C-1A0322382C0C}" type="presParOf" srcId="{21D7E48B-D912-4171-8CEA-857AF078409F}" destId="{1DDEE829-52A2-4758-93E1-00811B97EB1F}" srcOrd="0" destOrd="0" presId="urn:microsoft.com/office/officeart/2005/8/layout/orgChart1"/>
    <dgm:cxn modelId="{C9F495E1-6B15-4F3A-AE59-860305D3DB58}" type="presParOf" srcId="{21D7E48B-D912-4171-8CEA-857AF078409F}" destId="{7DE8DC61-6CE1-4C6E-AAE4-B21DC2AA07F2}" srcOrd="1" destOrd="0" presId="urn:microsoft.com/office/officeart/2005/8/layout/orgChart1"/>
    <dgm:cxn modelId="{A69F6010-D152-4CFB-8246-C342AAE9124D}" type="presParOf" srcId="{7DE8DC61-6CE1-4C6E-AAE4-B21DC2AA07F2}" destId="{28ABFB49-893C-47A3-BF5E-CA7CD9440A23}" srcOrd="0" destOrd="0" presId="urn:microsoft.com/office/officeart/2005/8/layout/orgChart1"/>
    <dgm:cxn modelId="{09BC4683-1050-4FFD-ABF0-BCBB963C5EC6}" type="presParOf" srcId="{28ABFB49-893C-47A3-BF5E-CA7CD9440A23}" destId="{F0954BEC-E8C9-41E1-B7DA-8E49006044E6}" srcOrd="0" destOrd="0" presId="urn:microsoft.com/office/officeart/2005/8/layout/orgChart1"/>
    <dgm:cxn modelId="{6588FA41-7F79-4EE0-A08B-8981A16845F0}" type="presParOf" srcId="{28ABFB49-893C-47A3-BF5E-CA7CD9440A23}" destId="{70C772E3-52AF-4704-8361-8C8A67676E77}" srcOrd="1" destOrd="0" presId="urn:microsoft.com/office/officeart/2005/8/layout/orgChart1"/>
    <dgm:cxn modelId="{125CFA37-4ACB-494E-AA34-072F7868D5FD}" type="presParOf" srcId="{7DE8DC61-6CE1-4C6E-AAE4-B21DC2AA07F2}" destId="{BD3CC3B8-57FA-49E0-B7E4-31A4CF2A81D9}" srcOrd="1" destOrd="0" presId="urn:microsoft.com/office/officeart/2005/8/layout/orgChart1"/>
    <dgm:cxn modelId="{9EC39900-1EB1-4A01-BD94-0279DBDBFA1F}" type="presParOf" srcId="{7DE8DC61-6CE1-4C6E-AAE4-B21DC2AA07F2}" destId="{0E9ECBB8-BE69-475F-9836-E9AB41FFEAF8}" srcOrd="2" destOrd="0" presId="urn:microsoft.com/office/officeart/2005/8/layout/orgChart1"/>
    <dgm:cxn modelId="{693426BE-6D4F-4CCE-97BC-ED4DD42975CD}" type="presParOf" srcId="{FB044C71-F532-4F27-A706-F1197877DE17}" destId="{F5BE3FB2-494A-4383-83AC-F1FD5A4371EB}" srcOrd="2" destOrd="0" presId="urn:microsoft.com/office/officeart/2005/8/layout/orgChart1"/>
    <dgm:cxn modelId="{38FDED13-A2ED-41DD-A3B2-17FFC06010E4}" type="presParOf" srcId="{8A70FA3D-5BBD-48FC-82E0-7B40E736127F}" destId="{F633A79B-70A7-4471-80BC-C773A71D9FA5}" srcOrd="8" destOrd="0" presId="urn:microsoft.com/office/officeart/2005/8/layout/orgChart1"/>
    <dgm:cxn modelId="{7FB8890C-8273-48B3-9B94-9E5ED39898FF}" type="presParOf" srcId="{8A70FA3D-5BBD-48FC-82E0-7B40E736127F}" destId="{F548C304-3B2D-46D8-A5CD-123BE049BF95}" srcOrd="9" destOrd="0" presId="urn:microsoft.com/office/officeart/2005/8/layout/orgChart1"/>
    <dgm:cxn modelId="{683859D9-9FD4-4BC8-A0BE-C8476479C633}" type="presParOf" srcId="{F548C304-3B2D-46D8-A5CD-123BE049BF95}" destId="{336821E7-C829-4289-8B09-AA874C376873}" srcOrd="0" destOrd="0" presId="urn:microsoft.com/office/officeart/2005/8/layout/orgChart1"/>
    <dgm:cxn modelId="{34172E97-C6F1-4FF8-B8E8-503D692BA916}" type="presParOf" srcId="{336821E7-C829-4289-8B09-AA874C376873}" destId="{E8076E88-7924-4E18-A3D0-0987C34687B9}" srcOrd="0" destOrd="0" presId="urn:microsoft.com/office/officeart/2005/8/layout/orgChart1"/>
    <dgm:cxn modelId="{2929ED3A-E5F0-4354-8618-355EB516BBA8}" type="presParOf" srcId="{336821E7-C829-4289-8B09-AA874C376873}" destId="{CA12D6D9-DEF7-4E69-A39A-405D720EE837}" srcOrd="1" destOrd="0" presId="urn:microsoft.com/office/officeart/2005/8/layout/orgChart1"/>
    <dgm:cxn modelId="{061B4538-37A0-4E53-A4ED-9ADDC35F9056}" type="presParOf" srcId="{F548C304-3B2D-46D8-A5CD-123BE049BF95}" destId="{109EA73F-6148-45C2-9481-A91E9DE7B784}" srcOrd="1" destOrd="0" presId="urn:microsoft.com/office/officeart/2005/8/layout/orgChart1"/>
    <dgm:cxn modelId="{014A0CA7-2F9B-4607-A375-D245323DB2B5}" type="presParOf" srcId="{109EA73F-6148-45C2-9481-A91E9DE7B784}" destId="{1A4AA49A-0793-409B-9BEC-434A0222BA60}" srcOrd="0" destOrd="0" presId="urn:microsoft.com/office/officeart/2005/8/layout/orgChart1"/>
    <dgm:cxn modelId="{8C9AF3EE-849B-4B9F-9B4F-75CF9CC9345D}" type="presParOf" srcId="{109EA73F-6148-45C2-9481-A91E9DE7B784}" destId="{02AC2D8E-1851-47FC-990A-BCC21BD7BD77}" srcOrd="1" destOrd="0" presId="urn:microsoft.com/office/officeart/2005/8/layout/orgChart1"/>
    <dgm:cxn modelId="{060F3A0A-2D8F-4704-A3F7-1B44A76A8368}" type="presParOf" srcId="{02AC2D8E-1851-47FC-990A-BCC21BD7BD77}" destId="{59E63241-3E30-4C2A-B8FD-55AEEB4AFDE5}" srcOrd="0" destOrd="0" presId="urn:microsoft.com/office/officeart/2005/8/layout/orgChart1"/>
    <dgm:cxn modelId="{123382EC-65D0-4968-9356-F8CEF7E2474C}" type="presParOf" srcId="{59E63241-3E30-4C2A-B8FD-55AEEB4AFDE5}" destId="{7FFF4AD8-570B-4F81-9745-729277B98B15}" srcOrd="0" destOrd="0" presId="urn:microsoft.com/office/officeart/2005/8/layout/orgChart1"/>
    <dgm:cxn modelId="{C32AD5DE-6BE5-43C6-873D-C3DD8714AE5B}" type="presParOf" srcId="{59E63241-3E30-4C2A-B8FD-55AEEB4AFDE5}" destId="{F963A7A7-4B55-46BA-9FF3-3468D32F4C86}" srcOrd="1" destOrd="0" presId="urn:microsoft.com/office/officeart/2005/8/layout/orgChart1"/>
    <dgm:cxn modelId="{E43BE8C7-1587-4974-8B86-EEC6F80E4459}" type="presParOf" srcId="{02AC2D8E-1851-47FC-990A-BCC21BD7BD77}" destId="{C70E116F-9D00-46EE-AAC7-0F552E5F2831}" srcOrd="1" destOrd="0" presId="urn:microsoft.com/office/officeart/2005/8/layout/orgChart1"/>
    <dgm:cxn modelId="{1044A9DB-9540-4879-BDA2-DA7B7638ED59}" type="presParOf" srcId="{02AC2D8E-1851-47FC-990A-BCC21BD7BD77}" destId="{C85EB74E-D1A5-48E2-9FA1-11E9C4DB8F8C}" srcOrd="2" destOrd="0" presId="urn:microsoft.com/office/officeart/2005/8/layout/orgChart1"/>
    <dgm:cxn modelId="{552F4E36-DEF8-46B6-A8E0-65AB7CF03F7C}" type="presParOf" srcId="{F548C304-3B2D-46D8-A5CD-123BE049BF95}" destId="{4F78FC9C-07E1-4A24-9C5B-19032F695658}" srcOrd="2" destOrd="0" presId="urn:microsoft.com/office/officeart/2005/8/layout/orgChart1"/>
    <dgm:cxn modelId="{5EFBB499-FEE4-48C0-A45F-DEFA7A26953C}" type="presParOf" srcId="{8A70FA3D-5BBD-48FC-82E0-7B40E736127F}" destId="{A3B5E0F0-D974-418B-8F45-9D3F919ACF31}" srcOrd="10" destOrd="0" presId="urn:microsoft.com/office/officeart/2005/8/layout/orgChart1"/>
    <dgm:cxn modelId="{3E0A0301-94A5-4F24-8D6C-A3F8494366CD}" type="presParOf" srcId="{8A70FA3D-5BBD-48FC-82E0-7B40E736127F}" destId="{47CA5128-D771-4A36-81EB-3487F0FF4404}" srcOrd="11" destOrd="0" presId="urn:microsoft.com/office/officeart/2005/8/layout/orgChart1"/>
    <dgm:cxn modelId="{58E005CF-F552-475E-8FEA-33A295985A4E}" type="presParOf" srcId="{47CA5128-D771-4A36-81EB-3487F0FF4404}" destId="{06C2A8CE-A091-4C94-8C77-F25F3A3472E0}" srcOrd="0" destOrd="0" presId="urn:microsoft.com/office/officeart/2005/8/layout/orgChart1"/>
    <dgm:cxn modelId="{72722351-79DD-4D58-9D3F-84A80DC489BD}" type="presParOf" srcId="{06C2A8CE-A091-4C94-8C77-F25F3A3472E0}" destId="{0B178A18-7370-403A-8D7B-30A61A3B36BC}" srcOrd="0" destOrd="0" presId="urn:microsoft.com/office/officeart/2005/8/layout/orgChart1"/>
    <dgm:cxn modelId="{EFF52B55-609C-4553-AFB6-C94ECC9B7C45}" type="presParOf" srcId="{06C2A8CE-A091-4C94-8C77-F25F3A3472E0}" destId="{987FDA7F-A4DE-4FE6-9FCC-06BDFE89FA5A}" srcOrd="1" destOrd="0" presId="urn:microsoft.com/office/officeart/2005/8/layout/orgChart1"/>
    <dgm:cxn modelId="{32C64441-AE95-40D7-9B29-CC4D085BA858}" type="presParOf" srcId="{47CA5128-D771-4A36-81EB-3487F0FF4404}" destId="{52AD518E-835D-4653-A0C0-D9A31088FBC5}" srcOrd="1" destOrd="0" presId="urn:microsoft.com/office/officeart/2005/8/layout/orgChart1"/>
    <dgm:cxn modelId="{E991ACAA-DC5C-4DD3-8A28-CABE1BF6592A}" type="presParOf" srcId="{52AD518E-835D-4653-A0C0-D9A31088FBC5}" destId="{DEF48E15-6464-4A72-9F69-EE5678525C16}" srcOrd="0" destOrd="0" presId="urn:microsoft.com/office/officeart/2005/8/layout/orgChart1"/>
    <dgm:cxn modelId="{475D7556-4B40-43A2-9470-BAEF57988F42}" type="presParOf" srcId="{52AD518E-835D-4653-A0C0-D9A31088FBC5}" destId="{03A30D55-ABEA-4C95-95B4-55F50101DDBC}" srcOrd="1" destOrd="0" presId="urn:microsoft.com/office/officeart/2005/8/layout/orgChart1"/>
    <dgm:cxn modelId="{7256AB45-BF72-4536-8F28-B2A6D6190A34}" type="presParOf" srcId="{03A30D55-ABEA-4C95-95B4-55F50101DDBC}" destId="{DD6C8697-ADE6-40E9-B362-4DA8B2A6510E}" srcOrd="0" destOrd="0" presId="urn:microsoft.com/office/officeart/2005/8/layout/orgChart1"/>
    <dgm:cxn modelId="{9A520CD9-D21D-4F3E-9B96-77730D6A9BA5}" type="presParOf" srcId="{DD6C8697-ADE6-40E9-B362-4DA8B2A6510E}" destId="{B7AB64B6-ABE6-4211-995A-02EBBC25495C}" srcOrd="0" destOrd="0" presId="urn:microsoft.com/office/officeart/2005/8/layout/orgChart1"/>
    <dgm:cxn modelId="{F0A0AEAE-8708-4A84-9E52-B80AD4BEEA51}" type="presParOf" srcId="{DD6C8697-ADE6-40E9-B362-4DA8B2A6510E}" destId="{F5CAB440-03A0-45FA-90A0-85B900786124}" srcOrd="1" destOrd="0" presId="urn:microsoft.com/office/officeart/2005/8/layout/orgChart1"/>
    <dgm:cxn modelId="{037B7BF9-C175-40D9-BD69-E841D104CF31}" type="presParOf" srcId="{03A30D55-ABEA-4C95-95B4-55F50101DDBC}" destId="{0442517E-A9BF-44F1-8A6B-7C1151E0F38D}" srcOrd="1" destOrd="0" presId="urn:microsoft.com/office/officeart/2005/8/layout/orgChart1"/>
    <dgm:cxn modelId="{EF06F266-4505-4CFD-B8BA-7E334688C271}" type="presParOf" srcId="{03A30D55-ABEA-4C95-95B4-55F50101DDBC}" destId="{1985AFBC-06E6-4EB7-9E1E-53309388FE99}" srcOrd="2" destOrd="0" presId="urn:microsoft.com/office/officeart/2005/8/layout/orgChart1"/>
    <dgm:cxn modelId="{165187C6-3CBF-44F0-BF6B-6951C57A8F12}" type="presParOf" srcId="{47CA5128-D771-4A36-81EB-3487F0FF4404}" destId="{F12E6E74-C23F-4592-9A8B-3C1A706F3BA2}" srcOrd="2" destOrd="0" presId="urn:microsoft.com/office/officeart/2005/8/layout/orgChart1"/>
    <dgm:cxn modelId="{6E32A077-1778-449F-A425-66C6B457C6D0}" type="presParOf" srcId="{D4DDE562-C29C-4721-8636-78B121332BFE}" destId="{DD18C4A4-E6B7-409C-B72C-8C41CE4FADA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55029F9-E827-4292-9ABD-5D4D1BFFB6B4}" type="doc">
      <dgm:prSet loTypeId="urn:microsoft.com/office/officeart/2005/8/layout/hProcess9" loCatId="process" qsTypeId="urn:microsoft.com/office/officeart/2005/8/quickstyle/simple1" qsCatId="simple" csTypeId="urn:microsoft.com/office/officeart/2005/8/colors/accent1_2" csCatId="accent1" phldr="1"/>
      <dgm:spPr/>
    </dgm:pt>
    <dgm:pt modelId="{7C7A3BBA-8BAB-4D53-A266-396AEE94F774}">
      <dgm:prSet phldrT="[Text]" custT="1"/>
      <dgm:spPr>
        <a:xfrm>
          <a:off x="4118" y="1327785"/>
          <a:ext cx="1981051" cy="177038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Adjusted Gross Income</a:t>
          </a:r>
        </a:p>
      </dgm:t>
    </dgm:pt>
    <dgm:pt modelId="{5342909B-3FCE-4BEA-8BFF-4F1CF4D11782}" type="parTrans" cxnId="{B374F9A0-55D6-4E66-BDC5-C5C5A4E2802F}">
      <dgm:prSet/>
      <dgm:spPr/>
      <dgm:t>
        <a:bodyPr/>
        <a:lstStyle/>
        <a:p>
          <a:endParaRPr lang="en-US"/>
        </a:p>
      </dgm:t>
    </dgm:pt>
    <dgm:pt modelId="{16A8F754-96BC-4656-86C1-596DB52F7B8B}" type="sibTrans" cxnId="{B374F9A0-55D6-4E66-BDC5-C5C5A4E2802F}">
      <dgm:prSet/>
      <dgm:spPr/>
      <dgm:t>
        <a:bodyPr/>
        <a:lstStyle/>
        <a:p>
          <a:endParaRPr lang="en-US"/>
        </a:p>
      </dgm:t>
    </dgm:pt>
    <dgm:pt modelId="{65C1E948-FD33-4C2D-8CAD-9BAFF70CDD69}">
      <dgm:prSet phldrT="[Text]" custT="1"/>
      <dgm:spPr>
        <a:xfrm>
          <a:off x="2084222" y="1327785"/>
          <a:ext cx="1981051" cy="177038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minus</a:t>
          </a:r>
        </a:p>
      </dgm:t>
    </dgm:pt>
    <dgm:pt modelId="{6ED7F3CA-7D3A-4550-BFA2-B9562946E22F}" type="parTrans" cxnId="{D40DB740-0CCB-403B-AC5E-7312756A4BAD}">
      <dgm:prSet/>
      <dgm:spPr/>
      <dgm:t>
        <a:bodyPr/>
        <a:lstStyle/>
        <a:p>
          <a:endParaRPr lang="en-US"/>
        </a:p>
      </dgm:t>
    </dgm:pt>
    <dgm:pt modelId="{B8A9AA80-293C-47BE-A9E9-3C3B8929E176}" type="sibTrans" cxnId="{D40DB740-0CCB-403B-AC5E-7312756A4BAD}">
      <dgm:prSet/>
      <dgm:spPr/>
      <dgm:t>
        <a:bodyPr/>
        <a:lstStyle/>
        <a:p>
          <a:endParaRPr lang="en-US"/>
        </a:p>
      </dgm:t>
    </dgm:pt>
    <dgm:pt modelId="{BF07333E-A70F-4F20-8D38-DAF9DDC8FB3E}">
      <dgm:prSet phldrT="[Text]" custT="1"/>
      <dgm:spPr>
        <a:xfrm>
          <a:off x="4164326" y="1327785"/>
          <a:ext cx="1981051" cy="177038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Deductions, Exemptions, Credits</a:t>
          </a:r>
        </a:p>
      </dgm:t>
    </dgm:pt>
    <dgm:pt modelId="{EFC0EB30-6E79-4A7D-A233-41C0DF863E02}" type="parTrans" cxnId="{C08EF897-0D20-4E72-B595-4B4ACE7110B8}">
      <dgm:prSet/>
      <dgm:spPr/>
      <dgm:t>
        <a:bodyPr/>
        <a:lstStyle/>
        <a:p>
          <a:endParaRPr lang="en-US"/>
        </a:p>
      </dgm:t>
    </dgm:pt>
    <dgm:pt modelId="{7DE911C9-8F8D-4F71-A546-824D9BF69430}" type="sibTrans" cxnId="{C08EF897-0D20-4E72-B595-4B4ACE7110B8}">
      <dgm:prSet/>
      <dgm:spPr/>
      <dgm:t>
        <a:bodyPr/>
        <a:lstStyle/>
        <a:p>
          <a:endParaRPr lang="en-US"/>
        </a:p>
      </dgm:t>
    </dgm:pt>
    <dgm:pt modelId="{351C022F-B52B-45B7-9567-4A793771C779}">
      <dgm:prSet phldrT="[Text]" custT="1"/>
      <dgm:spPr>
        <a:xfrm>
          <a:off x="6244430" y="1327785"/>
          <a:ext cx="1981051" cy="177038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 Taxable Income</a:t>
          </a:r>
        </a:p>
      </dgm:t>
    </dgm:pt>
    <dgm:pt modelId="{E946CED0-F21E-4F72-8494-4891EDF96743}" type="parTrans" cxnId="{FB360414-6DC0-4837-AE70-7A3900677422}">
      <dgm:prSet/>
      <dgm:spPr/>
      <dgm:t>
        <a:bodyPr/>
        <a:lstStyle/>
        <a:p>
          <a:endParaRPr lang="en-US"/>
        </a:p>
      </dgm:t>
    </dgm:pt>
    <dgm:pt modelId="{60C373DA-5EE2-417E-A5C2-3D40D9211765}" type="sibTrans" cxnId="{FB360414-6DC0-4837-AE70-7A3900677422}">
      <dgm:prSet/>
      <dgm:spPr/>
      <dgm:t>
        <a:bodyPr/>
        <a:lstStyle/>
        <a:p>
          <a:endParaRPr lang="en-US"/>
        </a:p>
      </dgm:t>
    </dgm:pt>
    <dgm:pt modelId="{D4D9FEA0-975B-4594-96C6-8BD93FEA5CA5}" type="pres">
      <dgm:prSet presAssocID="{F55029F9-E827-4292-9ABD-5D4D1BFFB6B4}" presName="CompostProcess" presStyleCnt="0">
        <dgm:presLayoutVars>
          <dgm:dir/>
          <dgm:resizeHandles val="exact"/>
        </dgm:presLayoutVars>
      </dgm:prSet>
      <dgm:spPr/>
    </dgm:pt>
    <dgm:pt modelId="{3524368E-087D-4093-B161-9B43ACC11316}" type="pres">
      <dgm:prSet presAssocID="{F55029F9-E827-4292-9ABD-5D4D1BFFB6B4}" presName="arrow" presStyleLbl="bgShp" presStyleIdx="0" presStyleCnt="1"/>
      <dgm:spPr>
        <a:xfrm>
          <a:off x="617219" y="0"/>
          <a:ext cx="6995160" cy="4425950"/>
        </a:xfrm>
        <a:prstGeom prst="rightArrow">
          <a:avLst/>
        </a:prstGeom>
        <a:solidFill>
          <a:srgbClr val="4F81BD">
            <a:tint val="40000"/>
            <a:hueOff val="0"/>
            <a:satOff val="0"/>
            <a:lumOff val="0"/>
            <a:alphaOff val="0"/>
          </a:srgbClr>
        </a:solidFill>
        <a:ln>
          <a:noFill/>
        </a:ln>
        <a:effectLst/>
      </dgm:spPr>
    </dgm:pt>
    <dgm:pt modelId="{3CBC461D-7A20-481B-A277-687299AFF4C9}" type="pres">
      <dgm:prSet presAssocID="{F55029F9-E827-4292-9ABD-5D4D1BFFB6B4}" presName="linearProcess" presStyleCnt="0"/>
      <dgm:spPr/>
    </dgm:pt>
    <dgm:pt modelId="{B9311F40-8CB7-4F18-948E-3F1C31ACE0CB}" type="pres">
      <dgm:prSet presAssocID="{7C7A3BBA-8BAB-4D53-A266-396AEE94F774}" presName="textNode" presStyleLbl="node1" presStyleIdx="0" presStyleCnt="4">
        <dgm:presLayoutVars>
          <dgm:bulletEnabled val="1"/>
        </dgm:presLayoutVars>
      </dgm:prSet>
      <dgm:spPr/>
    </dgm:pt>
    <dgm:pt modelId="{6D000044-0C49-4500-AC53-CD13C5A76856}" type="pres">
      <dgm:prSet presAssocID="{16A8F754-96BC-4656-86C1-596DB52F7B8B}" presName="sibTrans" presStyleCnt="0"/>
      <dgm:spPr/>
    </dgm:pt>
    <dgm:pt modelId="{5946162E-2EC6-4967-9BA9-1947CD317A57}" type="pres">
      <dgm:prSet presAssocID="{65C1E948-FD33-4C2D-8CAD-9BAFF70CDD69}" presName="textNode" presStyleLbl="node1" presStyleIdx="1" presStyleCnt="4">
        <dgm:presLayoutVars>
          <dgm:bulletEnabled val="1"/>
        </dgm:presLayoutVars>
      </dgm:prSet>
      <dgm:spPr/>
    </dgm:pt>
    <dgm:pt modelId="{D8833CCF-5418-48B1-87EE-F98E791B108D}" type="pres">
      <dgm:prSet presAssocID="{B8A9AA80-293C-47BE-A9E9-3C3B8929E176}" presName="sibTrans" presStyleCnt="0"/>
      <dgm:spPr/>
    </dgm:pt>
    <dgm:pt modelId="{156304D5-9DE3-47CE-972D-67DC1474B380}" type="pres">
      <dgm:prSet presAssocID="{BF07333E-A70F-4F20-8D38-DAF9DDC8FB3E}" presName="textNode" presStyleLbl="node1" presStyleIdx="2" presStyleCnt="4">
        <dgm:presLayoutVars>
          <dgm:bulletEnabled val="1"/>
        </dgm:presLayoutVars>
      </dgm:prSet>
      <dgm:spPr/>
    </dgm:pt>
    <dgm:pt modelId="{9B2BCF12-270E-4B30-917A-62F1EFA18010}" type="pres">
      <dgm:prSet presAssocID="{7DE911C9-8F8D-4F71-A546-824D9BF69430}" presName="sibTrans" presStyleCnt="0"/>
      <dgm:spPr/>
    </dgm:pt>
    <dgm:pt modelId="{CE18F1AE-129D-4305-BAE2-F2C0EF7152C3}" type="pres">
      <dgm:prSet presAssocID="{351C022F-B52B-45B7-9567-4A793771C779}" presName="textNode" presStyleLbl="node1" presStyleIdx="3" presStyleCnt="4">
        <dgm:presLayoutVars>
          <dgm:bulletEnabled val="1"/>
        </dgm:presLayoutVars>
      </dgm:prSet>
      <dgm:spPr/>
    </dgm:pt>
  </dgm:ptLst>
  <dgm:cxnLst>
    <dgm:cxn modelId="{25ABED00-B6F9-4D42-BB37-78F588DC5422}" type="presOf" srcId="{351C022F-B52B-45B7-9567-4A793771C779}" destId="{CE18F1AE-129D-4305-BAE2-F2C0EF7152C3}" srcOrd="0" destOrd="0" presId="urn:microsoft.com/office/officeart/2005/8/layout/hProcess9"/>
    <dgm:cxn modelId="{FB360414-6DC0-4837-AE70-7A3900677422}" srcId="{F55029F9-E827-4292-9ABD-5D4D1BFFB6B4}" destId="{351C022F-B52B-45B7-9567-4A793771C779}" srcOrd="3" destOrd="0" parTransId="{E946CED0-F21E-4F72-8494-4891EDF96743}" sibTransId="{60C373DA-5EE2-417E-A5C2-3D40D9211765}"/>
    <dgm:cxn modelId="{D40DB740-0CCB-403B-AC5E-7312756A4BAD}" srcId="{F55029F9-E827-4292-9ABD-5D4D1BFFB6B4}" destId="{65C1E948-FD33-4C2D-8CAD-9BAFF70CDD69}" srcOrd="1" destOrd="0" parTransId="{6ED7F3CA-7D3A-4550-BFA2-B9562946E22F}" sibTransId="{B8A9AA80-293C-47BE-A9E9-3C3B8929E176}"/>
    <dgm:cxn modelId="{9A26467A-A012-4D94-951F-91568D3AD9F1}" type="presOf" srcId="{7C7A3BBA-8BAB-4D53-A266-396AEE94F774}" destId="{B9311F40-8CB7-4F18-948E-3F1C31ACE0CB}" srcOrd="0" destOrd="0" presId="urn:microsoft.com/office/officeart/2005/8/layout/hProcess9"/>
    <dgm:cxn modelId="{C08EF897-0D20-4E72-B595-4B4ACE7110B8}" srcId="{F55029F9-E827-4292-9ABD-5D4D1BFFB6B4}" destId="{BF07333E-A70F-4F20-8D38-DAF9DDC8FB3E}" srcOrd="2" destOrd="0" parTransId="{EFC0EB30-6E79-4A7D-A233-41C0DF863E02}" sibTransId="{7DE911C9-8F8D-4F71-A546-824D9BF69430}"/>
    <dgm:cxn modelId="{B374F9A0-55D6-4E66-BDC5-C5C5A4E2802F}" srcId="{F55029F9-E827-4292-9ABD-5D4D1BFFB6B4}" destId="{7C7A3BBA-8BAB-4D53-A266-396AEE94F774}" srcOrd="0" destOrd="0" parTransId="{5342909B-3FCE-4BEA-8BFF-4F1CF4D11782}" sibTransId="{16A8F754-96BC-4656-86C1-596DB52F7B8B}"/>
    <dgm:cxn modelId="{6C6BE4A2-A5E6-49FF-A775-248D52408D73}" type="presOf" srcId="{BF07333E-A70F-4F20-8D38-DAF9DDC8FB3E}" destId="{156304D5-9DE3-47CE-972D-67DC1474B380}" srcOrd="0" destOrd="0" presId="urn:microsoft.com/office/officeart/2005/8/layout/hProcess9"/>
    <dgm:cxn modelId="{0D831FBD-00E4-483D-8A65-37751A4553FD}" type="presOf" srcId="{65C1E948-FD33-4C2D-8CAD-9BAFF70CDD69}" destId="{5946162E-2EC6-4967-9BA9-1947CD317A57}" srcOrd="0" destOrd="0" presId="urn:microsoft.com/office/officeart/2005/8/layout/hProcess9"/>
    <dgm:cxn modelId="{E36BC0CE-785A-4AED-9808-12F1F33CB644}" type="presOf" srcId="{F55029F9-E827-4292-9ABD-5D4D1BFFB6B4}" destId="{D4D9FEA0-975B-4594-96C6-8BD93FEA5CA5}" srcOrd="0" destOrd="0" presId="urn:microsoft.com/office/officeart/2005/8/layout/hProcess9"/>
    <dgm:cxn modelId="{47A15233-3F2E-4BA3-A8FF-4CF40DD2A3E2}" type="presParOf" srcId="{D4D9FEA0-975B-4594-96C6-8BD93FEA5CA5}" destId="{3524368E-087D-4093-B161-9B43ACC11316}" srcOrd="0" destOrd="0" presId="urn:microsoft.com/office/officeart/2005/8/layout/hProcess9"/>
    <dgm:cxn modelId="{D08C3E66-C830-42F6-B41A-36F5E7FE400C}" type="presParOf" srcId="{D4D9FEA0-975B-4594-96C6-8BD93FEA5CA5}" destId="{3CBC461D-7A20-481B-A277-687299AFF4C9}" srcOrd="1" destOrd="0" presId="urn:microsoft.com/office/officeart/2005/8/layout/hProcess9"/>
    <dgm:cxn modelId="{750B288B-7FD1-434C-8967-B26D3434A302}" type="presParOf" srcId="{3CBC461D-7A20-481B-A277-687299AFF4C9}" destId="{B9311F40-8CB7-4F18-948E-3F1C31ACE0CB}" srcOrd="0" destOrd="0" presId="urn:microsoft.com/office/officeart/2005/8/layout/hProcess9"/>
    <dgm:cxn modelId="{33A2A773-A6AA-4C69-86E2-6C687300412A}" type="presParOf" srcId="{3CBC461D-7A20-481B-A277-687299AFF4C9}" destId="{6D000044-0C49-4500-AC53-CD13C5A76856}" srcOrd="1" destOrd="0" presId="urn:microsoft.com/office/officeart/2005/8/layout/hProcess9"/>
    <dgm:cxn modelId="{F85ABD96-A430-4DFB-B579-33A0339F254E}" type="presParOf" srcId="{3CBC461D-7A20-481B-A277-687299AFF4C9}" destId="{5946162E-2EC6-4967-9BA9-1947CD317A57}" srcOrd="2" destOrd="0" presId="urn:microsoft.com/office/officeart/2005/8/layout/hProcess9"/>
    <dgm:cxn modelId="{29BBF411-4071-4998-B2CF-CC94D540B914}" type="presParOf" srcId="{3CBC461D-7A20-481B-A277-687299AFF4C9}" destId="{D8833CCF-5418-48B1-87EE-F98E791B108D}" srcOrd="3" destOrd="0" presId="urn:microsoft.com/office/officeart/2005/8/layout/hProcess9"/>
    <dgm:cxn modelId="{DD841D57-9F43-43EE-A727-352059FBDB1C}" type="presParOf" srcId="{3CBC461D-7A20-481B-A277-687299AFF4C9}" destId="{156304D5-9DE3-47CE-972D-67DC1474B380}" srcOrd="4" destOrd="0" presId="urn:microsoft.com/office/officeart/2005/8/layout/hProcess9"/>
    <dgm:cxn modelId="{AB9D3D26-0ECC-48FC-B7C1-A9C8B8616086}" type="presParOf" srcId="{3CBC461D-7A20-481B-A277-687299AFF4C9}" destId="{9B2BCF12-270E-4B30-917A-62F1EFA18010}" srcOrd="5" destOrd="0" presId="urn:microsoft.com/office/officeart/2005/8/layout/hProcess9"/>
    <dgm:cxn modelId="{F80D4111-68F5-4BF1-96F6-2F21913AE7DB}" type="presParOf" srcId="{3CBC461D-7A20-481B-A277-687299AFF4C9}" destId="{CE18F1AE-129D-4305-BAE2-F2C0EF7152C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47C2597-459E-4520-9E6A-D123071F3FF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7D2CA13-4A3B-489F-80BA-6FC336EF0771}">
      <dgm:prSet phldrT="[Text]"/>
      <dgm:spPr>
        <a:xfrm>
          <a:off x="3468095" y="1631"/>
          <a:ext cx="1293409" cy="646704"/>
        </a:xfrm>
        <a:prstGeom prst="roundRect">
          <a:avLst/>
        </a:prstGeo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Taxes Paid during the tax year</a:t>
          </a:r>
          <a:endParaRPr lang="en-US" cap="all" baseline="0">
            <a:solidFill>
              <a:sysClr val="window" lastClr="FFFFFF"/>
            </a:solidFill>
            <a:latin typeface="Helvetica Neue"/>
            <a:ea typeface="+mn-ea"/>
            <a:cs typeface="+mn-cs"/>
          </a:endParaRPr>
        </a:p>
      </dgm:t>
    </dgm:pt>
    <dgm:pt modelId="{A9A805FB-D5CE-4D84-B1EE-9ABEDEEB4BB0}" type="parTrans" cxnId="{FDCA7D1E-2277-4116-8C47-21A2679380FE}">
      <dgm:prSet/>
      <dgm:spPr/>
      <dgm:t>
        <a:bodyPr/>
        <a:lstStyle/>
        <a:p>
          <a:endParaRPr lang="en-US"/>
        </a:p>
      </dgm:t>
    </dgm:pt>
    <dgm:pt modelId="{31102EDA-43E4-4AED-BDFF-3DF332147163}" type="sibTrans" cxnId="{FDCA7D1E-2277-4116-8C47-21A2679380FE}">
      <dgm:prSet/>
      <dgm:spPr/>
      <dgm:t>
        <a:bodyPr/>
        <a:lstStyle/>
        <a:p>
          <a:endParaRPr lang="en-US"/>
        </a:p>
      </dgm:t>
    </dgm:pt>
    <dgm:pt modelId="{9099362B-9467-434B-91B0-D4CB27FA5B9B}">
      <dgm:prSet phldrT="[Text]"/>
      <dgm:spPr>
        <a:xfrm>
          <a:off x="2685582" y="919952"/>
          <a:ext cx="1293409" cy="646704"/>
        </a:xfrm>
        <a:prstGeom prst="roundRect">
          <a:avLst/>
        </a:prstGeo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Withheld from Wages</a:t>
          </a:r>
        </a:p>
      </dgm:t>
    </dgm:pt>
    <dgm:pt modelId="{99B2F10D-C0B2-4FBE-92E2-62D32614C16D}" type="parTrans" cxnId="{68AED8DF-C1E9-4DDA-AB3C-4E5525A2D6AB}">
      <dgm:prSet/>
      <dgm:spPr>
        <a:xfrm>
          <a:off x="3332287" y="648336"/>
          <a:ext cx="782512" cy="271615"/>
        </a:xfrm>
        <a:custGeom>
          <a:avLst/>
          <a:gdLst/>
          <a:ahLst/>
          <a:cxnLst/>
          <a:rect l="0" t="0" r="0" b="0"/>
          <a:pathLst>
            <a:path>
              <a:moveTo>
                <a:pt x="782512" y="0"/>
              </a:moveTo>
              <a:lnTo>
                <a:pt x="782512" y="135807"/>
              </a:lnTo>
              <a:lnTo>
                <a:pt x="0" y="135807"/>
              </a:lnTo>
              <a:lnTo>
                <a:pt x="0" y="27161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973CAC55-0385-428F-B220-863EC406469C}" type="sibTrans" cxnId="{68AED8DF-C1E9-4DDA-AB3C-4E5525A2D6AB}">
      <dgm:prSet/>
      <dgm:spPr/>
      <dgm:t>
        <a:bodyPr/>
        <a:lstStyle/>
        <a:p>
          <a:endParaRPr lang="en-US"/>
        </a:p>
      </dgm:t>
    </dgm:pt>
    <dgm:pt modelId="{06265A74-4332-4A57-807C-0A18BCF7AA0F}">
      <dgm:prSet phldrT="[Text]" custT="1"/>
      <dgm:spPr>
        <a:xfrm>
          <a:off x="3008934" y="1838273"/>
          <a:ext cx="1293409" cy="646704"/>
        </a:xfrm>
        <a:prstGeom prst="roundRect">
          <a:avLst/>
        </a:prstGeom>
        <a:solidFill>
          <a:srgbClr val="1B2B51"/>
        </a:solidFill>
        <a:ln w="25400" cap="flat" cmpd="sng" algn="ctr">
          <a:solidFill>
            <a:srgbClr val="1B2B51"/>
          </a:solidFill>
          <a:prstDash val="solid"/>
        </a:ln>
        <a:effectLst/>
      </dgm:spPr>
      <dgm:t>
        <a:bodyPr/>
        <a:lstStyle/>
        <a:p>
          <a:pPr>
            <a:buNone/>
          </a:pPr>
          <a:r>
            <a:rPr lang="en-US" sz="1400">
              <a:solidFill>
                <a:sysClr val="window" lastClr="FFFFFF"/>
              </a:solidFill>
              <a:latin typeface="Helvetica Neue"/>
              <a:ea typeface="+mn-ea"/>
              <a:cs typeface="+mn-cs"/>
            </a:rPr>
            <a:t>Federal income</a:t>
          </a:r>
        </a:p>
      </dgm:t>
    </dgm:pt>
    <dgm:pt modelId="{DC6B49B2-6402-4A2B-BA59-25C8053E5EA9}" type="parTrans" cxnId="{A34DDA19-20BC-451D-B309-00E1A7806E8E}">
      <dgm:prSet/>
      <dgm:spPr>
        <a:xfrm>
          <a:off x="2814923" y="1566657"/>
          <a:ext cx="194011" cy="594968"/>
        </a:xfrm>
        <a:custGeom>
          <a:avLst/>
          <a:gdLst/>
          <a:ahLst/>
          <a:cxnLst/>
          <a:rect l="0" t="0" r="0" b="0"/>
          <a:pathLst>
            <a:path>
              <a:moveTo>
                <a:pt x="0" y="0"/>
              </a:moveTo>
              <a:lnTo>
                <a:pt x="0" y="594968"/>
              </a:lnTo>
              <a:lnTo>
                <a:pt x="194011" y="594968"/>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51E6F258-80F2-4EC7-ACE8-C8A003E9BC62}" type="sibTrans" cxnId="{A34DDA19-20BC-451D-B309-00E1A7806E8E}">
      <dgm:prSet/>
      <dgm:spPr/>
      <dgm:t>
        <a:bodyPr/>
        <a:lstStyle/>
        <a:p>
          <a:endParaRPr lang="en-US"/>
        </a:p>
      </dgm:t>
    </dgm:pt>
    <dgm:pt modelId="{98AF23AA-3CB4-408B-8C62-AD6F9FA7D7A8}">
      <dgm:prSet phldrT="[Text]" custT="1"/>
      <dgm:spPr>
        <a:xfrm>
          <a:off x="3008934" y="2756593"/>
          <a:ext cx="1293409" cy="646704"/>
        </a:xfrm>
        <a:prstGeom prst="roundRect">
          <a:avLst/>
        </a:prstGeom>
        <a:solidFill>
          <a:srgbClr val="1B2B51"/>
        </a:solidFill>
        <a:ln w="25400" cap="flat" cmpd="sng" algn="ctr">
          <a:solidFill>
            <a:srgbClr val="1B2B51"/>
          </a:solidFill>
          <a:prstDash val="solid"/>
        </a:ln>
        <a:effectLst/>
      </dgm:spPr>
      <dgm:t>
        <a:bodyPr/>
        <a:lstStyle/>
        <a:p>
          <a:pPr>
            <a:buNone/>
          </a:pPr>
          <a:r>
            <a:rPr lang="en-US" sz="1400">
              <a:solidFill>
                <a:sysClr val="window" lastClr="FFFFFF"/>
              </a:solidFill>
              <a:latin typeface="Helvetica Neue"/>
              <a:ea typeface="+mn-ea"/>
              <a:cs typeface="+mn-cs"/>
            </a:rPr>
            <a:t>State income</a:t>
          </a:r>
        </a:p>
      </dgm:t>
    </dgm:pt>
    <dgm:pt modelId="{739B22BB-8B01-448B-8A15-B018EEA67619}" type="parTrans" cxnId="{1B20E292-5362-4E5F-9DFB-5BFE2B0BBBE9}">
      <dgm:prSet/>
      <dgm:spPr>
        <a:xfrm>
          <a:off x="2814923" y="1566657"/>
          <a:ext cx="194011" cy="1513289"/>
        </a:xfrm>
        <a:custGeom>
          <a:avLst/>
          <a:gdLst/>
          <a:ahLst/>
          <a:cxnLst/>
          <a:rect l="0" t="0" r="0" b="0"/>
          <a:pathLst>
            <a:path>
              <a:moveTo>
                <a:pt x="0" y="0"/>
              </a:moveTo>
              <a:lnTo>
                <a:pt x="0" y="1513289"/>
              </a:lnTo>
              <a:lnTo>
                <a:pt x="194011" y="1513289"/>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770E2007-EA1B-4C2C-89EF-CCAD41C1751B}" type="sibTrans" cxnId="{1B20E292-5362-4E5F-9DFB-5BFE2B0BBBE9}">
      <dgm:prSet/>
      <dgm:spPr/>
      <dgm:t>
        <a:bodyPr/>
        <a:lstStyle/>
        <a:p>
          <a:endParaRPr lang="en-US"/>
        </a:p>
      </dgm:t>
    </dgm:pt>
    <dgm:pt modelId="{E1123155-92D0-4486-942E-2428BE2CA66A}">
      <dgm:prSet phldrT="[Text]"/>
      <dgm:spPr>
        <a:xfrm>
          <a:off x="3008934" y="3674914"/>
          <a:ext cx="1293409" cy="646704"/>
        </a:xfrm>
        <a:prstGeom prst="roundRect">
          <a:avLst/>
        </a:prstGeo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Social Security (FICA</a:t>
          </a:r>
          <a:r>
            <a:rPr lang="en-US">
              <a:solidFill>
                <a:sysClr val="window" lastClr="FFFFFF"/>
              </a:solidFill>
              <a:latin typeface="Lato" panose="020F0502020204030203" pitchFamily="34" charset="0"/>
              <a:ea typeface="+mn-ea"/>
              <a:cs typeface="+mn-cs"/>
            </a:rPr>
            <a:t>)</a:t>
          </a:r>
        </a:p>
      </dgm:t>
    </dgm:pt>
    <dgm:pt modelId="{CC0720D3-A9FA-4063-B04E-EC1DDCBB7599}" type="parTrans" cxnId="{D7925114-62B6-49F5-BA8B-CF0C4A8CAF6C}">
      <dgm:prSet/>
      <dgm:spPr>
        <a:xfrm>
          <a:off x="2814923" y="1566657"/>
          <a:ext cx="194011" cy="2431609"/>
        </a:xfrm>
        <a:custGeom>
          <a:avLst/>
          <a:gdLst/>
          <a:ahLst/>
          <a:cxnLst/>
          <a:rect l="0" t="0" r="0" b="0"/>
          <a:pathLst>
            <a:path>
              <a:moveTo>
                <a:pt x="0" y="0"/>
              </a:moveTo>
              <a:lnTo>
                <a:pt x="0" y="2431609"/>
              </a:lnTo>
              <a:lnTo>
                <a:pt x="194011" y="2431609"/>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07AD94B-86B9-44CE-BB0B-F240FFA38AEA}" type="sibTrans" cxnId="{D7925114-62B6-49F5-BA8B-CF0C4A8CAF6C}">
      <dgm:prSet/>
      <dgm:spPr/>
      <dgm:t>
        <a:bodyPr/>
        <a:lstStyle/>
        <a:p>
          <a:endParaRPr lang="en-US"/>
        </a:p>
      </dgm:t>
    </dgm:pt>
    <dgm:pt modelId="{6438ECC1-6E59-45FB-B479-42F17B6FD02C}">
      <dgm:prSet phldrT="[Text]" custT="1"/>
      <dgm:spPr>
        <a:xfrm>
          <a:off x="3008934" y="4593235"/>
          <a:ext cx="1293409" cy="646704"/>
        </a:xfrm>
        <a:prstGeom prst="roundRect">
          <a:avLst/>
        </a:prstGeom>
        <a:solidFill>
          <a:srgbClr val="1B2B51"/>
        </a:solidFill>
        <a:ln w="25400" cap="flat" cmpd="sng" algn="ctr">
          <a:solidFill>
            <a:srgbClr val="1B2B51"/>
          </a:solidFill>
          <a:prstDash val="solid"/>
        </a:ln>
        <a:effectLst/>
      </dgm:spPr>
      <dgm:t>
        <a:bodyPr/>
        <a:lstStyle/>
        <a:p>
          <a:pPr>
            <a:buNone/>
          </a:pPr>
          <a:r>
            <a:rPr lang="en-US" sz="1400">
              <a:solidFill>
                <a:sysClr val="window" lastClr="FFFFFF"/>
              </a:solidFill>
              <a:latin typeface="Helvetica Neue"/>
              <a:ea typeface="+mn-ea"/>
              <a:cs typeface="+mn-cs"/>
            </a:rPr>
            <a:t>Medicare</a:t>
          </a:r>
        </a:p>
      </dgm:t>
    </dgm:pt>
    <dgm:pt modelId="{346956FA-D433-44CF-9605-2EAD4E4455B6}" type="parTrans" cxnId="{81B0AE55-EA5E-4B78-9FD7-24E697C13D4A}">
      <dgm:prSet/>
      <dgm:spPr>
        <a:xfrm>
          <a:off x="2814923" y="1566657"/>
          <a:ext cx="194011" cy="3349930"/>
        </a:xfrm>
        <a:custGeom>
          <a:avLst/>
          <a:gdLst/>
          <a:ahLst/>
          <a:cxnLst/>
          <a:rect l="0" t="0" r="0" b="0"/>
          <a:pathLst>
            <a:path>
              <a:moveTo>
                <a:pt x="0" y="0"/>
              </a:moveTo>
              <a:lnTo>
                <a:pt x="0" y="3349930"/>
              </a:lnTo>
              <a:lnTo>
                <a:pt x="194011" y="334993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A83E20F0-9362-42B6-B3CB-0A536D68735C}" type="sibTrans" cxnId="{81B0AE55-EA5E-4B78-9FD7-24E697C13D4A}">
      <dgm:prSet/>
      <dgm:spPr/>
      <dgm:t>
        <a:bodyPr/>
        <a:lstStyle/>
        <a:p>
          <a:endParaRPr lang="en-US"/>
        </a:p>
      </dgm:t>
    </dgm:pt>
    <dgm:pt modelId="{4ECDD012-3FD5-42C7-913E-490BC57C37FD}">
      <dgm:prSet phldrT="[Text]"/>
      <dgm:spPr>
        <a:xfrm>
          <a:off x="4250607" y="919952"/>
          <a:ext cx="1293409" cy="646704"/>
        </a:xfrm>
        <a:prstGeom prst="roundRect">
          <a:avLst/>
        </a:prstGeo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Estimated and Paid Quarterly</a:t>
          </a:r>
        </a:p>
      </dgm:t>
    </dgm:pt>
    <dgm:pt modelId="{221E4E6B-777D-4A39-8306-45E33348B17A}" type="parTrans" cxnId="{E8DD614E-F363-42CE-86D1-45C5965E8E08}">
      <dgm:prSet/>
      <dgm:spPr>
        <a:xfrm>
          <a:off x="4114800" y="648336"/>
          <a:ext cx="782512" cy="271615"/>
        </a:xfrm>
        <a:custGeom>
          <a:avLst/>
          <a:gdLst/>
          <a:ahLst/>
          <a:cxnLst/>
          <a:rect l="0" t="0" r="0" b="0"/>
          <a:pathLst>
            <a:path>
              <a:moveTo>
                <a:pt x="0" y="0"/>
              </a:moveTo>
              <a:lnTo>
                <a:pt x="0" y="135807"/>
              </a:lnTo>
              <a:lnTo>
                <a:pt x="782512" y="135807"/>
              </a:lnTo>
              <a:lnTo>
                <a:pt x="782512" y="27161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3D468E8A-62FA-4849-90C6-A6F8CA865456}" type="sibTrans" cxnId="{E8DD614E-F363-42CE-86D1-45C5965E8E08}">
      <dgm:prSet/>
      <dgm:spPr/>
      <dgm:t>
        <a:bodyPr/>
        <a:lstStyle/>
        <a:p>
          <a:endParaRPr lang="en-US"/>
        </a:p>
      </dgm:t>
    </dgm:pt>
    <dgm:pt modelId="{11F87F0C-6E54-4D3C-A049-32816BF6405F}" type="pres">
      <dgm:prSet presAssocID="{247C2597-459E-4520-9E6A-D123071F3FF0}" presName="hierChild1" presStyleCnt="0">
        <dgm:presLayoutVars>
          <dgm:orgChart val="1"/>
          <dgm:chPref val="1"/>
          <dgm:dir/>
          <dgm:animOne val="branch"/>
          <dgm:animLvl val="lvl"/>
          <dgm:resizeHandles/>
        </dgm:presLayoutVars>
      </dgm:prSet>
      <dgm:spPr/>
    </dgm:pt>
    <dgm:pt modelId="{D4DDE562-C29C-4721-8636-78B121332BFE}" type="pres">
      <dgm:prSet presAssocID="{07D2CA13-4A3B-489F-80BA-6FC336EF0771}" presName="hierRoot1" presStyleCnt="0">
        <dgm:presLayoutVars>
          <dgm:hierBranch val="init"/>
        </dgm:presLayoutVars>
      </dgm:prSet>
      <dgm:spPr/>
    </dgm:pt>
    <dgm:pt modelId="{85CEC810-8191-486D-BCE9-189457E84AA6}" type="pres">
      <dgm:prSet presAssocID="{07D2CA13-4A3B-489F-80BA-6FC336EF0771}" presName="rootComposite1" presStyleCnt="0"/>
      <dgm:spPr/>
    </dgm:pt>
    <dgm:pt modelId="{82A3FA72-BE34-47EC-9D2B-2215502C91B8}" type="pres">
      <dgm:prSet presAssocID="{07D2CA13-4A3B-489F-80BA-6FC336EF0771}" presName="rootText1" presStyleLbl="node0" presStyleIdx="0" presStyleCnt="1">
        <dgm:presLayoutVars>
          <dgm:chPref val="3"/>
        </dgm:presLayoutVars>
      </dgm:prSet>
      <dgm:spPr>
        <a:prstGeom prst="roundRect">
          <a:avLst/>
        </a:prstGeom>
      </dgm:spPr>
    </dgm:pt>
    <dgm:pt modelId="{1B5260FC-660D-454B-963D-76748C0B0766}" type="pres">
      <dgm:prSet presAssocID="{07D2CA13-4A3B-489F-80BA-6FC336EF0771}" presName="rootConnector1" presStyleLbl="node1" presStyleIdx="0" presStyleCnt="0"/>
      <dgm:spPr/>
    </dgm:pt>
    <dgm:pt modelId="{8A70FA3D-5BBD-48FC-82E0-7B40E736127F}" type="pres">
      <dgm:prSet presAssocID="{07D2CA13-4A3B-489F-80BA-6FC336EF0771}" presName="hierChild2" presStyleCnt="0"/>
      <dgm:spPr/>
    </dgm:pt>
    <dgm:pt modelId="{E0DB4559-64D4-42A0-B070-5253EA818756}" type="pres">
      <dgm:prSet presAssocID="{99B2F10D-C0B2-4FBE-92E2-62D32614C16D}" presName="Name37" presStyleLbl="parChTrans1D2" presStyleIdx="0" presStyleCnt="2"/>
      <dgm:spPr/>
    </dgm:pt>
    <dgm:pt modelId="{3A351961-5A25-447A-B4E8-6442BE59A6ED}" type="pres">
      <dgm:prSet presAssocID="{9099362B-9467-434B-91B0-D4CB27FA5B9B}" presName="hierRoot2" presStyleCnt="0">
        <dgm:presLayoutVars>
          <dgm:hierBranch val="init"/>
        </dgm:presLayoutVars>
      </dgm:prSet>
      <dgm:spPr/>
    </dgm:pt>
    <dgm:pt modelId="{76FF7227-E10E-4257-BF83-446E52597D76}" type="pres">
      <dgm:prSet presAssocID="{9099362B-9467-434B-91B0-D4CB27FA5B9B}" presName="rootComposite" presStyleCnt="0"/>
      <dgm:spPr/>
    </dgm:pt>
    <dgm:pt modelId="{D36B8922-6573-4F5E-A2CA-F76E28D20D29}" type="pres">
      <dgm:prSet presAssocID="{9099362B-9467-434B-91B0-D4CB27FA5B9B}" presName="rootText" presStyleLbl="node2" presStyleIdx="0" presStyleCnt="2">
        <dgm:presLayoutVars>
          <dgm:chPref val="3"/>
        </dgm:presLayoutVars>
      </dgm:prSet>
      <dgm:spPr>
        <a:prstGeom prst="roundRect">
          <a:avLst/>
        </a:prstGeom>
      </dgm:spPr>
    </dgm:pt>
    <dgm:pt modelId="{9CA65CB6-2CCD-4F11-93D6-FD810BA6C646}" type="pres">
      <dgm:prSet presAssocID="{9099362B-9467-434B-91B0-D4CB27FA5B9B}" presName="rootConnector" presStyleLbl="node2" presStyleIdx="0" presStyleCnt="2"/>
      <dgm:spPr/>
    </dgm:pt>
    <dgm:pt modelId="{76C08F59-92D7-4322-80E3-9A7CA14454CC}" type="pres">
      <dgm:prSet presAssocID="{9099362B-9467-434B-91B0-D4CB27FA5B9B}" presName="hierChild4" presStyleCnt="0"/>
      <dgm:spPr/>
    </dgm:pt>
    <dgm:pt modelId="{5D1F23B1-9EE3-4A50-BD6A-AE4F8C9D93CF}" type="pres">
      <dgm:prSet presAssocID="{DC6B49B2-6402-4A2B-BA59-25C8053E5EA9}" presName="Name37" presStyleLbl="parChTrans1D3" presStyleIdx="0" presStyleCnt="4"/>
      <dgm:spPr/>
    </dgm:pt>
    <dgm:pt modelId="{E46A205C-A852-4500-960E-545446ADCC99}" type="pres">
      <dgm:prSet presAssocID="{06265A74-4332-4A57-807C-0A18BCF7AA0F}" presName="hierRoot2" presStyleCnt="0">
        <dgm:presLayoutVars>
          <dgm:hierBranch val="init"/>
        </dgm:presLayoutVars>
      </dgm:prSet>
      <dgm:spPr/>
    </dgm:pt>
    <dgm:pt modelId="{3F38EAF9-CC1B-40B5-AC25-A4AE0CB4F050}" type="pres">
      <dgm:prSet presAssocID="{06265A74-4332-4A57-807C-0A18BCF7AA0F}" presName="rootComposite" presStyleCnt="0"/>
      <dgm:spPr/>
    </dgm:pt>
    <dgm:pt modelId="{6D066BA0-8586-4449-B668-27EC59ED22EF}" type="pres">
      <dgm:prSet presAssocID="{06265A74-4332-4A57-807C-0A18BCF7AA0F}" presName="rootText" presStyleLbl="node3" presStyleIdx="0" presStyleCnt="4">
        <dgm:presLayoutVars>
          <dgm:chPref val="3"/>
        </dgm:presLayoutVars>
      </dgm:prSet>
      <dgm:spPr>
        <a:prstGeom prst="roundRect">
          <a:avLst/>
        </a:prstGeom>
      </dgm:spPr>
    </dgm:pt>
    <dgm:pt modelId="{669DBEAF-55C0-469D-AF8B-0C53DF7688AF}" type="pres">
      <dgm:prSet presAssocID="{06265A74-4332-4A57-807C-0A18BCF7AA0F}" presName="rootConnector" presStyleLbl="node3" presStyleIdx="0" presStyleCnt="4"/>
      <dgm:spPr/>
    </dgm:pt>
    <dgm:pt modelId="{06C36EF1-213E-4C79-A5CF-0825B2C12197}" type="pres">
      <dgm:prSet presAssocID="{06265A74-4332-4A57-807C-0A18BCF7AA0F}" presName="hierChild4" presStyleCnt="0"/>
      <dgm:spPr/>
    </dgm:pt>
    <dgm:pt modelId="{EC3DD89F-F42B-41DA-BA22-25DE41DFCF6A}" type="pres">
      <dgm:prSet presAssocID="{06265A74-4332-4A57-807C-0A18BCF7AA0F}" presName="hierChild5" presStyleCnt="0"/>
      <dgm:spPr/>
    </dgm:pt>
    <dgm:pt modelId="{619CF3F3-1C59-4834-9A18-6B6DEC4E2672}" type="pres">
      <dgm:prSet presAssocID="{739B22BB-8B01-448B-8A15-B018EEA67619}" presName="Name37" presStyleLbl="parChTrans1D3" presStyleIdx="1" presStyleCnt="4"/>
      <dgm:spPr/>
    </dgm:pt>
    <dgm:pt modelId="{69203AA6-FA6C-40C2-A3B6-DAED6260152A}" type="pres">
      <dgm:prSet presAssocID="{98AF23AA-3CB4-408B-8C62-AD6F9FA7D7A8}" presName="hierRoot2" presStyleCnt="0">
        <dgm:presLayoutVars>
          <dgm:hierBranch val="init"/>
        </dgm:presLayoutVars>
      </dgm:prSet>
      <dgm:spPr/>
    </dgm:pt>
    <dgm:pt modelId="{A3C5122B-C9B9-4C29-8FBB-51DC5B7C7AC6}" type="pres">
      <dgm:prSet presAssocID="{98AF23AA-3CB4-408B-8C62-AD6F9FA7D7A8}" presName="rootComposite" presStyleCnt="0"/>
      <dgm:spPr/>
    </dgm:pt>
    <dgm:pt modelId="{95A974EE-A3AE-481E-8E1B-A644EC9A94B5}" type="pres">
      <dgm:prSet presAssocID="{98AF23AA-3CB4-408B-8C62-AD6F9FA7D7A8}" presName="rootText" presStyleLbl="node3" presStyleIdx="1" presStyleCnt="4">
        <dgm:presLayoutVars>
          <dgm:chPref val="3"/>
        </dgm:presLayoutVars>
      </dgm:prSet>
      <dgm:spPr>
        <a:prstGeom prst="roundRect">
          <a:avLst/>
        </a:prstGeom>
      </dgm:spPr>
    </dgm:pt>
    <dgm:pt modelId="{F7789746-14CA-4E90-8CE1-922BC547E6B4}" type="pres">
      <dgm:prSet presAssocID="{98AF23AA-3CB4-408B-8C62-AD6F9FA7D7A8}" presName="rootConnector" presStyleLbl="node3" presStyleIdx="1" presStyleCnt="4"/>
      <dgm:spPr/>
    </dgm:pt>
    <dgm:pt modelId="{69078ED8-64C0-47DB-917F-5112B848BC62}" type="pres">
      <dgm:prSet presAssocID="{98AF23AA-3CB4-408B-8C62-AD6F9FA7D7A8}" presName="hierChild4" presStyleCnt="0"/>
      <dgm:spPr/>
    </dgm:pt>
    <dgm:pt modelId="{A85E5348-2B8F-44A7-848F-B6217BA2BF90}" type="pres">
      <dgm:prSet presAssocID="{98AF23AA-3CB4-408B-8C62-AD6F9FA7D7A8}" presName="hierChild5" presStyleCnt="0"/>
      <dgm:spPr/>
    </dgm:pt>
    <dgm:pt modelId="{EC171A53-058E-4905-B40C-F706E76FF607}" type="pres">
      <dgm:prSet presAssocID="{CC0720D3-A9FA-4063-B04E-EC1DDCBB7599}" presName="Name37" presStyleLbl="parChTrans1D3" presStyleIdx="2" presStyleCnt="4"/>
      <dgm:spPr/>
    </dgm:pt>
    <dgm:pt modelId="{BA98C79E-00A4-410E-B1C4-CEE584ED517A}" type="pres">
      <dgm:prSet presAssocID="{E1123155-92D0-4486-942E-2428BE2CA66A}" presName="hierRoot2" presStyleCnt="0">
        <dgm:presLayoutVars>
          <dgm:hierBranch val="init"/>
        </dgm:presLayoutVars>
      </dgm:prSet>
      <dgm:spPr/>
    </dgm:pt>
    <dgm:pt modelId="{6948833D-D544-4E01-8D35-FBBD194F7AB9}" type="pres">
      <dgm:prSet presAssocID="{E1123155-92D0-4486-942E-2428BE2CA66A}" presName="rootComposite" presStyleCnt="0"/>
      <dgm:spPr/>
    </dgm:pt>
    <dgm:pt modelId="{27871418-0784-4E7D-BA6C-11553C6C8C2A}" type="pres">
      <dgm:prSet presAssocID="{E1123155-92D0-4486-942E-2428BE2CA66A}" presName="rootText" presStyleLbl="node3" presStyleIdx="2" presStyleCnt="4">
        <dgm:presLayoutVars>
          <dgm:chPref val="3"/>
        </dgm:presLayoutVars>
      </dgm:prSet>
      <dgm:spPr>
        <a:prstGeom prst="roundRect">
          <a:avLst/>
        </a:prstGeom>
      </dgm:spPr>
    </dgm:pt>
    <dgm:pt modelId="{1A625183-D082-4055-B77C-E27A7E74807D}" type="pres">
      <dgm:prSet presAssocID="{E1123155-92D0-4486-942E-2428BE2CA66A}" presName="rootConnector" presStyleLbl="node3" presStyleIdx="2" presStyleCnt="4"/>
      <dgm:spPr/>
    </dgm:pt>
    <dgm:pt modelId="{9FA66533-1C2F-472F-A3CD-CAB1E2CCCCA7}" type="pres">
      <dgm:prSet presAssocID="{E1123155-92D0-4486-942E-2428BE2CA66A}" presName="hierChild4" presStyleCnt="0"/>
      <dgm:spPr/>
    </dgm:pt>
    <dgm:pt modelId="{F132E8D5-B321-406C-AE27-407E2A5D786C}" type="pres">
      <dgm:prSet presAssocID="{E1123155-92D0-4486-942E-2428BE2CA66A}" presName="hierChild5" presStyleCnt="0"/>
      <dgm:spPr/>
    </dgm:pt>
    <dgm:pt modelId="{E5DF73F7-A399-46C4-AA92-C0AE6638720B}" type="pres">
      <dgm:prSet presAssocID="{346956FA-D433-44CF-9605-2EAD4E4455B6}" presName="Name37" presStyleLbl="parChTrans1D3" presStyleIdx="3" presStyleCnt="4"/>
      <dgm:spPr/>
    </dgm:pt>
    <dgm:pt modelId="{CDEA9130-CBD4-4989-8187-C8B20D955943}" type="pres">
      <dgm:prSet presAssocID="{6438ECC1-6E59-45FB-B479-42F17B6FD02C}" presName="hierRoot2" presStyleCnt="0">
        <dgm:presLayoutVars>
          <dgm:hierBranch val="init"/>
        </dgm:presLayoutVars>
      </dgm:prSet>
      <dgm:spPr/>
    </dgm:pt>
    <dgm:pt modelId="{EC009E12-4B19-4B26-A543-3901A2777C2C}" type="pres">
      <dgm:prSet presAssocID="{6438ECC1-6E59-45FB-B479-42F17B6FD02C}" presName="rootComposite" presStyleCnt="0"/>
      <dgm:spPr/>
    </dgm:pt>
    <dgm:pt modelId="{73FC0453-8F57-4594-8634-2DD68F929AA3}" type="pres">
      <dgm:prSet presAssocID="{6438ECC1-6E59-45FB-B479-42F17B6FD02C}" presName="rootText" presStyleLbl="node3" presStyleIdx="3" presStyleCnt="4">
        <dgm:presLayoutVars>
          <dgm:chPref val="3"/>
        </dgm:presLayoutVars>
      </dgm:prSet>
      <dgm:spPr>
        <a:prstGeom prst="roundRect">
          <a:avLst/>
        </a:prstGeom>
      </dgm:spPr>
    </dgm:pt>
    <dgm:pt modelId="{7B149538-C30E-47A2-8413-69209E80FA67}" type="pres">
      <dgm:prSet presAssocID="{6438ECC1-6E59-45FB-B479-42F17B6FD02C}" presName="rootConnector" presStyleLbl="node3" presStyleIdx="3" presStyleCnt="4"/>
      <dgm:spPr/>
    </dgm:pt>
    <dgm:pt modelId="{D912118E-3C81-4DB8-B7D7-555A024C32AD}" type="pres">
      <dgm:prSet presAssocID="{6438ECC1-6E59-45FB-B479-42F17B6FD02C}" presName="hierChild4" presStyleCnt="0"/>
      <dgm:spPr/>
    </dgm:pt>
    <dgm:pt modelId="{D707526F-493F-49B4-9CA6-9DE39C16235B}" type="pres">
      <dgm:prSet presAssocID="{6438ECC1-6E59-45FB-B479-42F17B6FD02C}" presName="hierChild5" presStyleCnt="0"/>
      <dgm:spPr/>
    </dgm:pt>
    <dgm:pt modelId="{BA485566-C52C-42D4-84E5-38D2F9018161}" type="pres">
      <dgm:prSet presAssocID="{9099362B-9467-434B-91B0-D4CB27FA5B9B}" presName="hierChild5" presStyleCnt="0"/>
      <dgm:spPr/>
    </dgm:pt>
    <dgm:pt modelId="{2EE59D68-C8E1-4A21-9075-363791B74360}" type="pres">
      <dgm:prSet presAssocID="{221E4E6B-777D-4A39-8306-45E33348B17A}" presName="Name37" presStyleLbl="parChTrans1D2" presStyleIdx="1" presStyleCnt="2"/>
      <dgm:spPr/>
    </dgm:pt>
    <dgm:pt modelId="{A6A25549-C821-4F92-A078-54021A791FA3}" type="pres">
      <dgm:prSet presAssocID="{4ECDD012-3FD5-42C7-913E-490BC57C37FD}" presName="hierRoot2" presStyleCnt="0">
        <dgm:presLayoutVars>
          <dgm:hierBranch val="init"/>
        </dgm:presLayoutVars>
      </dgm:prSet>
      <dgm:spPr/>
    </dgm:pt>
    <dgm:pt modelId="{BF2A7349-1AB1-4092-A42D-5A0AA09690A2}" type="pres">
      <dgm:prSet presAssocID="{4ECDD012-3FD5-42C7-913E-490BC57C37FD}" presName="rootComposite" presStyleCnt="0"/>
      <dgm:spPr/>
    </dgm:pt>
    <dgm:pt modelId="{74EC258D-0D8D-493E-83E1-71C6DC9FDC34}" type="pres">
      <dgm:prSet presAssocID="{4ECDD012-3FD5-42C7-913E-490BC57C37FD}" presName="rootText" presStyleLbl="node2" presStyleIdx="1" presStyleCnt="2">
        <dgm:presLayoutVars>
          <dgm:chPref val="3"/>
        </dgm:presLayoutVars>
      </dgm:prSet>
      <dgm:spPr>
        <a:prstGeom prst="roundRect">
          <a:avLst/>
        </a:prstGeom>
      </dgm:spPr>
    </dgm:pt>
    <dgm:pt modelId="{38AF77C7-5D09-4DA8-AA5B-41FE775CF78F}" type="pres">
      <dgm:prSet presAssocID="{4ECDD012-3FD5-42C7-913E-490BC57C37FD}" presName="rootConnector" presStyleLbl="node2" presStyleIdx="1" presStyleCnt="2"/>
      <dgm:spPr/>
    </dgm:pt>
    <dgm:pt modelId="{4D8D4223-5742-43D0-9B2B-54D660345BC9}" type="pres">
      <dgm:prSet presAssocID="{4ECDD012-3FD5-42C7-913E-490BC57C37FD}" presName="hierChild4" presStyleCnt="0"/>
      <dgm:spPr/>
    </dgm:pt>
    <dgm:pt modelId="{C791AD10-45D8-48AF-B431-1CDCC1A41F36}" type="pres">
      <dgm:prSet presAssocID="{4ECDD012-3FD5-42C7-913E-490BC57C37FD}" presName="hierChild5" presStyleCnt="0"/>
      <dgm:spPr/>
    </dgm:pt>
    <dgm:pt modelId="{DD18C4A4-E6B7-409C-B72C-8C41CE4FADA9}" type="pres">
      <dgm:prSet presAssocID="{07D2CA13-4A3B-489F-80BA-6FC336EF0771}" presName="hierChild3" presStyleCnt="0"/>
      <dgm:spPr/>
    </dgm:pt>
  </dgm:ptLst>
  <dgm:cxnLst>
    <dgm:cxn modelId="{9BD4F406-5261-46E7-A735-1E19FA078CC2}" type="presOf" srcId="{06265A74-4332-4A57-807C-0A18BCF7AA0F}" destId="{669DBEAF-55C0-469D-AF8B-0C53DF7688AF}" srcOrd="1" destOrd="0" presId="urn:microsoft.com/office/officeart/2005/8/layout/orgChart1"/>
    <dgm:cxn modelId="{D7925114-62B6-49F5-BA8B-CF0C4A8CAF6C}" srcId="{9099362B-9467-434B-91B0-D4CB27FA5B9B}" destId="{E1123155-92D0-4486-942E-2428BE2CA66A}" srcOrd="2" destOrd="0" parTransId="{CC0720D3-A9FA-4063-B04E-EC1DDCBB7599}" sibTransId="{907AD94B-86B9-44CE-BB0B-F240FFA38AEA}"/>
    <dgm:cxn modelId="{A34DDA19-20BC-451D-B309-00E1A7806E8E}" srcId="{9099362B-9467-434B-91B0-D4CB27FA5B9B}" destId="{06265A74-4332-4A57-807C-0A18BCF7AA0F}" srcOrd="0" destOrd="0" parTransId="{DC6B49B2-6402-4A2B-BA59-25C8053E5EA9}" sibTransId="{51E6F258-80F2-4EC7-ACE8-C8A003E9BC62}"/>
    <dgm:cxn modelId="{FDCA7D1E-2277-4116-8C47-21A2679380FE}" srcId="{247C2597-459E-4520-9E6A-D123071F3FF0}" destId="{07D2CA13-4A3B-489F-80BA-6FC336EF0771}" srcOrd="0" destOrd="0" parTransId="{A9A805FB-D5CE-4D84-B1EE-9ABEDEEB4BB0}" sibTransId="{31102EDA-43E4-4AED-BDFF-3DF332147163}"/>
    <dgm:cxn modelId="{7136D823-1E59-4FE7-AF81-5966FB3908A1}" type="presOf" srcId="{98AF23AA-3CB4-408B-8C62-AD6F9FA7D7A8}" destId="{95A974EE-A3AE-481E-8E1B-A644EC9A94B5}" srcOrd="0" destOrd="0" presId="urn:microsoft.com/office/officeart/2005/8/layout/orgChart1"/>
    <dgm:cxn modelId="{C9D9A726-41D8-43CA-9BB5-16DFB1BD51AF}" type="presOf" srcId="{9099362B-9467-434B-91B0-D4CB27FA5B9B}" destId="{9CA65CB6-2CCD-4F11-93D6-FD810BA6C646}" srcOrd="1" destOrd="0" presId="urn:microsoft.com/office/officeart/2005/8/layout/orgChart1"/>
    <dgm:cxn modelId="{3FD3CF2B-3015-4B4E-B87C-A209780D282D}" type="presOf" srcId="{07D2CA13-4A3B-489F-80BA-6FC336EF0771}" destId="{1B5260FC-660D-454B-963D-76748C0B0766}" srcOrd="1" destOrd="0" presId="urn:microsoft.com/office/officeart/2005/8/layout/orgChart1"/>
    <dgm:cxn modelId="{403B8748-54E8-409F-AAAD-289ABA111062}" type="presOf" srcId="{4ECDD012-3FD5-42C7-913E-490BC57C37FD}" destId="{74EC258D-0D8D-493E-83E1-71C6DC9FDC34}" srcOrd="0" destOrd="0" presId="urn:microsoft.com/office/officeart/2005/8/layout/orgChart1"/>
    <dgm:cxn modelId="{E9BC8B49-FDA8-4E06-A514-2090004C78AC}" type="presOf" srcId="{739B22BB-8B01-448B-8A15-B018EEA67619}" destId="{619CF3F3-1C59-4834-9A18-6B6DEC4E2672}" srcOrd="0" destOrd="0" presId="urn:microsoft.com/office/officeart/2005/8/layout/orgChart1"/>
    <dgm:cxn modelId="{E8DD614E-F363-42CE-86D1-45C5965E8E08}" srcId="{07D2CA13-4A3B-489F-80BA-6FC336EF0771}" destId="{4ECDD012-3FD5-42C7-913E-490BC57C37FD}" srcOrd="1" destOrd="0" parTransId="{221E4E6B-777D-4A39-8306-45E33348B17A}" sibTransId="{3D468E8A-62FA-4849-90C6-A6F8CA865456}"/>
    <dgm:cxn modelId="{81B0AE55-EA5E-4B78-9FD7-24E697C13D4A}" srcId="{9099362B-9467-434B-91B0-D4CB27FA5B9B}" destId="{6438ECC1-6E59-45FB-B479-42F17B6FD02C}" srcOrd="3" destOrd="0" parTransId="{346956FA-D433-44CF-9605-2EAD4E4455B6}" sibTransId="{A83E20F0-9362-42B6-B3CB-0A536D68735C}"/>
    <dgm:cxn modelId="{F3767066-4C15-48EC-8E39-4A317523BC38}" type="presOf" srcId="{06265A74-4332-4A57-807C-0A18BCF7AA0F}" destId="{6D066BA0-8586-4449-B668-27EC59ED22EF}" srcOrd="0" destOrd="0" presId="urn:microsoft.com/office/officeart/2005/8/layout/orgChart1"/>
    <dgm:cxn modelId="{C77D0C7C-FF3A-4972-986C-400EA90792AF}" type="presOf" srcId="{07D2CA13-4A3B-489F-80BA-6FC336EF0771}" destId="{82A3FA72-BE34-47EC-9D2B-2215502C91B8}" srcOrd="0" destOrd="0" presId="urn:microsoft.com/office/officeart/2005/8/layout/orgChart1"/>
    <dgm:cxn modelId="{19BB1C87-69DE-483C-BD83-4B5566528372}" type="presOf" srcId="{247C2597-459E-4520-9E6A-D123071F3FF0}" destId="{11F87F0C-6E54-4D3C-A049-32816BF6405F}" srcOrd="0" destOrd="0" presId="urn:microsoft.com/office/officeart/2005/8/layout/orgChart1"/>
    <dgm:cxn modelId="{1B20E292-5362-4E5F-9DFB-5BFE2B0BBBE9}" srcId="{9099362B-9467-434B-91B0-D4CB27FA5B9B}" destId="{98AF23AA-3CB4-408B-8C62-AD6F9FA7D7A8}" srcOrd="1" destOrd="0" parTransId="{739B22BB-8B01-448B-8A15-B018EEA67619}" sibTransId="{770E2007-EA1B-4C2C-89EF-CCAD41C1751B}"/>
    <dgm:cxn modelId="{973E0493-398E-425D-A291-E0962D3F2531}" type="presOf" srcId="{6438ECC1-6E59-45FB-B479-42F17B6FD02C}" destId="{7B149538-C30E-47A2-8413-69209E80FA67}" srcOrd="1" destOrd="0" presId="urn:microsoft.com/office/officeart/2005/8/layout/orgChart1"/>
    <dgm:cxn modelId="{1CD9A995-D0C3-4455-AC0C-C571AE76EDA1}" type="presOf" srcId="{6438ECC1-6E59-45FB-B479-42F17B6FD02C}" destId="{73FC0453-8F57-4594-8634-2DD68F929AA3}" srcOrd="0" destOrd="0" presId="urn:microsoft.com/office/officeart/2005/8/layout/orgChart1"/>
    <dgm:cxn modelId="{D7D082AD-C10C-488A-8445-BF4E551169BF}" type="presOf" srcId="{98AF23AA-3CB4-408B-8C62-AD6F9FA7D7A8}" destId="{F7789746-14CA-4E90-8CE1-922BC547E6B4}" srcOrd="1" destOrd="0" presId="urn:microsoft.com/office/officeart/2005/8/layout/orgChart1"/>
    <dgm:cxn modelId="{2F5559AF-8AE0-467C-A304-BA18A0A761F2}" type="presOf" srcId="{346956FA-D433-44CF-9605-2EAD4E4455B6}" destId="{E5DF73F7-A399-46C4-AA92-C0AE6638720B}" srcOrd="0" destOrd="0" presId="urn:microsoft.com/office/officeart/2005/8/layout/orgChart1"/>
    <dgm:cxn modelId="{B4045AB9-D276-4121-B5C6-FE8DB62BAEC9}" type="presOf" srcId="{9099362B-9467-434B-91B0-D4CB27FA5B9B}" destId="{D36B8922-6573-4F5E-A2CA-F76E28D20D29}" srcOrd="0" destOrd="0" presId="urn:microsoft.com/office/officeart/2005/8/layout/orgChart1"/>
    <dgm:cxn modelId="{9869B8C5-0918-4C63-BB32-ABB0F9A4AFD7}" type="presOf" srcId="{E1123155-92D0-4486-942E-2428BE2CA66A}" destId="{27871418-0784-4E7D-BA6C-11553C6C8C2A}" srcOrd="0" destOrd="0" presId="urn:microsoft.com/office/officeart/2005/8/layout/orgChart1"/>
    <dgm:cxn modelId="{568187CF-14AF-482B-A02E-54575EF77A38}" type="presOf" srcId="{99B2F10D-C0B2-4FBE-92E2-62D32614C16D}" destId="{E0DB4559-64D4-42A0-B070-5253EA818756}" srcOrd="0" destOrd="0" presId="urn:microsoft.com/office/officeart/2005/8/layout/orgChart1"/>
    <dgm:cxn modelId="{BD0DA1D5-F2FC-41E5-AA81-555776B85C81}" type="presOf" srcId="{4ECDD012-3FD5-42C7-913E-490BC57C37FD}" destId="{38AF77C7-5D09-4DA8-AA5B-41FE775CF78F}" srcOrd="1" destOrd="0" presId="urn:microsoft.com/office/officeart/2005/8/layout/orgChart1"/>
    <dgm:cxn modelId="{68AED8DF-C1E9-4DDA-AB3C-4E5525A2D6AB}" srcId="{07D2CA13-4A3B-489F-80BA-6FC336EF0771}" destId="{9099362B-9467-434B-91B0-D4CB27FA5B9B}" srcOrd="0" destOrd="0" parTransId="{99B2F10D-C0B2-4FBE-92E2-62D32614C16D}" sibTransId="{973CAC55-0385-428F-B220-863EC406469C}"/>
    <dgm:cxn modelId="{8CFCDCE4-7AE7-474E-B533-4BAA3DBD0820}" type="presOf" srcId="{221E4E6B-777D-4A39-8306-45E33348B17A}" destId="{2EE59D68-C8E1-4A21-9075-363791B74360}" srcOrd="0" destOrd="0" presId="urn:microsoft.com/office/officeart/2005/8/layout/orgChart1"/>
    <dgm:cxn modelId="{BB925CE7-3534-43AB-AD03-E2D481C34139}" type="presOf" srcId="{CC0720D3-A9FA-4063-B04E-EC1DDCBB7599}" destId="{EC171A53-058E-4905-B40C-F706E76FF607}" srcOrd="0" destOrd="0" presId="urn:microsoft.com/office/officeart/2005/8/layout/orgChart1"/>
    <dgm:cxn modelId="{9E613AF0-A68A-4640-A306-442F713B1999}" type="presOf" srcId="{E1123155-92D0-4486-942E-2428BE2CA66A}" destId="{1A625183-D082-4055-B77C-E27A7E74807D}" srcOrd="1" destOrd="0" presId="urn:microsoft.com/office/officeart/2005/8/layout/orgChart1"/>
    <dgm:cxn modelId="{1B04C2F4-1E69-4691-9999-0838DE18D442}" type="presOf" srcId="{DC6B49B2-6402-4A2B-BA59-25C8053E5EA9}" destId="{5D1F23B1-9EE3-4A50-BD6A-AE4F8C9D93CF}" srcOrd="0" destOrd="0" presId="urn:microsoft.com/office/officeart/2005/8/layout/orgChart1"/>
    <dgm:cxn modelId="{D0308A7B-B9A1-47AE-A757-BAF0728CC4B3}" type="presParOf" srcId="{11F87F0C-6E54-4D3C-A049-32816BF6405F}" destId="{D4DDE562-C29C-4721-8636-78B121332BFE}" srcOrd="0" destOrd="0" presId="urn:microsoft.com/office/officeart/2005/8/layout/orgChart1"/>
    <dgm:cxn modelId="{E1631208-6C7F-49D9-ACF4-1FE94A0BFEA3}" type="presParOf" srcId="{D4DDE562-C29C-4721-8636-78B121332BFE}" destId="{85CEC810-8191-486D-BCE9-189457E84AA6}" srcOrd="0" destOrd="0" presId="urn:microsoft.com/office/officeart/2005/8/layout/orgChart1"/>
    <dgm:cxn modelId="{DB813078-5F8D-41DB-A15B-147640242EE2}" type="presParOf" srcId="{85CEC810-8191-486D-BCE9-189457E84AA6}" destId="{82A3FA72-BE34-47EC-9D2B-2215502C91B8}" srcOrd="0" destOrd="0" presId="urn:microsoft.com/office/officeart/2005/8/layout/orgChart1"/>
    <dgm:cxn modelId="{4EC479BA-A0B8-4AF9-8DAD-8AF42ECDEDEF}" type="presParOf" srcId="{85CEC810-8191-486D-BCE9-189457E84AA6}" destId="{1B5260FC-660D-454B-963D-76748C0B0766}" srcOrd="1" destOrd="0" presId="urn:microsoft.com/office/officeart/2005/8/layout/orgChart1"/>
    <dgm:cxn modelId="{AD439499-9A73-4AB6-B22B-FB26889AD5A5}" type="presParOf" srcId="{D4DDE562-C29C-4721-8636-78B121332BFE}" destId="{8A70FA3D-5BBD-48FC-82E0-7B40E736127F}" srcOrd="1" destOrd="0" presId="urn:microsoft.com/office/officeart/2005/8/layout/orgChart1"/>
    <dgm:cxn modelId="{20D1B377-509A-431D-B222-0C337861E9FA}" type="presParOf" srcId="{8A70FA3D-5BBD-48FC-82E0-7B40E736127F}" destId="{E0DB4559-64D4-42A0-B070-5253EA818756}" srcOrd="0" destOrd="0" presId="urn:microsoft.com/office/officeart/2005/8/layout/orgChart1"/>
    <dgm:cxn modelId="{08F8100A-5DA2-4E2E-A0FD-19D9942211EE}" type="presParOf" srcId="{8A70FA3D-5BBD-48FC-82E0-7B40E736127F}" destId="{3A351961-5A25-447A-B4E8-6442BE59A6ED}" srcOrd="1" destOrd="0" presId="urn:microsoft.com/office/officeart/2005/8/layout/orgChart1"/>
    <dgm:cxn modelId="{D2D6721F-C026-4B71-8FE2-6CBF867BBCE0}" type="presParOf" srcId="{3A351961-5A25-447A-B4E8-6442BE59A6ED}" destId="{76FF7227-E10E-4257-BF83-446E52597D76}" srcOrd="0" destOrd="0" presId="urn:microsoft.com/office/officeart/2005/8/layout/orgChart1"/>
    <dgm:cxn modelId="{8FCFF357-1A7F-4041-B14E-9A7BE75DE107}" type="presParOf" srcId="{76FF7227-E10E-4257-BF83-446E52597D76}" destId="{D36B8922-6573-4F5E-A2CA-F76E28D20D29}" srcOrd="0" destOrd="0" presId="urn:microsoft.com/office/officeart/2005/8/layout/orgChart1"/>
    <dgm:cxn modelId="{3B083C5D-14C2-4D7E-935C-DDA615C32F43}" type="presParOf" srcId="{76FF7227-E10E-4257-BF83-446E52597D76}" destId="{9CA65CB6-2CCD-4F11-93D6-FD810BA6C646}" srcOrd="1" destOrd="0" presId="urn:microsoft.com/office/officeart/2005/8/layout/orgChart1"/>
    <dgm:cxn modelId="{35A6B1D4-8F68-4B84-B080-9B876DBFE52A}" type="presParOf" srcId="{3A351961-5A25-447A-B4E8-6442BE59A6ED}" destId="{76C08F59-92D7-4322-80E3-9A7CA14454CC}" srcOrd="1" destOrd="0" presId="urn:microsoft.com/office/officeart/2005/8/layout/orgChart1"/>
    <dgm:cxn modelId="{218F5BF0-0529-45A7-B6FF-F11C625117C0}" type="presParOf" srcId="{76C08F59-92D7-4322-80E3-9A7CA14454CC}" destId="{5D1F23B1-9EE3-4A50-BD6A-AE4F8C9D93CF}" srcOrd="0" destOrd="0" presId="urn:microsoft.com/office/officeart/2005/8/layout/orgChart1"/>
    <dgm:cxn modelId="{D43CE8BB-A78B-4947-B7F9-77333BB1C4F6}" type="presParOf" srcId="{76C08F59-92D7-4322-80E3-9A7CA14454CC}" destId="{E46A205C-A852-4500-960E-545446ADCC99}" srcOrd="1" destOrd="0" presId="urn:microsoft.com/office/officeart/2005/8/layout/orgChart1"/>
    <dgm:cxn modelId="{3A5F0971-BFC6-4DD2-B436-3146DDC2B8C6}" type="presParOf" srcId="{E46A205C-A852-4500-960E-545446ADCC99}" destId="{3F38EAF9-CC1B-40B5-AC25-A4AE0CB4F050}" srcOrd="0" destOrd="0" presId="urn:microsoft.com/office/officeart/2005/8/layout/orgChart1"/>
    <dgm:cxn modelId="{B81B6955-DC48-4E6F-99C1-28DF061D3406}" type="presParOf" srcId="{3F38EAF9-CC1B-40B5-AC25-A4AE0CB4F050}" destId="{6D066BA0-8586-4449-B668-27EC59ED22EF}" srcOrd="0" destOrd="0" presId="urn:microsoft.com/office/officeart/2005/8/layout/orgChart1"/>
    <dgm:cxn modelId="{C11DA934-88E4-4A54-ACF1-80A066F54F8F}" type="presParOf" srcId="{3F38EAF9-CC1B-40B5-AC25-A4AE0CB4F050}" destId="{669DBEAF-55C0-469D-AF8B-0C53DF7688AF}" srcOrd="1" destOrd="0" presId="urn:microsoft.com/office/officeart/2005/8/layout/orgChart1"/>
    <dgm:cxn modelId="{DEBB2865-12CB-49BA-8AC5-3582807A7465}" type="presParOf" srcId="{E46A205C-A852-4500-960E-545446ADCC99}" destId="{06C36EF1-213E-4C79-A5CF-0825B2C12197}" srcOrd="1" destOrd="0" presId="urn:microsoft.com/office/officeart/2005/8/layout/orgChart1"/>
    <dgm:cxn modelId="{599E0EE1-34E6-48B9-B810-8923A85B1E91}" type="presParOf" srcId="{E46A205C-A852-4500-960E-545446ADCC99}" destId="{EC3DD89F-F42B-41DA-BA22-25DE41DFCF6A}" srcOrd="2" destOrd="0" presId="urn:microsoft.com/office/officeart/2005/8/layout/orgChart1"/>
    <dgm:cxn modelId="{C47E1B19-00F3-4B3C-9FE6-D704F0756DBE}" type="presParOf" srcId="{76C08F59-92D7-4322-80E3-9A7CA14454CC}" destId="{619CF3F3-1C59-4834-9A18-6B6DEC4E2672}" srcOrd="2" destOrd="0" presId="urn:microsoft.com/office/officeart/2005/8/layout/orgChart1"/>
    <dgm:cxn modelId="{CDA867E8-EC92-4AF4-B79A-3617EF353C9A}" type="presParOf" srcId="{76C08F59-92D7-4322-80E3-9A7CA14454CC}" destId="{69203AA6-FA6C-40C2-A3B6-DAED6260152A}" srcOrd="3" destOrd="0" presId="urn:microsoft.com/office/officeart/2005/8/layout/orgChart1"/>
    <dgm:cxn modelId="{7AAF1C96-4B2D-4338-9608-99CC0B809F28}" type="presParOf" srcId="{69203AA6-FA6C-40C2-A3B6-DAED6260152A}" destId="{A3C5122B-C9B9-4C29-8FBB-51DC5B7C7AC6}" srcOrd="0" destOrd="0" presId="urn:microsoft.com/office/officeart/2005/8/layout/orgChart1"/>
    <dgm:cxn modelId="{AC6D2E65-4280-491D-B3D4-10D1FB0DEF08}" type="presParOf" srcId="{A3C5122B-C9B9-4C29-8FBB-51DC5B7C7AC6}" destId="{95A974EE-A3AE-481E-8E1B-A644EC9A94B5}" srcOrd="0" destOrd="0" presId="urn:microsoft.com/office/officeart/2005/8/layout/orgChart1"/>
    <dgm:cxn modelId="{415728D8-28AB-4A96-ACD7-2FC4BB530A43}" type="presParOf" srcId="{A3C5122B-C9B9-4C29-8FBB-51DC5B7C7AC6}" destId="{F7789746-14CA-4E90-8CE1-922BC547E6B4}" srcOrd="1" destOrd="0" presId="urn:microsoft.com/office/officeart/2005/8/layout/orgChart1"/>
    <dgm:cxn modelId="{1848A0D2-4612-4353-B107-D69A852D8736}" type="presParOf" srcId="{69203AA6-FA6C-40C2-A3B6-DAED6260152A}" destId="{69078ED8-64C0-47DB-917F-5112B848BC62}" srcOrd="1" destOrd="0" presId="urn:microsoft.com/office/officeart/2005/8/layout/orgChart1"/>
    <dgm:cxn modelId="{6927B660-CA13-49CA-9BDB-C0396613B2A3}" type="presParOf" srcId="{69203AA6-FA6C-40C2-A3B6-DAED6260152A}" destId="{A85E5348-2B8F-44A7-848F-B6217BA2BF90}" srcOrd="2" destOrd="0" presId="urn:microsoft.com/office/officeart/2005/8/layout/orgChart1"/>
    <dgm:cxn modelId="{192490F4-177F-4582-A53F-4337EBCAAC54}" type="presParOf" srcId="{76C08F59-92D7-4322-80E3-9A7CA14454CC}" destId="{EC171A53-058E-4905-B40C-F706E76FF607}" srcOrd="4" destOrd="0" presId="urn:microsoft.com/office/officeart/2005/8/layout/orgChart1"/>
    <dgm:cxn modelId="{6C9251D2-560D-4D75-9D95-5F62440594B8}" type="presParOf" srcId="{76C08F59-92D7-4322-80E3-9A7CA14454CC}" destId="{BA98C79E-00A4-410E-B1C4-CEE584ED517A}" srcOrd="5" destOrd="0" presId="urn:microsoft.com/office/officeart/2005/8/layout/orgChart1"/>
    <dgm:cxn modelId="{7E2EBEAF-2C43-4878-8168-EE323399207B}" type="presParOf" srcId="{BA98C79E-00A4-410E-B1C4-CEE584ED517A}" destId="{6948833D-D544-4E01-8D35-FBBD194F7AB9}" srcOrd="0" destOrd="0" presId="urn:microsoft.com/office/officeart/2005/8/layout/orgChart1"/>
    <dgm:cxn modelId="{0BDB15FD-56A5-49F1-B2E3-4A5F33B186BA}" type="presParOf" srcId="{6948833D-D544-4E01-8D35-FBBD194F7AB9}" destId="{27871418-0784-4E7D-BA6C-11553C6C8C2A}" srcOrd="0" destOrd="0" presId="urn:microsoft.com/office/officeart/2005/8/layout/orgChart1"/>
    <dgm:cxn modelId="{98FBD62A-BA7F-4B98-B0A2-F7215BA8CD35}" type="presParOf" srcId="{6948833D-D544-4E01-8D35-FBBD194F7AB9}" destId="{1A625183-D082-4055-B77C-E27A7E74807D}" srcOrd="1" destOrd="0" presId="urn:microsoft.com/office/officeart/2005/8/layout/orgChart1"/>
    <dgm:cxn modelId="{C4A97885-1948-44BE-B23B-2590CC0594A9}" type="presParOf" srcId="{BA98C79E-00A4-410E-B1C4-CEE584ED517A}" destId="{9FA66533-1C2F-472F-A3CD-CAB1E2CCCCA7}" srcOrd="1" destOrd="0" presId="urn:microsoft.com/office/officeart/2005/8/layout/orgChart1"/>
    <dgm:cxn modelId="{B9CC267C-31C3-44E1-89F6-AADE0EA018DA}" type="presParOf" srcId="{BA98C79E-00A4-410E-B1C4-CEE584ED517A}" destId="{F132E8D5-B321-406C-AE27-407E2A5D786C}" srcOrd="2" destOrd="0" presId="urn:microsoft.com/office/officeart/2005/8/layout/orgChart1"/>
    <dgm:cxn modelId="{27E4A08A-E317-47EB-AA54-ADC4AE5307AC}" type="presParOf" srcId="{76C08F59-92D7-4322-80E3-9A7CA14454CC}" destId="{E5DF73F7-A399-46C4-AA92-C0AE6638720B}" srcOrd="6" destOrd="0" presId="urn:microsoft.com/office/officeart/2005/8/layout/orgChart1"/>
    <dgm:cxn modelId="{74FD50B1-F569-4C19-9711-DFE1172D8244}" type="presParOf" srcId="{76C08F59-92D7-4322-80E3-9A7CA14454CC}" destId="{CDEA9130-CBD4-4989-8187-C8B20D955943}" srcOrd="7" destOrd="0" presId="urn:microsoft.com/office/officeart/2005/8/layout/orgChart1"/>
    <dgm:cxn modelId="{683333AA-7EAE-439E-859C-F3B66DB7CF40}" type="presParOf" srcId="{CDEA9130-CBD4-4989-8187-C8B20D955943}" destId="{EC009E12-4B19-4B26-A543-3901A2777C2C}" srcOrd="0" destOrd="0" presId="urn:microsoft.com/office/officeart/2005/8/layout/orgChart1"/>
    <dgm:cxn modelId="{3C197050-4C8E-4B06-AC51-E4A0E7CC70EB}" type="presParOf" srcId="{EC009E12-4B19-4B26-A543-3901A2777C2C}" destId="{73FC0453-8F57-4594-8634-2DD68F929AA3}" srcOrd="0" destOrd="0" presId="urn:microsoft.com/office/officeart/2005/8/layout/orgChart1"/>
    <dgm:cxn modelId="{BF5B2B56-CBAB-4B5C-B8D2-E2359EAC9CA9}" type="presParOf" srcId="{EC009E12-4B19-4B26-A543-3901A2777C2C}" destId="{7B149538-C30E-47A2-8413-69209E80FA67}" srcOrd="1" destOrd="0" presId="urn:microsoft.com/office/officeart/2005/8/layout/orgChart1"/>
    <dgm:cxn modelId="{B018260B-A9F6-43EC-A1ED-3BBCED40D4D8}" type="presParOf" srcId="{CDEA9130-CBD4-4989-8187-C8B20D955943}" destId="{D912118E-3C81-4DB8-B7D7-555A024C32AD}" srcOrd="1" destOrd="0" presId="urn:microsoft.com/office/officeart/2005/8/layout/orgChart1"/>
    <dgm:cxn modelId="{A1EF182F-C95E-40FF-9318-6E791E7C10D9}" type="presParOf" srcId="{CDEA9130-CBD4-4989-8187-C8B20D955943}" destId="{D707526F-493F-49B4-9CA6-9DE39C16235B}" srcOrd="2" destOrd="0" presId="urn:microsoft.com/office/officeart/2005/8/layout/orgChart1"/>
    <dgm:cxn modelId="{E0668CD5-164E-4354-AAA2-449E4CF84C1A}" type="presParOf" srcId="{3A351961-5A25-447A-B4E8-6442BE59A6ED}" destId="{BA485566-C52C-42D4-84E5-38D2F9018161}" srcOrd="2" destOrd="0" presId="urn:microsoft.com/office/officeart/2005/8/layout/orgChart1"/>
    <dgm:cxn modelId="{9DA98131-9958-429E-9291-2E91C9BE8EAE}" type="presParOf" srcId="{8A70FA3D-5BBD-48FC-82E0-7B40E736127F}" destId="{2EE59D68-C8E1-4A21-9075-363791B74360}" srcOrd="2" destOrd="0" presId="urn:microsoft.com/office/officeart/2005/8/layout/orgChart1"/>
    <dgm:cxn modelId="{8314D851-8E95-432C-9733-D9F86F8E77AD}" type="presParOf" srcId="{8A70FA3D-5BBD-48FC-82E0-7B40E736127F}" destId="{A6A25549-C821-4F92-A078-54021A791FA3}" srcOrd="3" destOrd="0" presId="urn:microsoft.com/office/officeart/2005/8/layout/orgChart1"/>
    <dgm:cxn modelId="{435BC0E2-A23A-4478-86BC-3BE7F50352CD}" type="presParOf" srcId="{A6A25549-C821-4F92-A078-54021A791FA3}" destId="{BF2A7349-1AB1-4092-A42D-5A0AA09690A2}" srcOrd="0" destOrd="0" presId="urn:microsoft.com/office/officeart/2005/8/layout/orgChart1"/>
    <dgm:cxn modelId="{CFE5F8E3-07DE-4FE8-9086-513AB39FEFAA}" type="presParOf" srcId="{BF2A7349-1AB1-4092-A42D-5A0AA09690A2}" destId="{74EC258D-0D8D-493E-83E1-71C6DC9FDC34}" srcOrd="0" destOrd="0" presId="urn:microsoft.com/office/officeart/2005/8/layout/orgChart1"/>
    <dgm:cxn modelId="{D1A03D5C-8A95-4A9F-B915-F86DACD1C0ED}" type="presParOf" srcId="{BF2A7349-1AB1-4092-A42D-5A0AA09690A2}" destId="{38AF77C7-5D09-4DA8-AA5B-41FE775CF78F}" srcOrd="1" destOrd="0" presId="urn:microsoft.com/office/officeart/2005/8/layout/orgChart1"/>
    <dgm:cxn modelId="{FBDB9D28-75FD-4CBC-AC11-E116CC992841}" type="presParOf" srcId="{A6A25549-C821-4F92-A078-54021A791FA3}" destId="{4D8D4223-5742-43D0-9B2B-54D660345BC9}" srcOrd="1" destOrd="0" presId="urn:microsoft.com/office/officeart/2005/8/layout/orgChart1"/>
    <dgm:cxn modelId="{E716AD4D-2E78-447F-8E0E-CBC98328C64E}" type="presParOf" srcId="{A6A25549-C821-4F92-A078-54021A791FA3}" destId="{C791AD10-45D8-48AF-B431-1CDCC1A41F36}" srcOrd="2" destOrd="0" presId="urn:microsoft.com/office/officeart/2005/8/layout/orgChart1"/>
    <dgm:cxn modelId="{0F0D9E68-DFCE-42D4-B491-CB0C7FF9DB59}" type="presParOf" srcId="{D4DDE562-C29C-4721-8636-78B121332BFE}" destId="{DD18C4A4-E6B7-409C-B72C-8C41CE4FADA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95CB597-A3C8-4B26-8DC4-D402437CC70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F6B4532B-1C9E-41FF-9D6E-60B8F8D5DDC6}">
      <dgm:prSet phldrT="[Text]" custT="1"/>
      <dgm:spPr>
        <a:xfrm>
          <a:off x="1778" y="1362686"/>
          <a:ext cx="1581931" cy="79096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Income Tax</a:t>
          </a:r>
        </a:p>
      </dgm:t>
    </dgm:pt>
    <dgm:pt modelId="{DA03C652-E84E-48BA-BFF9-75F559884140}" type="parTrans" cxnId="{B4F577EE-D0A5-4C90-B617-386F8FA1EE56}">
      <dgm:prSet/>
      <dgm:spPr/>
      <dgm:t>
        <a:bodyPr/>
        <a:lstStyle/>
        <a:p>
          <a:endParaRPr lang="en-US"/>
        </a:p>
      </dgm:t>
    </dgm:pt>
    <dgm:pt modelId="{63021ADC-044B-4832-B8C1-F0CB0739E97C}" type="sibTrans" cxnId="{B4F577EE-D0A5-4C90-B617-386F8FA1EE56}">
      <dgm:prSet/>
      <dgm:spPr/>
      <dgm:t>
        <a:bodyPr/>
        <a:lstStyle/>
        <a:p>
          <a:endParaRPr lang="en-US"/>
        </a:p>
      </dgm:t>
    </dgm:pt>
    <dgm:pt modelId="{78FFF486-FE24-4BBA-BE1E-3ED1912E90D5}">
      <dgm:prSet phldrT="[Text]" custT="1"/>
      <dgm:spPr>
        <a:xfrm>
          <a:off x="2216482" y="453076"/>
          <a:ext cx="1581931" cy="79096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Less than</a:t>
          </a:r>
        </a:p>
      </dgm:t>
    </dgm:pt>
    <dgm:pt modelId="{F722D18B-BC69-4812-9BB7-F909F6824274}" type="parTrans" cxnId="{B1F08481-5A47-4C43-B985-E7936A31B252}">
      <dgm:prSet/>
      <dgm:spPr>
        <a:xfrm rot="18289469">
          <a:off x="1346067" y="1287280"/>
          <a:ext cx="1108057" cy="32167"/>
        </a:xfrm>
        <a:custGeom>
          <a:avLst/>
          <a:gdLst/>
          <a:ahLst/>
          <a:cxnLst/>
          <a:rect l="0" t="0" r="0" b="0"/>
          <a:pathLst>
            <a:path>
              <a:moveTo>
                <a:pt x="0" y="16083"/>
              </a:moveTo>
              <a:lnTo>
                <a:pt x="1108057" y="16083"/>
              </a:lnTo>
            </a:path>
          </a:pathLst>
        </a:custGeom>
        <a:noFill/>
        <a:ln w="25400"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5973B2DD-5AA8-4530-9C34-028E2511DFE6}" type="sibTrans" cxnId="{B1F08481-5A47-4C43-B985-E7936A31B252}">
      <dgm:prSet/>
      <dgm:spPr/>
      <dgm:t>
        <a:bodyPr/>
        <a:lstStyle/>
        <a:p>
          <a:endParaRPr lang="en-US"/>
        </a:p>
      </dgm:t>
    </dgm:pt>
    <dgm:pt modelId="{DBF1B1F3-EBCE-4977-AD17-7F508C1E350B}">
      <dgm:prSet phldrT="[Text]" custT="1"/>
      <dgm:spPr>
        <a:xfrm>
          <a:off x="4431186" y="453076"/>
          <a:ext cx="1581931" cy="79096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Taxes Paid</a:t>
          </a:r>
        </a:p>
      </dgm:t>
    </dgm:pt>
    <dgm:pt modelId="{8D2FF5D9-CA80-44ED-835C-570F7EBF591D}" type="parTrans" cxnId="{EF449323-B61D-4ED9-832C-3687E88E7150}">
      <dgm:prSet/>
      <dgm:spPr>
        <a:xfrm>
          <a:off x="3798413" y="832475"/>
          <a:ext cx="632772" cy="32167"/>
        </a:xfrm>
        <a:custGeom>
          <a:avLst/>
          <a:gdLst/>
          <a:ahLst/>
          <a:cxnLst/>
          <a:rect l="0" t="0" r="0" b="0"/>
          <a:pathLst>
            <a:path>
              <a:moveTo>
                <a:pt x="0" y="16083"/>
              </a:moveTo>
              <a:lnTo>
                <a:pt x="632772" y="16083"/>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4C958840-0E67-442D-8054-061B668EE67D}" type="sibTrans" cxnId="{EF449323-B61D-4ED9-832C-3687E88E7150}">
      <dgm:prSet/>
      <dgm:spPr/>
      <dgm:t>
        <a:bodyPr/>
        <a:lstStyle/>
        <a:p>
          <a:endParaRPr lang="en-US"/>
        </a:p>
      </dgm:t>
    </dgm:pt>
    <dgm:pt modelId="{AAF440BD-C0A5-4B6D-A646-31EE0BC07519}">
      <dgm:prSet phldrT="[Text]" custT="1"/>
      <dgm:spPr>
        <a:xfrm>
          <a:off x="6645890" y="453076"/>
          <a:ext cx="1581931" cy="79096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Refund</a:t>
          </a:r>
        </a:p>
      </dgm:t>
    </dgm:pt>
    <dgm:pt modelId="{C3E09910-E9A8-4C3A-93BB-F0DB34869A61}" type="parTrans" cxnId="{A029F572-81E7-4BB0-877E-86EDE03DFFA1}">
      <dgm:prSet/>
      <dgm:spPr>
        <a:xfrm>
          <a:off x="6013117" y="832475"/>
          <a:ext cx="632772" cy="32167"/>
        </a:xfrm>
        <a:custGeom>
          <a:avLst/>
          <a:gdLst/>
          <a:ahLst/>
          <a:cxnLst/>
          <a:rect l="0" t="0" r="0" b="0"/>
          <a:pathLst>
            <a:path>
              <a:moveTo>
                <a:pt x="0" y="16083"/>
              </a:moveTo>
              <a:lnTo>
                <a:pt x="632772" y="16083"/>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B60D3496-D810-4A92-A618-04314D79B930}" type="sibTrans" cxnId="{A029F572-81E7-4BB0-877E-86EDE03DFFA1}">
      <dgm:prSet/>
      <dgm:spPr/>
      <dgm:t>
        <a:bodyPr/>
        <a:lstStyle/>
        <a:p>
          <a:endParaRPr lang="en-US"/>
        </a:p>
      </dgm:t>
    </dgm:pt>
    <dgm:pt modelId="{1E62DC6D-8E67-482B-82DB-F0149B368A3E}">
      <dgm:prSet phldrT="[Text]" custT="1"/>
      <dgm:spPr>
        <a:xfrm>
          <a:off x="2216482" y="2272297"/>
          <a:ext cx="1581931" cy="79096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More than</a:t>
          </a:r>
        </a:p>
      </dgm:t>
    </dgm:pt>
    <dgm:pt modelId="{A3BA9548-21F7-4E05-A988-01CA15C8E146}" type="parTrans" cxnId="{C329DD4C-6DAC-4738-8E96-1BEB0AEAB738}">
      <dgm:prSet/>
      <dgm:spPr>
        <a:xfrm rot="3310531">
          <a:off x="1346067" y="2196891"/>
          <a:ext cx="1108057" cy="32167"/>
        </a:xfrm>
        <a:custGeom>
          <a:avLst/>
          <a:gdLst/>
          <a:ahLst/>
          <a:cxnLst/>
          <a:rect l="0" t="0" r="0" b="0"/>
          <a:pathLst>
            <a:path>
              <a:moveTo>
                <a:pt x="0" y="16083"/>
              </a:moveTo>
              <a:lnTo>
                <a:pt x="1108057" y="16083"/>
              </a:lnTo>
            </a:path>
          </a:pathLst>
        </a:custGeom>
        <a:noFill/>
        <a:ln w="25400"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3DDADC99-AF7C-4586-9130-FBF0742A5772}" type="sibTrans" cxnId="{C329DD4C-6DAC-4738-8E96-1BEB0AEAB738}">
      <dgm:prSet/>
      <dgm:spPr/>
      <dgm:t>
        <a:bodyPr/>
        <a:lstStyle/>
        <a:p>
          <a:endParaRPr lang="en-US"/>
        </a:p>
      </dgm:t>
    </dgm:pt>
    <dgm:pt modelId="{CE34A2DE-F156-4053-8755-87F88094D8CD}">
      <dgm:prSet phldrT="[Text]" custT="1"/>
      <dgm:spPr>
        <a:xfrm>
          <a:off x="4431186" y="2272297"/>
          <a:ext cx="1581931" cy="79096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Taxes paid</a:t>
          </a:r>
        </a:p>
      </dgm:t>
    </dgm:pt>
    <dgm:pt modelId="{AB43DA77-CEC8-446D-8E30-8CD9F94B605F}" type="parTrans" cxnId="{E15D3D8A-48DB-4A9A-9114-6D8F9075A6C5}">
      <dgm:prSet/>
      <dgm:spPr>
        <a:xfrm>
          <a:off x="3798413" y="2651696"/>
          <a:ext cx="632772" cy="32167"/>
        </a:xfrm>
        <a:custGeom>
          <a:avLst/>
          <a:gdLst/>
          <a:ahLst/>
          <a:cxnLst/>
          <a:rect l="0" t="0" r="0" b="0"/>
          <a:pathLst>
            <a:path>
              <a:moveTo>
                <a:pt x="0" y="16083"/>
              </a:moveTo>
              <a:lnTo>
                <a:pt x="632772" y="16083"/>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48806E85-7C51-4C5B-9AC4-32ED259B7B24}" type="sibTrans" cxnId="{E15D3D8A-48DB-4A9A-9114-6D8F9075A6C5}">
      <dgm:prSet/>
      <dgm:spPr/>
      <dgm:t>
        <a:bodyPr/>
        <a:lstStyle/>
        <a:p>
          <a:endParaRPr lang="en-US"/>
        </a:p>
      </dgm:t>
    </dgm:pt>
    <dgm:pt modelId="{7999F464-1388-4C71-A257-886BD76208BE}">
      <dgm:prSet phldrT="[Text]" custT="1"/>
      <dgm:spPr>
        <a:xfrm>
          <a:off x="6645890" y="1362686"/>
          <a:ext cx="1581931" cy="79096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Payment Due</a:t>
          </a:r>
        </a:p>
      </dgm:t>
    </dgm:pt>
    <dgm:pt modelId="{C0EDA9A6-7811-4922-A5E9-6AFC00B5381F}" type="parTrans" cxnId="{56BEC6AB-6031-4866-8632-1C699FE6E296}">
      <dgm:prSet/>
      <dgm:spPr>
        <a:xfrm rot="18289469">
          <a:off x="5775474" y="2196891"/>
          <a:ext cx="1108057" cy="32167"/>
        </a:xfrm>
        <a:custGeom>
          <a:avLst/>
          <a:gdLst/>
          <a:ahLst/>
          <a:cxnLst/>
          <a:rect l="0" t="0" r="0" b="0"/>
          <a:pathLst>
            <a:path>
              <a:moveTo>
                <a:pt x="0" y="16083"/>
              </a:moveTo>
              <a:lnTo>
                <a:pt x="1108057" y="16083"/>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92B0F278-D0BD-4DE0-9297-C7777F723E08}" type="sibTrans" cxnId="{56BEC6AB-6031-4866-8632-1C699FE6E296}">
      <dgm:prSet/>
      <dgm:spPr/>
      <dgm:t>
        <a:bodyPr/>
        <a:lstStyle/>
        <a:p>
          <a:endParaRPr lang="en-US"/>
        </a:p>
      </dgm:t>
    </dgm:pt>
    <dgm:pt modelId="{8BB823C1-469E-41A2-BCA3-D9ADBECD7371}">
      <dgm:prSet phldrT="[Text]" custT="1"/>
      <dgm:spPr>
        <a:xfrm>
          <a:off x="6645890" y="2272297"/>
          <a:ext cx="1581931" cy="79096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Penalty</a:t>
          </a:r>
        </a:p>
      </dgm:t>
    </dgm:pt>
    <dgm:pt modelId="{414124BC-5CCF-40C3-B0CB-F896D47856F6}" type="parTrans" cxnId="{0DD83423-1E29-4669-820F-8C6B247D3840}">
      <dgm:prSet/>
      <dgm:spPr>
        <a:xfrm>
          <a:off x="6013117" y="2651696"/>
          <a:ext cx="632772" cy="32167"/>
        </a:xfrm>
        <a:custGeom>
          <a:avLst/>
          <a:gdLst/>
          <a:ahLst/>
          <a:cxnLst/>
          <a:rect l="0" t="0" r="0" b="0"/>
          <a:pathLst>
            <a:path>
              <a:moveTo>
                <a:pt x="0" y="16083"/>
              </a:moveTo>
              <a:lnTo>
                <a:pt x="632772" y="16083"/>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1FB472FE-E039-4E43-8422-003E2AA17B8D}" type="sibTrans" cxnId="{0DD83423-1E29-4669-820F-8C6B247D3840}">
      <dgm:prSet/>
      <dgm:spPr/>
      <dgm:t>
        <a:bodyPr/>
        <a:lstStyle/>
        <a:p>
          <a:endParaRPr lang="en-US"/>
        </a:p>
      </dgm:t>
    </dgm:pt>
    <dgm:pt modelId="{F9EE0BB9-C70A-4E8D-8AD4-464BECB33160}">
      <dgm:prSet phldrT="[Text]" custT="1"/>
      <dgm:spPr>
        <a:xfrm>
          <a:off x="6645890" y="3181907"/>
          <a:ext cx="1581931" cy="79096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Interest</a:t>
          </a:r>
        </a:p>
      </dgm:t>
    </dgm:pt>
    <dgm:pt modelId="{7891E827-FF87-408E-B5E4-3E46503A5763}" type="parTrans" cxnId="{13D083F2-C751-47A0-89F2-12ED06B7C509}">
      <dgm:prSet/>
      <dgm:spPr>
        <a:xfrm rot="3310531">
          <a:off x="5775474" y="3106501"/>
          <a:ext cx="1108057" cy="32167"/>
        </a:xfrm>
        <a:custGeom>
          <a:avLst/>
          <a:gdLst/>
          <a:ahLst/>
          <a:cxnLst/>
          <a:rect l="0" t="0" r="0" b="0"/>
          <a:pathLst>
            <a:path>
              <a:moveTo>
                <a:pt x="0" y="16083"/>
              </a:moveTo>
              <a:lnTo>
                <a:pt x="1108057" y="16083"/>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88E38408-DC35-4EEA-BF1C-174A6D3D8166}" type="sibTrans" cxnId="{13D083F2-C751-47A0-89F2-12ED06B7C509}">
      <dgm:prSet/>
      <dgm:spPr/>
      <dgm:t>
        <a:bodyPr/>
        <a:lstStyle/>
        <a:p>
          <a:endParaRPr lang="en-US"/>
        </a:p>
      </dgm:t>
    </dgm:pt>
    <dgm:pt modelId="{607756FC-1F30-45D1-9B38-6CC8FE186060}" type="pres">
      <dgm:prSet presAssocID="{795CB597-A3C8-4B26-8DC4-D402437CC701}" presName="diagram" presStyleCnt="0">
        <dgm:presLayoutVars>
          <dgm:chPref val="1"/>
          <dgm:dir/>
          <dgm:animOne val="branch"/>
          <dgm:animLvl val="lvl"/>
          <dgm:resizeHandles val="exact"/>
        </dgm:presLayoutVars>
      </dgm:prSet>
      <dgm:spPr/>
    </dgm:pt>
    <dgm:pt modelId="{8D9243FD-6B73-4A38-8305-98EB73EE5DBB}" type="pres">
      <dgm:prSet presAssocID="{F6B4532B-1C9E-41FF-9D6E-60B8F8D5DDC6}" presName="root1" presStyleCnt="0"/>
      <dgm:spPr/>
    </dgm:pt>
    <dgm:pt modelId="{1A6B6836-917E-46D5-9838-EEFEBB0CF99C}" type="pres">
      <dgm:prSet presAssocID="{F6B4532B-1C9E-41FF-9D6E-60B8F8D5DDC6}" presName="LevelOneTextNode" presStyleLbl="node0" presStyleIdx="0" presStyleCnt="1">
        <dgm:presLayoutVars>
          <dgm:chPref val="3"/>
        </dgm:presLayoutVars>
      </dgm:prSet>
      <dgm:spPr>
        <a:prstGeom prst="roundRect">
          <a:avLst/>
        </a:prstGeom>
      </dgm:spPr>
    </dgm:pt>
    <dgm:pt modelId="{13162B8D-8815-4C99-B839-4A8E45670BEC}" type="pres">
      <dgm:prSet presAssocID="{F6B4532B-1C9E-41FF-9D6E-60B8F8D5DDC6}" presName="level2hierChild" presStyleCnt="0"/>
      <dgm:spPr/>
    </dgm:pt>
    <dgm:pt modelId="{FA8FCE98-874D-470A-93A7-A7D750BCF4E2}" type="pres">
      <dgm:prSet presAssocID="{F722D18B-BC69-4812-9BB7-F909F6824274}" presName="conn2-1" presStyleLbl="parChTrans1D2" presStyleIdx="0" presStyleCnt="2"/>
      <dgm:spPr/>
    </dgm:pt>
    <dgm:pt modelId="{ABA7973C-F4B3-4698-8A97-87042DD3645A}" type="pres">
      <dgm:prSet presAssocID="{F722D18B-BC69-4812-9BB7-F909F6824274}" presName="connTx" presStyleLbl="parChTrans1D2" presStyleIdx="0" presStyleCnt="2"/>
      <dgm:spPr/>
    </dgm:pt>
    <dgm:pt modelId="{5305F186-1522-49D6-8373-2C9C08C2323A}" type="pres">
      <dgm:prSet presAssocID="{78FFF486-FE24-4BBA-BE1E-3ED1912E90D5}" presName="root2" presStyleCnt="0"/>
      <dgm:spPr/>
    </dgm:pt>
    <dgm:pt modelId="{D7EB5AFA-7B23-4B59-91F1-1224F32B7B38}" type="pres">
      <dgm:prSet presAssocID="{78FFF486-FE24-4BBA-BE1E-3ED1912E90D5}" presName="LevelTwoTextNode" presStyleLbl="node2" presStyleIdx="0" presStyleCnt="2">
        <dgm:presLayoutVars>
          <dgm:chPref val="3"/>
        </dgm:presLayoutVars>
      </dgm:prSet>
      <dgm:spPr>
        <a:prstGeom prst="roundRect">
          <a:avLst/>
        </a:prstGeom>
      </dgm:spPr>
    </dgm:pt>
    <dgm:pt modelId="{EF7EAFC1-4D77-471F-9A95-790B0EC17787}" type="pres">
      <dgm:prSet presAssocID="{78FFF486-FE24-4BBA-BE1E-3ED1912E90D5}" presName="level3hierChild" presStyleCnt="0"/>
      <dgm:spPr/>
    </dgm:pt>
    <dgm:pt modelId="{496D3542-DA5C-445F-A870-A74348F35D57}" type="pres">
      <dgm:prSet presAssocID="{8D2FF5D9-CA80-44ED-835C-570F7EBF591D}" presName="conn2-1" presStyleLbl="parChTrans1D3" presStyleIdx="0" presStyleCnt="2"/>
      <dgm:spPr/>
    </dgm:pt>
    <dgm:pt modelId="{D3402A6B-0BA1-432B-8DE4-098E89676C39}" type="pres">
      <dgm:prSet presAssocID="{8D2FF5D9-CA80-44ED-835C-570F7EBF591D}" presName="connTx" presStyleLbl="parChTrans1D3" presStyleIdx="0" presStyleCnt="2"/>
      <dgm:spPr/>
    </dgm:pt>
    <dgm:pt modelId="{37889043-CA21-4D73-AB6B-3EAA97A3EE41}" type="pres">
      <dgm:prSet presAssocID="{DBF1B1F3-EBCE-4977-AD17-7F508C1E350B}" presName="root2" presStyleCnt="0"/>
      <dgm:spPr/>
    </dgm:pt>
    <dgm:pt modelId="{E7FCE118-F6F7-46D5-B5DF-C9E64703724A}" type="pres">
      <dgm:prSet presAssocID="{DBF1B1F3-EBCE-4977-AD17-7F508C1E350B}" presName="LevelTwoTextNode" presStyleLbl="node3" presStyleIdx="0" presStyleCnt="2">
        <dgm:presLayoutVars>
          <dgm:chPref val="3"/>
        </dgm:presLayoutVars>
      </dgm:prSet>
      <dgm:spPr>
        <a:prstGeom prst="roundRect">
          <a:avLst/>
        </a:prstGeom>
      </dgm:spPr>
    </dgm:pt>
    <dgm:pt modelId="{3F09C308-0142-41D9-B092-93175B66CC15}" type="pres">
      <dgm:prSet presAssocID="{DBF1B1F3-EBCE-4977-AD17-7F508C1E350B}" presName="level3hierChild" presStyleCnt="0"/>
      <dgm:spPr/>
    </dgm:pt>
    <dgm:pt modelId="{3F31C1DB-3B7E-4CCB-9272-DDD600E3AED5}" type="pres">
      <dgm:prSet presAssocID="{C3E09910-E9A8-4C3A-93BB-F0DB34869A61}" presName="conn2-1" presStyleLbl="parChTrans1D4" presStyleIdx="0" presStyleCnt="4"/>
      <dgm:spPr/>
    </dgm:pt>
    <dgm:pt modelId="{3E13F9B5-4694-47C5-8C25-B04ED7FFC368}" type="pres">
      <dgm:prSet presAssocID="{C3E09910-E9A8-4C3A-93BB-F0DB34869A61}" presName="connTx" presStyleLbl="parChTrans1D4" presStyleIdx="0" presStyleCnt="4"/>
      <dgm:spPr/>
    </dgm:pt>
    <dgm:pt modelId="{7A8A3031-BF5A-47BB-82C6-94025D85A4C0}" type="pres">
      <dgm:prSet presAssocID="{AAF440BD-C0A5-4B6D-A646-31EE0BC07519}" presName="root2" presStyleCnt="0"/>
      <dgm:spPr/>
    </dgm:pt>
    <dgm:pt modelId="{9EBB2C29-90F6-4BF5-B9DA-C3336983DCD6}" type="pres">
      <dgm:prSet presAssocID="{AAF440BD-C0A5-4B6D-A646-31EE0BC07519}" presName="LevelTwoTextNode" presStyleLbl="node4" presStyleIdx="0" presStyleCnt="4">
        <dgm:presLayoutVars>
          <dgm:chPref val="3"/>
        </dgm:presLayoutVars>
      </dgm:prSet>
      <dgm:spPr>
        <a:prstGeom prst="roundRect">
          <a:avLst/>
        </a:prstGeom>
      </dgm:spPr>
    </dgm:pt>
    <dgm:pt modelId="{65B760D4-B529-4294-B363-E5C4FF9CBC56}" type="pres">
      <dgm:prSet presAssocID="{AAF440BD-C0A5-4B6D-A646-31EE0BC07519}" presName="level3hierChild" presStyleCnt="0"/>
      <dgm:spPr/>
    </dgm:pt>
    <dgm:pt modelId="{E1F7B7D6-7CA3-47DB-A694-D6A25699A7FB}" type="pres">
      <dgm:prSet presAssocID="{A3BA9548-21F7-4E05-A988-01CA15C8E146}" presName="conn2-1" presStyleLbl="parChTrans1D2" presStyleIdx="1" presStyleCnt="2"/>
      <dgm:spPr/>
    </dgm:pt>
    <dgm:pt modelId="{0855448B-864B-44BD-9777-A752FF127725}" type="pres">
      <dgm:prSet presAssocID="{A3BA9548-21F7-4E05-A988-01CA15C8E146}" presName="connTx" presStyleLbl="parChTrans1D2" presStyleIdx="1" presStyleCnt="2"/>
      <dgm:spPr/>
    </dgm:pt>
    <dgm:pt modelId="{4A952300-401F-4BA2-9F29-5E5B72A2CA84}" type="pres">
      <dgm:prSet presAssocID="{1E62DC6D-8E67-482B-82DB-F0149B368A3E}" presName="root2" presStyleCnt="0"/>
      <dgm:spPr/>
    </dgm:pt>
    <dgm:pt modelId="{B22374D1-C7C4-4582-BC51-58125AC5E76E}" type="pres">
      <dgm:prSet presAssocID="{1E62DC6D-8E67-482B-82DB-F0149B368A3E}" presName="LevelTwoTextNode" presStyleLbl="node2" presStyleIdx="1" presStyleCnt="2">
        <dgm:presLayoutVars>
          <dgm:chPref val="3"/>
        </dgm:presLayoutVars>
      </dgm:prSet>
      <dgm:spPr>
        <a:prstGeom prst="roundRect">
          <a:avLst/>
        </a:prstGeom>
      </dgm:spPr>
    </dgm:pt>
    <dgm:pt modelId="{F3327E5B-DACC-4B47-8D4C-7B62ED6CCC80}" type="pres">
      <dgm:prSet presAssocID="{1E62DC6D-8E67-482B-82DB-F0149B368A3E}" presName="level3hierChild" presStyleCnt="0"/>
      <dgm:spPr/>
    </dgm:pt>
    <dgm:pt modelId="{8CC57E31-77FC-43D2-89F5-02768D649861}" type="pres">
      <dgm:prSet presAssocID="{AB43DA77-CEC8-446D-8E30-8CD9F94B605F}" presName="conn2-1" presStyleLbl="parChTrans1D3" presStyleIdx="1" presStyleCnt="2"/>
      <dgm:spPr/>
    </dgm:pt>
    <dgm:pt modelId="{C30B42A6-2543-47BD-8799-0247B287875C}" type="pres">
      <dgm:prSet presAssocID="{AB43DA77-CEC8-446D-8E30-8CD9F94B605F}" presName="connTx" presStyleLbl="parChTrans1D3" presStyleIdx="1" presStyleCnt="2"/>
      <dgm:spPr/>
    </dgm:pt>
    <dgm:pt modelId="{F4BFFDF4-0B76-4D5B-8C97-2D83B16ED56E}" type="pres">
      <dgm:prSet presAssocID="{CE34A2DE-F156-4053-8755-87F88094D8CD}" presName="root2" presStyleCnt="0"/>
      <dgm:spPr/>
    </dgm:pt>
    <dgm:pt modelId="{91C0D9DC-CCF7-40B4-A6C1-087411053E6A}" type="pres">
      <dgm:prSet presAssocID="{CE34A2DE-F156-4053-8755-87F88094D8CD}" presName="LevelTwoTextNode" presStyleLbl="node3" presStyleIdx="1" presStyleCnt="2">
        <dgm:presLayoutVars>
          <dgm:chPref val="3"/>
        </dgm:presLayoutVars>
      </dgm:prSet>
      <dgm:spPr>
        <a:prstGeom prst="roundRect">
          <a:avLst/>
        </a:prstGeom>
      </dgm:spPr>
    </dgm:pt>
    <dgm:pt modelId="{8E7192D6-566A-4EF5-A8DB-48717FCC2A36}" type="pres">
      <dgm:prSet presAssocID="{CE34A2DE-F156-4053-8755-87F88094D8CD}" presName="level3hierChild" presStyleCnt="0"/>
      <dgm:spPr/>
    </dgm:pt>
    <dgm:pt modelId="{3743CDB0-7638-48D4-B68D-42C6687C61FA}" type="pres">
      <dgm:prSet presAssocID="{C0EDA9A6-7811-4922-A5E9-6AFC00B5381F}" presName="conn2-1" presStyleLbl="parChTrans1D4" presStyleIdx="1" presStyleCnt="4"/>
      <dgm:spPr/>
    </dgm:pt>
    <dgm:pt modelId="{6FA52494-8B79-4222-8CE4-6C8AD3753BBD}" type="pres">
      <dgm:prSet presAssocID="{C0EDA9A6-7811-4922-A5E9-6AFC00B5381F}" presName="connTx" presStyleLbl="parChTrans1D4" presStyleIdx="1" presStyleCnt="4"/>
      <dgm:spPr/>
    </dgm:pt>
    <dgm:pt modelId="{89E00437-C03E-4C41-B16F-E48E75A44505}" type="pres">
      <dgm:prSet presAssocID="{7999F464-1388-4C71-A257-886BD76208BE}" presName="root2" presStyleCnt="0"/>
      <dgm:spPr/>
    </dgm:pt>
    <dgm:pt modelId="{3019E215-F332-43BF-A473-BBF487EE2D09}" type="pres">
      <dgm:prSet presAssocID="{7999F464-1388-4C71-A257-886BD76208BE}" presName="LevelTwoTextNode" presStyleLbl="node4" presStyleIdx="1" presStyleCnt="4">
        <dgm:presLayoutVars>
          <dgm:chPref val="3"/>
        </dgm:presLayoutVars>
      </dgm:prSet>
      <dgm:spPr>
        <a:prstGeom prst="roundRect">
          <a:avLst/>
        </a:prstGeom>
      </dgm:spPr>
    </dgm:pt>
    <dgm:pt modelId="{ABBCFA03-46EA-487D-B999-019B61958DB1}" type="pres">
      <dgm:prSet presAssocID="{7999F464-1388-4C71-A257-886BD76208BE}" presName="level3hierChild" presStyleCnt="0"/>
      <dgm:spPr/>
    </dgm:pt>
    <dgm:pt modelId="{C4EDB439-7EAA-43A5-B1A6-B7915F2E111B}" type="pres">
      <dgm:prSet presAssocID="{414124BC-5CCF-40C3-B0CB-F896D47856F6}" presName="conn2-1" presStyleLbl="parChTrans1D4" presStyleIdx="2" presStyleCnt="4"/>
      <dgm:spPr/>
    </dgm:pt>
    <dgm:pt modelId="{742D5E4E-CF31-473F-85E3-9C70C58CE998}" type="pres">
      <dgm:prSet presAssocID="{414124BC-5CCF-40C3-B0CB-F896D47856F6}" presName="connTx" presStyleLbl="parChTrans1D4" presStyleIdx="2" presStyleCnt="4"/>
      <dgm:spPr/>
    </dgm:pt>
    <dgm:pt modelId="{F4ACD761-7F55-447F-8E7A-59E7592A15CF}" type="pres">
      <dgm:prSet presAssocID="{8BB823C1-469E-41A2-BCA3-D9ADBECD7371}" presName="root2" presStyleCnt="0"/>
      <dgm:spPr/>
    </dgm:pt>
    <dgm:pt modelId="{E36F2376-1C9E-46B2-BE23-593D7D057AA3}" type="pres">
      <dgm:prSet presAssocID="{8BB823C1-469E-41A2-BCA3-D9ADBECD7371}" presName="LevelTwoTextNode" presStyleLbl="node4" presStyleIdx="2" presStyleCnt="4">
        <dgm:presLayoutVars>
          <dgm:chPref val="3"/>
        </dgm:presLayoutVars>
      </dgm:prSet>
      <dgm:spPr>
        <a:prstGeom prst="roundRect">
          <a:avLst/>
        </a:prstGeom>
      </dgm:spPr>
    </dgm:pt>
    <dgm:pt modelId="{10E2D7C1-545E-4330-8F08-DD03FFCAD147}" type="pres">
      <dgm:prSet presAssocID="{8BB823C1-469E-41A2-BCA3-D9ADBECD7371}" presName="level3hierChild" presStyleCnt="0"/>
      <dgm:spPr/>
    </dgm:pt>
    <dgm:pt modelId="{457B2C6D-C904-4B9D-954F-74BB819268CC}" type="pres">
      <dgm:prSet presAssocID="{7891E827-FF87-408E-B5E4-3E46503A5763}" presName="conn2-1" presStyleLbl="parChTrans1D4" presStyleIdx="3" presStyleCnt="4"/>
      <dgm:spPr/>
    </dgm:pt>
    <dgm:pt modelId="{B02E5AC3-A23A-4EAD-AC16-5F89C087BE47}" type="pres">
      <dgm:prSet presAssocID="{7891E827-FF87-408E-B5E4-3E46503A5763}" presName="connTx" presStyleLbl="parChTrans1D4" presStyleIdx="3" presStyleCnt="4"/>
      <dgm:spPr/>
    </dgm:pt>
    <dgm:pt modelId="{080F1907-D909-456A-80FF-95A3DB8BF956}" type="pres">
      <dgm:prSet presAssocID="{F9EE0BB9-C70A-4E8D-8AD4-464BECB33160}" presName="root2" presStyleCnt="0"/>
      <dgm:spPr/>
    </dgm:pt>
    <dgm:pt modelId="{3239D6EE-5B52-4D34-8E55-4AEF0484FE90}" type="pres">
      <dgm:prSet presAssocID="{F9EE0BB9-C70A-4E8D-8AD4-464BECB33160}" presName="LevelTwoTextNode" presStyleLbl="node4" presStyleIdx="3" presStyleCnt="4">
        <dgm:presLayoutVars>
          <dgm:chPref val="3"/>
        </dgm:presLayoutVars>
      </dgm:prSet>
      <dgm:spPr>
        <a:prstGeom prst="roundRect">
          <a:avLst/>
        </a:prstGeom>
      </dgm:spPr>
    </dgm:pt>
    <dgm:pt modelId="{B88C699A-BF1A-4A02-AC39-3F9A774EE30E}" type="pres">
      <dgm:prSet presAssocID="{F9EE0BB9-C70A-4E8D-8AD4-464BECB33160}" presName="level3hierChild" presStyleCnt="0"/>
      <dgm:spPr/>
    </dgm:pt>
  </dgm:ptLst>
  <dgm:cxnLst>
    <dgm:cxn modelId="{5F93960A-3C1B-4628-AB5A-982C2E855CF7}" type="presOf" srcId="{AAF440BD-C0A5-4B6D-A646-31EE0BC07519}" destId="{9EBB2C29-90F6-4BF5-B9DA-C3336983DCD6}" srcOrd="0" destOrd="0" presId="urn:microsoft.com/office/officeart/2005/8/layout/hierarchy2"/>
    <dgm:cxn modelId="{0DD83423-1E29-4669-820F-8C6B247D3840}" srcId="{CE34A2DE-F156-4053-8755-87F88094D8CD}" destId="{8BB823C1-469E-41A2-BCA3-D9ADBECD7371}" srcOrd="1" destOrd="0" parTransId="{414124BC-5CCF-40C3-B0CB-F896D47856F6}" sibTransId="{1FB472FE-E039-4E43-8422-003E2AA17B8D}"/>
    <dgm:cxn modelId="{EF449323-B61D-4ED9-832C-3687E88E7150}" srcId="{78FFF486-FE24-4BBA-BE1E-3ED1912E90D5}" destId="{DBF1B1F3-EBCE-4977-AD17-7F508C1E350B}" srcOrd="0" destOrd="0" parTransId="{8D2FF5D9-CA80-44ED-835C-570F7EBF591D}" sibTransId="{4C958840-0E67-442D-8054-061B668EE67D}"/>
    <dgm:cxn modelId="{92126925-CB50-4223-B443-9B62AB5985A9}" type="presOf" srcId="{7999F464-1388-4C71-A257-886BD76208BE}" destId="{3019E215-F332-43BF-A473-BBF487EE2D09}" srcOrd="0" destOrd="0" presId="urn:microsoft.com/office/officeart/2005/8/layout/hierarchy2"/>
    <dgm:cxn modelId="{F06F792A-4931-40C4-B924-2F63C3D140F1}" type="presOf" srcId="{AB43DA77-CEC8-446D-8E30-8CD9F94B605F}" destId="{C30B42A6-2543-47BD-8799-0247B287875C}" srcOrd="1" destOrd="0" presId="urn:microsoft.com/office/officeart/2005/8/layout/hierarchy2"/>
    <dgm:cxn modelId="{B370962D-BE30-44DA-A0AB-57AA0945AF43}" type="presOf" srcId="{78FFF486-FE24-4BBA-BE1E-3ED1912E90D5}" destId="{D7EB5AFA-7B23-4B59-91F1-1224F32B7B38}" srcOrd="0" destOrd="0" presId="urn:microsoft.com/office/officeart/2005/8/layout/hierarchy2"/>
    <dgm:cxn modelId="{DF4E9737-68F2-4E7C-A233-78E275591044}" type="presOf" srcId="{1E62DC6D-8E67-482B-82DB-F0149B368A3E}" destId="{B22374D1-C7C4-4582-BC51-58125AC5E76E}" srcOrd="0" destOrd="0" presId="urn:microsoft.com/office/officeart/2005/8/layout/hierarchy2"/>
    <dgm:cxn modelId="{4060503B-7286-40D0-8D60-CB3A0034AB1F}" type="presOf" srcId="{8BB823C1-469E-41A2-BCA3-D9ADBECD7371}" destId="{E36F2376-1C9E-46B2-BE23-593D7D057AA3}" srcOrd="0" destOrd="0" presId="urn:microsoft.com/office/officeart/2005/8/layout/hierarchy2"/>
    <dgm:cxn modelId="{03CC003C-958F-4FB9-B78A-9906B43ACDDA}" type="presOf" srcId="{AB43DA77-CEC8-446D-8E30-8CD9F94B605F}" destId="{8CC57E31-77FC-43D2-89F5-02768D649861}" srcOrd="0" destOrd="0" presId="urn:microsoft.com/office/officeart/2005/8/layout/hierarchy2"/>
    <dgm:cxn modelId="{C329DD4C-6DAC-4738-8E96-1BEB0AEAB738}" srcId="{F6B4532B-1C9E-41FF-9D6E-60B8F8D5DDC6}" destId="{1E62DC6D-8E67-482B-82DB-F0149B368A3E}" srcOrd="1" destOrd="0" parTransId="{A3BA9548-21F7-4E05-A988-01CA15C8E146}" sibTransId="{3DDADC99-AF7C-4586-9130-FBF0742A5772}"/>
    <dgm:cxn modelId="{2432124E-42B8-421D-B6FF-696EA99DFE5F}" type="presOf" srcId="{A3BA9548-21F7-4E05-A988-01CA15C8E146}" destId="{0855448B-864B-44BD-9777-A752FF127725}" srcOrd="1" destOrd="0" presId="urn:microsoft.com/office/officeart/2005/8/layout/hierarchy2"/>
    <dgm:cxn modelId="{59A29E5A-0E68-482C-A3EC-0AA8D7E204F6}" type="presOf" srcId="{F6B4532B-1C9E-41FF-9D6E-60B8F8D5DDC6}" destId="{1A6B6836-917E-46D5-9838-EEFEBB0CF99C}" srcOrd="0" destOrd="0" presId="urn:microsoft.com/office/officeart/2005/8/layout/hierarchy2"/>
    <dgm:cxn modelId="{269A6C5D-2915-4F88-9823-56C9E670DF86}" type="presOf" srcId="{C3E09910-E9A8-4C3A-93BB-F0DB34869A61}" destId="{3F31C1DB-3B7E-4CCB-9272-DDD600E3AED5}" srcOrd="0" destOrd="0" presId="urn:microsoft.com/office/officeart/2005/8/layout/hierarchy2"/>
    <dgm:cxn modelId="{45F14065-4212-47C1-9B46-13D990129238}" type="presOf" srcId="{CE34A2DE-F156-4053-8755-87F88094D8CD}" destId="{91C0D9DC-CCF7-40B4-A6C1-087411053E6A}" srcOrd="0" destOrd="0" presId="urn:microsoft.com/office/officeart/2005/8/layout/hierarchy2"/>
    <dgm:cxn modelId="{2973496F-689B-4A80-86BF-9D76B3652DC4}" type="presOf" srcId="{8D2FF5D9-CA80-44ED-835C-570F7EBF591D}" destId="{D3402A6B-0BA1-432B-8DE4-098E89676C39}" srcOrd="1" destOrd="0" presId="urn:microsoft.com/office/officeart/2005/8/layout/hierarchy2"/>
    <dgm:cxn modelId="{3D71D971-DBA4-4571-BAAC-469505DC455F}" type="presOf" srcId="{C3E09910-E9A8-4C3A-93BB-F0DB34869A61}" destId="{3E13F9B5-4694-47C5-8C25-B04ED7FFC368}" srcOrd="1" destOrd="0" presId="urn:microsoft.com/office/officeart/2005/8/layout/hierarchy2"/>
    <dgm:cxn modelId="{A029F572-81E7-4BB0-877E-86EDE03DFFA1}" srcId="{DBF1B1F3-EBCE-4977-AD17-7F508C1E350B}" destId="{AAF440BD-C0A5-4B6D-A646-31EE0BC07519}" srcOrd="0" destOrd="0" parTransId="{C3E09910-E9A8-4C3A-93BB-F0DB34869A61}" sibTransId="{B60D3496-D810-4A92-A618-04314D79B930}"/>
    <dgm:cxn modelId="{E66B547F-5F0F-4CA5-B141-9ED160AA4E2B}" type="presOf" srcId="{7891E827-FF87-408E-B5E4-3E46503A5763}" destId="{457B2C6D-C904-4B9D-954F-74BB819268CC}" srcOrd="0" destOrd="0" presId="urn:microsoft.com/office/officeart/2005/8/layout/hierarchy2"/>
    <dgm:cxn modelId="{B1F08481-5A47-4C43-B985-E7936A31B252}" srcId="{F6B4532B-1C9E-41FF-9D6E-60B8F8D5DDC6}" destId="{78FFF486-FE24-4BBA-BE1E-3ED1912E90D5}" srcOrd="0" destOrd="0" parTransId="{F722D18B-BC69-4812-9BB7-F909F6824274}" sibTransId="{5973B2DD-5AA8-4530-9C34-028E2511DFE6}"/>
    <dgm:cxn modelId="{E15D3D8A-48DB-4A9A-9114-6D8F9075A6C5}" srcId="{1E62DC6D-8E67-482B-82DB-F0149B368A3E}" destId="{CE34A2DE-F156-4053-8755-87F88094D8CD}" srcOrd="0" destOrd="0" parTransId="{AB43DA77-CEC8-446D-8E30-8CD9F94B605F}" sibTransId="{48806E85-7C51-4C5B-9AC4-32ED259B7B24}"/>
    <dgm:cxn modelId="{4FA6658E-412C-4E1D-A223-35F50C858B1D}" type="presOf" srcId="{795CB597-A3C8-4B26-8DC4-D402437CC701}" destId="{607756FC-1F30-45D1-9B38-6CC8FE186060}" srcOrd="0" destOrd="0" presId="urn:microsoft.com/office/officeart/2005/8/layout/hierarchy2"/>
    <dgm:cxn modelId="{ECC1A59B-B6AE-43E2-BA46-BE0D4EE8E136}" type="presOf" srcId="{C0EDA9A6-7811-4922-A5E9-6AFC00B5381F}" destId="{3743CDB0-7638-48D4-B68D-42C6687C61FA}" srcOrd="0" destOrd="0" presId="urn:microsoft.com/office/officeart/2005/8/layout/hierarchy2"/>
    <dgm:cxn modelId="{9AB20AA4-211E-44EE-9977-D1981264A4F6}" type="presOf" srcId="{A3BA9548-21F7-4E05-A988-01CA15C8E146}" destId="{E1F7B7D6-7CA3-47DB-A694-D6A25699A7FB}" srcOrd="0" destOrd="0" presId="urn:microsoft.com/office/officeart/2005/8/layout/hierarchy2"/>
    <dgm:cxn modelId="{56BEC6AB-6031-4866-8632-1C699FE6E296}" srcId="{CE34A2DE-F156-4053-8755-87F88094D8CD}" destId="{7999F464-1388-4C71-A257-886BD76208BE}" srcOrd="0" destOrd="0" parTransId="{C0EDA9A6-7811-4922-A5E9-6AFC00B5381F}" sibTransId="{92B0F278-D0BD-4DE0-9297-C7777F723E08}"/>
    <dgm:cxn modelId="{136174B9-BE57-477C-AD04-6542817175E8}" type="presOf" srcId="{8D2FF5D9-CA80-44ED-835C-570F7EBF591D}" destId="{496D3542-DA5C-445F-A870-A74348F35D57}" srcOrd="0" destOrd="0" presId="urn:microsoft.com/office/officeart/2005/8/layout/hierarchy2"/>
    <dgm:cxn modelId="{5BD037D0-44A7-4802-AFE4-B0B29B91FA6F}" type="presOf" srcId="{414124BC-5CCF-40C3-B0CB-F896D47856F6}" destId="{742D5E4E-CF31-473F-85E3-9C70C58CE998}" srcOrd="1" destOrd="0" presId="urn:microsoft.com/office/officeart/2005/8/layout/hierarchy2"/>
    <dgm:cxn modelId="{CF8B14D7-5C0B-4841-8CA2-85964F5163FD}" type="presOf" srcId="{DBF1B1F3-EBCE-4977-AD17-7F508C1E350B}" destId="{E7FCE118-F6F7-46D5-B5DF-C9E64703724A}" srcOrd="0" destOrd="0" presId="urn:microsoft.com/office/officeart/2005/8/layout/hierarchy2"/>
    <dgm:cxn modelId="{4CF926DE-FE6B-48FF-B960-BF8BA6FE7282}" type="presOf" srcId="{F9EE0BB9-C70A-4E8D-8AD4-464BECB33160}" destId="{3239D6EE-5B52-4D34-8E55-4AEF0484FE90}" srcOrd="0" destOrd="0" presId="urn:microsoft.com/office/officeart/2005/8/layout/hierarchy2"/>
    <dgm:cxn modelId="{996A4FE6-3E8C-4F12-9EBB-3665F742328D}" type="presOf" srcId="{F722D18B-BC69-4812-9BB7-F909F6824274}" destId="{FA8FCE98-874D-470A-93A7-A7D750BCF4E2}" srcOrd="0" destOrd="0" presId="urn:microsoft.com/office/officeart/2005/8/layout/hierarchy2"/>
    <dgm:cxn modelId="{206251E9-878B-457D-A968-56F3EE87A13D}" type="presOf" srcId="{C0EDA9A6-7811-4922-A5E9-6AFC00B5381F}" destId="{6FA52494-8B79-4222-8CE4-6C8AD3753BBD}" srcOrd="1" destOrd="0" presId="urn:microsoft.com/office/officeart/2005/8/layout/hierarchy2"/>
    <dgm:cxn modelId="{B4F577EE-D0A5-4C90-B617-386F8FA1EE56}" srcId="{795CB597-A3C8-4B26-8DC4-D402437CC701}" destId="{F6B4532B-1C9E-41FF-9D6E-60B8F8D5DDC6}" srcOrd="0" destOrd="0" parTransId="{DA03C652-E84E-48BA-BFF9-75F559884140}" sibTransId="{63021ADC-044B-4832-B8C1-F0CB0739E97C}"/>
    <dgm:cxn modelId="{13D083F2-C751-47A0-89F2-12ED06B7C509}" srcId="{CE34A2DE-F156-4053-8755-87F88094D8CD}" destId="{F9EE0BB9-C70A-4E8D-8AD4-464BECB33160}" srcOrd="2" destOrd="0" parTransId="{7891E827-FF87-408E-B5E4-3E46503A5763}" sibTransId="{88E38408-DC35-4EEA-BF1C-174A6D3D8166}"/>
    <dgm:cxn modelId="{FC0C92F3-FCAF-4579-AFC8-8E2665F47BA9}" type="presOf" srcId="{F722D18B-BC69-4812-9BB7-F909F6824274}" destId="{ABA7973C-F4B3-4698-8A97-87042DD3645A}" srcOrd="1" destOrd="0" presId="urn:microsoft.com/office/officeart/2005/8/layout/hierarchy2"/>
    <dgm:cxn modelId="{39AB85F8-6535-474D-83BD-ACADA1C78C82}" type="presOf" srcId="{414124BC-5CCF-40C3-B0CB-F896D47856F6}" destId="{C4EDB439-7EAA-43A5-B1A6-B7915F2E111B}" srcOrd="0" destOrd="0" presId="urn:microsoft.com/office/officeart/2005/8/layout/hierarchy2"/>
    <dgm:cxn modelId="{743FE0FF-CF78-4A2F-8C28-3FA1D365C075}" type="presOf" srcId="{7891E827-FF87-408E-B5E4-3E46503A5763}" destId="{B02E5AC3-A23A-4EAD-AC16-5F89C087BE47}" srcOrd="1" destOrd="0" presId="urn:microsoft.com/office/officeart/2005/8/layout/hierarchy2"/>
    <dgm:cxn modelId="{701568FD-BEC5-4696-A7C6-D199EE6B250D}" type="presParOf" srcId="{607756FC-1F30-45D1-9B38-6CC8FE186060}" destId="{8D9243FD-6B73-4A38-8305-98EB73EE5DBB}" srcOrd="0" destOrd="0" presId="urn:microsoft.com/office/officeart/2005/8/layout/hierarchy2"/>
    <dgm:cxn modelId="{FFDF67FC-A1FD-4341-9E77-C5FEF0177926}" type="presParOf" srcId="{8D9243FD-6B73-4A38-8305-98EB73EE5DBB}" destId="{1A6B6836-917E-46D5-9838-EEFEBB0CF99C}" srcOrd="0" destOrd="0" presId="urn:microsoft.com/office/officeart/2005/8/layout/hierarchy2"/>
    <dgm:cxn modelId="{CCF70DDB-A888-4F0F-BCBA-32FA38693EE3}" type="presParOf" srcId="{8D9243FD-6B73-4A38-8305-98EB73EE5DBB}" destId="{13162B8D-8815-4C99-B839-4A8E45670BEC}" srcOrd="1" destOrd="0" presId="urn:microsoft.com/office/officeart/2005/8/layout/hierarchy2"/>
    <dgm:cxn modelId="{308AC047-A837-4922-B58C-3D5656328A2A}" type="presParOf" srcId="{13162B8D-8815-4C99-B839-4A8E45670BEC}" destId="{FA8FCE98-874D-470A-93A7-A7D750BCF4E2}" srcOrd="0" destOrd="0" presId="urn:microsoft.com/office/officeart/2005/8/layout/hierarchy2"/>
    <dgm:cxn modelId="{23DA571C-A99F-4283-95EE-04988B5ACBD9}" type="presParOf" srcId="{FA8FCE98-874D-470A-93A7-A7D750BCF4E2}" destId="{ABA7973C-F4B3-4698-8A97-87042DD3645A}" srcOrd="0" destOrd="0" presId="urn:microsoft.com/office/officeart/2005/8/layout/hierarchy2"/>
    <dgm:cxn modelId="{28B6E594-5B97-4337-A888-C8F84400D111}" type="presParOf" srcId="{13162B8D-8815-4C99-B839-4A8E45670BEC}" destId="{5305F186-1522-49D6-8373-2C9C08C2323A}" srcOrd="1" destOrd="0" presId="urn:microsoft.com/office/officeart/2005/8/layout/hierarchy2"/>
    <dgm:cxn modelId="{1267C52C-C950-40A7-A625-6487A07369E8}" type="presParOf" srcId="{5305F186-1522-49D6-8373-2C9C08C2323A}" destId="{D7EB5AFA-7B23-4B59-91F1-1224F32B7B38}" srcOrd="0" destOrd="0" presId="urn:microsoft.com/office/officeart/2005/8/layout/hierarchy2"/>
    <dgm:cxn modelId="{CC71FB63-CAD5-4CA5-A0B3-0DA65F77736A}" type="presParOf" srcId="{5305F186-1522-49D6-8373-2C9C08C2323A}" destId="{EF7EAFC1-4D77-471F-9A95-790B0EC17787}" srcOrd="1" destOrd="0" presId="urn:microsoft.com/office/officeart/2005/8/layout/hierarchy2"/>
    <dgm:cxn modelId="{BA3DACEF-927A-4A2A-AF38-FC380AD40388}" type="presParOf" srcId="{EF7EAFC1-4D77-471F-9A95-790B0EC17787}" destId="{496D3542-DA5C-445F-A870-A74348F35D57}" srcOrd="0" destOrd="0" presId="urn:microsoft.com/office/officeart/2005/8/layout/hierarchy2"/>
    <dgm:cxn modelId="{BD51A34B-7B9F-418D-A6C7-E2965694A3E8}" type="presParOf" srcId="{496D3542-DA5C-445F-A870-A74348F35D57}" destId="{D3402A6B-0BA1-432B-8DE4-098E89676C39}" srcOrd="0" destOrd="0" presId="urn:microsoft.com/office/officeart/2005/8/layout/hierarchy2"/>
    <dgm:cxn modelId="{D1765CFC-7AE1-485D-811D-18A41BA61BEE}" type="presParOf" srcId="{EF7EAFC1-4D77-471F-9A95-790B0EC17787}" destId="{37889043-CA21-4D73-AB6B-3EAA97A3EE41}" srcOrd="1" destOrd="0" presId="urn:microsoft.com/office/officeart/2005/8/layout/hierarchy2"/>
    <dgm:cxn modelId="{5302C2FD-AC31-443D-8047-AEBC85B85418}" type="presParOf" srcId="{37889043-CA21-4D73-AB6B-3EAA97A3EE41}" destId="{E7FCE118-F6F7-46D5-B5DF-C9E64703724A}" srcOrd="0" destOrd="0" presId="urn:microsoft.com/office/officeart/2005/8/layout/hierarchy2"/>
    <dgm:cxn modelId="{9D0C83D5-A068-4E27-BD84-901C13F6F358}" type="presParOf" srcId="{37889043-CA21-4D73-AB6B-3EAA97A3EE41}" destId="{3F09C308-0142-41D9-B092-93175B66CC15}" srcOrd="1" destOrd="0" presId="urn:microsoft.com/office/officeart/2005/8/layout/hierarchy2"/>
    <dgm:cxn modelId="{25E56246-CCBD-4611-91AD-BCB9A8345582}" type="presParOf" srcId="{3F09C308-0142-41D9-B092-93175B66CC15}" destId="{3F31C1DB-3B7E-4CCB-9272-DDD600E3AED5}" srcOrd="0" destOrd="0" presId="urn:microsoft.com/office/officeart/2005/8/layout/hierarchy2"/>
    <dgm:cxn modelId="{204E5895-C106-4738-A8DC-F7EFB71D36F9}" type="presParOf" srcId="{3F31C1DB-3B7E-4CCB-9272-DDD600E3AED5}" destId="{3E13F9B5-4694-47C5-8C25-B04ED7FFC368}" srcOrd="0" destOrd="0" presId="urn:microsoft.com/office/officeart/2005/8/layout/hierarchy2"/>
    <dgm:cxn modelId="{43C48CC4-BC88-4C1B-95B5-D6C6900B3033}" type="presParOf" srcId="{3F09C308-0142-41D9-B092-93175B66CC15}" destId="{7A8A3031-BF5A-47BB-82C6-94025D85A4C0}" srcOrd="1" destOrd="0" presId="urn:microsoft.com/office/officeart/2005/8/layout/hierarchy2"/>
    <dgm:cxn modelId="{880580D9-2B26-4CB4-B348-891708E9BB79}" type="presParOf" srcId="{7A8A3031-BF5A-47BB-82C6-94025D85A4C0}" destId="{9EBB2C29-90F6-4BF5-B9DA-C3336983DCD6}" srcOrd="0" destOrd="0" presId="urn:microsoft.com/office/officeart/2005/8/layout/hierarchy2"/>
    <dgm:cxn modelId="{CE4AFE3E-C87D-4110-8595-7AA60CCF09B2}" type="presParOf" srcId="{7A8A3031-BF5A-47BB-82C6-94025D85A4C0}" destId="{65B760D4-B529-4294-B363-E5C4FF9CBC56}" srcOrd="1" destOrd="0" presId="urn:microsoft.com/office/officeart/2005/8/layout/hierarchy2"/>
    <dgm:cxn modelId="{E307538D-5751-486D-81DA-6A945E912D21}" type="presParOf" srcId="{13162B8D-8815-4C99-B839-4A8E45670BEC}" destId="{E1F7B7D6-7CA3-47DB-A694-D6A25699A7FB}" srcOrd="2" destOrd="0" presId="urn:microsoft.com/office/officeart/2005/8/layout/hierarchy2"/>
    <dgm:cxn modelId="{9F6BF28F-43B8-44FD-B119-CF613D2B5906}" type="presParOf" srcId="{E1F7B7D6-7CA3-47DB-A694-D6A25699A7FB}" destId="{0855448B-864B-44BD-9777-A752FF127725}" srcOrd="0" destOrd="0" presId="urn:microsoft.com/office/officeart/2005/8/layout/hierarchy2"/>
    <dgm:cxn modelId="{7BECB453-4C6C-4D26-8DE3-621AD3FE59AC}" type="presParOf" srcId="{13162B8D-8815-4C99-B839-4A8E45670BEC}" destId="{4A952300-401F-4BA2-9F29-5E5B72A2CA84}" srcOrd="3" destOrd="0" presId="urn:microsoft.com/office/officeart/2005/8/layout/hierarchy2"/>
    <dgm:cxn modelId="{70D24570-BC3E-4EB8-AF6D-4208B77E7D55}" type="presParOf" srcId="{4A952300-401F-4BA2-9F29-5E5B72A2CA84}" destId="{B22374D1-C7C4-4582-BC51-58125AC5E76E}" srcOrd="0" destOrd="0" presId="urn:microsoft.com/office/officeart/2005/8/layout/hierarchy2"/>
    <dgm:cxn modelId="{B52AEEB5-95C4-4D84-A0E9-101217014BF4}" type="presParOf" srcId="{4A952300-401F-4BA2-9F29-5E5B72A2CA84}" destId="{F3327E5B-DACC-4B47-8D4C-7B62ED6CCC80}" srcOrd="1" destOrd="0" presId="urn:microsoft.com/office/officeart/2005/8/layout/hierarchy2"/>
    <dgm:cxn modelId="{2BD4909E-144A-4700-B8E7-FC0F97A46228}" type="presParOf" srcId="{F3327E5B-DACC-4B47-8D4C-7B62ED6CCC80}" destId="{8CC57E31-77FC-43D2-89F5-02768D649861}" srcOrd="0" destOrd="0" presId="urn:microsoft.com/office/officeart/2005/8/layout/hierarchy2"/>
    <dgm:cxn modelId="{743CEDC9-DBD2-4B65-9D96-FCBE1DEB0016}" type="presParOf" srcId="{8CC57E31-77FC-43D2-89F5-02768D649861}" destId="{C30B42A6-2543-47BD-8799-0247B287875C}" srcOrd="0" destOrd="0" presId="urn:microsoft.com/office/officeart/2005/8/layout/hierarchy2"/>
    <dgm:cxn modelId="{9A130D84-EC18-49A9-ACFA-4639F9B402F6}" type="presParOf" srcId="{F3327E5B-DACC-4B47-8D4C-7B62ED6CCC80}" destId="{F4BFFDF4-0B76-4D5B-8C97-2D83B16ED56E}" srcOrd="1" destOrd="0" presId="urn:microsoft.com/office/officeart/2005/8/layout/hierarchy2"/>
    <dgm:cxn modelId="{3E01D00A-642F-4604-9B6D-9E3B29C791F9}" type="presParOf" srcId="{F4BFFDF4-0B76-4D5B-8C97-2D83B16ED56E}" destId="{91C0D9DC-CCF7-40B4-A6C1-087411053E6A}" srcOrd="0" destOrd="0" presId="urn:microsoft.com/office/officeart/2005/8/layout/hierarchy2"/>
    <dgm:cxn modelId="{2AE84974-4672-4B85-A276-EF85027B153F}" type="presParOf" srcId="{F4BFFDF4-0B76-4D5B-8C97-2D83B16ED56E}" destId="{8E7192D6-566A-4EF5-A8DB-48717FCC2A36}" srcOrd="1" destOrd="0" presId="urn:microsoft.com/office/officeart/2005/8/layout/hierarchy2"/>
    <dgm:cxn modelId="{775D07D6-2356-4EA5-8ABF-6175375DB8B1}" type="presParOf" srcId="{8E7192D6-566A-4EF5-A8DB-48717FCC2A36}" destId="{3743CDB0-7638-48D4-B68D-42C6687C61FA}" srcOrd="0" destOrd="0" presId="urn:microsoft.com/office/officeart/2005/8/layout/hierarchy2"/>
    <dgm:cxn modelId="{61A89955-E670-452A-A7A8-569401FC96D5}" type="presParOf" srcId="{3743CDB0-7638-48D4-B68D-42C6687C61FA}" destId="{6FA52494-8B79-4222-8CE4-6C8AD3753BBD}" srcOrd="0" destOrd="0" presId="urn:microsoft.com/office/officeart/2005/8/layout/hierarchy2"/>
    <dgm:cxn modelId="{14F1C287-36C8-4D77-8E4F-BADC1B5145FD}" type="presParOf" srcId="{8E7192D6-566A-4EF5-A8DB-48717FCC2A36}" destId="{89E00437-C03E-4C41-B16F-E48E75A44505}" srcOrd="1" destOrd="0" presId="urn:microsoft.com/office/officeart/2005/8/layout/hierarchy2"/>
    <dgm:cxn modelId="{FE7A908A-72FA-4F53-A8AF-4409908EC042}" type="presParOf" srcId="{89E00437-C03E-4C41-B16F-E48E75A44505}" destId="{3019E215-F332-43BF-A473-BBF487EE2D09}" srcOrd="0" destOrd="0" presId="urn:microsoft.com/office/officeart/2005/8/layout/hierarchy2"/>
    <dgm:cxn modelId="{08FDEBF1-D4E8-4670-AF8E-09E0173654BC}" type="presParOf" srcId="{89E00437-C03E-4C41-B16F-E48E75A44505}" destId="{ABBCFA03-46EA-487D-B999-019B61958DB1}" srcOrd="1" destOrd="0" presId="urn:microsoft.com/office/officeart/2005/8/layout/hierarchy2"/>
    <dgm:cxn modelId="{E6D522DD-B006-4BFA-8ACA-472899B09D87}" type="presParOf" srcId="{8E7192D6-566A-4EF5-A8DB-48717FCC2A36}" destId="{C4EDB439-7EAA-43A5-B1A6-B7915F2E111B}" srcOrd="2" destOrd="0" presId="urn:microsoft.com/office/officeart/2005/8/layout/hierarchy2"/>
    <dgm:cxn modelId="{45A057A7-22A2-4834-BD8F-7FDC7ADB16F4}" type="presParOf" srcId="{C4EDB439-7EAA-43A5-B1A6-B7915F2E111B}" destId="{742D5E4E-CF31-473F-85E3-9C70C58CE998}" srcOrd="0" destOrd="0" presId="urn:microsoft.com/office/officeart/2005/8/layout/hierarchy2"/>
    <dgm:cxn modelId="{7A39B1EA-39AC-4F7E-8446-5742F30E10C1}" type="presParOf" srcId="{8E7192D6-566A-4EF5-A8DB-48717FCC2A36}" destId="{F4ACD761-7F55-447F-8E7A-59E7592A15CF}" srcOrd="3" destOrd="0" presId="urn:microsoft.com/office/officeart/2005/8/layout/hierarchy2"/>
    <dgm:cxn modelId="{AD5D36D2-80B4-43B6-AF4C-0B5D69AAF5D2}" type="presParOf" srcId="{F4ACD761-7F55-447F-8E7A-59E7592A15CF}" destId="{E36F2376-1C9E-46B2-BE23-593D7D057AA3}" srcOrd="0" destOrd="0" presId="urn:microsoft.com/office/officeart/2005/8/layout/hierarchy2"/>
    <dgm:cxn modelId="{DFD5722D-15A8-4337-8B2F-EB6B8EF0111B}" type="presParOf" srcId="{F4ACD761-7F55-447F-8E7A-59E7592A15CF}" destId="{10E2D7C1-545E-4330-8F08-DD03FFCAD147}" srcOrd="1" destOrd="0" presId="urn:microsoft.com/office/officeart/2005/8/layout/hierarchy2"/>
    <dgm:cxn modelId="{38BA0B27-64D9-447D-AE53-71B86B7EB97D}" type="presParOf" srcId="{8E7192D6-566A-4EF5-A8DB-48717FCC2A36}" destId="{457B2C6D-C904-4B9D-954F-74BB819268CC}" srcOrd="4" destOrd="0" presId="urn:microsoft.com/office/officeart/2005/8/layout/hierarchy2"/>
    <dgm:cxn modelId="{CDF02DA5-E827-46F2-9067-13B592DE11DA}" type="presParOf" srcId="{457B2C6D-C904-4B9D-954F-74BB819268CC}" destId="{B02E5AC3-A23A-4EAD-AC16-5F89C087BE47}" srcOrd="0" destOrd="0" presId="urn:microsoft.com/office/officeart/2005/8/layout/hierarchy2"/>
    <dgm:cxn modelId="{20A21D81-0B7E-4B4E-A5F8-A6D65588D333}" type="presParOf" srcId="{8E7192D6-566A-4EF5-A8DB-48717FCC2A36}" destId="{080F1907-D909-456A-80FF-95A3DB8BF956}" srcOrd="5" destOrd="0" presId="urn:microsoft.com/office/officeart/2005/8/layout/hierarchy2"/>
    <dgm:cxn modelId="{48E4F214-36AA-45EF-ACAA-40CF90C237DF}" type="presParOf" srcId="{080F1907-D909-456A-80FF-95A3DB8BF956}" destId="{3239D6EE-5B52-4D34-8E55-4AEF0484FE90}" srcOrd="0" destOrd="0" presId="urn:microsoft.com/office/officeart/2005/8/layout/hierarchy2"/>
    <dgm:cxn modelId="{F20615ED-117F-4EB0-90FC-F25684F696DE}" type="presParOf" srcId="{080F1907-D909-456A-80FF-95A3DB8BF956}" destId="{B88C699A-BF1A-4A02-AC39-3F9A774EE30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F04CA9B-A59D-4E7B-A8DA-4C071CA7B42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63426D57-3495-4038-9D78-2964FD3D8651}">
      <dgm:prSet phldrT="[Text]" custT="1"/>
      <dgm:spPr>
        <a:xfrm>
          <a:off x="481" y="1360336"/>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Preparation</a:t>
          </a:r>
        </a:p>
      </dgm:t>
    </dgm:pt>
    <dgm:pt modelId="{D99ECBC2-DB6A-49BD-9140-D8ADE3BF596C}" type="parTrans" cxnId="{F5D9566A-45F8-44C6-8ACE-2D6CA22A529E}">
      <dgm:prSet/>
      <dgm:spPr/>
      <dgm:t>
        <a:bodyPr/>
        <a:lstStyle/>
        <a:p>
          <a:endParaRPr lang="en-US"/>
        </a:p>
      </dgm:t>
    </dgm:pt>
    <dgm:pt modelId="{D792BA30-AB50-4D20-BD28-5ACD725EA0CA}" type="sibTrans" cxnId="{F5D9566A-45F8-44C6-8ACE-2D6CA22A529E}">
      <dgm:prSet/>
      <dgm:spPr/>
      <dgm:t>
        <a:bodyPr/>
        <a:lstStyle/>
        <a:p>
          <a:endParaRPr lang="en-US"/>
        </a:p>
      </dgm:t>
    </dgm:pt>
    <dgm:pt modelId="{D096F505-EF8D-40C7-8DE3-3C89E7371F81}">
      <dgm:prSet phldrT="[Text]" custT="1"/>
      <dgm:spPr>
        <a:xfrm>
          <a:off x="3032084" y="737775"/>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Paid preparer</a:t>
          </a:r>
        </a:p>
      </dgm:t>
    </dgm:pt>
    <dgm:pt modelId="{21AC6BDA-AFC1-4195-8C10-A5B7AA2A0707}" type="parTrans" cxnId="{5D108FD0-AC7F-4734-B922-0B7DE99E336B}">
      <dgm:prSet/>
      <dgm:spPr>
        <a:xfrm rot="19457599">
          <a:off x="2065651" y="1568397"/>
          <a:ext cx="1066694" cy="44033"/>
        </a:xfrm>
        <a:custGeom>
          <a:avLst/>
          <a:gdLst/>
          <a:ahLst/>
          <a:cxnLst/>
          <a:rect l="0" t="0" r="0" b="0"/>
          <a:pathLst>
            <a:path>
              <a:moveTo>
                <a:pt x="0" y="22016"/>
              </a:moveTo>
              <a:lnTo>
                <a:pt x="1066694" y="22016"/>
              </a:lnTo>
            </a:path>
          </a:pathLst>
        </a:custGeom>
        <a:noFill/>
        <a:ln w="25400"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B72CE26A-06C6-42B1-A235-28820EA45BB0}" type="sibTrans" cxnId="{5D108FD0-AC7F-4734-B922-0B7DE99E336B}">
      <dgm:prSet/>
      <dgm:spPr/>
      <dgm:t>
        <a:bodyPr/>
        <a:lstStyle/>
        <a:p>
          <a:endParaRPr lang="en-US"/>
        </a:p>
      </dgm:t>
    </dgm:pt>
    <dgm:pt modelId="{1C30A2F9-E3BD-47D3-98D4-B3C559DBA74B}">
      <dgm:prSet phldrT="[Text]" custT="1"/>
      <dgm:spPr>
        <a:xfrm>
          <a:off x="3032084" y="1982897"/>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DIY</a:t>
          </a:r>
        </a:p>
      </dgm:t>
    </dgm:pt>
    <dgm:pt modelId="{A5E26602-DE26-449A-8C23-CCFEC1DB0566}" type="parTrans" cxnId="{E1220F0F-E5B4-4DB1-AB37-A5165BB24870}">
      <dgm:prSet/>
      <dgm:spPr>
        <a:xfrm rot="2142401">
          <a:off x="2065651" y="2190958"/>
          <a:ext cx="1066694" cy="44033"/>
        </a:xfrm>
        <a:custGeom>
          <a:avLst/>
          <a:gdLst/>
          <a:ahLst/>
          <a:cxnLst/>
          <a:rect l="0" t="0" r="0" b="0"/>
          <a:pathLst>
            <a:path>
              <a:moveTo>
                <a:pt x="0" y="22016"/>
              </a:moveTo>
              <a:lnTo>
                <a:pt x="1066694" y="22016"/>
              </a:lnTo>
            </a:path>
          </a:pathLst>
        </a:custGeom>
        <a:noFill/>
        <a:ln w="25400"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4D798FF1-21B9-4F9C-AC07-FAFBFBD03242}" type="sibTrans" cxnId="{E1220F0F-E5B4-4DB1-AB37-A5165BB24870}">
      <dgm:prSet/>
      <dgm:spPr/>
      <dgm:t>
        <a:bodyPr/>
        <a:lstStyle/>
        <a:p>
          <a:endParaRPr lang="en-US"/>
        </a:p>
      </dgm:t>
    </dgm:pt>
    <dgm:pt modelId="{4B7DE2BB-D443-4D46-A7A9-12617640C2DC}">
      <dgm:prSet phldrT="[Text]" custT="1"/>
      <dgm:spPr>
        <a:xfrm>
          <a:off x="6063687" y="1360336"/>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Software</a:t>
          </a:r>
        </a:p>
      </dgm:t>
    </dgm:pt>
    <dgm:pt modelId="{3A49E23E-7B53-4A28-98B8-0F088DC336E2}" type="parTrans" cxnId="{97892059-23FE-4A85-BAD2-365F51F5CD07}">
      <dgm:prSet/>
      <dgm:spPr>
        <a:xfrm rot="19457599">
          <a:off x="5097254" y="2190958"/>
          <a:ext cx="1066694" cy="44033"/>
        </a:xfrm>
        <a:custGeom>
          <a:avLst/>
          <a:gdLst/>
          <a:ahLst/>
          <a:cxnLst/>
          <a:rect l="0" t="0" r="0" b="0"/>
          <a:pathLst>
            <a:path>
              <a:moveTo>
                <a:pt x="0" y="22016"/>
              </a:moveTo>
              <a:lnTo>
                <a:pt x="1066694" y="22016"/>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37574553-E79B-4348-BEFE-9F1E8F117243}" type="sibTrans" cxnId="{97892059-23FE-4A85-BAD2-365F51F5CD07}">
      <dgm:prSet/>
      <dgm:spPr/>
      <dgm:t>
        <a:bodyPr/>
        <a:lstStyle/>
        <a:p>
          <a:endParaRPr lang="en-US"/>
        </a:p>
      </dgm:t>
    </dgm:pt>
    <dgm:pt modelId="{203C7CE3-EF1D-449C-A006-B5E12B5EF1AE}">
      <dgm:prSet phldrT="[Text]" custT="1"/>
      <dgm:spPr>
        <a:xfrm>
          <a:off x="6063687" y="2605459"/>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Fill out forms</a:t>
          </a:r>
        </a:p>
      </dgm:t>
    </dgm:pt>
    <dgm:pt modelId="{00686F3F-B539-428E-A212-F77C211751FC}" type="parTrans" cxnId="{8E07B6D9-B045-4880-96BC-67C9BC3376F2}">
      <dgm:prSet/>
      <dgm:spPr>
        <a:xfrm rot="2142401">
          <a:off x="5097254" y="2813519"/>
          <a:ext cx="1066694" cy="44033"/>
        </a:xfrm>
        <a:custGeom>
          <a:avLst/>
          <a:gdLst/>
          <a:ahLst/>
          <a:cxnLst/>
          <a:rect l="0" t="0" r="0" b="0"/>
          <a:pathLst>
            <a:path>
              <a:moveTo>
                <a:pt x="0" y="22016"/>
              </a:moveTo>
              <a:lnTo>
                <a:pt x="1066694" y="22016"/>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BC8F56EB-D154-43F6-9F9A-8E723E6851C6}" type="sibTrans" cxnId="{8E07B6D9-B045-4880-96BC-67C9BC3376F2}">
      <dgm:prSet/>
      <dgm:spPr/>
      <dgm:t>
        <a:bodyPr/>
        <a:lstStyle/>
        <a:p>
          <a:endParaRPr lang="en-US"/>
        </a:p>
      </dgm:t>
    </dgm:pt>
    <dgm:pt modelId="{83ACF13C-BF23-4A9C-82D1-2E916F7D1389}" type="pres">
      <dgm:prSet presAssocID="{6F04CA9B-A59D-4E7B-A8DA-4C071CA7B421}" presName="diagram" presStyleCnt="0">
        <dgm:presLayoutVars>
          <dgm:chPref val="1"/>
          <dgm:dir/>
          <dgm:animOne val="branch"/>
          <dgm:animLvl val="lvl"/>
          <dgm:resizeHandles val="exact"/>
        </dgm:presLayoutVars>
      </dgm:prSet>
      <dgm:spPr/>
    </dgm:pt>
    <dgm:pt modelId="{2EC4BD81-E5B3-4A93-9A40-CD76ED6F348B}" type="pres">
      <dgm:prSet presAssocID="{63426D57-3495-4038-9D78-2964FD3D8651}" presName="root1" presStyleCnt="0"/>
      <dgm:spPr/>
    </dgm:pt>
    <dgm:pt modelId="{D685E3B6-E4F3-47A5-96AB-9E7AE5DF2285}" type="pres">
      <dgm:prSet presAssocID="{63426D57-3495-4038-9D78-2964FD3D8651}" presName="LevelOneTextNode" presStyleLbl="node0" presStyleIdx="0" presStyleCnt="1">
        <dgm:presLayoutVars>
          <dgm:chPref val="3"/>
        </dgm:presLayoutVars>
      </dgm:prSet>
      <dgm:spPr>
        <a:prstGeom prst="roundRect">
          <a:avLst/>
        </a:prstGeom>
      </dgm:spPr>
    </dgm:pt>
    <dgm:pt modelId="{13E0631E-252D-48CA-A3CF-1AF983BB61F3}" type="pres">
      <dgm:prSet presAssocID="{63426D57-3495-4038-9D78-2964FD3D8651}" presName="level2hierChild" presStyleCnt="0"/>
      <dgm:spPr/>
    </dgm:pt>
    <dgm:pt modelId="{5EB900AF-569B-4CC1-ADE7-CDCC1C057E51}" type="pres">
      <dgm:prSet presAssocID="{21AC6BDA-AFC1-4195-8C10-A5B7AA2A0707}" presName="conn2-1" presStyleLbl="parChTrans1D2" presStyleIdx="0" presStyleCnt="2"/>
      <dgm:spPr/>
    </dgm:pt>
    <dgm:pt modelId="{35E55B33-B3A6-4DCA-AB87-A6DEAD9E5AF3}" type="pres">
      <dgm:prSet presAssocID="{21AC6BDA-AFC1-4195-8C10-A5B7AA2A0707}" presName="connTx" presStyleLbl="parChTrans1D2" presStyleIdx="0" presStyleCnt="2"/>
      <dgm:spPr/>
    </dgm:pt>
    <dgm:pt modelId="{9D5BBB79-8B9B-4A8A-BC72-D7367073EE7A}" type="pres">
      <dgm:prSet presAssocID="{D096F505-EF8D-40C7-8DE3-3C89E7371F81}" presName="root2" presStyleCnt="0"/>
      <dgm:spPr/>
    </dgm:pt>
    <dgm:pt modelId="{F424C25B-3A85-4844-ACF4-0A7DCB8CE473}" type="pres">
      <dgm:prSet presAssocID="{D096F505-EF8D-40C7-8DE3-3C89E7371F81}" presName="LevelTwoTextNode" presStyleLbl="node2" presStyleIdx="0" presStyleCnt="2">
        <dgm:presLayoutVars>
          <dgm:chPref val="3"/>
        </dgm:presLayoutVars>
      </dgm:prSet>
      <dgm:spPr>
        <a:prstGeom prst="roundRect">
          <a:avLst/>
        </a:prstGeom>
      </dgm:spPr>
    </dgm:pt>
    <dgm:pt modelId="{5215DD15-4377-43A3-A128-BB2BEECFF880}" type="pres">
      <dgm:prSet presAssocID="{D096F505-EF8D-40C7-8DE3-3C89E7371F81}" presName="level3hierChild" presStyleCnt="0"/>
      <dgm:spPr/>
    </dgm:pt>
    <dgm:pt modelId="{0591593F-D773-4991-B5FE-E4A23E0BF6FC}" type="pres">
      <dgm:prSet presAssocID="{A5E26602-DE26-449A-8C23-CCFEC1DB0566}" presName="conn2-1" presStyleLbl="parChTrans1D2" presStyleIdx="1" presStyleCnt="2"/>
      <dgm:spPr/>
    </dgm:pt>
    <dgm:pt modelId="{891709B0-9D4C-4A8E-82CB-03354B30F4CF}" type="pres">
      <dgm:prSet presAssocID="{A5E26602-DE26-449A-8C23-CCFEC1DB0566}" presName="connTx" presStyleLbl="parChTrans1D2" presStyleIdx="1" presStyleCnt="2"/>
      <dgm:spPr/>
    </dgm:pt>
    <dgm:pt modelId="{C706BA79-0032-426E-BC93-1B6532BC5CDA}" type="pres">
      <dgm:prSet presAssocID="{1C30A2F9-E3BD-47D3-98D4-B3C559DBA74B}" presName="root2" presStyleCnt="0"/>
      <dgm:spPr/>
    </dgm:pt>
    <dgm:pt modelId="{54F9D6CC-16B5-4400-AC98-E8DE216D6EAB}" type="pres">
      <dgm:prSet presAssocID="{1C30A2F9-E3BD-47D3-98D4-B3C559DBA74B}" presName="LevelTwoTextNode" presStyleLbl="node2" presStyleIdx="1" presStyleCnt="2">
        <dgm:presLayoutVars>
          <dgm:chPref val="3"/>
        </dgm:presLayoutVars>
      </dgm:prSet>
      <dgm:spPr>
        <a:prstGeom prst="roundRect">
          <a:avLst/>
        </a:prstGeom>
      </dgm:spPr>
    </dgm:pt>
    <dgm:pt modelId="{1EC0CB8B-4BAA-4703-A750-660FBAFA611E}" type="pres">
      <dgm:prSet presAssocID="{1C30A2F9-E3BD-47D3-98D4-B3C559DBA74B}" presName="level3hierChild" presStyleCnt="0"/>
      <dgm:spPr/>
    </dgm:pt>
    <dgm:pt modelId="{EF929583-6407-4A64-8FF0-8F0867C22D9C}" type="pres">
      <dgm:prSet presAssocID="{3A49E23E-7B53-4A28-98B8-0F088DC336E2}" presName="conn2-1" presStyleLbl="parChTrans1D3" presStyleIdx="0" presStyleCnt="2"/>
      <dgm:spPr/>
    </dgm:pt>
    <dgm:pt modelId="{0B17C367-34F3-4080-926B-98FCB0532B01}" type="pres">
      <dgm:prSet presAssocID="{3A49E23E-7B53-4A28-98B8-0F088DC336E2}" presName="connTx" presStyleLbl="parChTrans1D3" presStyleIdx="0" presStyleCnt="2"/>
      <dgm:spPr/>
    </dgm:pt>
    <dgm:pt modelId="{0F76DCA2-E5FD-4CBA-93B1-11C98C0F53AE}" type="pres">
      <dgm:prSet presAssocID="{4B7DE2BB-D443-4D46-A7A9-12617640C2DC}" presName="root2" presStyleCnt="0"/>
      <dgm:spPr/>
    </dgm:pt>
    <dgm:pt modelId="{D1A16A95-492C-432F-81FB-98979CE37065}" type="pres">
      <dgm:prSet presAssocID="{4B7DE2BB-D443-4D46-A7A9-12617640C2DC}" presName="LevelTwoTextNode" presStyleLbl="node3" presStyleIdx="0" presStyleCnt="2">
        <dgm:presLayoutVars>
          <dgm:chPref val="3"/>
        </dgm:presLayoutVars>
      </dgm:prSet>
      <dgm:spPr>
        <a:prstGeom prst="roundRect">
          <a:avLst/>
        </a:prstGeom>
      </dgm:spPr>
    </dgm:pt>
    <dgm:pt modelId="{8E524D62-A344-45A8-9B82-A4FBCECD4B0F}" type="pres">
      <dgm:prSet presAssocID="{4B7DE2BB-D443-4D46-A7A9-12617640C2DC}" presName="level3hierChild" presStyleCnt="0"/>
      <dgm:spPr/>
    </dgm:pt>
    <dgm:pt modelId="{5F4DC88F-DE40-4CC7-9B9E-EAFF7F88CF6D}" type="pres">
      <dgm:prSet presAssocID="{00686F3F-B539-428E-A212-F77C211751FC}" presName="conn2-1" presStyleLbl="parChTrans1D3" presStyleIdx="1" presStyleCnt="2"/>
      <dgm:spPr/>
    </dgm:pt>
    <dgm:pt modelId="{5B0E1923-C8B4-4BB6-8C60-76BF71C4884B}" type="pres">
      <dgm:prSet presAssocID="{00686F3F-B539-428E-A212-F77C211751FC}" presName="connTx" presStyleLbl="parChTrans1D3" presStyleIdx="1" presStyleCnt="2"/>
      <dgm:spPr/>
    </dgm:pt>
    <dgm:pt modelId="{BBDDD8E3-21B0-4F02-AD7F-532190F84548}" type="pres">
      <dgm:prSet presAssocID="{203C7CE3-EF1D-449C-A006-B5E12B5EF1AE}" presName="root2" presStyleCnt="0"/>
      <dgm:spPr/>
    </dgm:pt>
    <dgm:pt modelId="{700F42D4-399C-415C-8F67-FC87B80F76F4}" type="pres">
      <dgm:prSet presAssocID="{203C7CE3-EF1D-449C-A006-B5E12B5EF1AE}" presName="LevelTwoTextNode" presStyleLbl="node3" presStyleIdx="1" presStyleCnt="2">
        <dgm:presLayoutVars>
          <dgm:chPref val="3"/>
        </dgm:presLayoutVars>
      </dgm:prSet>
      <dgm:spPr>
        <a:prstGeom prst="roundRect">
          <a:avLst/>
        </a:prstGeom>
      </dgm:spPr>
    </dgm:pt>
    <dgm:pt modelId="{7639406E-7B3B-4FB0-BD81-533BCCF9C1DE}" type="pres">
      <dgm:prSet presAssocID="{203C7CE3-EF1D-449C-A006-B5E12B5EF1AE}" presName="level3hierChild" presStyleCnt="0"/>
      <dgm:spPr/>
    </dgm:pt>
  </dgm:ptLst>
  <dgm:cxnLst>
    <dgm:cxn modelId="{E1220F0F-E5B4-4DB1-AB37-A5165BB24870}" srcId="{63426D57-3495-4038-9D78-2964FD3D8651}" destId="{1C30A2F9-E3BD-47D3-98D4-B3C559DBA74B}" srcOrd="1" destOrd="0" parTransId="{A5E26602-DE26-449A-8C23-CCFEC1DB0566}" sibTransId="{4D798FF1-21B9-4F9C-AC07-FAFBFBD03242}"/>
    <dgm:cxn modelId="{CCEF4012-2A71-4CAC-ABB9-A359016F2B58}" type="presOf" srcId="{A5E26602-DE26-449A-8C23-CCFEC1DB0566}" destId="{891709B0-9D4C-4A8E-82CB-03354B30F4CF}" srcOrd="1" destOrd="0" presId="urn:microsoft.com/office/officeart/2005/8/layout/hierarchy2"/>
    <dgm:cxn modelId="{3A2A2414-6193-4129-BF92-512AF1DD639C}" type="presOf" srcId="{00686F3F-B539-428E-A212-F77C211751FC}" destId="{5F4DC88F-DE40-4CC7-9B9E-EAFF7F88CF6D}" srcOrd="0" destOrd="0" presId="urn:microsoft.com/office/officeart/2005/8/layout/hierarchy2"/>
    <dgm:cxn modelId="{F8CF514C-F5EF-4784-B5C2-4482965E4C8F}" type="presOf" srcId="{1C30A2F9-E3BD-47D3-98D4-B3C559DBA74B}" destId="{54F9D6CC-16B5-4400-AC98-E8DE216D6EAB}" srcOrd="0" destOrd="0" presId="urn:microsoft.com/office/officeart/2005/8/layout/hierarchy2"/>
    <dgm:cxn modelId="{97892059-23FE-4A85-BAD2-365F51F5CD07}" srcId="{1C30A2F9-E3BD-47D3-98D4-B3C559DBA74B}" destId="{4B7DE2BB-D443-4D46-A7A9-12617640C2DC}" srcOrd="0" destOrd="0" parTransId="{3A49E23E-7B53-4A28-98B8-0F088DC336E2}" sibTransId="{37574553-E79B-4348-BEFE-9F1E8F117243}"/>
    <dgm:cxn modelId="{4525395B-0C1A-48B5-B04F-981B697E44BE}" type="presOf" srcId="{D096F505-EF8D-40C7-8DE3-3C89E7371F81}" destId="{F424C25B-3A85-4844-ACF4-0A7DCB8CE473}" srcOrd="0" destOrd="0" presId="urn:microsoft.com/office/officeart/2005/8/layout/hierarchy2"/>
    <dgm:cxn modelId="{F5D9566A-45F8-44C6-8ACE-2D6CA22A529E}" srcId="{6F04CA9B-A59D-4E7B-A8DA-4C071CA7B421}" destId="{63426D57-3495-4038-9D78-2964FD3D8651}" srcOrd="0" destOrd="0" parTransId="{D99ECBC2-DB6A-49BD-9140-D8ADE3BF596C}" sibTransId="{D792BA30-AB50-4D20-BD28-5ACD725EA0CA}"/>
    <dgm:cxn modelId="{D0D9B17A-DBBA-4CE7-9E30-28CDCC162F71}" type="presOf" srcId="{21AC6BDA-AFC1-4195-8C10-A5B7AA2A0707}" destId="{35E55B33-B3A6-4DCA-AB87-A6DEAD9E5AF3}" srcOrd="1" destOrd="0" presId="urn:microsoft.com/office/officeart/2005/8/layout/hierarchy2"/>
    <dgm:cxn modelId="{8E08FB8B-76FA-4B49-8163-365907091B7F}" type="presOf" srcId="{203C7CE3-EF1D-449C-A006-B5E12B5EF1AE}" destId="{700F42D4-399C-415C-8F67-FC87B80F76F4}" srcOrd="0" destOrd="0" presId="urn:microsoft.com/office/officeart/2005/8/layout/hierarchy2"/>
    <dgm:cxn modelId="{0C1F5995-B479-4910-9F6A-16AE6E9BE880}" type="presOf" srcId="{00686F3F-B539-428E-A212-F77C211751FC}" destId="{5B0E1923-C8B4-4BB6-8C60-76BF71C4884B}" srcOrd="1" destOrd="0" presId="urn:microsoft.com/office/officeart/2005/8/layout/hierarchy2"/>
    <dgm:cxn modelId="{726DD69C-03D7-4A73-8782-007052BD88C9}" type="presOf" srcId="{21AC6BDA-AFC1-4195-8C10-A5B7AA2A0707}" destId="{5EB900AF-569B-4CC1-ADE7-CDCC1C057E51}" srcOrd="0" destOrd="0" presId="urn:microsoft.com/office/officeart/2005/8/layout/hierarchy2"/>
    <dgm:cxn modelId="{5A34AA9D-728C-486A-B7C8-88A062493C99}" type="presOf" srcId="{A5E26602-DE26-449A-8C23-CCFEC1DB0566}" destId="{0591593F-D773-4991-B5FE-E4A23E0BF6FC}" srcOrd="0" destOrd="0" presId="urn:microsoft.com/office/officeart/2005/8/layout/hierarchy2"/>
    <dgm:cxn modelId="{3F63B1A5-F7FD-4CA5-8D6C-54F706456591}" type="presOf" srcId="{3A49E23E-7B53-4A28-98B8-0F088DC336E2}" destId="{0B17C367-34F3-4080-926B-98FCB0532B01}" srcOrd="1" destOrd="0" presId="urn:microsoft.com/office/officeart/2005/8/layout/hierarchy2"/>
    <dgm:cxn modelId="{1AE2DDA7-C82B-42AF-A751-BB587E642EA1}" type="presOf" srcId="{6F04CA9B-A59D-4E7B-A8DA-4C071CA7B421}" destId="{83ACF13C-BF23-4A9C-82D1-2E916F7D1389}" srcOrd="0" destOrd="0" presId="urn:microsoft.com/office/officeart/2005/8/layout/hierarchy2"/>
    <dgm:cxn modelId="{6CD869CD-A6EA-48E3-ADE7-37DE57D2C68E}" type="presOf" srcId="{63426D57-3495-4038-9D78-2964FD3D8651}" destId="{D685E3B6-E4F3-47A5-96AB-9E7AE5DF2285}" srcOrd="0" destOrd="0" presId="urn:microsoft.com/office/officeart/2005/8/layout/hierarchy2"/>
    <dgm:cxn modelId="{5D108FD0-AC7F-4734-B922-0B7DE99E336B}" srcId="{63426D57-3495-4038-9D78-2964FD3D8651}" destId="{D096F505-EF8D-40C7-8DE3-3C89E7371F81}" srcOrd="0" destOrd="0" parTransId="{21AC6BDA-AFC1-4195-8C10-A5B7AA2A0707}" sibTransId="{B72CE26A-06C6-42B1-A235-28820EA45BB0}"/>
    <dgm:cxn modelId="{17A010D6-806C-426C-9561-18E5F134E27C}" type="presOf" srcId="{4B7DE2BB-D443-4D46-A7A9-12617640C2DC}" destId="{D1A16A95-492C-432F-81FB-98979CE37065}" srcOrd="0" destOrd="0" presId="urn:microsoft.com/office/officeart/2005/8/layout/hierarchy2"/>
    <dgm:cxn modelId="{8E07B6D9-B045-4880-96BC-67C9BC3376F2}" srcId="{1C30A2F9-E3BD-47D3-98D4-B3C559DBA74B}" destId="{203C7CE3-EF1D-449C-A006-B5E12B5EF1AE}" srcOrd="1" destOrd="0" parTransId="{00686F3F-B539-428E-A212-F77C211751FC}" sibTransId="{BC8F56EB-D154-43F6-9F9A-8E723E6851C6}"/>
    <dgm:cxn modelId="{FDE4B4DA-54BA-43C9-8D3D-8CBCE70DB947}" type="presOf" srcId="{3A49E23E-7B53-4A28-98B8-0F088DC336E2}" destId="{EF929583-6407-4A64-8FF0-8F0867C22D9C}" srcOrd="0" destOrd="0" presId="urn:microsoft.com/office/officeart/2005/8/layout/hierarchy2"/>
    <dgm:cxn modelId="{BDEDD8F4-6220-4EB7-8660-6F1F534448D9}" type="presParOf" srcId="{83ACF13C-BF23-4A9C-82D1-2E916F7D1389}" destId="{2EC4BD81-E5B3-4A93-9A40-CD76ED6F348B}" srcOrd="0" destOrd="0" presId="urn:microsoft.com/office/officeart/2005/8/layout/hierarchy2"/>
    <dgm:cxn modelId="{50D879A9-BA5D-41D8-B8A5-86D99833580F}" type="presParOf" srcId="{2EC4BD81-E5B3-4A93-9A40-CD76ED6F348B}" destId="{D685E3B6-E4F3-47A5-96AB-9E7AE5DF2285}" srcOrd="0" destOrd="0" presId="urn:microsoft.com/office/officeart/2005/8/layout/hierarchy2"/>
    <dgm:cxn modelId="{2E3B923B-C45B-4D7B-9A79-DE0702B5FD29}" type="presParOf" srcId="{2EC4BD81-E5B3-4A93-9A40-CD76ED6F348B}" destId="{13E0631E-252D-48CA-A3CF-1AF983BB61F3}" srcOrd="1" destOrd="0" presId="urn:microsoft.com/office/officeart/2005/8/layout/hierarchy2"/>
    <dgm:cxn modelId="{1A0BBC7E-4BB1-4ADC-9CEB-689EEAEE99D7}" type="presParOf" srcId="{13E0631E-252D-48CA-A3CF-1AF983BB61F3}" destId="{5EB900AF-569B-4CC1-ADE7-CDCC1C057E51}" srcOrd="0" destOrd="0" presId="urn:microsoft.com/office/officeart/2005/8/layout/hierarchy2"/>
    <dgm:cxn modelId="{1FE37C5E-CBBA-4105-AF27-8E5C4EC25532}" type="presParOf" srcId="{5EB900AF-569B-4CC1-ADE7-CDCC1C057E51}" destId="{35E55B33-B3A6-4DCA-AB87-A6DEAD9E5AF3}" srcOrd="0" destOrd="0" presId="urn:microsoft.com/office/officeart/2005/8/layout/hierarchy2"/>
    <dgm:cxn modelId="{04F081C7-9A0D-4B45-AE95-1EC023CFDBA4}" type="presParOf" srcId="{13E0631E-252D-48CA-A3CF-1AF983BB61F3}" destId="{9D5BBB79-8B9B-4A8A-BC72-D7367073EE7A}" srcOrd="1" destOrd="0" presId="urn:microsoft.com/office/officeart/2005/8/layout/hierarchy2"/>
    <dgm:cxn modelId="{42E80FBE-179F-48CD-9A95-4B52C71BA60D}" type="presParOf" srcId="{9D5BBB79-8B9B-4A8A-BC72-D7367073EE7A}" destId="{F424C25B-3A85-4844-ACF4-0A7DCB8CE473}" srcOrd="0" destOrd="0" presId="urn:microsoft.com/office/officeart/2005/8/layout/hierarchy2"/>
    <dgm:cxn modelId="{8B12E349-8EB9-4DA9-8388-35BAD58F16B5}" type="presParOf" srcId="{9D5BBB79-8B9B-4A8A-BC72-D7367073EE7A}" destId="{5215DD15-4377-43A3-A128-BB2BEECFF880}" srcOrd="1" destOrd="0" presId="urn:microsoft.com/office/officeart/2005/8/layout/hierarchy2"/>
    <dgm:cxn modelId="{6F3904DE-E2DE-4AEA-B6D0-9A0B8DC9107B}" type="presParOf" srcId="{13E0631E-252D-48CA-A3CF-1AF983BB61F3}" destId="{0591593F-D773-4991-B5FE-E4A23E0BF6FC}" srcOrd="2" destOrd="0" presId="urn:microsoft.com/office/officeart/2005/8/layout/hierarchy2"/>
    <dgm:cxn modelId="{B90B7633-1ADE-4041-BB78-186ED53D3ECD}" type="presParOf" srcId="{0591593F-D773-4991-B5FE-E4A23E0BF6FC}" destId="{891709B0-9D4C-4A8E-82CB-03354B30F4CF}" srcOrd="0" destOrd="0" presId="urn:microsoft.com/office/officeart/2005/8/layout/hierarchy2"/>
    <dgm:cxn modelId="{14190621-7BEE-4B12-8621-ACDDC3712C38}" type="presParOf" srcId="{13E0631E-252D-48CA-A3CF-1AF983BB61F3}" destId="{C706BA79-0032-426E-BC93-1B6532BC5CDA}" srcOrd="3" destOrd="0" presId="urn:microsoft.com/office/officeart/2005/8/layout/hierarchy2"/>
    <dgm:cxn modelId="{AA834CF6-4983-4735-8BB4-467C3DA4C587}" type="presParOf" srcId="{C706BA79-0032-426E-BC93-1B6532BC5CDA}" destId="{54F9D6CC-16B5-4400-AC98-E8DE216D6EAB}" srcOrd="0" destOrd="0" presId="urn:microsoft.com/office/officeart/2005/8/layout/hierarchy2"/>
    <dgm:cxn modelId="{132DFAB1-4D7C-4151-896B-1F2E52D7F748}" type="presParOf" srcId="{C706BA79-0032-426E-BC93-1B6532BC5CDA}" destId="{1EC0CB8B-4BAA-4703-A750-660FBAFA611E}" srcOrd="1" destOrd="0" presId="urn:microsoft.com/office/officeart/2005/8/layout/hierarchy2"/>
    <dgm:cxn modelId="{E4CB7A10-715D-4581-A93C-B6FC526349FB}" type="presParOf" srcId="{1EC0CB8B-4BAA-4703-A750-660FBAFA611E}" destId="{EF929583-6407-4A64-8FF0-8F0867C22D9C}" srcOrd="0" destOrd="0" presId="urn:microsoft.com/office/officeart/2005/8/layout/hierarchy2"/>
    <dgm:cxn modelId="{6437C0FB-21B6-4687-B00F-173EF5E832CC}" type="presParOf" srcId="{EF929583-6407-4A64-8FF0-8F0867C22D9C}" destId="{0B17C367-34F3-4080-926B-98FCB0532B01}" srcOrd="0" destOrd="0" presId="urn:microsoft.com/office/officeart/2005/8/layout/hierarchy2"/>
    <dgm:cxn modelId="{8AB65BE8-1DF8-4C3D-BEA9-A59CAE3D2E9D}" type="presParOf" srcId="{1EC0CB8B-4BAA-4703-A750-660FBAFA611E}" destId="{0F76DCA2-E5FD-4CBA-93B1-11C98C0F53AE}" srcOrd="1" destOrd="0" presId="urn:microsoft.com/office/officeart/2005/8/layout/hierarchy2"/>
    <dgm:cxn modelId="{B621AAA3-A915-44C7-9AED-B67A565F16FF}" type="presParOf" srcId="{0F76DCA2-E5FD-4CBA-93B1-11C98C0F53AE}" destId="{D1A16A95-492C-432F-81FB-98979CE37065}" srcOrd="0" destOrd="0" presId="urn:microsoft.com/office/officeart/2005/8/layout/hierarchy2"/>
    <dgm:cxn modelId="{05A006A8-131F-4C39-BDC0-9817702DF147}" type="presParOf" srcId="{0F76DCA2-E5FD-4CBA-93B1-11C98C0F53AE}" destId="{8E524D62-A344-45A8-9B82-A4FBCECD4B0F}" srcOrd="1" destOrd="0" presId="urn:microsoft.com/office/officeart/2005/8/layout/hierarchy2"/>
    <dgm:cxn modelId="{9D8414DA-28C6-44C8-8B75-5210FC487E12}" type="presParOf" srcId="{1EC0CB8B-4BAA-4703-A750-660FBAFA611E}" destId="{5F4DC88F-DE40-4CC7-9B9E-EAFF7F88CF6D}" srcOrd="2" destOrd="0" presId="urn:microsoft.com/office/officeart/2005/8/layout/hierarchy2"/>
    <dgm:cxn modelId="{BC444569-49A6-49FF-A38D-CE02F6318C08}" type="presParOf" srcId="{5F4DC88F-DE40-4CC7-9B9E-EAFF7F88CF6D}" destId="{5B0E1923-C8B4-4BB6-8C60-76BF71C4884B}" srcOrd="0" destOrd="0" presId="urn:microsoft.com/office/officeart/2005/8/layout/hierarchy2"/>
    <dgm:cxn modelId="{8C631B49-2A63-4CCA-BD66-EE05199BBE5D}" type="presParOf" srcId="{1EC0CB8B-4BAA-4703-A750-660FBAFA611E}" destId="{BBDDD8E3-21B0-4F02-AD7F-532190F84548}" srcOrd="3" destOrd="0" presId="urn:microsoft.com/office/officeart/2005/8/layout/hierarchy2"/>
    <dgm:cxn modelId="{05FF4E7D-0655-4975-A71E-9E17E81012FC}" type="presParOf" srcId="{BBDDD8E3-21B0-4F02-AD7F-532190F84548}" destId="{700F42D4-399C-415C-8F67-FC87B80F76F4}" srcOrd="0" destOrd="0" presId="urn:microsoft.com/office/officeart/2005/8/layout/hierarchy2"/>
    <dgm:cxn modelId="{DAC2EBD5-2915-4F96-881D-EE6981471594}" type="presParOf" srcId="{BBDDD8E3-21B0-4F02-AD7F-532190F84548}" destId="{7639406E-7B3B-4FB0-BD81-533BCCF9C1D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F04CA9B-A59D-4E7B-A8DA-4C071CA7B42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63426D57-3495-4038-9D78-2964FD3D8651}">
      <dgm:prSet phldrT="[Text]" custT="1"/>
      <dgm:spPr>
        <a:xfrm>
          <a:off x="481" y="1360336"/>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600" b="0" cap="all" baseline="0">
              <a:solidFill>
                <a:sysClr val="window" lastClr="FFFFFF"/>
              </a:solidFill>
              <a:latin typeface="Helvetica Neue"/>
              <a:ea typeface="+mn-ea"/>
              <a:cs typeface="+mn-cs"/>
            </a:rPr>
            <a:t>Filing</a:t>
          </a:r>
        </a:p>
      </dgm:t>
    </dgm:pt>
    <dgm:pt modelId="{D99ECBC2-DB6A-49BD-9140-D8ADE3BF596C}" type="parTrans" cxnId="{F5D9566A-45F8-44C6-8ACE-2D6CA22A529E}">
      <dgm:prSet/>
      <dgm:spPr/>
      <dgm:t>
        <a:bodyPr/>
        <a:lstStyle/>
        <a:p>
          <a:endParaRPr lang="en-US"/>
        </a:p>
      </dgm:t>
    </dgm:pt>
    <dgm:pt modelId="{D792BA30-AB50-4D20-BD28-5ACD725EA0CA}" type="sibTrans" cxnId="{F5D9566A-45F8-44C6-8ACE-2D6CA22A529E}">
      <dgm:prSet/>
      <dgm:spPr/>
      <dgm:t>
        <a:bodyPr/>
        <a:lstStyle/>
        <a:p>
          <a:endParaRPr lang="en-US"/>
        </a:p>
      </dgm:t>
    </dgm:pt>
    <dgm:pt modelId="{1E7D4DC4-04FB-48D0-AFFB-B531585F9BB3}">
      <dgm:prSet phldrT="[Text]" custT="1"/>
      <dgm:spPr>
        <a:xfrm>
          <a:off x="3032084" y="737775"/>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600" b="0" cap="all" baseline="0">
              <a:solidFill>
                <a:sysClr val="window" lastClr="FFFFFF"/>
              </a:solidFill>
              <a:latin typeface="Helvetica Neue"/>
              <a:ea typeface="+mn-ea"/>
              <a:cs typeface="+mn-cs"/>
            </a:rPr>
            <a:t>Paid preparer</a:t>
          </a:r>
        </a:p>
      </dgm:t>
    </dgm:pt>
    <dgm:pt modelId="{6D616957-79F9-4038-B573-B7D5258FFACF}" type="parTrans" cxnId="{0C16B46A-E9BA-46D8-BBD5-4013DC9F65A5}">
      <dgm:prSet/>
      <dgm:spPr>
        <a:xfrm rot="19457599">
          <a:off x="2065651" y="1568397"/>
          <a:ext cx="1066694" cy="44033"/>
        </a:xfrm>
        <a:custGeom>
          <a:avLst/>
          <a:gdLst/>
          <a:ahLst/>
          <a:cxnLst/>
          <a:rect l="0" t="0" r="0" b="0"/>
          <a:pathLst>
            <a:path>
              <a:moveTo>
                <a:pt x="0" y="22016"/>
              </a:moveTo>
              <a:lnTo>
                <a:pt x="1066694" y="22016"/>
              </a:lnTo>
            </a:path>
          </a:pathLst>
        </a:custGeom>
        <a:noFill/>
        <a:ln w="25400"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2F73158F-582D-4262-A86A-3B79FCDA8114}" type="sibTrans" cxnId="{0C16B46A-E9BA-46D8-BBD5-4013DC9F65A5}">
      <dgm:prSet/>
      <dgm:spPr/>
      <dgm:t>
        <a:bodyPr/>
        <a:lstStyle/>
        <a:p>
          <a:endParaRPr lang="en-US"/>
        </a:p>
      </dgm:t>
    </dgm:pt>
    <dgm:pt modelId="{D2E11A17-F3CB-4776-9319-A1FB5C090285}">
      <dgm:prSet phldrT="[Text]" custT="1"/>
      <dgm:spPr>
        <a:xfrm>
          <a:off x="3032084" y="1982897"/>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600" b="0" cap="all" baseline="0">
              <a:solidFill>
                <a:sysClr val="window" lastClr="FFFFFF"/>
              </a:solidFill>
              <a:latin typeface="Helvetica Neue"/>
              <a:ea typeface="+mn-ea"/>
              <a:cs typeface="+mn-cs"/>
            </a:rPr>
            <a:t>DIY</a:t>
          </a:r>
        </a:p>
      </dgm:t>
    </dgm:pt>
    <dgm:pt modelId="{00009AC0-C90D-4CCE-87C8-095959B8C986}" type="parTrans" cxnId="{BDB95B36-93FF-4506-8792-3CA420827556}">
      <dgm:prSet/>
      <dgm:spPr>
        <a:xfrm rot="2142401">
          <a:off x="2065651" y="2190958"/>
          <a:ext cx="1066694" cy="44033"/>
        </a:xfrm>
        <a:custGeom>
          <a:avLst/>
          <a:gdLst/>
          <a:ahLst/>
          <a:cxnLst/>
          <a:rect l="0" t="0" r="0" b="0"/>
          <a:pathLst>
            <a:path>
              <a:moveTo>
                <a:pt x="0" y="22016"/>
              </a:moveTo>
              <a:lnTo>
                <a:pt x="1066694" y="22016"/>
              </a:lnTo>
            </a:path>
          </a:pathLst>
        </a:custGeom>
        <a:noFill/>
        <a:ln w="25400"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3423DED5-366C-4129-9B3D-8B97D25ECE77}" type="sibTrans" cxnId="{BDB95B36-93FF-4506-8792-3CA420827556}">
      <dgm:prSet/>
      <dgm:spPr/>
      <dgm:t>
        <a:bodyPr/>
        <a:lstStyle/>
        <a:p>
          <a:endParaRPr lang="en-US"/>
        </a:p>
      </dgm:t>
    </dgm:pt>
    <dgm:pt modelId="{BD62E8F7-B0BE-4087-8E28-BD9CFAFD310C}">
      <dgm:prSet phldrT="[Text]" custT="1"/>
      <dgm:spPr>
        <a:xfrm>
          <a:off x="6063687" y="1360336"/>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600" b="0" cap="all" baseline="0">
              <a:solidFill>
                <a:sysClr val="window" lastClr="FFFFFF"/>
              </a:solidFill>
              <a:latin typeface="Helvetica Neue"/>
              <a:ea typeface="+mn-ea"/>
              <a:cs typeface="+mn-cs"/>
            </a:rPr>
            <a:t>E-File</a:t>
          </a:r>
        </a:p>
      </dgm:t>
    </dgm:pt>
    <dgm:pt modelId="{AF6B6698-3E48-4FE1-A79A-3DFEA27C5299}" type="parTrans" cxnId="{82E936E4-7864-437D-8DE0-C35B416C2D21}">
      <dgm:prSet/>
      <dgm:spPr>
        <a:xfrm rot="19457599">
          <a:off x="5097254" y="2190958"/>
          <a:ext cx="1066694" cy="44033"/>
        </a:xfrm>
        <a:custGeom>
          <a:avLst/>
          <a:gdLst/>
          <a:ahLst/>
          <a:cxnLst/>
          <a:rect l="0" t="0" r="0" b="0"/>
          <a:pathLst>
            <a:path>
              <a:moveTo>
                <a:pt x="0" y="22016"/>
              </a:moveTo>
              <a:lnTo>
                <a:pt x="1066694" y="22016"/>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8C69DCAE-4AB8-4FDE-B585-33E7E012814A}" type="sibTrans" cxnId="{82E936E4-7864-437D-8DE0-C35B416C2D21}">
      <dgm:prSet/>
      <dgm:spPr/>
      <dgm:t>
        <a:bodyPr/>
        <a:lstStyle/>
        <a:p>
          <a:endParaRPr lang="en-US"/>
        </a:p>
      </dgm:t>
    </dgm:pt>
    <dgm:pt modelId="{8939BFD9-1BCA-4FCD-9B47-144C5105E1B7}">
      <dgm:prSet phldrT="[Text]" custT="1"/>
      <dgm:spPr>
        <a:xfrm>
          <a:off x="6063687" y="2605459"/>
          <a:ext cx="2165430" cy="1082715"/>
        </a:xfrm>
        <a:prstGeom prst="roundRect">
          <a:avLst/>
        </a:prstGeom>
        <a:solidFill>
          <a:srgbClr val="1B2B51"/>
        </a:solidFill>
        <a:ln w="25400" cap="flat" cmpd="sng" algn="ctr">
          <a:solidFill>
            <a:srgbClr val="1B2B51"/>
          </a:solidFill>
          <a:prstDash val="solid"/>
        </a:ln>
        <a:effectLst/>
      </dgm:spPr>
      <dgm:t>
        <a:bodyPr/>
        <a:lstStyle/>
        <a:p>
          <a:pPr>
            <a:buNone/>
          </a:pPr>
          <a:r>
            <a:rPr lang="en-US" sz="2600" b="0" cap="all" baseline="0">
              <a:solidFill>
                <a:sysClr val="window" lastClr="FFFFFF"/>
              </a:solidFill>
              <a:latin typeface="Helvetica Neue"/>
              <a:ea typeface="+mn-ea"/>
              <a:cs typeface="+mn-cs"/>
            </a:rPr>
            <a:t>Mail</a:t>
          </a:r>
        </a:p>
      </dgm:t>
    </dgm:pt>
    <dgm:pt modelId="{A387C494-6A5B-47E0-918E-431892D57B7F}" type="parTrans" cxnId="{EF30CA01-F572-48A5-9A6E-B9EC12C15BCB}">
      <dgm:prSet/>
      <dgm:spPr>
        <a:xfrm rot="2142401">
          <a:off x="5097254" y="2813519"/>
          <a:ext cx="1066694" cy="44033"/>
        </a:xfrm>
        <a:custGeom>
          <a:avLst/>
          <a:gdLst/>
          <a:ahLst/>
          <a:cxnLst/>
          <a:rect l="0" t="0" r="0" b="0"/>
          <a:pathLst>
            <a:path>
              <a:moveTo>
                <a:pt x="0" y="22016"/>
              </a:moveTo>
              <a:lnTo>
                <a:pt x="1066694" y="22016"/>
              </a:lnTo>
            </a:path>
          </a:pathLst>
        </a:custGeom>
        <a:noFill/>
        <a:ln w="25400"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BCDF7883-22C0-4A48-A7D3-9F44FD21E3D6}" type="sibTrans" cxnId="{EF30CA01-F572-48A5-9A6E-B9EC12C15BCB}">
      <dgm:prSet/>
      <dgm:spPr/>
      <dgm:t>
        <a:bodyPr/>
        <a:lstStyle/>
        <a:p>
          <a:endParaRPr lang="en-US"/>
        </a:p>
      </dgm:t>
    </dgm:pt>
    <dgm:pt modelId="{83ACF13C-BF23-4A9C-82D1-2E916F7D1389}" type="pres">
      <dgm:prSet presAssocID="{6F04CA9B-A59D-4E7B-A8DA-4C071CA7B421}" presName="diagram" presStyleCnt="0">
        <dgm:presLayoutVars>
          <dgm:chPref val="1"/>
          <dgm:dir/>
          <dgm:animOne val="branch"/>
          <dgm:animLvl val="lvl"/>
          <dgm:resizeHandles val="exact"/>
        </dgm:presLayoutVars>
      </dgm:prSet>
      <dgm:spPr/>
    </dgm:pt>
    <dgm:pt modelId="{2EC4BD81-E5B3-4A93-9A40-CD76ED6F348B}" type="pres">
      <dgm:prSet presAssocID="{63426D57-3495-4038-9D78-2964FD3D8651}" presName="root1" presStyleCnt="0"/>
      <dgm:spPr/>
    </dgm:pt>
    <dgm:pt modelId="{D685E3B6-E4F3-47A5-96AB-9E7AE5DF2285}" type="pres">
      <dgm:prSet presAssocID="{63426D57-3495-4038-9D78-2964FD3D8651}" presName="LevelOneTextNode" presStyleLbl="node0" presStyleIdx="0" presStyleCnt="1">
        <dgm:presLayoutVars>
          <dgm:chPref val="3"/>
        </dgm:presLayoutVars>
      </dgm:prSet>
      <dgm:spPr>
        <a:prstGeom prst="roundRect">
          <a:avLst/>
        </a:prstGeom>
      </dgm:spPr>
    </dgm:pt>
    <dgm:pt modelId="{13E0631E-252D-48CA-A3CF-1AF983BB61F3}" type="pres">
      <dgm:prSet presAssocID="{63426D57-3495-4038-9D78-2964FD3D8651}" presName="level2hierChild" presStyleCnt="0"/>
      <dgm:spPr/>
    </dgm:pt>
    <dgm:pt modelId="{03865AA3-5EBB-4F79-8E25-B1C93AD377EF}" type="pres">
      <dgm:prSet presAssocID="{6D616957-79F9-4038-B573-B7D5258FFACF}" presName="conn2-1" presStyleLbl="parChTrans1D2" presStyleIdx="0" presStyleCnt="2"/>
      <dgm:spPr/>
    </dgm:pt>
    <dgm:pt modelId="{8608A7C4-8CA0-4844-B2DD-F5C0304ADF01}" type="pres">
      <dgm:prSet presAssocID="{6D616957-79F9-4038-B573-B7D5258FFACF}" presName="connTx" presStyleLbl="parChTrans1D2" presStyleIdx="0" presStyleCnt="2"/>
      <dgm:spPr/>
    </dgm:pt>
    <dgm:pt modelId="{E97B2FED-D418-41AE-B97B-0EC0520C0727}" type="pres">
      <dgm:prSet presAssocID="{1E7D4DC4-04FB-48D0-AFFB-B531585F9BB3}" presName="root2" presStyleCnt="0"/>
      <dgm:spPr/>
    </dgm:pt>
    <dgm:pt modelId="{E08750A4-8BFB-4FF1-819E-3C9B04C5C2D3}" type="pres">
      <dgm:prSet presAssocID="{1E7D4DC4-04FB-48D0-AFFB-B531585F9BB3}" presName="LevelTwoTextNode" presStyleLbl="node2" presStyleIdx="0" presStyleCnt="2">
        <dgm:presLayoutVars>
          <dgm:chPref val="3"/>
        </dgm:presLayoutVars>
      </dgm:prSet>
      <dgm:spPr>
        <a:prstGeom prst="roundRect">
          <a:avLst/>
        </a:prstGeom>
      </dgm:spPr>
    </dgm:pt>
    <dgm:pt modelId="{B7D0789E-7721-45F8-92BE-AED984F8424E}" type="pres">
      <dgm:prSet presAssocID="{1E7D4DC4-04FB-48D0-AFFB-B531585F9BB3}" presName="level3hierChild" presStyleCnt="0"/>
      <dgm:spPr/>
    </dgm:pt>
    <dgm:pt modelId="{745CDF61-EB4B-49E4-96FE-D1C247F09218}" type="pres">
      <dgm:prSet presAssocID="{00009AC0-C90D-4CCE-87C8-095959B8C986}" presName="conn2-1" presStyleLbl="parChTrans1D2" presStyleIdx="1" presStyleCnt="2"/>
      <dgm:spPr/>
    </dgm:pt>
    <dgm:pt modelId="{9B685658-7091-499A-8301-F8E6E3BE8A5E}" type="pres">
      <dgm:prSet presAssocID="{00009AC0-C90D-4CCE-87C8-095959B8C986}" presName="connTx" presStyleLbl="parChTrans1D2" presStyleIdx="1" presStyleCnt="2"/>
      <dgm:spPr/>
    </dgm:pt>
    <dgm:pt modelId="{DB2F5BE9-09DE-4630-B4DA-5ACD4173117F}" type="pres">
      <dgm:prSet presAssocID="{D2E11A17-F3CB-4776-9319-A1FB5C090285}" presName="root2" presStyleCnt="0"/>
      <dgm:spPr/>
    </dgm:pt>
    <dgm:pt modelId="{FB4F78DF-884D-4333-8A09-F35BC370E722}" type="pres">
      <dgm:prSet presAssocID="{D2E11A17-F3CB-4776-9319-A1FB5C090285}" presName="LevelTwoTextNode" presStyleLbl="node2" presStyleIdx="1" presStyleCnt="2">
        <dgm:presLayoutVars>
          <dgm:chPref val="3"/>
        </dgm:presLayoutVars>
      </dgm:prSet>
      <dgm:spPr>
        <a:prstGeom prst="roundRect">
          <a:avLst/>
        </a:prstGeom>
      </dgm:spPr>
    </dgm:pt>
    <dgm:pt modelId="{666C5DEB-DC3E-4CCF-8D6E-0F9D4198F6F1}" type="pres">
      <dgm:prSet presAssocID="{D2E11A17-F3CB-4776-9319-A1FB5C090285}" presName="level3hierChild" presStyleCnt="0"/>
      <dgm:spPr/>
    </dgm:pt>
    <dgm:pt modelId="{CC0E83DD-8029-4E71-85ED-D564168A5873}" type="pres">
      <dgm:prSet presAssocID="{AF6B6698-3E48-4FE1-A79A-3DFEA27C5299}" presName="conn2-1" presStyleLbl="parChTrans1D3" presStyleIdx="0" presStyleCnt="2"/>
      <dgm:spPr/>
    </dgm:pt>
    <dgm:pt modelId="{ECD23FF7-8758-4506-B569-4BCDFE8EC209}" type="pres">
      <dgm:prSet presAssocID="{AF6B6698-3E48-4FE1-A79A-3DFEA27C5299}" presName="connTx" presStyleLbl="parChTrans1D3" presStyleIdx="0" presStyleCnt="2"/>
      <dgm:spPr/>
    </dgm:pt>
    <dgm:pt modelId="{0755C5D4-DC7A-40AC-B8FC-55088617555C}" type="pres">
      <dgm:prSet presAssocID="{BD62E8F7-B0BE-4087-8E28-BD9CFAFD310C}" presName="root2" presStyleCnt="0"/>
      <dgm:spPr/>
    </dgm:pt>
    <dgm:pt modelId="{AA0CB682-3E37-4C21-A1C0-88803637BF23}" type="pres">
      <dgm:prSet presAssocID="{BD62E8F7-B0BE-4087-8E28-BD9CFAFD310C}" presName="LevelTwoTextNode" presStyleLbl="node3" presStyleIdx="0" presStyleCnt="2">
        <dgm:presLayoutVars>
          <dgm:chPref val="3"/>
        </dgm:presLayoutVars>
      </dgm:prSet>
      <dgm:spPr>
        <a:prstGeom prst="roundRect">
          <a:avLst/>
        </a:prstGeom>
      </dgm:spPr>
    </dgm:pt>
    <dgm:pt modelId="{379D3BE5-A31B-4BB6-A70D-1926FAF99601}" type="pres">
      <dgm:prSet presAssocID="{BD62E8F7-B0BE-4087-8E28-BD9CFAFD310C}" presName="level3hierChild" presStyleCnt="0"/>
      <dgm:spPr/>
    </dgm:pt>
    <dgm:pt modelId="{B89E05F7-849F-4333-8F1C-90A63EEEF8C1}" type="pres">
      <dgm:prSet presAssocID="{A387C494-6A5B-47E0-918E-431892D57B7F}" presName="conn2-1" presStyleLbl="parChTrans1D3" presStyleIdx="1" presStyleCnt="2"/>
      <dgm:spPr/>
    </dgm:pt>
    <dgm:pt modelId="{595CE233-7371-4DBB-8578-2362A6B0F3F0}" type="pres">
      <dgm:prSet presAssocID="{A387C494-6A5B-47E0-918E-431892D57B7F}" presName="connTx" presStyleLbl="parChTrans1D3" presStyleIdx="1" presStyleCnt="2"/>
      <dgm:spPr/>
    </dgm:pt>
    <dgm:pt modelId="{A24C20F6-A4F4-4C5A-A86D-450094FCD8FD}" type="pres">
      <dgm:prSet presAssocID="{8939BFD9-1BCA-4FCD-9B47-144C5105E1B7}" presName="root2" presStyleCnt="0"/>
      <dgm:spPr/>
    </dgm:pt>
    <dgm:pt modelId="{7EDF46C7-7DB4-4557-9CB8-AC2AB38A45D7}" type="pres">
      <dgm:prSet presAssocID="{8939BFD9-1BCA-4FCD-9B47-144C5105E1B7}" presName="LevelTwoTextNode" presStyleLbl="node3" presStyleIdx="1" presStyleCnt="2">
        <dgm:presLayoutVars>
          <dgm:chPref val="3"/>
        </dgm:presLayoutVars>
      </dgm:prSet>
      <dgm:spPr>
        <a:prstGeom prst="roundRect">
          <a:avLst/>
        </a:prstGeom>
      </dgm:spPr>
    </dgm:pt>
    <dgm:pt modelId="{5010868A-41AA-4690-9F4E-C4A0484A17A3}" type="pres">
      <dgm:prSet presAssocID="{8939BFD9-1BCA-4FCD-9B47-144C5105E1B7}" presName="level3hierChild" presStyleCnt="0"/>
      <dgm:spPr/>
    </dgm:pt>
  </dgm:ptLst>
  <dgm:cxnLst>
    <dgm:cxn modelId="{60613800-7BD4-4B15-9671-CE44D1B9E4EC}" type="presOf" srcId="{6D616957-79F9-4038-B573-B7D5258FFACF}" destId="{03865AA3-5EBB-4F79-8E25-B1C93AD377EF}" srcOrd="0" destOrd="0" presId="urn:microsoft.com/office/officeart/2005/8/layout/hierarchy2"/>
    <dgm:cxn modelId="{EF30CA01-F572-48A5-9A6E-B9EC12C15BCB}" srcId="{D2E11A17-F3CB-4776-9319-A1FB5C090285}" destId="{8939BFD9-1BCA-4FCD-9B47-144C5105E1B7}" srcOrd="1" destOrd="0" parTransId="{A387C494-6A5B-47E0-918E-431892D57B7F}" sibTransId="{BCDF7883-22C0-4A48-A7D3-9F44FD21E3D6}"/>
    <dgm:cxn modelId="{D8915C08-F540-49D0-A06D-8430B2DF01E0}" type="presOf" srcId="{00009AC0-C90D-4CCE-87C8-095959B8C986}" destId="{9B685658-7091-499A-8301-F8E6E3BE8A5E}" srcOrd="1" destOrd="0" presId="urn:microsoft.com/office/officeart/2005/8/layout/hierarchy2"/>
    <dgm:cxn modelId="{09C36423-01D4-4CF5-AAD3-92A292BA5524}" type="presOf" srcId="{D2E11A17-F3CB-4776-9319-A1FB5C090285}" destId="{FB4F78DF-884D-4333-8A09-F35BC370E722}" srcOrd="0" destOrd="0" presId="urn:microsoft.com/office/officeart/2005/8/layout/hierarchy2"/>
    <dgm:cxn modelId="{BDB95B36-93FF-4506-8792-3CA420827556}" srcId="{63426D57-3495-4038-9D78-2964FD3D8651}" destId="{D2E11A17-F3CB-4776-9319-A1FB5C090285}" srcOrd="1" destOrd="0" parTransId="{00009AC0-C90D-4CCE-87C8-095959B8C986}" sibTransId="{3423DED5-366C-4129-9B3D-8B97D25ECE77}"/>
    <dgm:cxn modelId="{9187153C-280C-4A2F-ACA4-64661E89DA19}" type="presOf" srcId="{63426D57-3495-4038-9D78-2964FD3D8651}" destId="{D685E3B6-E4F3-47A5-96AB-9E7AE5DF2285}" srcOrd="0" destOrd="0" presId="urn:microsoft.com/office/officeart/2005/8/layout/hierarchy2"/>
    <dgm:cxn modelId="{36D4C73F-0B14-469A-8370-17C5DD1212C0}" type="presOf" srcId="{1E7D4DC4-04FB-48D0-AFFB-B531585F9BB3}" destId="{E08750A4-8BFB-4FF1-819E-3C9B04C5C2D3}" srcOrd="0" destOrd="0" presId="urn:microsoft.com/office/officeart/2005/8/layout/hierarchy2"/>
    <dgm:cxn modelId="{5A3CEC3F-4EE7-487A-8759-E343EE383EAA}" type="presOf" srcId="{6D616957-79F9-4038-B573-B7D5258FFACF}" destId="{8608A7C4-8CA0-4844-B2DD-F5C0304ADF01}" srcOrd="1" destOrd="0" presId="urn:microsoft.com/office/officeart/2005/8/layout/hierarchy2"/>
    <dgm:cxn modelId="{3D2DF44A-36B7-4B3C-A152-03D252A85507}" type="presOf" srcId="{AF6B6698-3E48-4FE1-A79A-3DFEA27C5299}" destId="{ECD23FF7-8758-4506-B569-4BCDFE8EC209}" srcOrd="1" destOrd="0" presId="urn:microsoft.com/office/officeart/2005/8/layout/hierarchy2"/>
    <dgm:cxn modelId="{F810D357-85DE-4818-A851-8FE600C3E62C}" type="presOf" srcId="{00009AC0-C90D-4CCE-87C8-095959B8C986}" destId="{745CDF61-EB4B-49E4-96FE-D1C247F09218}" srcOrd="0" destOrd="0" presId="urn:microsoft.com/office/officeart/2005/8/layout/hierarchy2"/>
    <dgm:cxn modelId="{F5D9566A-45F8-44C6-8ACE-2D6CA22A529E}" srcId="{6F04CA9B-A59D-4E7B-A8DA-4C071CA7B421}" destId="{63426D57-3495-4038-9D78-2964FD3D8651}" srcOrd="0" destOrd="0" parTransId="{D99ECBC2-DB6A-49BD-9140-D8ADE3BF596C}" sibTransId="{D792BA30-AB50-4D20-BD28-5ACD725EA0CA}"/>
    <dgm:cxn modelId="{0C16B46A-E9BA-46D8-BBD5-4013DC9F65A5}" srcId="{63426D57-3495-4038-9D78-2964FD3D8651}" destId="{1E7D4DC4-04FB-48D0-AFFB-B531585F9BB3}" srcOrd="0" destOrd="0" parTransId="{6D616957-79F9-4038-B573-B7D5258FFACF}" sibTransId="{2F73158F-582D-4262-A86A-3B79FCDA8114}"/>
    <dgm:cxn modelId="{D34BD7B8-0E9F-4351-AEC5-2F0FDAAF5736}" type="presOf" srcId="{AF6B6698-3E48-4FE1-A79A-3DFEA27C5299}" destId="{CC0E83DD-8029-4E71-85ED-D564168A5873}" srcOrd="0" destOrd="0" presId="urn:microsoft.com/office/officeart/2005/8/layout/hierarchy2"/>
    <dgm:cxn modelId="{DC6D3AC6-98EA-472D-8797-B1417C59D9DC}" type="presOf" srcId="{6F04CA9B-A59D-4E7B-A8DA-4C071CA7B421}" destId="{83ACF13C-BF23-4A9C-82D1-2E916F7D1389}" srcOrd="0" destOrd="0" presId="urn:microsoft.com/office/officeart/2005/8/layout/hierarchy2"/>
    <dgm:cxn modelId="{7BF486D0-6E77-4225-85C4-43F98AE9E852}" type="presOf" srcId="{8939BFD9-1BCA-4FCD-9B47-144C5105E1B7}" destId="{7EDF46C7-7DB4-4557-9CB8-AC2AB38A45D7}" srcOrd="0" destOrd="0" presId="urn:microsoft.com/office/officeart/2005/8/layout/hierarchy2"/>
    <dgm:cxn modelId="{82E936E4-7864-437D-8DE0-C35B416C2D21}" srcId="{D2E11A17-F3CB-4776-9319-A1FB5C090285}" destId="{BD62E8F7-B0BE-4087-8E28-BD9CFAFD310C}" srcOrd="0" destOrd="0" parTransId="{AF6B6698-3E48-4FE1-A79A-3DFEA27C5299}" sibTransId="{8C69DCAE-4AB8-4FDE-B585-33E7E012814A}"/>
    <dgm:cxn modelId="{149C65F2-70F0-4155-8750-C109E3881F7C}" type="presOf" srcId="{A387C494-6A5B-47E0-918E-431892D57B7F}" destId="{595CE233-7371-4DBB-8578-2362A6B0F3F0}" srcOrd="1" destOrd="0" presId="urn:microsoft.com/office/officeart/2005/8/layout/hierarchy2"/>
    <dgm:cxn modelId="{3A54B3F5-06A3-4B0F-BCF4-94F6CC03E818}" type="presOf" srcId="{BD62E8F7-B0BE-4087-8E28-BD9CFAFD310C}" destId="{AA0CB682-3E37-4C21-A1C0-88803637BF23}" srcOrd="0" destOrd="0" presId="urn:microsoft.com/office/officeart/2005/8/layout/hierarchy2"/>
    <dgm:cxn modelId="{F7B3D5FC-ABE8-49A0-A9D1-869E7C92B3FF}" type="presOf" srcId="{A387C494-6A5B-47E0-918E-431892D57B7F}" destId="{B89E05F7-849F-4333-8F1C-90A63EEEF8C1}" srcOrd="0" destOrd="0" presId="urn:microsoft.com/office/officeart/2005/8/layout/hierarchy2"/>
    <dgm:cxn modelId="{459FEE69-F9DA-45F9-AB84-28F404249041}" type="presParOf" srcId="{83ACF13C-BF23-4A9C-82D1-2E916F7D1389}" destId="{2EC4BD81-E5B3-4A93-9A40-CD76ED6F348B}" srcOrd="0" destOrd="0" presId="urn:microsoft.com/office/officeart/2005/8/layout/hierarchy2"/>
    <dgm:cxn modelId="{45F71702-FCEE-4E3F-B071-1907DAAFCB38}" type="presParOf" srcId="{2EC4BD81-E5B3-4A93-9A40-CD76ED6F348B}" destId="{D685E3B6-E4F3-47A5-96AB-9E7AE5DF2285}" srcOrd="0" destOrd="0" presId="urn:microsoft.com/office/officeart/2005/8/layout/hierarchy2"/>
    <dgm:cxn modelId="{A1CFB808-03EC-4A5C-B048-9E9FAD1A0C95}" type="presParOf" srcId="{2EC4BD81-E5B3-4A93-9A40-CD76ED6F348B}" destId="{13E0631E-252D-48CA-A3CF-1AF983BB61F3}" srcOrd="1" destOrd="0" presId="urn:microsoft.com/office/officeart/2005/8/layout/hierarchy2"/>
    <dgm:cxn modelId="{EFF57509-CDBD-4DAF-BE0E-65F965F7BE12}" type="presParOf" srcId="{13E0631E-252D-48CA-A3CF-1AF983BB61F3}" destId="{03865AA3-5EBB-4F79-8E25-B1C93AD377EF}" srcOrd="0" destOrd="0" presId="urn:microsoft.com/office/officeart/2005/8/layout/hierarchy2"/>
    <dgm:cxn modelId="{B4244984-CA56-4635-9ACA-8F682870D6E7}" type="presParOf" srcId="{03865AA3-5EBB-4F79-8E25-B1C93AD377EF}" destId="{8608A7C4-8CA0-4844-B2DD-F5C0304ADF01}" srcOrd="0" destOrd="0" presId="urn:microsoft.com/office/officeart/2005/8/layout/hierarchy2"/>
    <dgm:cxn modelId="{49ADB8D1-9A30-4D7F-904E-8BE76FB88178}" type="presParOf" srcId="{13E0631E-252D-48CA-A3CF-1AF983BB61F3}" destId="{E97B2FED-D418-41AE-B97B-0EC0520C0727}" srcOrd="1" destOrd="0" presId="urn:microsoft.com/office/officeart/2005/8/layout/hierarchy2"/>
    <dgm:cxn modelId="{A8A119E3-C312-442F-B627-17BA8D5E1E5D}" type="presParOf" srcId="{E97B2FED-D418-41AE-B97B-0EC0520C0727}" destId="{E08750A4-8BFB-4FF1-819E-3C9B04C5C2D3}" srcOrd="0" destOrd="0" presId="urn:microsoft.com/office/officeart/2005/8/layout/hierarchy2"/>
    <dgm:cxn modelId="{27014BA7-1B38-426F-A686-17FABE6D3293}" type="presParOf" srcId="{E97B2FED-D418-41AE-B97B-0EC0520C0727}" destId="{B7D0789E-7721-45F8-92BE-AED984F8424E}" srcOrd="1" destOrd="0" presId="urn:microsoft.com/office/officeart/2005/8/layout/hierarchy2"/>
    <dgm:cxn modelId="{986E8C82-689D-4FCF-8842-EC381C5F2977}" type="presParOf" srcId="{13E0631E-252D-48CA-A3CF-1AF983BB61F3}" destId="{745CDF61-EB4B-49E4-96FE-D1C247F09218}" srcOrd="2" destOrd="0" presId="urn:microsoft.com/office/officeart/2005/8/layout/hierarchy2"/>
    <dgm:cxn modelId="{D6800816-BC9C-4778-A998-88E39DE16BAC}" type="presParOf" srcId="{745CDF61-EB4B-49E4-96FE-D1C247F09218}" destId="{9B685658-7091-499A-8301-F8E6E3BE8A5E}" srcOrd="0" destOrd="0" presId="urn:microsoft.com/office/officeart/2005/8/layout/hierarchy2"/>
    <dgm:cxn modelId="{E04A503D-634F-4FFD-9C85-60F6407BE271}" type="presParOf" srcId="{13E0631E-252D-48CA-A3CF-1AF983BB61F3}" destId="{DB2F5BE9-09DE-4630-B4DA-5ACD4173117F}" srcOrd="3" destOrd="0" presId="urn:microsoft.com/office/officeart/2005/8/layout/hierarchy2"/>
    <dgm:cxn modelId="{1191A762-E120-420E-972D-C4AEC4BD02EC}" type="presParOf" srcId="{DB2F5BE9-09DE-4630-B4DA-5ACD4173117F}" destId="{FB4F78DF-884D-4333-8A09-F35BC370E722}" srcOrd="0" destOrd="0" presId="urn:microsoft.com/office/officeart/2005/8/layout/hierarchy2"/>
    <dgm:cxn modelId="{244DB041-FC3E-408F-955C-BE91436012F2}" type="presParOf" srcId="{DB2F5BE9-09DE-4630-B4DA-5ACD4173117F}" destId="{666C5DEB-DC3E-4CCF-8D6E-0F9D4198F6F1}" srcOrd="1" destOrd="0" presId="urn:microsoft.com/office/officeart/2005/8/layout/hierarchy2"/>
    <dgm:cxn modelId="{4E4D97AA-9854-4608-A4E7-6C0E7329E49F}" type="presParOf" srcId="{666C5DEB-DC3E-4CCF-8D6E-0F9D4198F6F1}" destId="{CC0E83DD-8029-4E71-85ED-D564168A5873}" srcOrd="0" destOrd="0" presId="urn:microsoft.com/office/officeart/2005/8/layout/hierarchy2"/>
    <dgm:cxn modelId="{19969FAD-4C14-4B1A-901C-267DABD70F0D}" type="presParOf" srcId="{CC0E83DD-8029-4E71-85ED-D564168A5873}" destId="{ECD23FF7-8758-4506-B569-4BCDFE8EC209}" srcOrd="0" destOrd="0" presId="urn:microsoft.com/office/officeart/2005/8/layout/hierarchy2"/>
    <dgm:cxn modelId="{BBF6B148-A03B-4C2B-AFA5-4D5340D4C762}" type="presParOf" srcId="{666C5DEB-DC3E-4CCF-8D6E-0F9D4198F6F1}" destId="{0755C5D4-DC7A-40AC-B8FC-55088617555C}" srcOrd="1" destOrd="0" presId="urn:microsoft.com/office/officeart/2005/8/layout/hierarchy2"/>
    <dgm:cxn modelId="{43DED683-673C-4CDF-9772-C726026B3708}" type="presParOf" srcId="{0755C5D4-DC7A-40AC-B8FC-55088617555C}" destId="{AA0CB682-3E37-4C21-A1C0-88803637BF23}" srcOrd="0" destOrd="0" presId="urn:microsoft.com/office/officeart/2005/8/layout/hierarchy2"/>
    <dgm:cxn modelId="{6FF3D069-9CD0-4AD0-B59B-F41D7D84826A}" type="presParOf" srcId="{0755C5D4-DC7A-40AC-B8FC-55088617555C}" destId="{379D3BE5-A31B-4BB6-A70D-1926FAF99601}" srcOrd="1" destOrd="0" presId="urn:microsoft.com/office/officeart/2005/8/layout/hierarchy2"/>
    <dgm:cxn modelId="{2F7B23BD-5155-4BD6-A4C6-07D211353ACD}" type="presParOf" srcId="{666C5DEB-DC3E-4CCF-8D6E-0F9D4198F6F1}" destId="{B89E05F7-849F-4333-8F1C-90A63EEEF8C1}" srcOrd="2" destOrd="0" presId="urn:microsoft.com/office/officeart/2005/8/layout/hierarchy2"/>
    <dgm:cxn modelId="{ACC51CD3-23F5-4D60-87D0-E21BB221E321}" type="presParOf" srcId="{B89E05F7-849F-4333-8F1C-90A63EEEF8C1}" destId="{595CE233-7371-4DBB-8578-2362A6B0F3F0}" srcOrd="0" destOrd="0" presId="urn:microsoft.com/office/officeart/2005/8/layout/hierarchy2"/>
    <dgm:cxn modelId="{A484010A-48AA-43BA-B89F-BFEE0E9E7D02}" type="presParOf" srcId="{666C5DEB-DC3E-4CCF-8D6E-0F9D4198F6F1}" destId="{A24C20F6-A4F4-4C5A-A86D-450094FCD8FD}" srcOrd="3" destOrd="0" presId="urn:microsoft.com/office/officeart/2005/8/layout/hierarchy2"/>
    <dgm:cxn modelId="{45976CF7-9E31-4661-B462-1A2CAF070059}" type="presParOf" srcId="{A24C20F6-A4F4-4C5A-A86D-450094FCD8FD}" destId="{7EDF46C7-7DB4-4557-9CB8-AC2AB38A45D7}" srcOrd="0" destOrd="0" presId="urn:microsoft.com/office/officeart/2005/8/layout/hierarchy2"/>
    <dgm:cxn modelId="{EAF4CB91-35CA-4485-BDAB-7D65DA9B6B7F}" type="presParOf" srcId="{A24C20F6-A4F4-4C5A-A86D-450094FCD8FD}" destId="{5010868A-41AA-4690-9F4E-C4A0484A17A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F48DA53-F0EE-4B80-9D7E-03F1A3E820D5}" type="doc">
      <dgm:prSet loTypeId="urn:microsoft.com/office/officeart/2005/8/layout/process1" loCatId="process" qsTypeId="urn:microsoft.com/office/officeart/2005/8/quickstyle/simple4" qsCatId="simple" csTypeId="urn:microsoft.com/office/officeart/2005/8/colors/accent1_2" csCatId="accent1" phldr="1"/>
      <dgm:spPr/>
    </dgm:pt>
    <dgm:pt modelId="{2A83FCA4-A801-433B-B100-06D9FBB632AD}">
      <dgm:prSet phldrT="[Text]"/>
      <dgm:spPr>
        <a:xfrm>
          <a:off x="3549" y="1056939"/>
          <a:ext cx="1551942" cy="2153320"/>
        </a:xfrm>
        <a:prstGeom prst="roundRect">
          <a:avLst>
            <a:gd name="adj" fmla="val 10000"/>
          </a:avLst>
        </a:prstGeom>
        <a:solidFill>
          <a:srgbClr val="1B2B51"/>
        </a:solidFill>
        <a:ln>
          <a:solidFill>
            <a:srgbClr val="1B2B51"/>
          </a:solidFill>
        </a:ln>
        <a:effectLst/>
      </dgm:spPr>
      <dgm:t>
        <a:bodyPr/>
        <a:lstStyle/>
        <a:p>
          <a:pPr>
            <a:buNone/>
          </a:pPr>
          <a:r>
            <a:rPr lang="en-US">
              <a:solidFill>
                <a:sysClr val="window" lastClr="FFFFFF"/>
              </a:solidFill>
              <a:latin typeface="Helvetica Neue"/>
              <a:ea typeface="+mn-ea"/>
              <a:cs typeface="+mn-cs"/>
            </a:rPr>
            <a:t>Weight</a:t>
          </a:r>
        </a:p>
      </dgm:t>
    </dgm:pt>
    <dgm:pt modelId="{7AC73037-47E2-41CF-B10B-57DA35788A2A}" type="parTrans" cxnId="{7ED9D62F-F299-4B1F-B175-BD901515C0DF}">
      <dgm:prSet/>
      <dgm:spPr/>
      <dgm:t>
        <a:bodyPr/>
        <a:lstStyle/>
        <a:p>
          <a:endParaRPr lang="en-US"/>
        </a:p>
      </dgm:t>
    </dgm:pt>
    <dgm:pt modelId="{7882FCC9-2045-48FB-A720-FC28C3A5CF44}" type="sibTrans" cxnId="{7ED9D62F-F299-4B1F-B175-BD901515C0DF}">
      <dgm:prSet/>
      <dgm:spPr>
        <a:xfrm>
          <a:off x="1710686" y="1941159"/>
          <a:ext cx="329011" cy="384881"/>
        </a:xfrm>
        <a:prstGeom prst="rightArrow">
          <a:avLst>
            <a:gd name="adj1" fmla="val 60000"/>
            <a:gd name="adj2" fmla="val 50000"/>
          </a:avLst>
        </a:prstGeom>
        <a:solidFill>
          <a:srgbClr val="1B2B51"/>
        </a:solidFill>
        <a:ln>
          <a:solidFill>
            <a:srgbClr val="1B2B51"/>
          </a:solidFill>
        </a:ln>
        <a:effectLst/>
      </dgm:spPr>
      <dgm:t>
        <a:bodyPr/>
        <a:lstStyle/>
        <a:p>
          <a:pPr>
            <a:buNone/>
          </a:pPr>
          <a:endParaRPr lang="en-US">
            <a:solidFill>
              <a:sysClr val="window" lastClr="FFFFFF"/>
            </a:solidFill>
            <a:latin typeface="Calibri"/>
            <a:ea typeface="+mn-ea"/>
            <a:cs typeface="+mn-cs"/>
          </a:endParaRPr>
        </a:p>
      </dgm:t>
    </dgm:pt>
    <dgm:pt modelId="{2B46A85F-5B15-40ED-949F-BD5E06A13BA0}">
      <dgm:prSet phldrT="[Text]"/>
      <dgm:spPr>
        <a:xfrm>
          <a:off x="2176269" y="1056939"/>
          <a:ext cx="1551942" cy="2153320"/>
        </a:xfrm>
        <a:prstGeom prst="roundRect">
          <a:avLst>
            <a:gd name="adj" fmla="val 10000"/>
          </a:avLst>
        </a:prstGeom>
        <a:solidFill>
          <a:srgbClr val="1B2B51"/>
        </a:solidFill>
        <a:ln>
          <a:solidFill>
            <a:srgbClr val="1B2B51"/>
          </a:solidFill>
        </a:ln>
        <a:effectLst/>
      </dgm:spPr>
      <dgm:t>
        <a:bodyPr/>
        <a:lstStyle/>
        <a:p>
          <a:pPr>
            <a:buNone/>
          </a:pPr>
          <a:r>
            <a:rPr lang="en-US">
              <a:solidFill>
                <a:sysClr val="window" lastClr="FFFFFF"/>
              </a:solidFill>
              <a:latin typeface="Helvetica Neue"/>
              <a:ea typeface="+mn-ea"/>
              <a:cs typeface="+mn-cs"/>
            </a:rPr>
            <a:t>Score</a:t>
          </a:r>
        </a:p>
      </dgm:t>
    </dgm:pt>
    <dgm:pt modelId="{3C147160-C1A6-4E2D-9D60-7CF9D5EE5811}" type="parTrans" cxnId="{FAB60D0C-A71E-429B-8593-5AEB2F6AA8ED}">
      <dgm:prSet/>
      <dgm:spPr/>
      <dgm:t>
        <a:bodyPr/>
        <a:lstStyle/>
        <a:p>
          <a:endParaRPr lang="en-US"/>
        </a:p>
      </dgm:t>
    </dgm:pt>
    <dgm:pt modelId="{FC4CEF56-555F-4FE9-86CE-3E565E5EA46B}" type="sibTrans" cxnId="{FAB60D0C-A71E-429B-8593-5AEB2F6AA8ED}">
      <dgm:prSet/>
      <dgm:spPr>
        <a:xfrm>
          <a:off x="3883405" y="1941159"/>
          <a:ext cx="329011" cy="384881"/>
        </a:xfrm>
        <a:prstGeom prst="rightArrow">
          <a:avLst>
            <a:gd name="adj1" fmla="val 60000"/>
            <a:gd name="adj2" fmla="val 50000"/>
          </a:avLst>
        </a:prstGeom>
        <a:solidFill>
          <a:srgbClr val="1B2B51"/>
        </a:solidFill>
        <a:ln>
          <a:solidFill>
            <a:srgbClr val="1B2B51"/>
          </a:solidFill>
        </a:ln>
        <a:effectLst/>
      </dgm:spPr>
      <dgm:t>
        <a:bodyPr/>
        <a:lstStyle/>
        <a:p>
          <a:pPr>
            <a:buNone/>
          </a:pPr>
          <a:endParaRPr lang="en-US">
            <a:solidFill>
              <a:sysClr val="window" lastClr="FFFFFF"/>
            </a:solidFill>
            <a:latin typeface="Calibri"/>
            <a:ea typeface="+mn-ea"/>
            <a:cs typeface="+mn-cs"/>
          </a:endParaRPr>
        </a:p>
      </dgm:t>
    </dgm:pt>
    <dgm:pt modelId="{609E9063-3E3B-44AF-859C-17EFAEDEE028}">
      <dgm:prSet phldrT="[Text]"/>
      <dgm:spPr>
        <a:xfrm>
          <a:off x="4348988" y="1056939"/>
          <a:ext cx="1551942" cy="2153320"/>
        </a:xfrm>
        <a:prstGeom prst="roundRect">
          <a:avLst>
            <a:gd name="adj" fmla="val 10000"/>
          </a:avLst>
        </a:prstGeom>
        <a:solidFill>
          <a:srgbClr val="1B2B51"/>
        </a:solidFill>
        <a:ln>
          <a:solidFill>
            <a:srgbClr val="1B2B51"/>
          </a:solidFill>
        </a:ln>
        <a:effectLst/>
      </dgm:spPr>
      <dgm:t>
        <a:bodyPr/>
        <a:lstStyle/>
        <a:p>
          <a:pPr>
            <a:buNone/>
          </a:pPr>
          <a:r>
            <a:rPr lang="en-US">
              <a:solidFill>
                <a:sysClr val="window" lastClr="FFFFFF"/>
              </a:solidFill>
              <a:latin typeface="Helvetica Neue"/>
              <a:ea typeface="+mn-ea"/>
              <a:cs typeface="+mn-cs"/>
            </a:rPr>
            <a:t>Weighted Score</a:t>
          </a:r>
        </a:p>
      </dgm:t>
    </dgm:pt>
    <dgm:pt modelId="{7EB64B04-ACC1-4117-9205-C72ABC7B9768}" type="parTrans" cxnId="{8C95514F-AA24-49D6-97AB-0E91FF6FEF85}">
      <dgm:prSet/>
      <dgm:spPr/>
      <dgm:t>
        <a:bodyPr/>
        <a:lstStyle/>
        <a:p>
          <a:endParaRPr lang="en-US"/>
        </a:p>
      </dgm:t>
    </dgm:pt>
    <dgm:pt modelId="{69CBBDCF-77BA-42E1-9282-C810C4281315}" type="sibTrans" cxnId="{8C95514F-AA24-49D6-97AB-0E91FF6FEF85}">
      <dgm:prSet/>
      <dgm:spPr>
        <a:xfrm>
          <a:off x="6056125" y="1941159"/>
          <a:ext cx="329011" cy="384881"/>
        </a:xfrm>
        <a:prstGeom prst="rightArrow">
          <a:avLst>
            <a:gd name="adj1" fmla="val 60000"/>
            <a:gd name="adj2" fmla="val 50000"/>
          </a:avLst>
        </a:prstGeom>
        <a:solidFill>
          <a:srgbClr val="1B2B51"/>
        </a:solidFill>
        <a:ln>
          <a:solidFill>
            <a:srgbClr val="1B2B51"/>
          </a:solidFill>
        </a:ln>
        <a:effectLst/>
      </dgm:spPr>
      <dgm:t>
        <a:bodyPr/>
        <a:lstStyle/>
        <a:p>
          <a:pPr>
            <a:buNone/>
          </a:pPr>
          <a:endParaRPr lang="en-US">
            <a:solidFill>
              <a:sysClr val="window" lastClr="FFFFFF"/>
            </a:solidFill>
            <a:latin typeface="Calibri"/>
            <a:ea typeface="+mn-ea"/>
            <a:cs typeface="+mn-cs"/>
          </a:endParaRPr>
        </a:p>
      </dgm:t>
    </dgm:pt>
    <dgm:pt modelId="{D1E9FFD4-CB11-44FC-82D7-9FF9227BC93E}">
      <dgm:prSet phldrT="[Text]"/>
      <dgm:spPr>
        <a:xfrm>
          <a:off x="3549" y="1056939"/>
          <a:ext cx="1551942" cy="2153320"/>
        </a:xfrm>
        <a:prstGeom prst="roundRect">
          <a:avLst>
            <a:gd name="adj" fmla="val 10000"/>
          </a:avLst>
        </a:prstGeom>
        <a:solidFill>
          <a:srgbClr val="1B2B51"/>
        </a:solidFill>
        <a:ln>
          <a:solidFill>
            <a:srgbClr val="1B2B51"/>
          </a:solidFill>
        </a:ln>
        <a:effectLst/>
      </dgm:spPr>
      <dgm:t>
        <a:bodyPr/>
        <a:lstStyle/>
        <a:p>
          <a:pPr>
            <a:buChar char="•"/>
          </a:pPr>
          <a:r>
            <a:rPr lang="en-US">
              <a:solidFill>
                <a:sysClr val="window" lastClr="FFFFFF"/>
              </a:solidFill>
              <a:latin typeface="Helvetica Neue"/>
              <a:ea typeface="+mn-ea"/>
              <a:cs typeface="+mn-cs"/>
            </a:rPr>
            <a:t>How Important Is It?</a:t>
          </a:r>
        </a:p>
      </dgm:t>
    </dgm:pt>
    <dgm:pt modelId="{4CD05232-C3C6-46F4-B334-99D142C2BA77}" type="parTrans" cxnId="{256213F4-9DF6-4C70-ABD9-3BA659C9D721}">
      <dgm:prSet/>
      <dgm:spPr/>
      <dgm:t>
        <a:bodyPr/>
        <a:lstStyle/>
        <a:p>
          <a:endParaRPr lang="en-US"/>
        </a:p>
      </dgm:t>
    </dgm:pt>
    <dgm:pt modelId="{CA5B9817-2DD9-475A-BB9A-333AE89B61CF}" type="sibTrans" cxnId="{256213F4-9DF6-4C70-ABD9-3BA659C9D721}">
      <dgm:prSet/>
      <dgm:spPr/>
      <dgm:t>
        <a:bodyPr/>
        <a:lstStyle/>
        <a:p>
          <a:endParaRPr lang="en-US"/>
        </a:p>
      </dgm:t>
    </dgm:pt>
    <dgm:pt modelId="{D53AC2B5-4820-4E58-89D5-402C7158B2DA}">
      <dgm:prSet phldrT="[Text]"/>
      <dgm:spPr>
        <a:xfrm>
          <a:off x="3549" y="1056939"/>
          <a:ext cx="1551942" cy="2153320"/>
        </a:xfrm>
        <a:prstGeom prst="roundRect">
          <a:avLst>
            <a:gd name="adj" fmla="val 10000"/>
          </a:avLst>
        </a:prstGeom>
        <a:solidFill>
          <a:srgbClr val="1B2B51"/>
        </a:solidFill>
        <a:ln>
          <a:solidFill>
            <a:srgbClr val="1B2B51"/>
          </a:solidFill>
        </a:ln>
        <a:effectLst/>
      </dgm:spPr>
      <dgm:t>
        <a:bodyPr/>
        <a:lstStyle/>
        <a:p>
          <a:pPr>
            <a:buChar char="•"/>
          </a:pPr>
          <a:r>
            <a:rPr lang="en-US">
              <a:solidFill>
                <a:sysClr val="window" lastClr="FFFFFF"/>
              </a:solidFill>
              <a:latin typeface="Helvetica Neue"/>
              <a:ea typeface="+mn-ea"/>
              <a:cs typeface="+mn-cs"/>
            </a:rPr>
            <a:t>Percentage of Total Product Value Contributed by This Attribute</a:t>
          </a:r>
        </a:p>
      </dgm:t>
    </dgm:pt>
    <dgm:pt modelId="{3884BAF2-451F-48B5-A3B7-9438635A7B0A}" type="parTrans" cxnId="{FD12F6BD-AABE-456E-B775-023CEB780569}">
      <dgm:prSet/>
      <dgm:spPr/>
      <dgm:t>
        <a:bodyPr/>
        <a:lstStyle/>
        <a:p>
          <a:endParaRPr lang="en-US"/>
        </a:p>
      </dgm:t>
    </dgm:pt>
    <dgm:pt modelId="{302ABF76-D54B-4C82-9A9D-A4E41C02AE93}" type="sibTrans" cxnId="{FD12F6BD-AABE-456E-B775-023CEB780569}">
      <dgm:prSet/>
      <dgm:spPr/>
      <dgm:t>
        <a:bodyPr/>
        <a:lstStyle/>
        <a:p>
          <a:endParaRPr lang="en-US"/>
        </a:p>
      </dgm:t>
    </dgm:pt>
    <dgm:pt modelId="{419E5366-F4AA-45FA-85C9-7667370E501F}">
      <dgm:prSet phldrT="[Text]"/>
      <dgm:spPr>
        <a:xfrm>
          <a:off x="2176269" y="1056939"/>
          <a:ext cx="1551942" cy="2153320"/>
        </a:xfrm>
        <a:prstGeom prst="roundRect">
          <a:avLst>
            <a:gd name="adj" fmla="val 10000"/>
          </a:avLst>
        </a:prstGeom>
        <a:solidFill>
          <a:srgbClr val="1B2B51"/>
        </a:solidFill>
        <a:ln>
          <a:solidFill>
            <a:srgbClr val="1B2B51"/>
          </a:solidFill>
        </a:ln>
        <a:effectLst/>
      </dgm:spPr>
      <dgm:t>
        <a:bodyPr/>
        <a:lstStyle/>
        <a:p>
          <a:pPr>
            <a:buChar char="•"/>
          </a:pPr>
          <a:r>
            <a:rPr lang="en-US">
              <a:solidFill>
                <a:sysClr val="window" lastClr="FFFFFF"/>
              </a:solidFill>
              <a:latin typeface="Helvetica Neue"/>
              <a:ea typeface="+mn-ea"/>
              <a:cs typeface="+mn-cs"/>
            </a:rPr>
            <a:t>Scale</a:t>
          </a:r>
        </a:p>
      </dgm:t>
    </dgm:pt>
    <dgm:pt modelId="{FB65C5F9-0F8C-469C-AE86-50FE5BF65F29}" type="parTrans" cxnId="{A44570A2-D98C-4BB0-ACC8-E6BDDCF5AEB5}">
      <dgm:prSet/>
      <dgm:spPr/>
      <dgm:t>
        <a:bodyPr/>
        <a:lstStyle/>
        <a:p>
          <a:endParaRPr lang="en-US"/>
        </a:p>
      </dgm:t>
    </dgm:pt>
    <dgm:pt modelId="{2B5211E4-AE99-4816-9245-84EE856C5B89}" type="sibTrans" cxnId="{A44570A2-D98C-4BB0-ACC8-E6BDDCF5AEB5}">
      <dgm:prSet/>
      <dgm:spPr/>
      <dgm:t>
        <a:bodyPr/>
        <a:lstStyle/>
        <a:p>
          <a:endParaRPr lang="en-US"/>
        </a:p>
      </dgm:t>
    </dgm:pt>
    <dgm:pt modelId="{EA53D872-6D42-4BF3-82EC-33F4014D6469}">
      <dgm:prSet phldrT="[Text]"/>
      <dgm:spPr>
        <a:xfrm>
          <a:off x="4348988" y="1056939"/>
          <a:ext cx="1551942" cy="2153320"/>
        </a:xfrm>
        <a:prstGeom prst="roundRect">
          <a:avLst>
            <a:gd name="adj" fmla="val 10000"/>
          </a:avLst>
        </a:prstGeom>
        <a:solidFill>
          <a:srgbClr val="1B2B51"/>
        </a:solidFill>
        <a:ln>
          <a:solidFill>
            <a:srgbClr val="1B2B51"/>
          </a:solidFill>
        </a:ln>
        <a:effectLst/>
      </dgm:spPr>
      <dgm:t>
        <a:bodyPr/>
        <a:lstStyle/>
        <a:p>
          <a:pPr>
            <a:buChar char="•"/>
          </a:pPr>
          <a:r>
            <a:rPr lang="en-US">
              <a:solidFill>
                <a:sysClr val="window" lastClr="FFFFFF"/>
              </a:solidFill>
              <a:latin typeface="Helvetica Neue"/>
              <a:ea typeface="+mn-ea"/>
              <a:cs typeface="+mn-cs"/>
            </a:rPr>
            <a:t>Weight × Score</a:t>
          </a:r>
        </a:p>
      </dgm:t>
    </dgm:pt>
    <dgm:pt modelId="{76107634-0FD3-465C-9444-4CF41FB98627}" type="parTrans" cxnId="{3EC9CF82-E03A-4D14-A08B-A8915CBF325D}">
      <dgm:prSet/>
      <dgm:spPr/>
      <dgm:t>
        <a:bodyPr/>
        <a:lstStyle/>
        <a:p>
          <a:endParaRPr lang="en-US"/>
        </a:p>
      </dgm:t>
    </dgm:pt>
    <dgm:pt modelId="{47F1C6D8-5C1D-42D9-B618-28D2482A3A5D}" type="sibTrans" cxnId="{3EC9CF82-E03A-4D14-A08B-A8915CBF325D}">
      <dgm:prSet/>
      <dgm:spPr/>
      <dgm:t>
        <a:bodyPr/>
        <a:lstStyle/>
        <a:p>
          <a:endParaRPr lang="en-US"/>
        </a:p>
      </dgm:t>
    </dgm:pt>
    <dgm:pt modelId="{B7B15D5D-84F9-43CE-A65B-49B0DC67FD19}">
      <dgm:prSet phldrT="[Text]"/>
      <dgm:spPr>
        <a:xfrm>
          <a:off x="6521707" y="1056939"/>
          <a:ext cx="1551942" cy="2153320"/>
        </a:xfrm>
        <a:prstGeom prst="roundRect">
          <a:avLst>
            <a:gd name="adj" fmla="val 10000"/>
          </a:avLst>
        </a:prstGeom>
        <a:solidFill>
          <a:srgbClr val="1B2B51"/>
        </a:solidFill>
        <a:ln>
          <a:solidFill>
            <a:srgbClr val="1B2B51"/>
          </a:solidFill>
        </a:ln>
        <a:effectLst/>
      </dgm:spPr>
      <dgm:t>
        <a:bodyPr/>
        <a:lstStyle/>
        <a:p>
          <a:pPr>
            <a:buNone/>
          </a:pPr>
          <a:r>
            <a:rPr lang="en-US">
              <a:solidFill>
                <a:sysClr val="window" lastClr="FFFFFF"/>
              </a:solidFill>
              <a:latin typeface="Helvetica Neue"/>
              <a:ea typeface="+mn-ea"/>
              <a:cs typeface="+mn-cs"/>
            </a:rPr>
            <a:t>Sum of Weighted Scores</a:t>
          </a:r>
        </a:p>
      </dgm:t>
    </dgm:pt>
    <dgm:pt modelId="{50DA4BDB-D3FD-473F-BAD7-85EBE5E9CFE4}" type="parTrans" cxnId="{ECA9879F-E239-4765-90B7-C5E1F58F436A}">
      <dgm:prSet/>
      <dgm:spPr/>
      <dgm:t>
        <a:bodyPr/>
        <a:lstStyle/>
        <a:p>
          <a:endParaRPr lang="en-US"/>
        </a:p>
      </dgm:t>
    </dgm:pt>
    <dgm:pt modelId="{BA764131-D3DA-4B61-81B5-7352C129E9D6}" type="sibTrans" cxnId="{ECA9879F-E239-4765-90B7-C5E1F58F436A}">
      <dgm:prSet/>
      <dgm:spPr/>
      <dgm:t>
        <a:bodyPr/>
        <a:lstStyle/>
        <a:p>
          <a:endParaRPr lang="en-US"/>
        </a:p>
      </dgm:t>
    </dgm:pt>
    <dgm:pt modelId="{70E81FB1-0ADB-4658-92E3-86931EA24FA5}">
      <dgm:prSet phldrT="[Text]"/>
      <dgm:spPr>
        <a:xfrm>
          <a:off x="6521707" y="1056939"/>
          <a:ext cx="1551942" cy="2153320"/>
        </a:xfrm>
        <a:prstGeom prst="roundRect">
          <a:avLst>
            <a:gd name="adj" fmla="val 10000"/>
          </a:avLst>
        </a:prstGeom>
        <a:solidFill>
          <a:srgbClr val="1B2B51"/>
        </a:solidFill>
        <a:ln>
          <a:solidFill>
            <a:srgbClr val="1B2B51"/>
          </a:solidFill>
        </a:ln>
        <a:effectLst/>
      </dgm:spPr>
      <dgm:t>
        <a:bodyPr/>
        <a:lstStyle/>
        <a:p>
          <a:pPr>
            <a:buChar char="•"/>
          </a:pPr>
          <a:r>
            <a:rPr lang="en-US">
              <a:solidFill>
                <a:sysClr val="window" lastClr="FFFFFF"/>
              </a:solidFill>
              <a:latin typeface="Helvetica Neue"/>
              <a:ea typeface="+mn-ea"/>
              <a:cs typeface="+mn-cs"/>
            </a:rPr>
            <a:t>Overall Product Score</a:t>
          </a:r>
        </a:p>
      </dgm:t>
    </dgm:pt>
    <dgm:pt modelId="{EABC3B56-7A2E-4E6E-AB04-3A0E73BF82A5}" type="parTrans" cxnId="{80EA95C8-B143-4611-8BF7-6E474CD7CBE4}">
      <dgm:prSet/>
      <dgm:spPr/>
      <dgm:t>
        <a:bodyPr/>
        <a:lstStyle/>
        <a:p>
          <a:endParaRPr lang="en-US"/>
        </a:p>
      </dgm:t>
    </dgm:pt>
    <dgm:pt modelId="{FA71FDAE-140A-4B50-85ED-F18CB6484A50}" type="sibTrans" cxnId="{80EA95C8-B143-4611-8BF7-6E474CD7CBE4}">
      <dgm:prSet/>
      <dgm:spPr/>
      <dgm:t>
        <a:bodyPr/>
        <a:lstStyle/>
        <a:p>
          <a:endParaRPr lang="en-US"/>
        </a:p>
      </dgm:t>
    </dgm:pt>
    <dgm:pt modelId="{B9579AB7-3A3A-4CFB-AC99-541F8894EE52}" type="pres">
      <dgm:prSet presAssocID="{FF48DA53-F0EE-4B80-9D7E-03F1A3E820D5}" presName="Name0" presStyleCnt="0">
        <dgm:presLayoutVars>
          <dgm:dir/>
          <dgm:resizeHandles val="exact"/>
        </dgm:presLayoutVars>
      </dgm:prSet>
      <dgm:spPr/>
    </dgm:pt>
    <dgm:pt modelId="{96F4EBC6-63F9-4254-9F13-065A63C3DFF4}" type="pres">
      <dgm:prSet presAssocID="{2A83FCA4-A801-433B-B100-06D9FBB632AD}" presName="node" presStyleLbl="node1" presStyleIdx="0" presStyleCnt="4">
        <dgm:presLayoutVars>
          <dgm:bulletEnabled val="1"/>
        </dgm:presLayoutVars>
      </dgm:prSet>
      <dgm:spPr/>
    </dgm:pt>
    <dgm:pt modelId="{D8FCF09E-6D4C-4F70-8B4D-8A7ABD661577}" type="pres">
      <dgm:prSet presAssocID="{7882FCC9-2045-48FB-A720-FC28C3A5CF44}" presName="sibTrans" presStyleLbl="sibTrans2D1" presStyleIdx="0" presStyleCnt="3"/>
      <dgm:spPr/>
    </dgm:pt>
    <dgm:pt modelId="{D65004C6-0458-429B-B2FE-2302E3DD031A}" type="pres">
      <dgm:prSet presAssocID="{7882FCC9-2045-48FB-A720-FC28C3A5CF44}" presName="connectorText" presStyleLbl="sibTrans2D1" presStyleIdx="0" presStyleCnt="3"/>
      <dgm:spPr/>
    </dgm:pt>
    <dgm:pt modelId="{70193419-E767-4F3B-B140-8F15F0CB0838}" type="pres">
      <dgm:prSet presAssocID="{2B46A85F-5B15-40ED-949F-BD5E06A13BA0}" presName="node" presStyleLbl="node1" presStyleIdx="1" presStyleCnt="4">
        <dgm:presLayoutVars>
          <dgm:bulletEnabled val="1"/>
        </dgm:presLayoutVars>
      </dgm:prSet>
      <dgm:spPr/>
    </dgm:pt>
    <dgm:pt modelId="{B14941ED-BB7E-4A81-B3E8-520589EFDBC8}" type="pres">
      <dgm:prSet presAssocID="{FC4CEF56-555F-4FE9-86CE-3E565E5EA46B}" presName="sibTrans" presStyleLbl="sibTrans2D1" presStyleIdx="1" presStyleCnt="3"/>
      <dgm:spPr/>
    </dgm:pt>
    <dgm:pt modelId="{87AE51ED-1E33-4915-8F24-F5BCD617CEA7}" type="pres">
      <dgm:prSet presAssocID="{FC4CEF56-555F-4FE9-86CE-3E565E5EA46B}" presName="connectorText" presStyleLbl="sibTrans2D1" presStyleIdx="1" presStyleCnt="3"/>
      <dgm:spPr/>
    </dgm:pt>
    <dgm:pt modelId="{AACF830F-A64A-4666-9060-76B97EC35CA0}" type="pres">
      <dgm:prSet presAssocID="{609E9063-3E3B-44AF-859C-17EFAEDEE028}" presName="node" presStyleLbl="node1" presStyleIdx="2" presStyleCnt="4">
        <dgm:presLayoutVars>
          <dgm:bulletEnabled val="1"/>
        </dgm:presLayoutVars>
      </dgm:prSet>
      <dgm:spPr/>
    </dgm:pt>
    <dgm:pt modelId="{8D6885F2-893F-403B-A3A7-5DAB0983C10F}" type="pres">
      <dgm:prSet presAssocID="{69CBBDCF-77BA-42E1-9282-C810C4281315}" presName="sibTrans" presStyleLbl="sibTrans2D1" presStyleIdx="2" presStyleCnt="3"/>
      <dgm:spPr/>
    </dgm:pt>
    <dgm:pt modelId="{03A281CE-CF13-4068-9E1A-BF548EA3E724}" type="pres">
      <dgm:prSet presAssocID="{69CBBDCF-77BA-42E1-9282-C810C4281315}" presName="connectorText" presStyleLbl="sibTrans2D1" presStyleIdx="2" presStyleCnt="3"/>
      <dgm:spPr/>
    </dgm:pt>
    <dgm:pt modelId="{14B0A87A-EB02-406F-A2D4-DDA4169D303D}" type="pres">
      <dgm:prSet presAssocID="{B7B15D5D-84F9-43CE-A65B-49B0DC67FD19}" presName="node" presStyleLbl="node1" presStyleIdx="3" presStyleCnt="4">
        <dgm:presLayoutVars>
          <dgm:bulletEnabled val="1"/>
        </dgm:presLayoutVars>
      </dgm:prSet>
      <dgm:spPr/>
    </dgm:pt>
  </dgm:ptLst>
  <dgm:cxnLst>
    <dgm:cxn modelId="{6D017F0A-FFA3-42F0-B000-4E2D68DFAB62}" type="presOf" srcId="{69CBBDCF-77BA-42E1-9282-C810C4281315}" destId="{03A281CE-CF13-4068-9E1A-BF548EA3E724}" srcOrd="1" destOrd="0" presId="urn:microsoft.com/office/officeart/2005/8/layout/process1"/>
    <dgm:cxn modelId="{FAB60D0C-A71E-429B-8593-5AEB2F6AA8ED}" srcId="{FF48DA53-F0EE-4B80-9D7E-03F1A3E820D5}" destId="{2B46A85F-5B15-40ED-949F-BD5E06A13BA0}" srcOrd="1" destOrd="0" parTransId="{3C147160-C1A6-4E2D-9D60-7CF9D5EE5811}" sibTransId="{FC4CEF56-555F-4FE9-86CE-3E565E5EA46B}"/>
    <dgm:cxn modelId="{0CD57C1E-73C0-4D4D-99A4-03F50A040304}" type="presOf" srcId="{FC4CEF56-555F-4FE9-86CE-3E565E5EA46B}" destId="{B14941ED-BB7E-4A81-B3E8-520589EFDBC8}" srcOrd="0" destOrd="0" presId="urn:microsoft.com/office/officeart/2005/8/layout/process1"/>
    <dgm:cxn modelId="{1C18EB1E-AB52-41FA-8BDA-1BDA2538E504}" type="presOf" srcId="{7882FCC9-2045-48FB-A720-FC28C3A5CF44}" destId="{D65004C6-0458-429B-B2FE-2302E3DD031A}" srcOrd="1" destOrd="0" presId="urn:microsoft.com/office/officeart/2005/8/layout/process1"/>
    <dgm:cxn modelId="{5B8BFC25-D0D9-41C1-BCAC-33BD3829544C}" type="presOf" srcId="{FF48DA53-F0EE-4B80-9D7E-03F1A3E820D5}" destId="{B9579AB7-3A3A-4CFB-AC99-541F8894EE52}" srcOrd="0" destOrd="0" presId="urn:microsoft.com/office/officeart/2005/8/layout/process1"/>
    <dgm:cxn modelId="{7ED9D62F-F299-4B1F-B175-BD901515C0DF}" srcId="{FF48DA53-F0EE-4B80-9D7E-03F1A3E820D5}" destId="{2A83FCA4-A801-433B-B100-06D9FBB632AD}" srcOrd="0" destOrd="0" parTransId="{7AC73037-47E2-41CF-B10B-57DA35788A2A}" sibTransId="{7882FCC9-2045-48FB-A720-FC28C3A5CF44}"/>
    <dgm:cxn modelId="{863A2B32-5EDD-420C-A917-8B231D58D03C}" type="presOf" srcId="{B7B15D5D-84F9-43CE-A65B-49B0DC67FD19}" destId="{14B0A87A-EB02-406F-A2D4-DDA4169D303D}" srcOrd="0" destOrd="0" presId="urn:microsoft.com/office/officeart/2005/8/layout/process1"/>
    <dgm:cxn modelId="{FE25083B-79B8-44ED-BD39-CFD54B9D21BA}" type="presOf" srcId="{69CBBDCF-77BA-42E1-9282-C810C4281315}" destId="{8D6885F2-893F-403B-A3A7-5DAB0983C10F}" srcOrd="0" destOrd="0" presId="urn:microsoft.com/office/officeart/2005/8/layout/process1"/>
    <dgm:cxn modelId="{24306C44-7216-4D37-86D1-3B00AEBB2C12}" type="presOf" srcId="{D53AC2B5-4820-4E58-89D5-402C7158B2DA}" destId="{96F4EBC6-63F9-4254-9F13-065A63C3DFF4}" srcOrd="0" destOrd="2" presId="urn:microsoft.com/office/officeart/2005/8/layout/process1"/>
    <dgm:cxn modelId="{A11DE74B-0EB7-4A7D-89FE-048CF54CBCE4}" type="presOf" srcId="{2B46A85F-5B15-40ED-949F-BD5E06A13BA0}" destId="{70193419-E767-4F3B-B140-8F15F0CB0838}" srcOrd="0" destOrd="0" presId="urn:microsoft.com/office/officeart/2005/8/layout/process1"/>
    <dgm:cxn modelId="{8C95514F-AA24-49D6-97AB-0E91FF6FEF85}" srcId="{FF48DA53-F0EE-4B80-9D7E-03F1A3E820D5}" destId="{609E9063-3E3B-44AF-859C-17EFAEDEE028}" srcOrd="2" destOrd="0" parTransId="{7EB64B04-ACC1-4117-9205-C72ABC7B9768}" sibTransId="{69CBBDCF-77BA-42E1-9282-C810C4281315}"/>
    <dgm:cxn modelId="{7BB7445D-AAFA-4544-B44B-360C495FB8D6}" type="presOf" srcId="{609E9063-3E3B-44AF-859C-17EFAEDEE028}" destId="{AACF830F-A64A-4666-9060-76B97EC35CA0}" srcOrd="0" destOrd="0" presId="urn:microsoft.com/office/officeart/2005/8/layout/process1"/>
    <dgm:cxn modelId="{D959956F-CE64-439A-B2B7-0028D9AB9555}" type="presOf" srcId="{D1E9FFD4-CB11-44FC-82D7-9FF9227BC93E}" destId="{96F4EBC6-63F9-4254-9F13-065A63C3DFF4}" srcOrd="0" destOrd="1" presId="urn:microsoft.com/office/officeart/2005/8/layout/process1"/>
    <dgm:cxn modelId="{3EC9CF82-E03A-4D14-A08B-A8915CBF325D}" srcId="{609E9063-3E3B-44AF-859C-17EFAEDEE028}" destId="{EA53D872-6D42-4BF3-82EC-33F4014D6469}" srcOrd="0" destOrd="0" parTransId="{76107634-0FD3-465C-9444-4CF41FB98627}" sibTransId="{47F1C6D8-5C1D-42D9-B618-28D2482A3A5D}"/>
    <dgm:cxn modelId="{AF80CA90-1CC4-44F6-8905-F7462E808279}" type="presOf" srcId="{419E5366-F4AA-45FA-85C9-7667370E501F}" destId="{70193419-E767-4F3B-B140-8F15F0CB0838}" srcOrd="0" destOrd="1" presId="urn:microsoft.com/office/officeart/2005/8/layout/process1"/>
    <dgm:cxn modelId="{ECA9879F-E239-4765-90B7-C5E1F58F436A}" srcId="{FF48DA53-F0EE-4B80-9D7E-03F1A3E820D5}" destId="{B7B15D5D-84F9-43CE-A65B-49B0DC67FD19}" srcOrd="3" destOrd="0" parTransId="{50DA4BDB-D3FD-473F-BAD7-85EBE5E9CFE4}" sibTransId="{BA764131-D3DA-4B61-81B5-7352C129E9D6}"/>
    <dgm:cxn modelId="{43752AA1-C198-4C9F-BD1D-2981304BCD6A}" type="presOf" srcId="{7882FCC9-2045-48FB-A720-FC28C3A5CF44}" destId="{D8FCF09E-6D4C-4F70-8B4D-8A7ABD661577}" srcOrd="0" destOrd="0" presId="urn:microsoft.com/office/officeart/2005/8/layout/process1"/>
    <dgm:cxn modelId="{A44570A2-D98C-4BB0-ACC8-E6BDDCF5AEB5}" srcId="{2B46A85F-5B15-40ED-949F-BD5E06A13BA0}" destId="{419E5366-F4AA-45FA-85C9-7667370E501F}" srcOrd="0" destOrd="0" parTransId="{FB65C5F9-0F8C-469C-AE86-50FE5BF65F29}" sibTransId="{2B5211E4-AE99-4816-9245-84EE856C5B89}"/>
    <dgm:cxn modelId="{F1D449A9-C7BC-4083-8D24-E8EE5FD0E2ED}" type="presOf" srcId="{70E81FB1-0ADB-4658-92E3-86931EA24FA5}" destId="{14B0A87A-EB02-406F-A2D4-DDA4169D303D}" srcOrd="0" destOrd="1" presId="urn:microsoft.com/office/officeart/2005/8/layout/process1"/>
    <dgm:cxn modelId="{8D5DFCBC-DF83-4707-BDE7-00F40D38D244}" type="presOf" srcId="{2A83FCA4-A801-433B-B100-06D9FBB632AD}" destId="{96F4EBC6-63F9-4254-9F13-065A63C3DFF4}" srcOrd="0" destOrd="0" presId="urn:microsoft.com/office/officeart/2005/8/layout/process1"/>
    <dgm:cxn modelId="{FD12F6BD-AABE-456E-B775-023CEB780569}" srcId="{2A83FCA4-A801-433B-B100-06D9FBB632AD}" destId="{D53AC2B5-4820-4E58-89D5-402C7158B2DA}" srcOrd="1" destOrd="0" parTransId="{3884BAF2-451F-48B5-A3B7-9438635A7B0A}" sibTransId="{302ABF76-D54B-4C82-9A9D-A4E41C02AE93}"/>
    <dgm:cxn modelId="{80EA95C8-B143-4611-8BF7-6E474CD7CBE4}" srcId="{B7B15D5D-84F9-43CE-A65B-49B0DC67FD19}" destId="{70E81FB1-0ADB-4658-92E3-86931EA24FA5}" srcOrd="0" destOrd="0" parTransId="{EABC3B56-7A2E-4E6E-AB04-3A0E73BF82A5}" sibTransId="{FA71FDAE-140A-4B50-85ED-F18CB6484A50}"/>
    <dgm:cxn modelId="{6F3EF9D2-0A66-4328-ACBB-964F31D84FD9}" type="presOf" srcId="{EA53D872-6D42-4BF3-82EC-33F4014D6469}" destId="{AACF830F-A64A-4666-9060-76B97EC35CA0}" srcOrd="0" destOrd="1" presId="urn:microsoft.com/office/officeart/2005/8/layout/process1"/>
    <dgm:cxn modelId="{79BD1CF0-903E-49D8-8453-FE62A5B2E871}" type="presOf" srcId="{FC4CEF56-555F-4FE9-86CE-3E565E5EA46B}" destId="{87AE51ED-1E33-4915-8F24-F5BCD617CEA7}" srcOrd="1" destOrd="0" presId="urn:microsoft.com/office/officeart/2005/8/layout/process1"/>
    <dgm:cxn modelId="{256213F4-9DF6-4C70-ABD9-3BA659C9D721}" srcId="{2A83FCA4-A801-433B-B100-06D9FBB632AD}" destId="{D1E9FFD4-CB11-44FC-82D7-9FF9227BC93E}" srcOrd="0" destOrd="0" parTransId="{4CD05232-C3C6-46F4-B334-99D142C2BA77}" sibTransId="{CA5B9817-2DD9-475A-BB9A-333AE89B61CF}"/>
    <dgm:cxn modelId="{BB07B6FD-CAB9-40D3-B4DA-18BDC215245C}" type="presParOf" srcId="{B9579AB7-3A3A-4CFB-AC99-541F8894EE52}" destId="{96F4EBC6-63F9-4254-9F13-065A63C3DFF4}" srcOrd="0" destOrd="0" presId="urn:microsoft.com/office/officeart/2005/8/layout/process1"/>
    <dgm:cxn modelId="{9504C072-1432-48B0-B4F1-2C77A865533E}" type="presParOf" srcId="{B9579AB7-3A3A-4CFB-AC99-541F8894EE52}" destId="{D8FCF09E-6D4C-4F70-8B4D-8A7ABD661577}" srcOrd="1" destOrd="0" presId="urn:microsoft.com/office/officeart/2005/8/layout/process1"/>
    <dgm:cxn modelId="{35C44CE6-ECCA-40F7-A137-D1D43605E178}" type="presParOf" srcId="{D8FCF09E-6D4C-4F70-8B4D-8A7ABD661577}" destId="{D65004C6-0458-429B-B2FE-2302E3DD031A}" srcOrd="0" destOrd="0" presId="urn:microsoft.com/office/officeart/2005/8/layout/process1"/>
    <dgm:cxn modelId="{35D24AA5-D39B-4E1F-A76F-A4B9CFA796EA}" type="presParOf" srcId="{B9579AB7-3A3A-4CFB-AC99-541F8894EE52}" destId="{70193419-E767-4F3B-B140-8F15F0CB0838}" srcOrd="2" destOrd="0" presId="urn:microsoft.com/office/officeart/2005/8/layout/process1"/>
    <dgm:cxn modelId="{715993E2-2A2A-4D1E-A0C1-EEFA589C1496}" type="presParOf" srcId="{B9579AB7-3A3A-4CFB-AC99-541F8894EE52}" destId="{B14941ED-BB7E-4A81-B3E8-520589EFDBC8}" srcOrd="3" destOrd="0" presId="urn:microsoft.com/office/officeart/2005/8/layout/process1"/>
    <dgm:cxn modelId="{6E38CE9A-9391-4251-BCD4-7C7E5AFDD18A}" type="presParOf" srcId="{B14941ED-BB7E-4A81-B3E8-520589EFDBC8}" destId="{87AE51ED-1E33-4915-8F24-F5BCD617CEA7}" srcOrd="0" destOrd="0" presId="urn:microsoft.com/office/officeart/2005/8/layout/process1"/>
    <dgm:cxn modelId="{53034D4A-D196-4E15-9830-AC1E9B177EC7}" type="presParOf" srcId="{B9579AB7-3A3A-4CFB-AC99-541F8894EE52}" destId="{AACF830F-A64A-4666-9060-76B97EC35CA0}" srcOrd="4" destOrd="0" presId="urn:microsoft.com/office/officeart/2005/8/layout/process1"/>
    <dgm:cxn modelId="{FE979CB4-EF75-424E-9ECD-41985AEFE963}" type="presParOf" srcId="{B9579AB7-3A3A-4CFB-AC99-541F8894EE52}" destId="{8D6885F2-893F-403B-A3A7-5DAB0983C10F}" srcOrd="5" destOrd="0" presId="urn:microsoft.com/office/officeart/2005/8/layout/process1"/>
    <dgm:cxn modelId="{107FAA56-FBDA-4858-ABB3-D1119AC5C119}" type="presParOf" srcId="{8D6885F2-893F-403B-A3A7-5DAB0983C10F}" destId="{03A281CE-CF13-4068-9E1A-BF548EA3E724}" srcOrd="0" destOrd="0" presId="urn:microsoft.com/office/officeart/2005/8/layout/process1"/>
    <dgm:cxn modelId="{D6C23D75-63E0-449B-A6B5-4FC0F1001E4C}" type="presParOf" srcId="{B9579AB7-3A3A-4CFB-AC99-541F8894EE52}" destId="{14B0A87A-EB02-406F-A2D4-DDA4169D303D}"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619AA9A-D279-42E3-9C55-5F8382381995}"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C9D2E82B-84BA-43EE-B88D-DE96080040C2}">
      <dgm:prSet phldrT="[Text]" custT="1"/>
      <dgm:spPr>
        <a:xfrm>
          <a:off x="4361687" y="0"/>
          <a:ext cx="2633472" cy="1858899"/>
        </a:xfrm>
        <a:prstGeom prst="rect">
          <a:avLst/>
        </a:prstGeom>
        <a:noFill/>
        <a:ln>
          <a:noFill/>
        </a:ln>
        <a:effectLst/>
      </dgm:spPr>
      <dgm:t>
        <a:bodyPr/>
        <a:lstStyle/>
        <a:p>
          <a:pPr>
            <a:buNone/>
          </a:pPr>
          <a:r>
            <a:rPr lang="en-US" sz="3200">
              <a:solidFill>
                <a:sysClr val="windowText" lastClr="000000">
                  <a:hueOff val="0"/>
                  <a:satOff val="0"/>
                  <a:lumOff val="0"/>
                  <a:alphaOff val="0"/>
                </a:sysClr>
              </a:solidFill>
              <a:latin typeface="Helvetica Neue"/>
              <a:ea typeface="+mn-ea"/>
              <a:cs typeface="+mn-cs"/>
            </a:rPr>
            <a:t>NEW</a:t>
          </a:r>
        </a:p>
      </dgm:t>
    </dgm:pt>
    <dgm:pt modelId="{39F9D70D-F641-46E0-9B02-B8ABB54564B6}" type="parTrans" cxnId="{C7916974-104E-4497-A7F0-58316E4AF7B8}">
      <dgm:prSet/>
      <dgm:spPr/>
      <dgm:t>
        <a:bodyPr/>
        <a:lstStyle/>
        <a:p>
          <a:endParaRPr lang="en-US"/>
        </a:p>
      </dgm:t>
    </dgm:pt>
    <dgm:pt modelId="{6F1A02DF-BDCF-4C0D-96D3-ADA6106D7F79}" type="sibTrans" cxnId="{C7916974-104E-4497-A7F0-58316E4AF7B8}">
      <dgm:prSet/>
      <dgm:spPr/>
      <dgm:t>
        <a:bodyPr/>
        <a:lstStyle/>
        <a:p>
          <a:endParaRPr lang="en-US"/>
        </a:p>
      </dgm:t>
    </dgm:pt>
    <dgm:pt modelId="{C2FCDA1D-4168-4A9D-8DEB-A6354286A194}">
      <dgm:prSet phldrT="[Text]" custT="1"/>
      <dgm:spPr>
        <a:xfrm>
          <a:off x="1234440" y="2567050"/>
          <a:ext cx="2633472" cy="1858899"/>
        </a:xfrm>
        <a:prstGeom prst="rect">
          <a:avLst/>
        </a:prstGeom>
        <a:noFill/>
        <a:ln>
          <a:noFill/>
        </a:ln>
        <a:effectLst/>
      </dgm:spPr>
      <dgm:t>
        <a:bodyPr/>
        <a:lstStyle/>
        <a:p>
          <a:pPr>
            <a:buNone/>
          </a:pPr>
          <a:r>
            <a:rPr lang="en-US" sz="3200">
              <a:solidFill>
                <a:sysClr val="windowText" lastClr="000000">
                  <a:hueOff val="0"/>
                  <a:satOff val="0"/>
                  <a:lumOff val="0"/>
                  <a:alphaOff val="0"/>
                </a:sysClr>
              </a:solidFill>
              <a:latin typeface="Helvetica Neue"/>
              <a:ea typeface="+mn-ea"/>
              <a:cs typeface="+mn-cs"/>
            </a:rPr>
            <a:t>USED</a:t>
          </a:r>
        </a:p>
      </dgm:t>
    </dgm:pt>
    <dgm:pt modelId="{B278969C-29A5-4650-A81A-68746D3DB4FD}" type="parTrans" cxnId="{4947F8C9-294E-4082-9857-8D85765375C2}">
      <dgm:prSet/>
      <dgm:spPr/>
      <dgm:t>
        <a:bodyPr/>
        <a:lstStyle/>
        <a:p>
          <a:endParaRPr lang="en-US"/>
        </a:p>
      </dgm:t>
    </dgm:pt>
    <dgm:pt modelId="{DCF19DB9-13C2-4DCB-BB28-1F693FD425A0}" type="sibTrans" cxnId="{4947F8C9-294E-4082-9857-8D85765375C2}">
      <dgm:prSet/>
      <dgm:spPr/>
      <dgm:t>
        <a:bodyPr/>
        <a:lstStyle/>
        <a:p>
          <a:endParaRPr lang="en-US"/>
        </a:p>
      </dgm:t>
    </dgm:pt>
    <dgm:pt modelId="{8562B43A-6979-4A02-9DA7-E155A7BFA34F}" type="pres">
      <dgm:prSet presAssocID="{0619AA9A-D279-42E3-9C55-5F8382381995}" presName="compositeShape" presStyleCnt="0">
        <dgm:presLayoutVars>
          <dgm:chMax val="2"/>
          <dgm:dir/>
          <dgm:resizeHandles val="exact"/>
        </dgm:presLayoutVars>
      </dgm:prSet>
      <dgm:spPr/>
    </dgm:pt>
    <dgm:pt modelId="{169AB76A-970A-430E-A62C-4503E980BA6F}" type="pres">
      <dgm:prSet presAssocID="{0619AA9A-D279-42E3-9C55-5F8382381995}" presName="divider" presStyleLbl="fgShp" presStyleIdx="0" presStyleCnt="1"/>
      <dgm:spPr>
        <a:xfrm rot="21300000">
          <a:off x="25254" y="1744660"/>
          <a:ext cx="8179091" cy="936629"/>
        </a:xfrm>
        <a:prstGeom prst="mathMinus">
          <a:avLst/>
        </a:prstGeom>
        <a:solidFill>
          <a:srgbClr val="1B2B51"/>
        </a:solidFill>
        <a:ln w="25400" cap="flat" cmpd="sng" algn="ctr">
          <a:solidFill>
            <a:srgbClr val="1B2B51"/>
          </a:solidFill>
          <a:prstDash val="solid"/>
        </a:ln>
        <a:effectLst/>
      </dgm:spPr>
    </dgm:pt>
    <dgm:pt modelId="{8CB1D79F-9DCA-4CC6-B498-952C63352EF3}" type="pres">
      <dgm:prSet presAssocID="{C9D2E82B-84BA-43EE-B88D-DE96080040C2}" presName="downArrow" presStyleLbl="node1" presStyleIdx="0" presStyleCnt="2"/>
      <dgm:spPr>
        <a:xfrm>
          <a:off x="987552" y="221297"/>
          <a:ext cx="2468880" cy="1770380"/>
        </a:xfrm>
        <a:prstGeom prst="downArrow">
          <a:avLst/>
        </a:prstGeom>
        <a:solidFill>
          <a:srgbClr val="1B2B51"/>
        </a:solidFill>
        <a:ln w="25400" cap="flat" cmpd="sng" algn="ctr">
          <a:solidFill>
            <a:srgbClr val="1B2B51"/>
          </a:solidFill>
          <a:prstDash val="solid"/>
        </a:ln>
        <a:effectLst/>
      </dgm:spPr>
    </dgm:pt>
    <dgm:pt modelId="{CF442542-39FB-44FF-8BB2-4CE21F486209}" type="pres">
      <dgm:prSet presAssocID="{C9D2E82B-84BA-43EE-B88D-DE96080040C2}" presName="downArrowText" presStyleLbl="revTx" presStyleIdx="0" presStyleCnt="2">
        <dgm:presLayoutVars>
          <dgm:bulletEnabled val="1"/>
        </dgm:presLayoutVars>
      </dgm:prSet>
      <dgm:spPr/>
    </dgm:pt>
    <dgm:pt modelId="{60DA89AB-5A30-4E93-A66F-297BDBBA02F4}" type="pres">
      <dgm:prSet presAssocID="{C2FCDA1D-4168-4A9D-8DEB-A6354286A194}" presName="upArrow" presStyleLbl="node1" presStyleIdx="1" presStyleCnt="2"/>
      <dgm:spPr>
        <a:xfrm>
          <a:off x="4773168" y="2434272"/>
          <a:ext cx="2468880" cy="1770380"/>
        </a:xfrm>
        <a:prstGeom prst="upArrow">
          <a:avLst/>
        </a:prstGeom>
        <a:solidFill>
          <a:srgbClr val="1B2B51"/>
        </a:solidFill>
        <a:ln w="25400" cap="flat" cmpd="sng" algn="ctr">
          <a:solidFill>
            <a:srgbClr val="1B2B51"/>
          </a:solidFill>
          <a:prstDash val="solid"/>
        </a:ln>
        <a:effectLst/>
      </dgm:spPr>
    </dgm:pt>
    <dgm:pt modelId="{6150FF58-7934-4561-B622-131E0EE4C8CA}" type="pres">
      <dgm:prSet presAssocID="{C2FCDA1D-4168-4A9D-8DEB-A6354286A194}" presName="upArrowText" presStyleLbl="revTx" presStyleIdx="1" presStyleCnt="2">
        <dgm:presLayoutVars>
          <dgm:bulletEnabled val="1"/>
        </dgm:presLayoutVars>
      </dgm:prSet>
      <dgm:spPr/>
    </dgm:pt>
  </dgm:ptLst>
  <dgm:cxnLst>
    <dgm:cxn modelId="{B28C140A-EF6A-42C5-88BF-0671944CFE44}" type="presOf" srcId="{0619AA9A-D279-42E3-9C55-5F8382381995}" destId="{8562B43A-6979-4A02-9DA7-E155A7BFA34F}" srcOrd="0" destOrd="0" presId="urn:microsoft.com/office/officeart/2005/8/layout/arrow3"/>
    <dgm:cxn modelId="{87959C4D-A188-4A1B-A811-EAD30DCB3382}" type="presOf" srcId="{C2FCDA1D-4168-4A9D-8DEB-A6354286A194}" destId="{6150FF58-7934-4561-B622-131E0EE4C8CA}" srcOrd="0" destOrd="0" presId="urn:microsoft.com/office/officeart/2005/8/layout/arrow3"/>
    <dgm:cxn modelId="{C7916974-104E-4497-A7F0-58316E4AF7B8}" srcId="{0619AA9A-D279-42E3-9C55-5F8382381995}" destId="{C9D2E82B-84BA-43EE-B88D-DE96080040C2}" srcOrd="0" destOrd="0" parTransId="{39F9D70D-F641-46E0-9B02-B8ABB54564B6}" sibTransId="{6F1A02DF-BDCF-4C0D-96D3-ADA6106D7F79}"/>
    <dgm:cxn modelId="{4947F8C9-294E-4082-9857-8D85765375C2}" srcId="{0619AA9A-D279-42E3-9C55-5F8382381995}" destId="{C2FCDA1D-4168-4A9D-8DEB-A6354286A194}" srcOrd="1" destOrd="0" parTransId="{B278969C-29A5-4650-A81A-68746D3DB4FD}" sibTransId="{DCF19DB9-13C2-4DCB-BB28-1F693FD425A0}"/>
    <dgm:cxn modelId="{C21318EA-E9F6-4BDD-9D74-7B9B95A15722}" type="presOf" srcId="{C9D2E82B-84BA-43EE-B88D-DE96080040C2}" destId="{CF442542-39FB-44FF-8BB2-4CE21F486209}" srcOrd="0" destOrd="0" presId="urn:microsoft.com/office/officeart/2005/8/layout/arrow3"/>
    <dgm:cxn modelId="{E5486DF4-6A2A-4854-9002-EF10FD0F8732}" type="presParOf" srcId="{8562B43A-6979-4A02-9DA7-E155A7BFA34F}" destId="{169AB76A-970A-430E-A62C-4503E980BA6F}" srcOrd="0" destOrd="0" presId="urn:microsoft.com/office/officeart/2005/8/layout/arrow3"/>
    <dgm:cxn modelId="{9383EE59-EFB1-43BA-A089-8326A362CF05}" type="presParOf" srcId="{8562B43A-6979-4A02-9DA7-E155A7BFA34F}" destId="{8CB1D79F-9DCA-4CC6-B498-952C63352EF3}" srcOrd="1" destOrd="0" presId="urn:microsoft.com/office/officeart/2005/8/layout/arrow3"/>
    <dgm:cxn modelId="{99D695B9-3206-452A-8FCE-A1C347AFE1F6}" type="presParOf" srcId="{8562B43A-6979-4A02-9DA7-E155A7BFA34F}" destId="{CF442542-39FB-44FF-8BB2-4CE21F486209}" srcOrd="2" destOrd="0" presId="urn:microsoft.com/office/officeart/2005/8/layout/arrow3"/>
    <dgm:cxn modelId="{76A263D5-95A0-412C-8107-EF28BABCAB7A}" type="presParOf" srcId="{8562B43A-6979-4A02-9DA7-E155A7BFA34F}" destId="{60DA89AB-5A30-4E93-A66F-297BDBBA02F4}" srcOrd="3" destOrd="0" presId="urn:microsoft.com/office/officeart/2005/8/layout/arrow3"/>
    <dgm:cxn modelId="{4B23A2B0-A28C-4E71-AFB8-1CFAFFE3151D}" type="presParOf" srcId="{8562B43A-6979-4A02-9DA7-E155A7BFA34F}" destId="{6150FF58-7934-4561-B622-131E0EE4C8CA}"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0E5DF19-BFE9-485A-B9BE-A6680FF049A7}" type="doc">
      <dgm:prSet loTypeId="urn:microsoft.com/office/officeart/2005/8/layout/default#5" loCatId="list" qsTypeId="urn:microsoft.com/office/officeart/2005/8/quickstyle/simple1" qsCatId="simple" csTypeId="urn:microsoft.com/office/officeart/2005/8/colors/accent1_2" csCatId="accent1" phldr="1"/>
      <dgm:spPr/>
      <dgm:t>
        <a:bodyPr/>
        <a:lstStyle/>
        <a:p>
          <a:endParaRPr lang="en-US"/>
        </a:p>
      </dgm:t>
    </dgm:pt>
    <dgm:pt modelId="{82254D31-B00C-480D-872C-F2DBE3546D81}">
      <dgm:prSet phldrT="[Text]" custT="1"/>
      <dgm:spPr>
        <a:xfrm>
          <a:off x="541072" y="667"/>
          <a:ext cx="3403550" cy="2042130"/>
        </a:xfrm>
        <a:prstGeom prst="roundRect">
          <a:avLst/>
        </a:prstGeom>
        <a:solidFill>
          <a:srgbClr val="1B2B51"/>
        </a:solidFill>
        <a:ln w="25400" cap="flat" cmpd="sng" algn="ctr">
          <a:solidFill>
            <a:srgbClr val="1B2B51"/>
          </a:solidFill>
          <a:prstDash val="solid"/>
        </a:ln>
        <a:effectLst/>
      </dgm:spPr>
      <dgm:t>
        <a:bodyPr/>
        <a:lstStyle/>
        <a:p>
          <a:pPr>
            <a:buNone/>
          </a:pPr>
          <a:r>
            <a:rPr lang="en-US" sz="2400">
              <a:solidFill>
                <a:sysClr val="window" lastClr="FFFFFF"/>
              </a:solidFill>
              <a:latin typeface="Helvetica Neue"/>
              <a:ea typeface="+mn-ea"/>
              <a:cs typeface="+mn-cs"/>
            </a:rPr>
            <a:t>CASH</a:t>
          </a:r>
        </a:p>
      </dgm:t>
    </dgm:pt>
    <dgm:pt modelId="{01CD943A-88CB-4A1A-AD06-D6574B276ECE}" type="parTrans" cxnId="{29DB35EB-05F9-412A-91DA-80F0302F3A81}">
      <dgm:prSet/>
      <dgm:spPr/>
      <dgm:t>
        <a:bodyPr/>
        <a:lstStyle/>
        <a:p>
          <a:endParaRPr lang="en-US"/>
        </a:p>
      </dgm:t>
    </dgm:pt>
    <dgm:pt modelId="{AA50006C-87C3-478B-AE7E-E839C4CE52CC}" type="sibTrans" cxnId="{29DB35EB-05F9-412A-91DA-80F0302F3A81}">
      <dgm:prSet/>
      <dgm:spPr/>
      <dgm:t>
        <a:bodyPr/>
        <a:lstStyle/>
        <a:p>
          <a:endParaRPr lang="en-US"/>
        </a:p>
      </dgm:t>
    </dgm:pt>
    <dgm:pt modelId="{52A130F4-DC38-4C0C-AA6C-E7DAF486314D}">
      <dgm:prSet phldrT="[Text]" custT="1"/>
      <dgm:spPr>
        <a:xfrm>
          <a:off x="4284977" y="667"/>
          <a:ext cx="3403550" cy="2042130"/>
        </a:xfrm>
        <a:prstGeom prst="roundRect">
          <a:avLst/>
        </a:prstGeom>
        <a:solidFill>
          <a:srgbClr val="1B2B51"/>
        </a:solidFill>
        <a:ln w="25400" cap="flat" cmpd="sng" algn="ctr">
          <a:solidFill>
            <a:srgbClr val="1B2B51"/>
          </a:solidFill>
          <a:prstDash val="solid"/>
        </a:ln>
        <a:effectLst/>
      </dgm:spPr>
      <dgm:t>
        <a:bodyPr/>
        <a:lstStyle/>
        <a:p>
          <a:pPr>
            <a:buNone/>
          </a:pPr>
          <a:r>
            <a:rPr lang="en-US" sz="2400">
              <a:solidFill>
                <a:sysClr val="window" lastClr="FFFFFF"/>
              </a:solidFill>
              <a:latin typeface="Helvetica Neue"/>
              <a:ea typeface="+mn-ea"/>
              <a:cs typeface="+mn-cs"/>
            </a:rPr>
            <a:t>LOAN</a:t>
          </a:r>
        </a:p>
      </dgm:t>
    </dgm:pt>
    <dgm:pt modelId="{D6DFB5D6-47AE-4006-8139-298C5715D972}" type="parTrans" cxnId="{11466711-552A-4FDD-8430-8096A4CA1E89}">
      <dgm:prSet/>
      <dgm:spPr/>
      <dgm:t>
        <a:bodyPr/>
        <a:lstStyle/>
        <a:p>
          <a:endParaRPr lang="en-US"/>
        </a:p>
      </dgm:t>
    </dgm:pt>
    <dgm:pt modelId="{C7232573-25CF-4C98-85A8-510C77DE8E2D}" type="sibTrans" cxnId="{11466711-552A-4FDD-8430-8096A4CA1E89}">
      <dgm:prSet/>
      <dgm:spPr/>
      <dgm:t>
        <a:bodyPr/>
        <a:lstStyle/>
        <a:p>
          <a:endParaRPr lang="en-US"/>
        </a:p>
      </dgm:t>
    </dgm:pt>
    <dgm:pt modelId="{6E81340F-C4A5-4AA6-AD22-22991D51DE3A}">
      <dgm:prSet phldrT="[Text]" custT="1"/>
      <dgm:spPr>
        <a:xfrm>
          <a:off x="2413024" y="2383152"/>
          <a:ext cx="3403550" cy="2042130"/>
        </a:xfrm>
        <a:prstGeom prst="roundRect">
          <a:avLst/>
        </a:prstGeom>
        <a:solidFill>
          <a:srgbClr val="1B2B51"/>
        </a:solidFill>
        <a:ln w="25400" cap="flat" cmpd="sng" algn="ctr">
          <a:solidFill>
            <a:srgbClr val="1B2B51"/>
          </a:solidFill>
          <a:prstDash val="solid"/>
        </a:ln>
        <a:effectLst/>
      </dgm:spPr>
      <dgm:t>
        <a:bodyPr/>
        <a:lstStyle/>
        <a:p>
          <a:pPr>
            <a:buNone/>
          </a:pPr>
          <a:r>
            <a:rPr lang="en-US" sz="2400">
              <a:solidFill>
                <a:sysClr val="window" lastClr="FFFFFF"/>
              </a:solidFill>
              <a:latin typeface="Helvetica Neue"/>
              <a:ea typeface="+mn-ea"/>
              <a:cs typeface="+mn-cs"/>
            </a:rPr>
            <a:t>LEASE</a:t>
          </a:r>
        </a:p>
      </dgm:t>
    </dgm:pt>
    <dgm:pt modelId="{C7614CD2-FF4D-4F87-B309-86377D72EEE8}" type="parTrans" cxnId="{D70FF40A-C436-4B45-9009-112AD4C374C3}">
      <dgm:prSet/>
      <dgm:spPr/>
      <dgm:t>
        <a:bodyPr/>
        <a:lstStyle/>
        <a:p>
          <a:endParaRPr lang="en-US"/>
        </a:p>
      </dgm:t>
    </dgm:pt>
    <dgm:pt modelId="{E48D7D5E-1067-4C96-9F06-481B0FAC09B7}" type="sibTrans" cxnId="{D70FF40A-C436-4B45-9009-112AD4C374C3}">
      <dgm:prSet/>
      <dgm:spPr/>
      <dgm:t>
        <a:bodyPr/>
        <a:lstStyle/>
        <a:p>
          <a:endParaRPr lang="en-US"/>
        </a:p>
      </dgm:t>
    </dgm:pt>
    <dgm:pt modelId="{F897A55C-CE4E-4427-9044-63304D833CFD}" type="pres">
      <dgm:prSet presAssocID="{C0E5DF19-BFE9-485A-B9BE-A6680FF049A7}" presName="diagram" presStyleCnt="0">
        <dgm:presLayoutVars>
          <dgm:dir/>
          <dgm:resizeHandles val="exact"/>
        </dgm:presLayoutVars>
      </dgm:prSet>
      <dgm:spPr/>
    </dgm:pt>
    <dgm:pt modelId="{04812AC5-B118-4931-BC86-5F420D68AAA4}" type="pres">
      <dgm:prSet presAssocID="{82254D31-B00C-480D-872C-F2DBE3546D81}" presName="node" presStyleLbl="node1" presStyleIdx="0" presStyleCnt="3">
        <dgm:presLayoutVars>
          <dgm:bulletEnabled val="1"/>
        </dgm:presLayoutVars>
      </dgm:prSet>
      <dgm:spPr>
        <a:prstGeom prst="roundRect">
          <a:avLst/>
        </a:prstGeom>
      </dgm:spPr>
    </dgm:pt>
    <dgm:pt modelId="{971A0FB0-B39E-4678-882D-B02A1A57DADC}" type="pres">
      <dgm:prSet presAssocID="{AA50006C-87C3-478B-AE7E-E839C4CE52CC}" presName="sibTrans" presStyleCnt="0"/>
      <dgm:spPr/>
    </dgm:pt>
    <dgm:pt modelId="{FE19B2A2-993E-4280-B71B-968D3B95CE8C}" type="pres">
      <dgm:prSet presAssocID="{52A130F4-DC38-4C0C-AA6C-E7DAF486314D}" presName="node" presStyleLbl="node1" presStyleIdx="1" presStyleCnt="3">
        <dgm:presLayoutVars>
          <dgm:bulletEnabled val="1"/>
        </dgm:presLayoutVars>
      </dgm:prSet>
      <dgm:spPr>
        <a:prstGeom prst="roundRect">
          <a:avLst/>
        </a:prstGeom>
      </dgm:spPr>
    </dgm:pt>
    <dgm:pt modelId="{629CE02A-0AE4-4274-938C-F1B155116098}" type="pres">
      <dgm:prSet presAssocID="{C7232573-25CF-4C98-85A8-510C77DE8E2D}" presName="sibTrans" presStyleCnt="0"/>
      <dgm:spPr/>
    </dgm:pt>
    <dgm:pt modelId="{1C6BEADD-94E0-489F-B9C6-9F51465CA9FC}" type="pres">
      <dgm:prSet presAssocID="{6E81340F-C4A5-4AA6-AD22-22991D51DE3A}" presName="node" presStyleLbl="node1" presStyleIdx="2" presStyleCnt="3">
        <dgm:presLayoutVars>
          <dgm:bulletEnabled val="1"/>
        </dgm:presLayoutVars>
      </dgm:prSet>
      <dgm:spPr>
        <a:prstGeom prst="roundRect">
          <a:avLst/>
        </a:prstGeom>
      </dgm:spPr>
    </dgm:pt>
  </dgm:ptLst>
  <dgm:cxnLst>
    <dgm:cxn modelId="{D70FF40A-C436-4B45-9009-112AD4C374C3}" srcId="{C0E5DF19-BFE9-485A-B9BE-A6680FF049A7}" destId="{6E81340F-C4A5-4AA6-AD22-22991D51DE3A}" srcOrd="2" destOrd="0" parTransId="{C7614CD2-FF4D-4F87-B309-86377D72EEE8}" sibTransId="{E48D7D5E-1067-4C96-9F06-481B0FAC09B7}"/>
    <dgm:cxn modelId="{11466711-552A-4FDD-8430-8096A4CA1E89}" srcId="{C0E5DF19-BFE9-485A-B9BE-A6680FF049A7}" destId="{52A130F4-DC38-4C0C-AA6C-E7DAF486314D}" srcOrd="1" destOrd="0" parTransId="{D6DFB5D6-47AE-4006-8139-298C5715D972}" sibTransId="{C7232573-25CF-4C98-85A8-510C77DE8E2D}"/>
    <dgm:cxn modelId="{E310A112-2F87-45A1-A5C2-90696C6D8FDC}" type="presOf" srcId="{6E81340F-C4A5-4AA6-AD22-22991D51DE3A}" destId="{1C6BEADD-94E0-489F-B9C6-9F51465CA9FC}" srcOrd="0" destOrd="0" presId="urn:microsoft.com/office/officeart/2005/8/layout/default#5"/>
    <dgm:cxn modelId="{6DDE144A-51AE-47AF-8D41-104562EFB0BB}" type="presOf" srcId="{C0E5DF19-BFE9-485A-B9BE-A6680FF049A7}" destId="{F897A55C-CE4E-4427-9044-63304D833CFD}" srcOrd="0" destOrd="0" presId="urn:microsoft.com/office/officeart/2005/8/layout/default#5"/>
    <dgm:cxn modelId="{F8D35881-6B35-439F-82CD-B4A247AD2AA7}" type="presOf" srcId="{82254D31-B00C-480D-872C-F2DBE3546D81}" destId="{04812AC5-B118-4931-BC86-5F420D68AAA4}" srcOrd="0" destOrd="0" presId="urn:microsoft.com/office/officeart/2005/8/layout/default#5"/>
    <dgm:cxn modelId="{29DB35EB-05F9-412A-91DA-80F0302F3A81}" srcId="{C0E5DF19-BFE9-485A-B9BE-A6680FF049A7}" destId="{82254D31-B00C-480D-872C-F2DBE3546D81}" srcOrd="0" destOrd="0" parTransId="{01CD943A-88CB-4A1A-AD06-D6574B276ECE}" sibTransId="{AA50006C-87C3-478B-AE7E-E839C4CE52CC}"/>
    <dgm:cxn modelId="{851B5CF3-0C40-4BFF-B6DC-79665BD70926}" type="presOf" srcId="{52A130F4-DC38-4C0C-AA6C-E7DAF486314D}" destId="{FE19B2A2-993E-4280-B71B-968D3B95CE8C}" srcOrd="0" destOrd="0" presId="urn:microsoft.com/office/officeart/2005/8/layout/default#5"/>
    <dgm:cxn modelId="{DAA07B85-4F8E-4DBB-B414-786DDF349D49}" type="presParOf" srcId="{F897A55C-CE4E-4427-9044-63304D833CFD}" destId="{04812AC5-B118-4931-BC86-5F420D68AAA4}" srcOrd="0" destOrd="0" presId="urn:microsoft.com/office/officeart/2005/8/layout/default#5"/>
    <dgm:cxn modelId="{78C344C7-7B20-42DF-925F-ED397EFC7BF5}" type="presParOf" srcId="{F897A55C-CE4E-4427-9044-63304D833CFD}" destId="{971A0FB0-B39E-4678-882D-B02A1A57DADC}" srcOrd="1" destOrd="0" presId="urn:microsoft.com/office/officeart/2005/8/layout/default#5"/>
    <dgm:cxn modelId="{BC8CEE25-6C8F-43D1-B576-578D5A056962}" type="presParOf" srcId="{F897A55C-CE4E-4427-9044-63304D833CFD}" destId="{FE19B2A2-993E-4280-B71B-968D3B95CE8C}" srcOrd="2" destOrd="0" presId="urn:microsoft.com/office/officeart/2005/8/layout/default#5"/>
    <dgm:cxn modelId="{099677E8-B491-4627-84BA-B742FF209304}" type="presParOf" srcId="{F897A55C-CE4E-4427-9044-63304D833CFD}" destId="{629CE02A-0AE4-4274-938C-F1B155116098}" srcOrd="3" destOrd="0" presId="urn:microsoft.com/office/officeart/2005/8/layout/default#5"/>
    <dgm:cxn modelId="{CF12EAE8-2521-44F3-AA57-E2C6FF87507D}" type="presParOf" srcId="{F897A55C-CE4E-4427-9044-63304D833CFD}" destId="{1C6BEADD-94E0-489F-B9C6-9F51465CA9FC}" srcOrd="4"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F9E2F0A-8B76-4F68-A189-F6CE180E5FF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1C41BD4-2922-4938-B9B3-C1622378ABBE}">
      <dgm:prSet phldrT="[Text]" custT="1"/>
      <dgm:spPr>
        <a:xfrm>
          <a:off x="552" y="757349"/>
          <a:ext cx="2405992" cy="1202996"/>
        </a:xfrm>
        <a:prstGeom prst="roundRect">
          <a:avLst/>
        </a:prstGeom>
        <a:solidFill>
          <a:srgbClr val="1B2B51"/>
        </a:solidFill>
        <a:ln w="25400" cap="flat" cmpd="sng" algn="ctr">
          <a:solidFill>
            <a:srgbClr val="1B2B51"/>
          </a:solidFill>
          <a:prstDash val="solid"/>
        </a:ln>
        <a:effectLst/>
      </dgm:spPr>
      <dgm:t>
        <a:bodyPr/>
        <a:lstStyle/>
        <a:p>
          <a:pPr>
            <a:buNone/>
          </a:pPr>
          <a:r>
            <a:rPr lang="en-US" sz="2800" cap="all" baseline="0">
              <a:solidFill>
                <a:sysClr val="window" lastClr="FFFFFF"/>
              </a:solidFill>
              <a:latin typeface="Helvetica Neue"/>
              <a:ea typeface="+mn-ea"/>
              <a:cs typeface="+mn-cs"/>
            </a:rPr>
            <a:t>Cash</a:t>
          </a:r>
        </a:p>
      </dgm:t>
    </dgm:pt>
    <dgm:pt modelId="{11CCBABA-DC84-4591-B047-30083F3B67DA}" type="parTrans" cxnId="{81FEDE53-F5CC-43C8-A4AD-CD92573D0841}">
      <dgm:prSet/>
      <dgm:spPr/>
      <dgm:t>
        <a:bodyPr/>
        <a:lstStyle/>
        <a:p>
          <a:endParaRPr lang="en-US"/>
        </a:p>
      </dgm:t>
    </dgm:pt>
    <dgm:pt modelId="{93DAB10C-B335-485A-A0CA-D9BAAABDE92F}" type="sibTrans" cxnId="{81FEDE53-F5CC-43C8-A4AD-CD92573D0841}">
      <dgm:prSet/>
      <dgm:spPr/>
      <dgm:t>
        <a:bodyPr/>
        <a:lstStyle/>
        <a:p>
          <a:endParaRPr lang="en-US"/>
        </a:p>
      </dgm:t>
    </dgm:pt>
    <dgm:pt modelId="{61DB65FD-9BA4-45C9-96E7-4B733DD924B9}">
      <dgm:prSet phldrT="[Text]" custT="1"/>
      <dgm:spPr>
        <a:xfrm>
          <a:off x="2911803" y="757349"/>
          <a:ext cx="2405992" cy="1202996"/>
        </a:xfrm>
        <a:prstGeom prst="roundRect">
          <a:avLst/>
        </a:prstGeom>
        <a:solidFill>
          <a:srgbClr val="1B2B51"/>
        </a:solidFill>
        <a:ln w="25400" cap="flat" cmpd="sng" algn="ctr">
          <a:solidFill>
            <a:srgbClr val="1B2B51"/>
          </a:solidFill>
          <a:prstDash val="solid"/>
        </a:ln>
        <a:effectLst/>
      </dgm:spPr>
      <dgm:t>
        <a:bodyPr/>
        <a:lstStyle/>
        <a:p>
          <a:pPr>
            <a:buNone/>
          </a:pPr>
          <a:r>
            <a:rPr lang="en-US" sz="2800" cap="all" baseline="0">
              <a:solidFill>
                <a:sysClr val="window" lastClr="FFFFFF"/>
              </a:solidFill>
              <a:latin typeface="Helvetica Neue"/>
              <a:ea typeface="+mn-ea"/>
              <a:cs typeface="+mn-cs"/>
            </a:rPr>
            <a:t>Loan</a:t>
          </a:r>
        </a:p>
      </dgm:t>
    </dgm:pt>
    <dgm:pt modelId="{8F15458B-7A9F-4D65-9FE7-F6D2EC798B22}" type="parTrans" cxnId="{6F80A79C-B2C7-4963-B125-1B530DE494FD}">
      <dgm:prSet/>
      <dgm:spPr/>
      <dgm:t>
        <a:bodyPr/>
        <a:lstStyle/>
        <a:p>
          <a:endParaRPr lang="en-US"/>
        </a:p>
      </dgm:t>
    </dgm:pt>
    <dgm:pt modelId="{71284FBB-03C4-4E89-8F9D-BD898BC14928}" type="sibTrans" cxnId="{6F80A79C-B2C7-4963-B125-1B530DE494FD}">
      <dgm:prSet/>
      <dgm:spPr/>
      <dgm:t>
        <a:bodyPr/>
        <a:lstStyle/>
        <a:p>
          <a:endParaRPr lang="en-US"/>
        </a:p>
      </dgm:t>
    </dgm:pt>
    <dgm:pt modelId="{C9484DDF-8DCB-4749-A32D-BFC271E08FA6}">
      <dgm:prSet phldrT="[Text]" custT="1"/>
      <dgm:spPr>
        <a:xfrm>
          <a:off x="5823054" y="757349"/>
          <a:ext cx="2405992" cy="1202996"/>
        </a:xfrm>
        <a:prstGeom prst="roundRect">
          <a:avLst/>
        </a:prstGeom>
        <a:solidFill>
          <a:srgbClr val="1B2B51"/>
        </a:solidFill>
        <a:ln w="25400" cap="flat" cmpd="sng" algn="ctr">
          <a:solidFill>
            <a:srgbClr val="1B2B51"/>
          </a:solidFill>
          <a:prstDash val="solid"/>
        </a:ln>
        <a:effectLst/>
      </dgm:spPr>
      <dgm:t>
        <a:bodyPr/>
        <a:lstStyle/>
        <a:p>
          <a:pPr>
            <a:buNone/>
          </a:pPr>
          <a:r>
            <a:rPr lang="en-US" sz="2800" cap="all" baseline="0">
              <a:solidFill>
                <a:sysClr val="window" lastClr="FFFFFF"/>
              </a:solidFill>
              <a:latin typeface="Helvetica Neue"/>
              <a:ea typeface="+mn-ea"/>
              <a:cs typeface="+mn-cs"/>
            </a:rPr>
            <a:t>Lease</a:t>
          </a:r>
        </a:p>
      </dgm:t>
    </dgm:pt>
    <dgm:pt modelId="{A52B41AB-0B00-4DFF-B829-8FE337E11F9C}" type="parTrans" cxnId="{34E0CC7E-B980-4C18-9CD8-E766522BF91E}">
      <dgm:prSet/>
      <dgm:spPr/>
      <dgm:t>
        <a:bodyPr/>
        <a:lstStyle/>
        <a:p>
          <a:endParaRPr lang="en-US"/>
        </a:p>
      </dgm:t>
    </dgm:pt>
    <dgm:pt modelId="{44F31D57-E91D-4CEC-8C6B-8B10DED0D40C}" type="sibTrans" cxnId="{34E0CC7E-B980-4C18-9CD8-E766522BF91E}">
      <dgm:prSet/>
      <dgm:spPr/>
      <dgm:t>
        <a:bodyPr/>
        <a:lstStyle/>
        <a:p>
          <a:endParaRPr lang="en-US"/>
        </a:p>
      </dgm:t>
    </dgm:pt>
    <dgm:pt modelId="{C456C23C-2BB4-EE48-AB5E-39545E4DE586}">
      <dgm:prSet phldrT="[Text]" custT="1"/>
      <dgm:spPr>
        <a:xfrm>
          <a:off x="552" y="2465604"/>
          <a:ext cx="2405992" cy="1202996"/>
        </a:xfrm>
        <a:prstGeom prst="rect">
          <a:avLst/>
        </a:prstGeom>
        <a:solidFill>
          <a:srgbClr val="1B2B51"/>
        </a:solidFill>
        <a:ln w="25400" cap="flat" cmpd="sng" algn="ctr">
          <a:solidFill>
            <a:srgbClr val="1B2B51"/>
          </a:solidFill>
          <a:prstDash val="solid"/>
        </a:ln>
        <a:effectLst/>
      </dgm:spPr>
      <dgm:t>
        <a:bodyPr/>
        <a:lstStyle/>
        <a:p>
          <a:pPr>
            <a:buNone/>
          </a:pPr>
          <a:r>
            <a:rPr lang="en-US" sz="2000" cap="all" baseline="0">
              <a:solidFill>
                <a:sysClr val="window" lastClr="FFFFFF"/>
              </a:solidFill>
              <a:latin typeface="Helvetica Neue"/>
              <a:ea typeface="+mn-ea"/>
              <a:cs typeface="+mn-cs"/>
            </a:rPr>
            <a:t>Opportunity cost</a:t>
          </a:r>
        </a:p>
      </dgm:t>
    </dgm:pt>
    <dgm:pt modelId="{ACA004E7-0161-0242-9ED2-6B5E95DA25D2}" type="parTrans" cxnId="{FC17AE77-E3E6-8141-AB7A-BE17F2E918CF}">
      <dgm:prSet/>
      <dgm:spPr>
        <a:xfrm>
          <a:off x="1157828" y="1960345"/>
          <a:ext cx="91440" cy="505258"/>
        </a:xfrm>
        <a:custGeom>
          <a:avLst/>
          <a:gdLst/>
          <a:ahLst/>
          <a:cxnLst/>
          <a:rect l="0" t="0" r="0" b="0"/>
          <a:pathLst>
            <a:path>
              <a:moveTo>
                <a:pt x="45720" y="0"/>
              </a:moveTo>
              <a:lnTo>
                <a:pt x="45720" y="50525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C17716B5-9F28-554E-9DFA-8CB35F86FA70}" type="sibTrans" cxnId="{FC17AE77-E3E6-8141-AB7A-BE17F2E918CF}">
      <dgm:prSet/>
      <dgm:spPr/>
      <dgm:t>
        <a:bodyPr/>
        <a:lstStyle/>
        <a:p>
          <a:endParaRPr lang="en-US"/>
        </a:p>
      </dgm:t>
    </dgm:pt>
    <dgm:pt modelId="{A42E4348-CCDC-4249-8E28-5EE0B5BEA9E6}" type="pres">
      <dgm:prSet presAssocID="{4F9E2F0A-8B76-4F68-A189-F6CE180E5FF5}" presName="hierChild1" presStyleCnt="0">
        <dgm:presLayoutVars>
          <dgm:orgChart val="1"/>
          <dgm:chPref val="1"/>
          <dgm:dir/>
          <dgm:animOne val="branch"/>
          <dgm:animLvl val="lvl"/>
          <dgm:resizeHandles/>
        </dgm:presLayoutVars>
      </dgm:prSet>
      <dgm:spPr/>
    </dgm:pt>
    <dgm:pt modelId="{6C3646DB-2CC8-4055-A08D-B4C2ADD07CBC}" type="pres">
      <dgm:prSet presAssocID="{51C41BD4-2922-4938-B9B3-C1622378ABBE}" presName="hierRoot1" presStyleCnt="0">
        <dgm:presLayoutVars>
          <dgm:hierBranch val="init"/>
        </dgm:presLayoutVars>
      </dgm:prSet>
      <dgm:spPr/>
    </dgm:pt>
    <dgm:pt modelId="{B190EC3A-B3B0-45A8-B54D-EA4BAB0824D1}" type="pres">
      <dgm:prSet presAssocID="{51C41BD4-2922-4938-B9B3-C1622378ABBE}" presName="rootComposite1" presStyleCnt="0"/>
      <dgm:spPr/>
    </dgm:pt>
    <dgm:pt modelId="{0675E7A7-0E06-4FEC-8016-C0D489E90588}" type="pres">
      <dgm:prSet presAssocID="{51C41BD4-2922-4938-B9B3-C1622378ABBE}" presName="rootText1" presStyleLbl="node0" presStyleIdx="0" presStyleCnt="3">
        <dgm:presLayoutVars>
          <dgm:chPref val="3"/>
        </dgm:presLayoutVars>
      </dgm:prSet>
      <dgm:spPr>
        <a:prstGeom prst="roundRect">
          <a:avLst/>
        </a:prstGeom>
      </dgm:spPr>
    </dgm:pt>
    <dgm:pt modelId="{026608A0-08DD-409C-B919-584A1D47C248}" type="pres">
      <dgm:prSet presAssocID="{51C41BD4-2922-4938-B9B3-C1622378ABBE}" presName="rootConnector1" presStyleLbl="node1" presStyleIdx="0" presStyleCnt="0"/>
      <dgm:spPr/>
    </dgm:pt>
    <dgm:pt modelId="{83036226-2517-4FD3-A9A2-4FD05616D955}" type="pres">
      <dgm:prSet presAssocID="{51C41BD4-2922-4938-B9B3-C1622378ABBE}" presName="hierChild2" presStyleCnt="0"/>
      <dgm:spPr/>
    </dgm:pt>
    <dgm:pt modelId="{B004A7DE-D494-C348-95B6-3B56B16BEB01}" type="pres">
      <dgm:prSet presAssocID="{ACA004E7-0161-0242-9ED2-6B5E95DA25D2}" presName="Name37" presStyleLbl="parChTrans1D2" presStyleIdx="0" presStyleCnt="1"/>
      <dgm:spPr/>
    </dgm:pt>
    <dgm:pt modelId="{6939215B-3C76-A94F-BE0B-B061F0A6F29B}" type="pres">
      <dgm:prSet presAssocID="{C456C23C-2BB4-EE48-AB5E-39545E4DE586}" presName="hierRoot2" presStyleCnt="0">
        <dgm:presLayoutVars>
          <dgm:hierBranch val="init"/>
        </dgm:presLayoutVars>
      </dgm:prSet>
      <dgm:spPr/>
    </dgm:pt>
    <dgm:pt modelId="{3426B410-5893-C840-82DE-9977D49D9B91}" type="pres">
      <dgm:prSet presAssocID="{C456C23C-2BB4-EE48-AB5E-39545E4DE586}" presName="rootComposite" presStyleCnt="0"/>
      <dgm:spPr/>
    </dgm:pt>
    <dgm:pt modelId="{10EE8893-00DE-2F49-A9A2-DD42FF1E0B19}" type="pres">
      <dgm:prSet presAssocID="{C456C23C-2BB4-EE48-AB5E-39545E4DE586}" presName="rootText" presStyleLbl="node2" presStyleIdx="0" presStyleCnt="1">
        <dgm:presLayoutVars>
          <dgm:chPref val="3"/>
        </dgm:presLayoutVars>
      </dgm:prSet>
      <dgm:spPr/>
    </dgm:pt>
    <dgm:pt modelId="{16D9A4D3-11B3-8A48-A337-A081DB9B3403}" type="pres">
      <dgm:prSet presAssocID="{C456C23C-2BB4-EE48-AB5E-39545E4DE586}" presName="rootConnector" presStyleLbl="node2" presStyleIdx="0" presStyleCnt="1"/>
      <dgm:spPr/>
    </dgm:pt>
    <dgm:pt modelId="{7EF8E404-F466-094C-8484-59721858BB91}" type="pres">
      <dgm:prSet presAssocID="{C456C23C-2BB4-EE48-AB5E-39545E4DE586}" presName="hierChild4" presStyleCnt="0"/>
      <dgm:spPr/>
    </dgm:pt>
    <dgm:pt modelId="{125A6499-4D53-6D48-8A61-0829BAD9A22C}" type="pres">
      <dgm:prSet presAssocID="{C456C23C-2BB4-EE48-AB5E-39545E4DE586}" presName="hierChild5" presStyleCnt="0"/>
      <dgm:spPr/>
    </dgm:pt>
    <dgm:pt modelId="{AA17B516-66E2-479E-B2AD-A568CBECF123}" type="pres">
      <dgm:prSet presAssocID="{51C41BD4-2922-4938-B9B3-C1622378ABBE}" presName="hierChild3" presStyleCnt="0"/>
      <dgm:spPr/>
    </dgm:pt>
    <dgm:pt modelId="{093D8539-623F-4AF1-B960-1C9B3E0DC8A6}" type="pres">
      <dgm:prSet presAssocID="{61DB65FD-9BA4-45C9-96E7-4B733DD924B9}" presName="hierRoot1" presStyleCnt="0">
        <dgm:presLayoutVars>
          <dgm:hierBranch val="init"/>
        </dgm:presLayoutVars>
      </dgm:prSet>
      <dgm:spPr/>
    </dgm:pt>
    <dgm:pt modelId="{9CE4ED33-6D6D-4ED2-8C3E-07B5E111EC39}" type="pres">
      <dgm:prSet presAssocID="{61DB65FD-9BA4-45C9-96E7-4B733DD924B9}" presName="rootComposite1" presStyleCnt="0"/>
      <dgm:spPr/>
    </dgm:pt>
    <dgm:pt modelId="{6ABD52B2-F11E-45CF-AC1A-DC7F140488E8}" type="pres">
      <dgm:prSet presAssocID="{61DB65FD-9BA4-45C9-96E7-4B733DD924B9}" presName="rootText1" presStyleLbl="node0" presStyleIdx="1" presStyleCnt="3">
        <dgm:presLayoutVars>
          <dgm:chPref val="3"/>
        </dgm:presLayoutVars>
      </dgm:prSet>
      <dgm:spPr>
        <a:prstGeom prst="roundRect">
          <a:avLst/>
        </a:prstGeom>
      </dgm:spPr>
    </dgm:pt>
    <dgm:pt modelId="{2C3E1E3D-0C1F-400C-A6A7-98ED134D1A94}" type="pres">
      <dgm:prSet presAssocID="{61DB65FD-9BA4-45C9-96E7-4B733DD924B9}" presName="rootConnector1" presStyleLbl="node1" presStyleIdx="0" presStyleCnt="0"/>
      <dgm:spPr/>
    </dgm:pt>
    <dgm:pt modelId="{16A299D3-1912-4C8B-9842-B1CF61CF7B2C}" type="pres">
      <dgm:prSet presAssocID="{61DB65FD-9BA4-45C9-96E7-4B733DD924B9}" presName="hierChild2" presStyleCnt="0"/>
      <dgm:spPr/>
    </dgm:pt>
    <dgm:pt modelId="{3CE16185-E514-49F4-8EE3-1516A7DB5C3C}" type="pres">
      <dgm:prSet presAssocID="{61DB65FD-9BA4-45C9-96E7-4B733DD924B9}" presName="hierChild3" presStyleCnt="0"/>
      <dgm:spPr/>
    </dgm:pt>
    <dgm:pt modelId="{277D1016-8952-4AB7-90E6-90D624B1D1EC}" type="pres">
      <dgm:prSet presAssocID="{C9484DDF-8DCB-4749-A32D-BFC271E08FA6}" presName="hierRoot1" presStyleCnt="0">
        <dgm:presLayoutVars>
          <dgm:hierBranch val="init"/>
        </dgm:presLayoutVars>
      </dgm:prSet>
      <dgm:spPr/>
    </dgm:pt>
    <dgm:pt modelId="{472662DE-ED2F-4367-94BF-859090507560}" type="pres">
      <dgm:prSet presAssocID="{C9484DDF-8DCB-4749-A32D-BFC271E08FA6}" presName="rootComposite1" presStyleCnt="0"/>
      <dgm:spPr/>
    </dgm:pt>
    <dgm:pt modelId="{FD017256-D96A-4A8A-B1BE-F67836AAF12B}" type="pres">
      <dgm:prSet presAssocID="{C9484DDF-8DCB-4749-A32D-BFC271E08FA6}" presName="rootText1" presStyleLbl="node0" presStyleIdx="2" presStyleCnt="3">
        <dgm:presLayoutVars>
          <dgm:chPref val="3"/>
        </dgm:presLayoutVars>
      </dgm:prSet>
      <dgm:spPr>
        <a:prstGeom prst="roundRect">
          <a:avLst/>
        </a:prstGeom>
      </dgm:spPr>
    </dgm:pt>
    <dgm:pt modelId="{B83B04CB-2E70-4306-A101-0140FE71A230}" type="pres">
      <dgm:prSet presAssocID="{C9484DDF-8DCB-4749-A32D-BFC271E08FA6}" presName="rootConnector1" presStyleLbl="node1" presStyleIdx="0" presStyleCnt="0"/>
      <dgm:spPr/>
    </dgm:pt>
    <dgm:pt modelId="{19CDDF3A-DDC0-4E8E-9D2D-720D12FAD12F}" type="pres">
      <dgm:prSet presAssocID="{C9484DDF-8DCB-4749-A32D-BFC271E08FA6}" presName="hierChild2" presStyleCnt="0"/>
      <dgm:spPr/>
    </dgm:pt>
    <dgm:pt modelId="{508A0F6C-0A3E-499E-BF44-307C05095191}" type="pres">
      <dgm:prSet presAssocID="{C9484DDF-8DCB-4749-A32D-BFC271E08FA6}" presName="hierChild3" presStyleCnt="0"/>
      <dgm:spPr/>
    </dgm:pt>
  </dgm:ptLst>
  <dgm:cxnLst>
    <dgm:cxn modelId="{BB4A621F-BE4C-44FA-A926-E891EB22FBE2}" type="presOf" srcId="{51C41BD4-2922-4938-B9B3-C1622378ABBE}" destId="{0675E7A7-0E06-4FEC-8016-C0D489E90588}" srcOrd="0" destOrd="0" presId="urn:microsoft.com/office/officeart/2005/8/layout/orgChart1"/>
    <dgm:cxn modelId="{80C8053E-77F5-4E88-AA50-8A8BCFBEEDC9}" type="presOf" srcId="{C9484DDF-8DCB-4749-A32D-BFC271E08FA6}" destId="{FD017256-D96A-4A8A-B1BE-F67836AAF12B}" srcOrd="0" destOrd="0" presId="urn:microsoft.com/office/officeart/2005/8/layout/orgChart1"/>
    <dgm:cxn modelId="{21D5AB53-E9E2-3E45-8569-D48C26E5A45F}" type="presOf" srcId="{C456C23C-2BB4-EE48-AB5E-39545E4DE586}" destId="{10EE8893-00DE-2F49-A9A2-DD42FF1E0B19}" srcOrd="0" destOrd="0" presId="urn:microsoft.com/office/officeart/2005/8/layout/orgChart1"/>
    <dgm:cxn modelId="{81FEDE53-F5CC-43C8-A4AD-CD92573D0841}" srcId="{4F9E2F0A-8B76-4F68-A189-F6CE180E5FF5}" destId="{51C41BD4-2922-4938-B9B3-C1622378ABBE}" srcOrd="0" destOrd="0" parTransId="{11CCBABA-DC84-4591-B047-30083F3B67DA}" sibTransId="{93DAB10C-B335-485A-A0CA-D9BAAABDE92F}"/>
    <dgm:cxn modelId="{FC17AE77-E3E6-8141-AB7A-BE17F2E918CF}" srcId="{51C41BD4-2922-4938-B9B3-C1622378ABBE}" destId="{C456C23C-2BB4-EE48-AB5E-39545E4DE586}" srcOrd="0" destOrd="0" parTransId="{ACA004E7-0161-0242-9ED2-6B5E95DA25D2}" sibTransId="{C17716B5-9F28-554E-9DFA-8CB35F86FA70}"/>
    <dgm:cxn modelId="{9BFADB79-CF31-463A-910F-56B80A170CC2}" type="presOf" srcId="{4F9E2F0A-8B76-4F68-A189-F6CE180E5FF5}" destId="{A42E4348-CCDC-4249-8E28-5EE0B5BEA9E6}" srcOrd="0" destOrd="0" presId="urn:microsoft.com/office/officeart/2005/8/layout/orgChart1"/>
    <dgm:cxn modelId="{34E0CC7E-B980-4C18-9CD8-E766522BF91E}" srcId="{4F9E2F0A-8B76-4F68-A189-F6CE180E5FF5}" destId="{C9484DDF-8DCB-4749-A32D-BFC271E08FA6}" srcOrd="2" destOrd="0" parTransId="{A52B41AB-0B00-4DFF-B829-8FE337E11F9C}" sibTransId="{44F31D57-E91D-4CEC-8C6B-8B10DED0D40C}"/>
    <dgm:cxn modelId="{3FD14A8C-C76C-4F62-B4DA-5A942F3DD240}" type="presOf" srcId="{61DB65FD-9BA4-45C9-96E7-4B733DD924B9}" destId="{2C3E1E3D-0C1F-400C-A6A7-98ED134D1A94}" srcOrd="1" destOrd="0" presId="urn:microsoft.com/office/officeart/2005/8/layout/orgChart1"/>
    <dgm:cxn modelId="{A5BC0D96-E929-BF4D-B14A-323D60AF59D2}" type="presOf" srcId="{C456C23C-2BB4-EE48-AB5E-39545E4DE586}" destId="{16D9A4D3-11B3-8A48-A337-A081DB9B3403}" srcOrd="1" destOrd="0" presId="urn:microsoft.com/office/officeart/2005/8/layout/orgChart1"/>
    <dgm:cxn modelId="{6F80A79C-B2C7-4963-B125-1B530DE494FD}" srcId="{4F9E2F0A-8B76-4F68-A189-F6CE180E5FF5}" destId="{61DB65FD-9BA4-45C9-96E7-4B733DD924B9}" srcOrd="1" destOrd="0" parTransId="{8F15458B-7A9F-4D65-9FE7-F6D2EC798B22}" sibTransId="{71284FBB-03C4-4E89-8F9D-BD898BC14928}"/>
    <dgm:cxn modelId="{A7ECA6C2-0E1B-42D6-B90C-B7799C3AC7C8}" type="presOf" srcId="{51C41BD4-2922-4938-B9B3-C1622378ABBE}" destId="{026608A0-08DD-409C-B919-584A1D47C248}" srcOrd="1" destOrd="0" presId="urn:microsoft.com/office/officeart/2005/8/layout/orgChart1"/>
    <dgm:cxn modelId="{E30715C4-2CE9-43FD-95CC-B34882BDA3B3}" type="presOf" srcId="{61DB65FD-9BA4-45C9-96E7-4B733DD924B9}" destId="{6ABD52B2-F11E-45CF-AC1A-DC7F140488E8}" srcOrd="0" destOrd="0" presId="urn:microsoft.com/office/officeart/2005/8/layout/orgChart1"/>
    <dgm:cxn modelId="{7C8292D0-FEE6-4A67-88FD-030F6ABCD759}" type="presOf" srcId="{C9484DDF-8DCB-4749-A32D-BFC271E08FA6}" destId="{B83B04CB-2E70-4306-A101-0140FE71A230}" srcOrd="1" destOrd="0" presId="urn:microsoft.com/office/officeart/2005/8/layout/orgChart1"/>
    <dgm:cxn modelId="{57E64AD2-5FD8-054F-892C-1ADA5FAEC758}" type="presOf" srcId="{ACA004E7-0161-0242-9ED2-6B5E95DA25D2}" destId="{B004A7DE-D494-C348-95B6-3B56B16BEB01}" srcOrd="0" destOrd="0" presId="urn:microsoft.com/office/officeart/2005/8/layout/orgChart1"/>
    <dgm:cxn modelId="{C205B974-6BFE-4589-B97F-7BA495F10438}" type="presParOf" srcId="{A42E4348-CCDC-4249-8E28-5EE0B5BEA9E6}" destId="{6C3646DB-2CC8-4055-A08D-B4C2ADD07CBC}" srcOrd="0" destOrd="0" presId="urn:microsoft.com/office/officeart/2005/8/layout/orgChart1"/>
    <dgm:cxn modelId="{AF7121A8-2E00-49FE-B414-209EBA6E0A5B}" type="presParOf" srcId="{6C3646DB-2CC8-4055-A08D-B4C2ADD07CBC}" destId="{B190EC3A-B3B0-45A8-B54D-EA4BAB0824D1}" srcOrd="0" destOrd="0" presId="urn:microsoft.com/office/officeart/2005/8/layout/orgChart1"/>
    <dgm:cxn modelId="{1ED70957-C727-4287-AC28-A2A8851A7E43}" type="presParOf" srcId="{B190EC3A-B3B0-45A8-B54D-EA4BAB0824D1}" destId="{0675E7A7-0E06-4FEC-8016-C0D489E90588}" srcOrd="0" destOrd="0" presId="urn:microsoft.com/office/officeart/2005/8/layout/orgChart1"/>
    <dgm:cxn modelId="{FAFE748E-0DCC-4B39-B4B4-259125CDB501}" type="presParOf" srcId="{B190EC3A-B3B0-45A8-B54D-EA4BAB0824D1}" destId="{026608A0-08DD-409C-B919-584A1D47C248}" srcOrd="1" destOrd="0" presId="urn:microsoft.com/office/officeart/2005/8/layout/orgChart1"/>
    <dgm:cxn modelId="{7497F16E-0032-4FDB-8FB5-89CED9B66B33}" type="presParOf" srcId="{6C3646DB-2CC8-4055-A08D-B4C2ADD07CBC}" destId="{83036226-2517-4FD3-A9A2-4FD05616D955}" srcOrd="1" destOrd="0" presId="urn:microsoft.com/office/officeart/2005/8/layout/orgChart1"/>
    <dgm:cxn modelId="{375D9B0F-9DAB-5E45-9E72-58F0B049E7FC}" type="presParOf" srcId="{83036226-2517-4FD3-A9A2-4FD05616D955}" destId="{B004A7DE-D494-C348-95B6-3B56B16BEB01}" srcOrd="0" destOrd="0" presId="urn:microsoft.com/office/officeart/2005/8/layout/orgChart1"/>
    <dgm:cxn modelId="{74895F7C-A42D-0D4A-9DB8-FBAD8D51E03A}" type="presParOf" srcId="{83036226-2517-4FD3-A9A2-4FD05616D955}" destId="{6939215B-3C76-A94F-BE0B-B061F0A6F29B}" srcOrd="1" destOrd="0" presId="urn:microsoft.com/office/officeart/2005/8/layout/orgChart1"/>
    <dgm:cxn modelId="{92C14474-B261-8042-972F-BACB142586B7}" type="presParOf" srcId="{6939215B-3C76-A94F-BE0B-B061F0A6F29B}" destId="{3426B410-5893-C840-82DE-9977D49D9B91}" srcOrd="0" destOrd="0" presId="urn:microsoft.com/office/officeart/2005/8/layout/orgChart1"/>
    <dgm:cxn modelId="{738E04FF-801C-DF41-8B32-C72464090D7C}" type="presParOf" srcId="{3426B410-5893-C840-82DE-9977D49D9B91}" destId="{10EE8893-00DE-2F49-A9A2-DD42FF1E0B19}" srcOrd="0" destOrd="0" presId="urn:microsoft.com/office/officeart/2005/8/layout/orgChart1"/>
    <dgm:cxn modelId="{4D41AE10-259E-7A4A-98DC-19D1D2C1B8DB}" type="presParOf" srcId="{3426B410-5893-C840-82DE-9977D49D9B91}" destId="{16D9A4D3-11B3-8A48-A337-A081DB9B3403}" srcOrd="1" destOrd="0" presId="urn:microsoft.com/office/officeart/2005/8/layout/orgChart1"/>
    <dgm:cxn modelId="{7353E58D-00AD-DD4D-A23A-BEFAEF39B3B9}" type="presParOf" srcId="{6939215B-3C76-A94F-BE0B-B061F0A6F29B}" destId="{7EF8E404-F466-094C-8484-59721858BB91}" srcOrd="1" destOrd="0" presId="urn:microsoft.com/office/officeart/2005/8/layout/orgChart1"/>
    <dgm:cxn modelId="{AA2ACAD4-5B22-AF4D-BD61-A459EA49AA21}" type="presParOf" srcId="{6939215B-3C76-A94F-BE0B-B061F0A6F29B}" destId="{125A6499-4D53-6D48-8A61-0829BAD9A22C}" srcOrd="2" destOrd="0" presId="urn:microsoft.com/office/officeart/2005/8/layout/orgChart1"/>
    <dgm:cxn modelId="{7D318173-AC40-4034-99D4-8B1735061044}" type="presParOf" srcId="{6C3646DB-2CC8-4055-A08D-B4C2ADD07CBC}" destId="{AA17B516-66E2-479E-B2AD-A568CBECF123}" srcOrd="2" destOrd="0" presId="urn:microsoft.com/office/officeart/2005/8/layout/orgChart1"/>
    <dgm:cxn modelId="{BF0F83AF-8329-4FDB-9A48-DAF4E6B01BB2}" type="presParOf" srcId="{A42E4348-CCDC-4249-8E28-5EE0B5BEA9E6}" destId="{093D8539-623F-4AF1-B960-1C9B3E0DC8A6}" srcOrd="1" destOrd="0" presId="urn:microsoft.com/office/officeart/2005/8/layout/orgChart1"/>
    <dgm:cxn modelId="{876944DB-7C1E-4096-8BDB-708ADFBBD158}" type="presParOf" srcId="{093D8539-623F-4AF1-B960-1C9B3E0DC8A6}" destId="{9CE4ED33-6D6D-4ED2-8C3E-07B5E111EC39}" srcOrd="0" destOrd="0" presId="urn:microsoft.com/office/officeart/2005/8/layout/orgChart1"/>
    <dgm:cxn modelId="{4FB472F9-0663-45A7-97DC-F140E59C1AAD}" type="presParOf" srcId="{9CE4ED33-6D6D-4ED2-8C3E-07B5E111EC39}" destId="{6ABD52B2-F11E-45CF-AC1A-DC7F140488E8}" srcOrd="0" destOrd="0" presId="urn:microsoft.com/office/officeart/2005/8/layout/orgChart1"/>
    <dgm:cxn modelId="{AAC25947-AF41-476A-AE2F-1C6D87141287}" type="presParOf" srcId="{9CE4ED33-6D6D-4ED2-8C3E-07B5E111EC39}" destId="{2C3E1E3D-0C1F-400C-A6A7-98ED134D1A94}" srcOrd="1" destOrd="0" presId="urn:microsoft.com/office/officeart/2005/8/layout/orgChart1"/>
    <dgm:cxn modelId="{D1A44A87-6AAF-4E18-A80B-50A1DDB186DF}" type="presParOf" srcId="{093D8539-623F-4AF1-B960-1C9B3E0DC8A6}" destId="{16A299D3-1912-4C8B-9842-B1CF61CF7B2C}" srcOrd="1" destOrd="0" presId="urn:microsoft.com/office/officeart/2005/8/layout/orgChart1"/>
    <dgm:cxn modelId="{01F50361-4A0B-4C62-8465-CC95F99C6231}" type="presParOf" srcId="{093D8539-623F-4AF1-B960-1C9B3E0DC8A6}" destId="{3CE16185-E514-49F4-8EE3-1516A7DB5C3C}" srcOrd="2" destOrd="0" presId="urn:microsoft.com/office/officeart/2005/8/layout/orgChart1"/>
    <dgm:cxn modelId="{295749F3-1DDD-4C9F-8128-617ECED7A32B}" type="presParOf" srcId="{A42E4348-CCDC-4249-8E28-5EE0B5BEA9E6}" destId="{277D1016-8952-4AB7-90E6-90D624B1D1EC}" srcOrd="2" destOrd="0" presId="urn:microsoft.com/office/officeart/2005/8/layout/orgChart1"/>
    <dgm:cxn modelId="{627803CC-EF1D-479B-BB48-0FDE5F793CE4}" type="presParOf" srcId="{277D1016-8952-4AB7-90E6-90D624B1D1EC}" destId="{472662DE-ED2F-4367-94BF-859090507560}" srcOrd="0" destOrd="0" presId="urn:microsoft.com/office/officeart/2005/8/layout/orgChart1"/>
    <dgm:cxn modelId="{CCD3A401-907C-47D5-BB51-689483BAF851}" type="presParOf" srcId="{472662DE-ED2F-4367-94BF-859090507560}" destId="{FD017256-D96A-4A8A-B1BE-F67836AAF12B}" srcOrd="0" destOrd="0" presId="urn:microsoft.com/office/officeart/2005/8/layout/orgChart1"/>
    <dgm:cxn modelId="{10642352-4E51-4A7B-96E9-231CE6533714}" type="presParOf" srcId="{472662DE-ED2F-4367-94BF-859090507560}" destId="{B83B04CB-2E70-4306-A101-0140FE71A230}" srcOrd="1" destOrd="0" presId="urn:microsoft.com/office/officeart/2005/8/layout/orgChart1"/>
    <dgm:cxn modelId="{A253DB9A-1DA0-46A7-815C-A09BB01248FA}" type="presParOf" srcId="{277D1016-8952-4AB7-90E6-90D624B1D1EC}" destId="{19CDDF3A-DDC0-4E8E-9D2D-720D12FAD12F}" srcOrd="1" destOrd="0" presId="urn:microsoft.com/office/officeart/2005/8/layout/orgChart1"/>
    <dgm:cxn modelId="{D21D48C1-39B6-4942-8F49-A953769432D8}" type="presParOf" srcId="{277D1016-8952-4AB7-90E6-90D624B1D1EC}" destId="{508A0F6C-0A3E-499E-BF44-307C0509519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dgm:spPr>
        <a:xfrm>
          <a:off x="3287583" y="2651"/>
          <a:ext cx="1323547" cy="661773"/>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DEFINE CHOICES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76C52B4F-FFD1-4CBA-94A2-D05C69E851E8}">
      <dgm:prSet/>
      <dgm:spPr>
        <a:xfrm>
          <a:off x="2486837" y="942369"/>
          <a:ext cx="1323547" cy="661773"/>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BENEFITS</a:t>
          </a:r>
        </a:p>
      </dgm:t>
    </dgm:pt>
    <dgm:pt modelId="{67763F49-5DF5-4A17-96CA-1BB116A655C6}" type="parTrans" cxnId="{3C244E3D-E4EA-4449-9432-25C707085C6A}">
      <dgm:prSet/>
      <dgm:spPr>
        <a:xfrm>
          <a:off x="3148610" y="664424"/>
          <a:ext cx="800746" cy="27794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8F6567B5-9950-4A69-8347-B7F292A0D5A4}" type="sibTrans" cxnId="{3C244E3D-E4EA-4449-9432-25C707085C6A}">
      <dgm:prSet/>
      <dgm:spPr/>
      <dgm:t>
        <a:bodyPr/>
        <a:lstStyle/>
        <a:p>
          <a:endParaRPr lang="en-US"/>
        </a:p>
      </dgm:t>
    </dgm:pt>
    <dgm:pt modelId="{D5C4D844-5EA3-4415-AF13-B7C560073CB3}">
      <dgm:prSet/>
      <dgm:spPr>
        <a:xfrm>
          <a:off x="4088329" y="942369"/>
          <a:ext cx="1323547" cy="661773"/>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COSTS</a:t>
          </a:r>
        </a:p>
      </dgm:t>
    </dgm:pt>
    <dgm:pt modelId="{B67AAAE2-809D-4796-8816-E89578CFC6BE}" type="parTrans" cxnId="{4191F3CF-5690-4A34-8F07-C6CDBC45FE14}">
      <dgm:prSet/>
      <dgm:spPr>
        <a:xfrm>
          <a:off x="3949356" y="664424"/>
          <a:ext cx="800746" cy="277944"/>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45EF45EB-FACB-44ED-8769-D1ED432E2A58}" type="sibTrans" cxnId="{4191F3CF-5690-4A34-8F07-C6CDBC45FE14}">
      <dgm:prSet/>
      <dgm:spPr/>
      <dgm:t>
        <a:bodyPr/>
        <a:lstStyle/>
        <a:p>
          <a:endParaRPr lang="en-US"/>
        </a:p>
      </dgm:t>
    </dgm:pt>
    <dgm:pt modelId="{9A6A2821-3D4E-5B45-B623-AA0899D2B56A}">
      <dgm:prSet/>
      <dgm:spPr>
        <a:xfrm>
          <a:off x="2817723" y="1882088"/>
          <a:ext cx="1323547" cy="661773"/>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Strategic</a:t>
          </a:r>
        </a:p>
      </dgm:t>
    </dgm:pt>
    <dgm:pt modelId="{BD1B76FC-FF4F-654B-B8E2-306C56DB1D90}" type="parTrans" cxnId="{C91AE122-B46D-0E43-9280-70D2F7AC0E53}">
      <dgm:prSet/>
      <dgm:spPr>
        <a:xfrm>
          <a:off x="2619191" y="1604143"/>
          <a:ext cx="198532" cy="608831"/>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A09C7281-F315-5C4B-9B80-BBC17173624E}" type="sibTrans" cxnId="{C91AE122-B46D-0E43-9280-70D2F7AC0E53}">
      <dgm:prSet/>
      <dgm:spPr/>
      <dgm:t>
        <a:bodyPr/>
        <a:lstStyle/>
        <a:p>
          <a:endParaRPr lang="en-US"/>
        </a:p>
      </dgm:t>
    </dgm:pt>
    <dgm:pt modelId="{F8138184-8C4C-5E42-8078-2D1EB06272A3}">
      <dgm:prSet/>
      <dgm:spPr>
        <a:xfrm>
          <a:off x="2817723" y="2821806"/>
          <a:ext cx="1323547" cy="661773"/>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Explicit</a:t>
          </a:r>
        </a:p>
      </dgm:t>
    </dgm:pt>
    <dgm:pt modelId="{5B6D04C5-E30D-7248-BDD3-B8C6B31D027F}" type="parTrans" cxnId="{A64656B9-641D-1743-81AD-E9BBB305F88E}">
      <dgm:prSet/>
      <dgm:spPr>
        <a:xfrm>
          <a:off x="2619191" y="1604143"/>
          <a:ext cx="198532" cy="1548550"/>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1D13209E-FDF0-5C43-A089-F6495CA37700}" type="sibTrans" cxnId="{A64656B9-641D-1743-81AD-E9BBB305F88E}">
      <dgm:prSet/>
      <dgm:spPr/>
      <dgm:t>
        <a:bodyPr/>
        <a:lstStyle/>
        <a:p>
          <a:endParaRPr lang="en-US"/>
        </a:p>
      </dgm:t>
    </dgm:pt>
    <dgm:pt modelId="{68161EE5-7DDF-714E-B967-BB69A24E1D2C}">
      <dgm:prSet/>
      <dgm:spPr>
        <a:xfrm>
          <a:off x="4419215" y="1882088"/>
          <a:ext cx="1323547" cy="661773"/>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Strategic</a:t>
          </a:r>
        </a:p>
      </dgm:t>
    </dgm:pt>
    <dgm:pt modelId="{163863E1-BDB0-5A47-A61E-887F0CC30C2E}" type="parTrans" cxnId="{398B15DB-8A4E-DA44-AE5D-2EB0EE4C71B1}">
      <dgm:prSet/>
      <dgm:spPr>
        <a:xfrm>
          <a:off x="4220683" y="1604143"/>
          <a:ext cx="198532" cy="608831"/>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6E71B325-4677-7E4B-AA3D-E085D5FDDA2F}" type="sibTrans" cxnId="{398B15DB-8A4E-DA44-AE5D-2EB0EE4C71B1}">
      <dgm:prSet/>
      <dgm:spPr/>
      <dgm:t>
        <a:bodyPr/>
        <a:lstStyle/>
        <a:p>
          <a:endParaRPr lang="en-US"/>
        </a:p>
      </dgm:t>
    </dgm:pt>
    <dgm:pt modelId="{C8AC0C44-334D-954B-82AF-E84471D72AC0}">
      <dgm:prSet/>
      <dgm:spPr>
        <a:xfrm>
          <a:off x="4419215" y="2821806"/>
          <a:ext cx="1323547" cy="661773"/>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Explicit</a:t>
          </a:r>
        </a:p>
      </dgm:t>
    </dgm:pt>
    <dgm:pt modelId="{54E45216-2740-4746-9B3D-886400DF8476}" type="parTrans" cxnId="{28E5F809-BA23-AA46-88B8-D8E8A32A1EC1}">
      <dgm:prSet/>
      <dgm:spPr>
        <a:xfrm>
          <a:off x="4220683" y="1604143"/>
          <a:ext cx="198532" cy="1548550"/>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9BC45DB6-98D5-DB4F-A742-5FD9F2DF127E}" type="sibTrans" cxnId="{28E5F809-BA23-AA46-88B8-D8E8A32A1EC1}">
      <dgm:prSet/>
      <dgm:spPr/>
      <dgm:t>
        <a:bodyPr/>
        <a:lstStyle/>
        <a:p>
          <a:endParaRPr lang="en-US"/>
        </a:p>
      </dgm:t>
    </dgm:pt>
    <dgm:pt modelId="{3BBADBDF-9B6F-2944-B0F6-00FDDC5047D9}">
      <dgm:prSet/>
      <dgm:spPr>
        <a:xfrm>
          <a:off x="4419215" y="3761525"/>
          <a:ext cx="1323547" cy="661773"/>
        </a:xfr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Implicit</a:t>
          </a:r>
        </a:p>
      </dgm:t>
    </dgm:pt>
    <dgm:pt modelId="{BB7BB44B-14E8-6742-B5E4-E68EA14E905C}" type="parTrans" cxnId="{700AA925-3354-5941-A440-A160FE5357CE}">
      <dgm:prSet/>
      <dgm:spPr>
        <a:xfrm>
          <a:off x="4220683" y="1604143"/>
          <a:ext cx="198532" cy="2488268"/>
        </a:xfrm>
        <a:noFill/>
        <a:ln w="25400" cap="flat" cmpd="sng" algn="ctr">
          <a:solidFill>
            <a:srgbClr val="1B2B51">
              <a:shade val="80000"/>
              <a:hueOff val="0"/>
              <a:satOff val="0"/>
              <a:lumOff val="0"/>
              <a:alphaOff val="0"/>
            </a:srgbClr>
          </a:solidFill>
          <a:prstDash val="solid"/>
        </a:ln>
        <a:effectLst/>
      </dgm:spPr>
      <dgm:t>
        <a:bodyPr/>
        <a:lstStyle/>
        <a:p>
          <a:endParaRPr lang="en-US"/>
        </a:p>
      </dgm:t>
    </dgm:pt>
    <dgm:pt modelId="{7982482B-6273-BF4D-BBD1-FDEA9F318DE1}" type="sibTrans" cxnId="{700AA925-3354-5941-A440-A160FE5357CE}">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443ED5D6-8085-43AE-9419-B7492F3D1352}" type="pres">
      <dgm:prSet presAssocID="{67763F49-5DF5-4A17-96CA-1BB116A655C6}" presName="Name37" presStyleLbl="parChTrans1D2" presStyleIdx="0" presStyleCnt="2"/>
      <dgm:spPr>
        <a:custGeom>
          <a:avLst/>
          <a:gdLst/>
          <a:ahLst/>
          <a:cxnLst/>
          <a:rect l="0" t="0" r="0" b="0"/>
          <a:pathLst>
            <a:path>
              <a:moveTo>
                <a:pt x="800746" y="0"/>
              </a:moveTo>
              <a:lnTo>
                <a:pt x="800746" y="138972"/>
              </a:lnTo>
              <a:lnTo>
                <a:pt x="0" y="138972"/>
              </a:lnTo>
              <a:lnTo>
                <a:pt x="0" y="277944"/>
              </a:lnTo>
            </a:path>
          </a:pathLst>
        </a:custGeom>
      </dgm:spPr>
    </dgm:pt>
    <dgm:pt modelId="{6D938754-F904-4C89-915B-3BC9229186A8}" type="pres">
      <dgm:prSet presAssocID="{76C52B4F-FFD1-4CBA-94A2-D05C69E851E8}" presName="hierRoot2" presStyleCnt="0">
        <dgm:presLayoutVars>
          <dgm:hierBranch val="init"/>
        </dgm:presLayoutVars>
      </dgm:prSet>
      <dgm:spPr/>
    </dgm:pt>
    <dgm:pt modelId="{B3396A31-0A6B-4CAF-A89C-BF941A9C04DB}" type="pres">
      <dgm:prSet presAssocID="{76C52B4F-FFD1-4CBA-94A2-D05C69E851E8}" presName="rootComposite" presStyleCnt="0"/>
      <dgm:spPr/>
    </dgm:pt>
    <dgm:pt modelId="{F04D794D-914A-48C1-9459-476F59311300}" type="pres">
      <dgm:prSet presAssocID="{76C52B4F-FFD1-4CBA-94A2-D05C69E851E8}" presName="rootText" presStyleLbl="node2" presStyleIdx="0" presStyleCnt="2">
        <dgm:presLayoutVars>
          <dgm:chPref val="3"/>
        </dgm:presLayoutVars>
      </dgm:prSet>
      <dgm:spPr>
        <a:prstGeom prst="roundRect">
          <a:avLst/>
        </a:prstGeom>
      </dgm:spPr>
    </dgm:pt>
    <dgm:pt modelId="{81194235-7E1D-4D6A-8492-F9790198DAA2}" type="pres">
      <dgm:prSet presAssocID="{76C52B4F-FFD1-4CBA-94A2-D05C69E851E8}" presName="rootConnector" presStyleLbl="node2" presStyleIdx="0" presStyleCnt="2"/>
      <dgm:spPr/>
    </dgm:pt>
    <dgm:pt modelId="{E23DBD5A-DE54-4326-9A3D-81E7FFB8E7B0}" type="pres">
      <dgm:prSet presAssocID="{76C52B4F-FFD1-4CBA-94A2-D05C69E851E8}" presName="hierChild4" presStyleCnt="0"/>
      <dgm:spPr/>
    </dgm:pt>
    <dgm:pt modelId="{F12E0A1D-0CA4-D44A-80D0-72DD09CF5405}" type="pres">
      <dgm:prSet presAssocID="{BD1B76FC-FF4F-654B-B8E2-306C56DB1D90}" presName="Name37" presStyleLbl="parChTrans1D3" presStyleIdx="0" presStyleCnt="5"/>
      <dgm:spPr>
        <a:custGeom>
          <a:avLst/>
          <a:gdLst/>
          <a:ahLst/>
          <a:cxnLst/>
          <a:rect l="0" t="0" r="0" b="0"/>
          <a:pathLst>
            <a:path>
              <a:moveTo>
                <a:pt x="0" y="0"/>
              </a:moveTo>
              <a:lnTo>
                <a:pt x="0" y="608831"/>
              </a:lnTo>
              <a:lnTo>
                <a:pt x="198532" y="608831"/>
              </a:lnTo>
            </a:path>
          </a:pathLst>
        </a:custGeom>
      </dgm:spPr>
    </dgm:pt>
    <dgm:pt modelId="{4839D0C8-A251-3646-9D1D-21425B28B6D8}" type="pres">
      <dgm:prSet presAssocID="{9A6A2821-3D4E-5B45-B623-AA0899D2B56A}" presName="hierRoot2" presStyleCnt="0">
        <dgm:presLayoutVars>
          <dgm:hierBranch val="init"/>
        </dgm:presLayoutVars>
      </dgm:prSet>
      <dgm:spPr/>
    </dgm:pt>
    <dgm:pt modelId="{7AA1D37E-F9C4-0440-880C-B1A5BDE3E8B8}" type="pres">
      <dgm:prSet presAssocID="{9A6A2821-3D4E-5B45-B623-AA0899D2B56A}" presName="rootComposite" presStyleCnt="0"/>
      <dgm:spPr/>
    </dgm:pt>
    <dgm:pt modelId="{08E49170-E33E-7F4D-8C6C-EC401BF0995E}" type="pres">
      <dgm:prSet presAssocID="{9A6A2821-3D4E-5B45-B623-AA0899D2B56A}" presName="rootText" presStyleLbl="node3" presStyleIdx="0" presStyleCnt="5">
        <dgm:presLayoutVars>
          <dgm:chPref val="3"/>
        </dgm:presLayoutVars>
      </dgm:prSet>
      <dgm:spPr>
        <a:prstGeom prst="rect">
          <a:avLst/>
        </a:prstGeom>
      </dgm:spPr>
    </dgm:pt>
    <dgm:pt modelId="{2CF8460E-5B51-6E42-9127-0DBD09A91BBF}" type="pres">
      <dgm:prSet presAssocID="{9A6A2821-3D4E-5B45-B623-AA0899D2B56A}" presName="rootConnector" presStyleLbl="node3" presStyleIdx="0" presStyleCnt="5"/>
      <dgm:spPr/>
    </dgm:pt>
    <dgm:pt modelId="{0098418A-9471-F048-B399-0AABBEEF9B28}" type="pres">
      <dgm:prSet presAssocID="{9A6A2821-3D4E-5B45-B623-AA0899D2B56A}" presName="hierChild4" presStyleCnt="0"/>
      <dgm:spPr/>
    </dgm:pt>
    <dgm:pt modelId="{A1A41822-8EFE-714C-8611-C63AA3B42225}" type="pres">
      <dgm:prSet presAssocID="{9A6A2821-3D4E-5B45-B623-AA0899D2B56A}" presName="hierChild5" presStyleCnt="0"/>
      <dgm:spPr/>
    </dgm:pt>
    <dgm:pt modelId="{0D3A52B4-1415-624D-85D6-492B7A855D86}" type="pres">
      <dgm:prSet presAssocID="{5B6D04C5-E30D-7248-BDD3-B8C6B31D027F}" presName="Name37" presStyleLbl="parChTrans1D3" presStyleIdx="1" presStyleCnt="5"/>
      <dgm:spPr>
        <a:custGeom>
          <a:avLst/>
          <a:gdLst/>
          <a:ahLst/>
          <a:cxnLst/>
          <a:rect l="0" t="0" r="0" b="0"/>
          <a:pathLst>
            <a:path>
              <a:moveTo>
                <a:pt x="0" y="0"/>
              </a:moveTo>
              <a:lnTo>
                <a:pt x="0" y="1548550"/>
              </a:lnTo>
              <a:lnTo>
                <a:pt x="198532" y="1548550"/>
              </a:lnTo>
            </a:path>
          </a:pathLst>
        </a:custGeom>
      </dgm:spPr>
    </dgm:pt>
    <dgm:pt modelId="{CED47520-23EF-3246-B05A-BFD22A6099D1}" type="pres">
      <dgm:prSet presAssocID="{F8138184-8C4C-5E42-8078-2D1EB06272A3}" presName="hierRoot2" presStyleCnt="0">
        <dgm:presLayoutVars>
          <dgm:hierBranch val="init"/>
        </dgm:presLayoutVars>
      </dgm:prSet>
      <dgm:spPr/>
    </dgm:pt>
    <dgm:pt modelId="{813BE71C-A4B4-8B48-9CD8-D777D825F5DB}" type="pres">
      <dgm:prSet presAssocID="{F8138184-8C4C-5E42-8078-2D1EB06272A3}" presName="rootComposite" presStyleCnt="0"/>
      <dgm:spPr/>
    </dgm:pt>
    <dgm:pt modelId="{91FF63AC-6638-804E-BA81-DA0BFFCB3FAE}" type="pres">
      <dgm:prSet presAssocID="{F8138184-8C4C-5E42-8078-2D1EB06272A3}" presName="rootText" presStyleLbl="node3" presStyleIdx="1" presStyleCnt="5">
        <dgm:presLayoutVars>
          <dgm:chPref val="3"/>
        </dgm:presLayoutVars>
      </dgm:prSet>
      <dgm:spPr>
        <a:prstGeom prst="rect">
          <a:avLst/>
        </a:prstGeom>
      </dgm:spPr>
    </dgm:pt>
    <dgm:pt modelId="{57695C33-533B-B448-BC70-C1B107640FFB}" type="pres">
      <dgm:prSet presAssocID="{F8138184-8C4C-5E42-8078-2D1EB06272A3}" presName="rootConnector" presStyleLbl="node3" presStyleIdx="1" presStyleCnt="5"/>
      <dgm:spPr/>
    </dgm:pt>
    <dgm:pt modelId="{CA32F499-9658-2042-9DF0-1B189AAA49B1}" type="pres">
      <dgm:prSet presAssocID="{F8138184-8C4C-5E42-8078-2D1EB06272A3}" presName="hierChild4" presStyleCnt="0"/>
      <dgm:spPr/>
    </dgm:pt>
    <dgm:pt modelId="{56741275-44E8-DD4D-B720-CDC854BDB502}" type="pres">
      <dgm:prSet presAssocID="{F8138184-8C4C-5E42-8078-2D1EB06272A3}" presName="hierChild5" presStyleCnt="0"/>
      <dgm:spPr/>
    </dgm:pt>
    <dgm:pt modelId="{E7805D58-10BC-48DF-AAE3-7BC5A0D53332}" type="pres">
      <dgm:prSet presAssocID="{76C52B4F-FFD1-4CBA-94A2-D05C69E851E8}" presName="hierChild5" presStyleCnt="0"/>
      <dgm:spPr/>
    </dgm:pt>
    <dgm:pt modelId="{BA15A581-8640-490B-A21C-06F33B3E1FA5}" type="pres">
      <dgm:prSet presAssocID="{B67AAAE2-809D-4796-8816-E89578CFC6BE}" presName="Name37" presStyleLbl="parChTrans1D2" presStyleIdx="1" presStyleCnt="2"/>
      <dgm:spPr>
        <a:custGeom>
          <a:avLst/>
          <a:gdLst/>
          <a:ahLst/>
          <a:cxnLst/>
          <a:rect l="0" t="0" r="0" b="0"/>
          <a:pathLst>
            <a:path>
              <a:moveTo>
                <a:pt x="0" y="0"/>
              </a:moveTo>
              <a:lnTo>
                <a:pt x="0" y="138972"/>
              </a:lnTo>
              <a:lnTo>
                <a:pt x="800746" y="138972"/>
              </a:lnTo>
              <a:lnTo>
                <a:pt x="800746" y="277944"/>
              </a:lnTo>
            </a:path>
          </a:pathLst>
        </a:custGeom>
      </dgm:spPr>
    </dgm:pt>
    <dgm:pt modelId="{130FDB54-CE98-4C17-9A7B-9B10970EDB20}" type="pres">
      <dgm:prSet presAssocID="{D5C4D844-5EA3-4415-AF13-B7C560073CB3}" presName="hierRoot2" presStyleCnt="0">
        <dgm:presLayoutVars>
          <dgm:hierBranch val="init"/>
        </dgm:presLayoutVars>
      </dgm:prSet>
      <dgm:spPr/>
    </dgm:pt>
    <dgm:pt modelId="{8020EE2E-A08F-4936-8554-539818EB0EDC}" type="pres">
      <dgm:prSet presAssocID="{D5C4D844-5EA3-4415-AF13-B7C560073CB3}" presName="rootComposite" presStyleCnt="0"/>
      <dgm:spPr/>
    </dgm:pt>
    <dgm:pt modelId="{1B26BC90-7027-40CE-9F72-76A433EA2F2F}" type="pres">
      <dgm:prSet presAssocID="{D5C4D844-5EA3-4415-AF13-B7C560073CB3}" presName="rootText" presStyleLbl="node2" presStyleIdx="1" presStyleCnt="2">
        <dgm:presLayoutVars>
          <dgm:chPref val="3"/>
        </dgm:presLayoutVars>
      </dgm:prSet>
      <dgm:spPr>
        <a:prstGeom prst="roundRect">
          <a:avLst/>
        </a:prstGeom>
      </dgm:spPr>
    </dgm:pt>
    <dgm:pt modelId="{BD1609A9-E38C-41E1-A527-130BD160EB5E}" type="pres">
      <dgm:prSet presAssocID="{D5C4D844-5EA3-4415-AF13-B7C560073CB3}" presName="rootConnector" presStyleLbl="node2" presStyleIdx="1" presStyleCnt="2"/>
      <dgm:spPr/>
    </dgm:pt>
    <dgm:pt modelId="{FADDF972-EEE1-4779-BAA4-0142F7409CB1}" type="pres">
      <dgm:prSet presAssocID="{D5C4D844-5EA3-4415-AF13-B7C560073CB3}" presName="hierChild4" presStyleCnt="0"/>
      <dgm:spPr/>
    </dgm:pt>
    <dgm:pt modelId="{354BE629-F929-4440-BD38-52DEC0EE06EA}" type="pres">
      <dgm:prSet presAssocID="{163863E1-BDB0-5A47-A61E-887F0CC30C2E}" presName="Name37" presStyleLbl="parChTrans1D3" presStyleIdx="2" presStyleCnt="5"/>
      <dgm:spPr>
        <a:custGeom>
          <a:avLst/>
          <a:gdLst/>
          <a:ahLst/>
          <a:cxnLst/>
          <a:rect l="0" t="0" r="0" b="0"/>
          <a:pathLst>
            <a:path>
              <a:moveTo>
                <a:pt x="0" y="0"/>
              </a:moveTo>
              <a:lnTo>
                <a:pt x="0" y="608831"/>
              </a:lnTo>
              <a:lnTo>
                <a:pt x="198532" y="608831"/>
              </a:lnTo>
            </a:path>
          </a:pathLst>
        </a:custGeom>
      </dgm:spPr>
    </dgm:pt>
    <dgm:pt modelId="{FCEAB565-29B9-B346-BE85-FE96D0C039C1}" type="pres">
      <dgm:prSet presAssocID="{68161EE5-7DDF-714E-B967-BB69A24E1D2C}" presName="hierRoot2" presStyleCnt="0">
        <dgm:presLayoutVars>
          <dgm:hierBranch val="init"/>
        </dgm:presLayoutVars>
      </dgm:prSet>
      <dgm:spPr/>
    </dgm:pt>
    <dgm:pt modelId="{51B2EBCC-AE72-6C4F-ADF8-34A21C70E553}" type="pres">
      <dgm:prSet presAssocID="{68161EE5-7DDF-714E-B967-BB69A24E1D2C}" presName="rootComposite" presStyleCnt="0"/>
      <dgm:spPr/>
    </dgm:pt>
    <dgm:pt modelId="{6B73C07F-1E5F-5E42-AD88-D0AB963EA8A3}" type="pres">
      <dgm:prSet presAssocID="{68161EE5-7DDF-714E-B967-BB69A24E1D2C}" presName="rootText" presStyleLbl="node3" presStyleIdx="2" presStyleCnt="5">
        <dgm:presLayoutVars>
          <dgm:chPref val="3"/>
        </dgm:presLayoutVars>
      </dgm:prSet>
      <dgm:spPr>
        <a:prstGeom prst="rect">
          <a:avLst/>
        </a:prstGeom>
      </dgm:spPr>
    </dgm:pt>
    <dgm:pt modelId="{548C73ED-E75B-BA43-B793-8C0DDD7A000A}" type="pres">
      <dgm:prSet presAssocID="{68161EE5-7DDF-714E-B967-BB69A24E1D2C}" presName="rootConnector" presStyleLbl="node3" presStyleIdx="2" presStyleCnt="5"/>
      <dgm:spPr/>
    </dgm:pt>
    <dgm:pt modelId="{C0A78808-6EEF-4444-BDFC-043838B3295D}" type="pres">
      <dgm:prSet presAssocID="{68161EE5-7DDF-714E-B967-BB69A24E1D2C}" presName="hierChild4" presStyleCnt="0"/>
      <dgm:spPr/>
    </dgm:pt>
    <dgm:pt modelId="{D5C222BC-AE15-7A43-A7AD-11222AFE0306}" type="pres">
      <dgm:prSet presAssocID="{68161EE5-7DDF-714E-B967-BB69A24E1D2C}" presName="hierChild5" presStyleCnt="0"/>
      <dgm:spPr/>
    </dgm:pt>
    <dgm:pt modelId="{3E670591-E4CB-8741-A958-D2ED0CE04B1B}" type="pres">
      <dgm:prSet presAssocID="{54E45216-2740-4746-9B3D-886400DF8476}" presName="Name37" presStyleLbl="parChTrans1D3" presStyleIdx="3" presStyleCnt="5"/>
      <dgm:spPr>
        <a:custGeom>
          <a:avLst/>
          <a:gdLst/>
          <a:ahLst/>
          <a:cxnLst/>
          <a:rect l="0" t="0" r="0" b="0"/>
          <a:pathLst>
            <a:path>
              <a:moveTo>
                <a:pt x="0" y="0"/>
              </a:moveTo>
              <a:lnTo>
                <a:pt x="0" y="1548550"/>
              </a:lnTo>
              <a:lnTo>
                <a:pt x="198532" y="1548550"/>
              </a:lnTo>
            </a:path>
          </a:pathLst>
        </a:custGeom>
      </dgm:spPr>
    </dgm:pt>
    <dgm:pt modelId="{8DB44A04-2780-E94A-A3B5-375AF4AF8BB1}" type="pres">
      <dgm:prSet presAssocID="{C8AC0C44-334D-954B-82AF-E84471D72AC0}" presName="hierRoot2" presStyleCnt="0">
        <dgm:presLayoutVars>
          <dgm:hierBranch val="init"/>
        </dgm:presLayoutVars>
      </dgm:prSet>
      <dgm:spPr/>
    </dgm:pt>
    <dgm:pt modelId="{01BCBB14-C344-A14E-8AA3-13C45193E89A}" type="pres">
      <dgm:prSet presAssocID="{C8AC0C44-334D-954B-82AF-E84471D72AC0}" presName="rootComposite" presStyleCnt="0"/>
      <dgm:spPr/>
    </dgm:pt>
    <dgm:pt modelId="{A838B359-2236-8F42-AFF6-A5691AF3A0A2}" type="pres">
      <dgm:prSet presAssocID="{C8AC0C44-334D-954B-82AF-E84471D72AC0}" presName="rootText" presStyleLbl="node3" presStyleIdx="3" presStyleCnt="5">
        <dgm:presLayoutVars>
          <dgm:chPref val="3"/>
        </dgm:presLayoutVars>
      </dgm:prSet>
      <dgm:spPr>
        <a:prstGeom prst="rect">
          <a:avLst/>
        </a:prstGeom>
      </dgm:spPr>
    </dgm:pt>
    <dgm:pt modelId="{8EBEC588-0371-6548-B83F-43F8201F424A}" type="pres">
      <dgm:prSet presAssocID="{C8AC0C44-334D-954B-82AF-E84471D72AC0}" presName="rootConnector" presStyleLbl="node3" presStyleIdx="3" presStyleCnt="5"/>
      <dgm:spPr/>
    </dgm:pt>
    <dgm:pt modelId="{F3E5295B-49FD-194D-BDCB-8FC6FA5E50D1}" type="pres">
      <dgm:prSet presAssocID="{C8AC0C44-334D-954B-82AF-E84471D72AC0}" presName="hierChild4" presStyleCnt="0"/>
      <dgm:spPr/>
    </dgm:pt>
    <dgm:pt modelId="{58452EE5-A9C4-D645-8C83-F1D0DC94E7C0}" type="pres">
      <dgm:prSet presAssocID="{C8AC0C44-334D-954B-82AF-E84471D72AC0}" presName="hierChild5" presStyleCnt="0"/>
      <dgm:spPr/>
    </dgm:pt>
    <dgm:pt modelId="{0F619610-06E7-4A4B-8975-563427EF3AFB}" type="pres">
      <dgm:prSet presAssocID="{BB7BB44B-14E8-6742-B5E4-E68EA14E905C}" presName="Name37" presStyleLbl="parChTrans1D3" presStyleIdx="4" presStyleCnt="5"/>
      <dgm:spPr>
        <a:custGeom>
          <a:avLst/>
          <a:gdLst/>
          <a:ahLst/>
          <a:cxnLst/>
          <a:rect l="0" t="0" r="0" b="0"/>
          <a:pathLst>
            <a:path>
              <a:moveTo>
                <a:pt x="0" y="0"/>
              </a:moveTo>
              <a:lnTo>
                <a:pt x="0" y="2488268"/>
              </a:lnTo>
              <a:lnTo>
                <a:pt x="198532" y="2488268"/>
              </a:lnTo>
            </a:path>
          </a:pathLst>
        </a:custGeom>
      </dgm:spPr>
    </dgm:pt>
    <dgm:pt modelId="{7059FC7F-219F-7C44-A9F5-7696359D1BEB}" type="pres">
      <dgm:prSet presAssocID="{3BBADBDF-9B6F-2944-B0F6-00FDDC5047D9}" presName="hierRoot2" presStyleCnt="0">
        <dgm:presLayoutVars>
          <dgm:hierBranch val="init"/>
        </dgm:presLayoutVars>
      </dgm:prSet>
      <dgm:spPr/>
    </dgm:pt>
    <dgm:pt modelId="{6E0026D6-C6CE-8445-BE66-4489FE477678}" type="pres">
      <dgm:prSet presAssocID="{3BBADBDF-9B6F-2944-B0F6-00FDDC5047D9}" presName="rootComposite" presStyleCnt="0"/>
      <dgm:spPr/>
    </dgm:pt>
    <dgm:pt modelId="{F803BF6F-D370-9B46-933F-55CE594674BC}" type="pres">
      <dgm:prSet presAssocID="{3BBADBDF-9B6F-2944-B0F6-00FDDC5047D9}" presName="rootText" presStyleLbl="node3" presStyleIdx="4" presStyleCnt="5">
        <dgm:presLayoutVars>
          <dgm:chPref val="3"/>
        </dgm:presLayoutVars>
      </dgm:prSet>
      <dgm:spPr>
        <a:prstGeom prst="rect">
          <a:avLst/>
        </a:prstGeom>
      </dgm:spPr>
    </dgm:pt>
    <dgm:pt modelId="{5D82C53F-CCAF-E842-BA64-FC41A83BB76E}" type="pres">
      <dgm:prSet presAssocID="{3BBADBDF-9B6F-2944-B0F6-00FDDC5047D9}" presName="rootConnector" presStyleLbl="node3" presStyleIdx="4" presStyleCnt="5"/>
      <dgm:spPr/>
    </dgm:pt>
    <dgm:pt modelId="{72BC4AD3-43B2-1C4D-90E6-336A82C860E0}" type="pres">
      <dgm:prSet presAssocID="{3BBADBDF-9B6F-2944-B0F6-00FDDC5047D9}" presName="hierChild4" presStyleCnt="0"/>
      <dgm:spPr/>
    </dgm:pt>
    <dgm:pt modelId="{3447212B-96B8-1D41-9931-988F0EFEA39C}" type="pres">
      <dgm:prSet presAssocID="{3BBADBDF-9B6F-2944-B0F6-00FDDC5047D9}" presName="hierChild5" presStyleCnt="0"/>
      <dgm:spPr/>
    </dgm:pt>
    <dgm:pt modelId="{CA5C1C93-F391-4010-9FB2-ED79CDEF2EA1}" type="pres">
      <dgm:prSet presAssocID="{D5C4D844-5EA3-4415-AF13-B7C560073CB3}" presName="hierChild5" presStyleCnt="0"/>
      <dgm:spPr/>
    </dgm:pt>
    <dgm:pt modelId="{1D446722-516A-48C9-BB9C-FD66F8B11052}" type="pres">
      <dgm:prSet presAssocID="{61B8B7CE-6011-41C6-9961-82EB093C06AF}" presName="hierChild3" presStyleCnt="0"/>
      <dgm:spPr/>
    </dgm:pt>
  </dgm:ptLst>
  <dgm:cxnLst>
    <dgm:cxn modelId="{98389605-78E3-CC41-9EA4-CD8D09F64C2D}" type="presOf" srcId="{61B8B7CE-6011-41C6-9961-82EB093C06AF}" destId="{AA2E5EAC-82FF-431C-9FF6-342ED8BA23C6}" srcOrd="1" destOrd="0" presId="urn:microsoft.com/office/officeart/2005/8/layout/orgChart1"/>
    <dgm:cxn modelId="{28E5F809-BA23-AA46-88B8-D8E8A32A1EC1}" srcId="{D5C4D844-5EA3-4415-AF13-B7C560073CB3}" destId="{C8AC0C44-334D-954B-82AF-E84471D72AC0}" srcOrd="1" destOrd="0" parTransId="{54E45216-2740-4746-9B3D-886400DF8476}" sibTransId="{9BC45DB6-98D5-DB4F-A742-5FD9F2DF127E}"/>
    <dgm:cxn modelId="{7E3A860A-B5A2-4949-BBB9-9CE2C1EE2F91}" type="presOf" srcId="{61B8B7CE-6011-41C6-9961-82EB093C06AF}" destId="{E85B40A5-924F-4522-90F7-A5015B8AAB77}" srcOrd="0" destOrd="0" presId="urn:microsoft.com/office/officeart/2005/8/layout/orgChart1"/>
    <dgm:cxn modelId="{1488AF0C-3DD5-D845-8658-37A4C060E2FA}" type="presOf" srcId="{F8138184-8C4C-5E42-8078-2D1EB06272A3}" destId="{57695C33-533B-B448-BC70-C1B107640FFB}" srcOrd="1" destOrd="0" presId="urn:microsoft.com/office/officeart/2005/8/layout/orgChart1"/>
    <dgm:cxn modelId="{65115319-0928-4D4B-84C7-6C1DC6AE7BFB}" type="presOf" srcId="{D5C4D844-5EA3-4415-AF13-B7C560073CB3}" destId="{BD1609A9-E38C-41E1-A527-130BD160EB5E}" srcOrd="1" destOrd="0" presId="urn:microsoft.com/office/officeart/2005/8/layout/orgChart1"/>
    <dgm:cxn modelId="{C91AE122-B46D-0E43-9280-70D2F7AC0E53}" srcId="{76C52B4F-FFD1-4CBA-94A2-D05C69E851E8}" destId="{9A6A2821-3D4E-5B45-B623-AA0899D2B56A}" srcOrd="0" destOrd="0" parTransId="{BD1B76FC-FF4F-654B-B8E2-306C56DB1D90}" sibTransId="{A09C7281-F315-5C4B-9B80-BBC17173624E}"/>
    <dgm:cxn modelId="{700AA925-3354-5941-A440-A160FE5357CE}" srcId="{D5C4D844-5EA3-4415-AF13-B7C560073CB3}" destId="{3BBADBDF-9B6F-2944-B0F6-00FDDC5047D9}" srcOrd="2" destOrd="0" parTransId="{BB7BB44B-14E8-6742-B5E4-E68EA14E905C}" sibTransId="{7982482B-6273-BF4D-BBD1-FDEA9F318DE1}"/>
    <dgm:cxn modelId="{CB027832-317B-1349-B549-0C1B0CC0438E}" type="presOf" srcId="{9A6A2821-3D4E-5B45-B623-AA0899D2B56A}" destId="{2CF8460E-5B51-6E42-9127-0DBD09A91BBF}" srcOrd="1" destOrd="0" presId="urn:microsoft.com/office/officeart/2005/8/layout/orgChart1"/>
    <dgm:cxn modelId="{F3DF5133-1644-484B-8503-A0BC9AA55CBD}" type="presOf" srcId="{C8AC0C44-334D-954B-82AF-E84471D72AC0}" destId="{8EBEC588-0371-6548-B83F-43F8201F424A}" srcOrd="1" destOrd="0" presId="urn:microsoft.com/office/officeart/2005/8/layout/orgChart1"/>
    <dgm:cxn modelId="{48DF8B33-CAED-FB42-9D3B-ECCDF420452F}" type="presOf" srcId="{3BBADBDF-9B6F-2944-B0F6-00FDDC5047D9}" destId="{F803BF6F-D370-9B46-933F-55CE594674BC}" srcOrd="0" destOrd="0" presId="urn:microsoft.com/office/officeart/2005/8/layout/orgChart1"/>
    <dgm:cxn modelId="{3C244E3D-E4EA-4449-9432-25C707085C6A}" srcId="{61B8B7CE-6011-41C6-9961-82EB093C06AF}" destId="{76C52B4F-FFD1-4CBA-94A2-D05C69E851E8}" srcOrd="0" destOrd="0" parTransId="{67763F49-5DF5-4A17-96CA-1BB116A655C6}" sibTransId="{8F6567B5-9950-4A69-8347-B7F292A0D5A4}"/>
    <dgm:cxn modelId="{C475C748-64A5-5B40-BD30-C82D65708FEA}" type="presOf" srcId="{D5C4D844-5EA3-4415-AF13-B7C560073CB3}" destId="{1B26BC90-7027-40CE-9F72-76A433EA2F2F}" srcOrd="0" destOrd="0" presId="urn:microsoft.com/office/officeart/2005/8/layout/orgChart1"/>
    <dgm:cxn modelId="{2DEEC04A-5390-A24E-AF13-1F58AF60CCC4}" type="presOf" srcId="{BB7BB44B-14E8-6742-B5E4-E68EA14E905C}" destId="{0F619610-06E7-4A4B-8975-563427EF3AFB}" srcOrd="0" destOrd="0" presId="urn:microsoft.com/office/officeart/2005/8/layout/orgChart1"/>
    <dgm:cxn modelId="{F1B15052-905B-5D4A-84AD-3F41E32C1AEA}" type="presOf" srcId="{68161EE5-7DDF-714E-B967-BB69A24E1D2C}" destId="{548C73ED-E75B-BA43-B793-8C0DDD7A000A}" srcOrd="1" destOrd="0" presId="urn:microsoft.com/office/officeart/2005/8/layout/orgChart1"/>
    <dgm:cxn modelId="{2F7F9653-F6D0-2C4B-A2E0-497FBE191C9A}" type="presOf" srcId="{C8AC0C44-334D-954B-82AF-E84471D72AC0}" destId="{A838B359-2236-8F42-AFF6-A5691AF3A0A2}" srcOrd="0" destOrd="0" presId="urn:microsoft.com/office/officeart/2005/8/layout/orgChart1"/>
    <dgm:cxn modelId="{820E355E-115A-8E45-8873-D82DF4F61590}" type="presOf" srcId="{B67AAAE2-809D-4796-8816-E89578CFC6BE}" destId="{BA15A581-8640-490B-A21C-06F33B3E1FA5}" srcOrd="0" destOrd="0" presId="urn:microsoft.com/office/officeart/2005/8/layout/orgChart1"/>
    <dgm:cxn modelId="{BB4F507D-AF0E-154F-9AB5-63B99F32953E}" type="presOf" srcId="{79F3FE4F-86F6-4676-9B56-D014CB20A5B4}" destId="{E6DEDBC4-894D-4841-B4EE-0063B9CF9187}" srcOrd="0" destOrd="0" presId="urn:microsoft.com/office/officeart/2005/8/layout/orgChart1"/>
    <dgm:cxn modelId="{67682583-8441-4242-A93D-ED83C8649ABE}" type="presOf" srcId="{3BBADBDF-9B6F-2944-B0F6-00FDDC5047D9}" destId="{5D82C53F-CCAF-E842-BA64-FC41A83BB76E}" srcOrd="1" destOrd="0" presId="urn:microsoft.com/office/officeart/2005/8/layout/orgChart1"/>
    <dgm:cxn modelId="{AF916398-E792-E449-A23D-B0D6CB3A892C}" type="presOf" srcId="{BD1B76FC-FF4F-654B-B8E2-306C56DB1D90}" destId="{F12E0A1D-0CA4-D44A-80D0-72DD09CF5405}" srcOrd="0" destOrd="0" presId="urn:microsoft.com/office/officeart/2005/8/layout/orgChart1"/>
    <dgm:cxn modelId="{BA79F69B-D2A2-914E-9ECF-938547DF6EDC}" type="presOf" srcId="{54E45216-2740-4746-9B3D-886400DF8476}" destId="{3E670591-E4CB-8741-A958-D2ED0CE04B1B}" srcOrd="0" destOrd="0" presId="urn:microsoft.com/office/officeart/2005/8/layout/orgChart1"/>
    <dgm:cxn modelId="{66A912A2-2EF6-1D4C-983E-5BB8211CF85A}" type="presOf" srcId="{76C52B4F-FFD1-4CBA-94A2-D05C69E851E8}" destId="{81194235-7E1D-4D6A-8492-F9790198DAA2}" srcOrd="1" destOrd="0" presId="urn:microsoft.com/office/officeart/2005/8/layout/orgChart1"/>
    <dgm:cxn modelId="{93FBC3B4-DF38-084C-8090-EB777088885F}" type="presOf" srcId="{67763F49-5DF5-4A17-96CA-1BB116A655C6}" destId="{443ED5D6-8085-43AE-9419-B7492F3D1352}" srcOrd="0" destOrd="0" presId="urn:microsoft.com/office/officeart/2005/8/layout/orgChart1"/>
    <dgm:cxn modelId="{90C080B8-B632-1D40-83EF-982E48C5B72F}" type="presOf" srcId="{163863E1-BDB0-5A47-A61E-887F0CC30C2E}" destId="{354BE629-F929-4440-BD38-52DEC0EE06EA}" srcOrd="0" destOrd="0" presId="urn:microsoft.com/office/officeart/2005/8/layout/orgChart1"/>
    <dgm:cxn modelId="{A64656B9-641D-1743-81AD-E9BBB305F88E}" srcId="{76C52B4F-FFD1-4CBA-94A2-D05C69E851E8}" destId="{F8138184-8C4C-5E42-8078-2D1EB06272A3}" srcOrd="1" destOrd="0" parTransId="{5B6D04C5-E30D-7248-BDD3-B8C6B31D027F}" sibTransId="{1D13209E-FDF0-5C43-A089-F6495CA37700}"/>
    <dgm:cxn modelId="{240932C5-8591-DC4F-92EC-9C7BEF310350}" type="presOf" srcId="{76C52B4F-FFD1-4CBA-94A2-D05C69E851E8}" destId="{F04D794D-914A-48C1-9459-476F59311300}" srcOrd="0" destOrd="0" presId="urn:microsoft.com/office/officeart/2005/8/layout/orgChart1"/>
    <dgm:cxn modelId="{FF3238C9-E055-4A66-85F3-5121B07B09B7}" srcId="{79F3FE4F-86F6-4676-9B56-D014CB20A5B4}" destId="{61B8B7CE-6011-41C6-9961-82EB093C06AF}" srcOrd="0" destOrd="0" parTransId="{9ED1E0CD-31E4-420F-A230-543680E09F7F}" sibTransId="{7CB0EF79-ECC0-4D59-AAC5-1CC16ACB42EF}"/>
    <dgm:cxn modelId="{4191F3CF-5690-4A34-8F07-C6CDBC45FE14}" srcId="{61B8B7CE-6011-41C6-9961-82EB093C06AF}" destId="{D5C4D844-5EA3-4415-AF13-B7C560073CB3}" srcOrd="1" destOrd="0" parTransId="{B67AAAE2-809D-4796-8816-E89578CFC6BE}" sibTransId="{45EF45EB-FACB-44ED-8769-D1ED432E2A58}"/>
    <dgm:cxn modelId="{398B15DB-8A4E-DA44-AE5D-2EB0EE4C71B1}" srcId="{D5C4D844-5EA3-4415-AF13-B7C560073CB3}" destId="{68161EE5-7DDF-714E-B967-BB69A24E1D2C}" srcOrd="0" destOrd="0" parTransId="{163863E1-BDB0-5A47-A61E-887F0CC30C2E}" sibTransId="{6E71B325-4677-7E4B-AA3D-E085D5FDDA2F}"/>
    <dgm:cxn modelId="{1976E4E6-DDDE-F94F-BB90-DE27BB1DCDFA}" type="presOf" srcId="{68161EE5-7DDF-714E-B967-BB69A24E1D2C}" destId="{6B73C07F-1E5F-5E42-AD88-D0AB963EA8A3}" srcOrd="0" destOrd="0" presId="urn:microsoft.com/office/officeart/2005/8/layout/orgChart1"/>
    <dgm:cxn modelId="{55B4CFF1-83B5-2648-9030-57642172C20E}" type="presOf" srcId="{F8138184-8C4C-5E42-8078-2D1EB06272A3}" destId="{91FF63AC-6638-804E-BA81-DA0BFFCB3FAE}" srcOrd="0" destOrd="0" presId="urn:microsoft.com/office/officeart/2005/8/layout/orgChart1"/>
    <dgm:cxn modelId="{75C976FC-1DD1-7F46-A697-98C69A5DACF8}" type="presOf" srcId="{9A6A2821-3D4E-5B45-B623-AA0899D2B56A}" destId="{08E49170-E33E-7F4D-8C6C-EC401BF0995E}" srcOrd="0" destOrd="0" presId="urn:microsoft.com/office/officeart/2005/8/layout/orgChart1"/>
    <dgm:cxn modelId="{CB73C7FE-3F02-A14C-88F5-9D34E866284A}" type="presOf" srcId="{5B6D04C5-E30D-7248-BDD3-B8C6B31D027F}" destId="{0D3A52B4-1415-624D-85D6-492B7A855D86}" srcOrd="0" destOrd="0" presId="urn:microsoft.com/office/officeart/2005/8/layout/orgChart1"/>
    <dgm:cxn modelId="{ECB3F427-633E-6C48-8EE7-949E10B81D42}" type="presParOf" srcId="{E6DEDBC4-894D-4841-B4EE-0063B9CF9187}" destId="{485D6FBE-8109-42B6-A34B-4E6BE6BDE174}" srcOrd="0" destOrd="0" presId="urn:microsoft.com/office/officeart/2005/8/layout/orgChart1"/>
    <dgm:cxn modelId="{0F70AEBD-1239-E14F-86D7-EA25754ED0AA}" type="presParOf" srcId="{485D6FBE-8109-42B6-A34B-4E6BE6BDE174}" destId="{2909D96A-611F-4552-81D9-134055F3FFE4}" srcOrd="0" destOrd="0" presId="urn:microsoft.com/office/officeart/2005/8/layout/orgChart1"/>
    <dgm:cxn modelId="{95866A02-DCB7-4044-9C7F-BB4EC6F5B99F}" type="presParOf" srcId="{2909D96A-611F-4552-81D9-134055F3FFE4}" destId="{E85B40A5-924F-4522-90F7-A5015B8AAB77}" srcOrd="0" destOrd="0" presId="urn:microsoft.com/office/officeart/2005/8/layout/orgChart1"/>
    <dgm:cxn modelId="{764192E6-2BE2-3B4F-A3E3-FDF116F36A69}" type="presParOf" srcId="{2909D96A-611F-4552-81D9-134055F3FFE4}" destId="{AA2E5EAC-82FF-431C-9FF6-342ED8BA23C6}" srcOrd="1" destOrd="0" presId="urn:microsoft.com/office/officeart/2005/8/layout/orgChart1"/>
    <dgm:cxn modelId="{43BF0A24-EE04-C643-88EC-1D4954DFEFDD}" type="presParOf" srcId="{485D6FBE-8109-42B6-A34B-4E6BE6BDE174}" destId="{6DDD4E5C-677A-4BBF-852F-27E7EC6F70D6}" srcOrd="1" destOrd="0" presId="urn:microsoft.com/office/officeart/2005/8/layout/orgChart1"/>
    <dgm:cxn modelId="{53B45F0B-C726-984B-BB4B-F0BD002C8249}" type="presParOf" srcId="{6DDD4E5C-677A-4BBF-852F-27E7EC6F70D6}" destId="{443ED5D6-8085-43AE-9419-B7492F3D1352}" srcOrd="0" destOrd="0" presId="urn:microsoft.com/office/officeart/2005/8/layout/orgChart1"/>
    <dgm:cxn modelId="{63214A65-C009-3A4A-8FEA-E31F6E1BA69B}" type="presParOf" srcId="{6DDD4E5C-677A-4BBF-852F-27E7EC6F70D6}" destId="{6D938754-F904-4C89-915B-3BC9229186A8}" srcOrd="1" destOrd="0" presId="urn:microsoft.com/office/officeart/2005/8/layout/orgChart1"/>
    <dgm:cxn modelId="{00FD69D2-4206-FF46-863C-C4A9FDAB4C82}" type="presParOf" srcId="{6D938754-F904-4C89-915B-3BC9229186A8}" destId="{B3396A31-0A6B-4CAF-A89C-BF941A9C04DB}" srcOrd="0" destOrd="0" presId="urn:microsoft.com/office/officeart/2005/8/layout/orgChart1"/>
    <dgm:cxn modelId="{91A3E5CD-61E2-F345-854C-7EEF2F71A165}" type="presParOf" srcId="{B3396A31-0A6B-4CAF-A89C-BF941A9C04DB}" destId="{F04D794D-914A-48C1-9459-476F59311300}" srcOrd="0" destOrd="0" presId="urn:microsoft.com/office/officeart/2005/8/layout/orgChart1"/>
    <dgm:cxn modelId="{A38E6C34-274E-B749-8516-B3B009677AF0}" type="presParOf" srcId="{B3396A31-0A6B-4CAF-A89C-BF941A9C04DB}" destId="{81194235-7E1D-4D6A-8492-F9790198DAA2}" srcOrd="1" destOrd="0" presId="urn:microsoft.com/office/officeart/2005/8/layout/orgChart1"/>
    <dgm:cxn modelId="{8775B055-D717-2F47-9DDA-FC2F00B42700}" type="presParOf" srcId="{6D938754-F904-4C89-915B-3BC9229186A8}" destId="{E23DBD5A-DE54-4326-9A3D-81E7FFB8E7B0}" srcOrd="1" destOrd="0" presId="urn:microsoft.com/office/officeart/2005/8/layout/orgChart1"/>
    <dgm:cxn modelId="{7E689680-2671-DE4A-B79F-86DA71EAB90B}" type="presParOf" srcId="{E23DBD5A-DE54-4326-9A3D-81E7FFB8E7B0}" destId="{F12E0A1D-0CA4-D44A-80D0-72DD09CF5405}" srcOrd="0" destOrd="0" presId="urn:microsoft.com/office/officeart/2005/8/layout/orgChart1"/>
    <dgm:cxn modelId="{0AD4E683-E0C2-9D4D-8491-8E0576F668C1}" type="presParOf" srcId="{E23DBD5A-DE54-4326-9A3D-81E7FFB8E7B0}" destId="{4839D0C8-A251-3646-9D1D-21425B28B6D8}" srcOrd="1" destOrd="0" presId="urn:microsoft.com/office/officeart/2005/8/layout/orgChart1"/>
    <dgm:cxn modelId="{DCFC1708-D7F6-9944-97AC-48C860F3268B}" type="presParOf" srcId="{4839D0C8-A251-3646-9D1D-21425B28B6D8}" destId="{7AA1D37E-F9C4-0440-880C-B1A5BDE3E8B8}" srcOrd="0" destOrd="0" presId="urn:microsoft.com/office/officeart/2005/8/layout/orgChart1"/>
    <dgm:cxn modelId="{C99911B9-E37A-1541-ACFB-FF09B8FD05AC}" type="presParOf" srcId="{7AA1D37E-F9C4-0440-880C-B1A5BDE3E8B8}" destId="{08E49170-E33E-7F4D-8C6C-EC401BF0995E}" srcOrd="0" destOrd="0" presId="urn:microsoft.com/office/officeart/2005/8/layout/orgChart1"/>
    <dgm:cxn modelId="{A7322D42-4B7A-564A-A428-A17DB9740E36}" type="presParOf" srcId="{7AA1D37E-F9C4-0440-880C-B1A5BDE3E8B8}" destId="{2CF8460E-5B51-6E42-9127-0DBD09A91BBF}" srcOrd="1" destOrd="0" presId="urn:microsoft.com/office/officeart/2005/8/layout/orgChart1"/>
    <dgm:cxn modelId="{0823C30B-C4FF-6E4F-89C3-108562DFCA1C}" type="presParOf" srcId="{4839D0C8-A251-3646-9D1D-21425B28B6D8}" destId="{0098418A-9471-F048-B399-0AABBEEF9B28}" srcOrd="1" destOrd="0" presId="urn:microsoft.com/office/officeart/2005/8/layout/orgChart1"/>
    <dgm:cxn modelId="{40F3D0B6-3E30-8E42-948D-FC2310CD7F11}" type="presParOf" srcId="{4839D0C8-A251-3646-9D1D-21425B28B6D8}" destId="{A1A41822-8EFE-714C-8611-C63AA3B42225}" srcOrd="2" destOrd="0" presId="urn:microsoft.com/office/officeart/2005/8/layout/orgChart1"/>
    <dgm:cxn modelId="{22DF7F2B-E2AD-D846-8548-443DD9E493E3}" type="presParOf" srcId="{E23DBD5A-DE54-4326-9A3D-81E7FFB8E7B0}" destId="{0D3A52B4-1415-624D-85D6-492B7A855D86}" srcOrd="2" destOrd="0" presId="urn:microsoft.com/office/officeart/2005/8/layout/orgChart1"/>
    <dgm:cxn modelId="{82F91F48-FBF5-5A48-9CBA-E80C1CAF7B14}" type="presParOf" srcId="{E23DBD5A-DE54-4326-9A3D-81E7FFB8E7B0}" destId="{CED47520-23EF-3246-B05A-BFD22A6099D1}" srcOrd="3" destOrd="0" presId="urn:microsoft.com/office/officeart/2005/8/layout/orgChart1"/>
    <dgm:cxn modelId="{35E82925-34FD-C543-A1AC-B4DE31730ED4}" type="presParOf" srcId="{CED47520-23EF-3246-B05A-BFD22A6099D1}" destId="{813BE71C-A4B4-8B48-9CD8-D777D825F5DB}" srcOrd="0" destOrd="0" presId="urn:microsoft.com/office/officeart/2005/8/layout/orgChart1"/>
    <dgm:cxn modelId="{6AE1C763-5FD0-8547-A10B-E7EF120C2DEC}" type="presParOf" srcId="{813BE71C-A4B4-8B48-9CD8-D777D825F5DB}" destId="{91FF63AC-6638-804E-BA81-DA0BFFCB3FAE}" srcOrd="0" destOrd="0" presId="urn:microsoft.com/office/officeart/2005/8/layout/orgChart1"/>
    <dgm:cxn modelId="{248F8541-A859-C845-9A3B-1539830C56FB}" type="presParOf" srcId="{813BE71C-A4B4-8B48-9CD8-D777D825F5DB}" destId="{57695C33-533B-B448-BC70-C1B107640FFB}" srcOrd="1" destOrd="0" presId="urn:microsoft.com/office/officeart/2005/8/layout/orgChart1"/>
    <dgm:cxn modelId="{2106115E-3F5C-6F44-AB59-112ADAA15C3F}" type="presParOf" srcId="{CED47520-23EF-3246-B05A-BFD22A6099D1}" destId="{CA32F499-9658-2042-9DF0-1B189AAA49B1}" srcOrd="1" destOrd="0" presId="urn:microsoft.com/office/officeart/2005/8/layout/orgChart1"/>
    <dgm:cxn modelId="{61C1FFC8-D8C8-9D49-871F-0680F68AE5BB}" type="presParOf" srcId="{CED47520-23EF-3246-B05A-BFD22A6099D1}" destId="{56741275-44E8-DD4D-B720-CDC854BDB502}" srcOrd="2" destOrd="0" presId="urn:microsoft.com/office/officeart/2005/8/layout/orgChart1"/>
    <dgm:cxn modelId="{F94A341A-4454-8641-9D9D-4D4F574B6DB6}" type="presParOf" srcId="{6D938754-F904-4C89-915B-3BC9229186A8}" destId="{E7805D58-10BC-48DF-AAE3-7BC5A0D53332}" srcOrd="2" destOrd="0" presId="urn:microsoft.com/office/officeart/2005/8/layout/orgChart1"/>
    <dgm:cxn modelId="{ECD0D187-29D0-8743-ADEA-EBBA2C695775}" type="presParOf" srcId="{6DDD4E5C-677A-4BBF-852F-27E7EC6F70D6}" destId="{BA15A581-8640-490B-A21C-06F33B3E1FA5}" srcOrd="2" destOrd="0" presId="urn:microsoft.com/office/officeart/2005/8/layout/orgChart1"/>
    <dgm:cxn modelId="{59AF0AE2-59C9-FC43-A8EA-ADF7EF50BFA7}" type="presParOf" srcId="{6DDD4E5C-677A-4BBF-852F-27E7EC6F70D6}" destId="{130FDB54-CE98-4C17-9A7B-9B10970EDB20}" srcOrd="3" destOrd="0" presId="urn:microsoft.com/office/officeart/2005/8/layout/orgChart1"/>
    <dgm:cxn modelId="{0409133A-2D5F-0146-9F1C-D304EC275867}" type="presParOf" srcId="{130FDB54-CE98-4C17-9A7B-9B10970EDB20}" destId="{8020EE2E-A08F-4936-8554-539818EB0EDC}" srcOrd="0" destOrd="0" presId="urn:microsoft.com/office/officeart/2005/8/layout/orgChart1"/>
    <dgm:cxn modelId="{4317E63F-3AD2-284D-B9D9-92133C2D7134}" type="presParOf" srcId="{8020EE2E-A08F-4936-8554-539818EB0EDC}" destId="{1B26BC90-7027-40CE-9F72-76A433EA2F2F}" srcOrd="0" destOrd="0" presId="urn:microsoft.com/office/officeart/2005/8/layout/orgChart1"/>
    <dgm:cxn modelId="{7D83C95B-94A1-A947-B755-83C9CEFE3C42}" type="presParOf" srcId="{8020EE2E-A08F-4936-8554-539818EB0EDC}" destId="{BD1609A9-E38C-41E1-A527-130BD160EB5E}" srcOrd="1" destOrd="0" presId="urn:microsoft.com/office/officeart/2005/8/layout/orgChart1"/>
    <dgm:cxn modelId="{E22D14DC-9F60-F44E-8C3F-133B5A98AED5}" type="presParOf" srcId="{130FDB54-CE98-4C17-9A7B-9B10970EDB20}" destId="{FADDF972-EEE1-4779-BAA4-0142F7409CB1}" srcOrd="1" destOrd="0" presId="urn:microsoft.com/office/officeart/2005/8/layout/orgChart1"/>
    <dgm:cxn modelId="{9A20C17B-A2E5-B34B-968C-78D3508CE617}" type="presParOf" srcId="{FADDF972-EEE1-4779-BAA4-0142F7409CB1}" destId="{354BE629-F929-4440-BD38-52DEC0EE06EA}" srcOrd="0" destOrd="0" presId="urn:microsoft.com/office/officeart/2005/8/layout/orgChart1"/>
    <dgm:cxn modelId="{20A3DC8E-8F5D-764B-9DF6-A8049FCA9860}" type="presParOf" srcId="{FADDF972-EEE1-4779-BAA4-0142F7409CB1}" destId="{FCEAB565-29B9-B346-BE85-FE96D0C039C1}" srcOrd="1" destOrd="0" presId="urn:microsoft.com/office/officeart/2005/8/layout/orgChart1"/>
    <dgm:cxn modelId="{8BFCD994-5BBB-6441-8F78-4912F2F83794}" type="presParOf" srcId="{FCEAB565-29B9-B346-BE85-FE96D0C039C1}" destId="{51B2EBCC-AE72-6C4F-ADF8-34A21C70E553}" srcOrd="0" destOrd="0" presId="urn:microsoft.com/office/officeart/2005/8/layout/orgChart1"/>
    <dgm:cxn modelId="{0CAF53C5-D2C3-AF4C-9AFC-5393C3E46489}" type="presParOf" srcId="{51B2EBCC-AE72-6C4F-ADF8-34A21C70E553}" destId="{6B73C07F-1E5F-5E42-AD88-D0AB963EA8A3}" srcOrd="0" destOrd="0" presId="urn:microsoft.com/office/officeart/2005/8/layout/orgChart1"/>
    <dgm:cxn modelId="{A9DF8430-1454-6643-8772-AACCCFA0587D}" type="presParOf" srcId="{51B2EBCC-AE72-6C4F-ADF8-34A21C70E553}" destId="{548C73ED-E75B-BA43-B793-8C0DDD7A000A}" srcOrd="1" destOrd="0" presId="urn:microsoft.com/office/officeart/2005/8/layout/orgChart1"/>
    <dgm:cxn modelId="{792B74B6-A0FC-8F45-A8C8-0AE37C56B519}" type="presParOf" srcId="{FCEAB565-29B9-B346-BE85-FE96D0C039C1}" destId="{C0A78808-6EEF-4444-BDFC-043838B3295D}" srcOrd="1" destOrd="0" presId="urn:microsoft.com/office/officeart/2005/8/layout/orgChart1"/>
    <dgm:cxn modelId="{C9C958C8-E81E-5246-8D70-8D98E8D6B986}" type="presParOf" srcId="{FCEAB565-29B9-B346-BE85-FE96D0C039C1}" destId="{D5C222BC-AE15-7A43-A7AD-11222AFE0306}" srcOrd="2" destOrd="0" presId="urn:microsoft.com/office/officeart/2005/8/layout/orgChart1"/>
    <dgm:cxn modelId="{7AF96CD7-8ED0-F44C-952E-9833538C069A}" type="presParOf" srcId="{FADDF972-EEE1-4779-BAA4-0142F7409CB1}" destId="{3E670591-E4CB-8741-A958-D2ED0CE04B1B}" srcOrd="2" destOrd="0" presId="urn:microsoft.com/office/officeart/2005/8/layout/orgChart1"/>
    <dgm:cxn modelId="{449FF1F6-FAD2-1E44-A61F-D09745BAF5F1}" type="presParOf" srcId="{FADDF972-EEE1-4779-BAA4-0142F7409CB1}" destId="{8DB44A04-2780-E94A-A3B5-375AF4AF8BB1}" srcOrd="3" destOrd="0" presId="urn:microsoft.com/office/officeart/2005/8/layout/orgChart1"/>
    <dgm:cxn modelId="{75B415AE-21EC-C54A-9C14-404171E0E592}" type="presParOf" srcId="{8DB44A04-2780-E94A-A3B5-375AF4AF8BB1}" destId="{01BCBB14-C344-A14E-8AA3-13C45193E89A}" srcOrd="0" destOrd="0" presId="urn:microsoft.com/office/officeart/2005/8/layout/orgChart1"/>
    <dgm:cxn modelId="{C6D9BA9E-89A9-084F-B1DB-F764C9BA925F}" type="presParOf" srcId="{01BCBB14-C344-A14E-8AA3-13C45193E89A}" destId="{A838B359-2236-8F42-AFF6-A5691AF3A0A2}" srcOrd="0" destOrd="0" presId="urn:microsoft.com/office/officeart/2005/8/layout/orgChart1"/>
    <dgm:cxn modelId="{C6C0B06E-A5D1-D849-A529-F9FBD3F35B9D}" type="presParOf" srcId="{01BCBB14-C344-A14E-8AA3-13C45193E89A}" destId="{8EBEC588-0371-6548-B83F-43F8201F424A}" srcOrd="1" destOrd="0" presId="urn:microsoft.com/office/officeart/2005/8/layout/orgChart1"/>
    <dgm:cxn modelId="{D3B10279-9FAD-A046-9DD3-8DFF942E40A8}" type="presParOf" srcId="{8DB44A04-2780-E94A-A3B5-375AF4AF8BB1}" destId="{F3E5295B-49FD-194D-BDCB-8FC6FA5E50D1}" srcOrd="1" destOrd="0" presId="urn:microsoft.com/office/officeart/2005/8/layout/orgChart1"/>
    <dgm:cxn modelId="{7E2C866A-49B5-A949-BAB0-E3ED6153F42B}" type="presParOf" srcId="{8DB44A04-2780-E94A-A3B5-375AF4AF8BB1}" destId="{58452EE5-A9C4-D645-8C83-F1D0DC94E7C0}" srcOrd="2" destOrd="0" presId="urn:microsoft.com/office/officeart/2005/8/layout/orgChart1"/>
    <dgm:cxn modelId="{7A8D4323-21B5-4740-A7DD-2DD0D132CE3B}" type="presParOf" srcId="{FADDF972-EEE1-4779-BAA4-0142F7409CB1}" destId="{0F619610-06E7-4A4B-8975-563427EF3AFB}" srcOrd="4" destOrd="0" presId="urn:microsoft.com/office/officeart/2005/8/layout/orgChart1"/>
    <dgm:cxn modelId="{379744E9-7345-5F46-B61D-00D39484B385}" type="presParOf" srcId="{FADDF972-EEE1-4779-BAA4-0142F7409CB1}" destId="{7059FC7F-219F-7C44-A9F5-7696359D1BEB}" srcOrd="5" destOrd="0" presId="urn:microsoft.com/office/officeart/2005/8/layout/orgChart1"/>
    <dgm:cxn modelId="{D83F6F4B-7C4D-4143-B15B-30E86C6DCC19}" type="presParOf" srcId="{7059FC7F-219F-7C44-A9F5-7696359D1BEB}" destId="{6E0026D6-C6CE-8445-BE66-4489FE477678}" srcOrd="0" destOrd="0" presId="urn:microsoft.com/office/officeart/2005/8/layout/orgChart1"/>
    <dgm:cxn modelId="{D98DEE19-999A-6040-B028-D351C67D3C16}" type="presParOf" srcId="{6E0026D6-C6CE-8445-BE66-4489FE477678}" destId="{F803BF6F-D370-9B46-933F-55CE594674BC}" srcOrd="0" destOrd="0" presId="urn:microsoft.com/office/officeart/2005/8/layout/orgChart1"/>
    <dgm:cxn modelId="{A44A1A79-058E-CA4C-B362-0E56C488913E}" type="presParOf" srcId="{6E0026D6-C6CE-8445-BE66-4489FE477678}" destId="{5D82C53F-CCAF-E842-BA64-FC41A83BB76E}" srcOrd="1" destOrd="0" presId="urn:microsoft.com/office/officeart/2005/8/layout/orgChart1"/>
    <dgm:cxn modelId="{25633C0B-8DB6-354A-96DF-5FE206969199}" type="presParOf" srcId="{7059FC7F-219F-7C44-A9F5-7696359D1BEB}" destId="{72BC4AD3-43B2-1C4D-90E6-336A82C860E0}" srcOrd="1" destOrd="0" presId="urn:microsoft.com/office/officeart/2005/8/layout/orgChart1"/>
    <dgm:cxn modelId="{DE844725-0472-E340-8BA4-23E9BB94C314}" type="presParOf" srcId="{7059FC7F-219F-7C44-A9F5-7696359D1BEB}" destId="{3447212B-96B8-1D41-9931-988F0EFEA39C}" srcOrd="2" destOrd="0" presId="urn:microsoft.com/office/officeart/2005/8/layout/orgChart1"/>
    <dgm:cxn modelId="{E0B99C8D-75B3-4741-A63E-B7692F34DB99}" type="presParOf" srcId="{130FDB54-CE98-4C17-9A7B-9B10970EDB20}" destId="{CA5C1C93-F391-4010-9FB2-ED79CDEF2EA1}" srcOrd="2" destOrd="0" presId="urn:microsoft.com/office/officeart/2005/8/layout/orgChart1"/>
    <dgm:cxn modelId="{054C39B0-42B6-B442-AFAA-4BD2B02BF8D0}"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F9E2F0A-8B76-4F68-A189-F6CE180E5FF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1C41BD4-2922-4938-B9B3-C1622378ABBE}">
      <dgm:prSet phldrT="[Text]" custT="1"/>
      <dgm:spPr>
        <a:xfrm>
          <a:off x="1237403" y="240"/>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Cash</a:t>
          </a:r>
        </a:p>
      </dgm:t>
    </dgm:pt>
    <dgm:pt modelId="{11CCBABA-DC84-4591-B047-30083F3B67DA}" type="parTrans" cxnId="{81FEDE53-F5CC-43C8-A4AD-CD92573D0841}">
      <dgm:prSet/>
      <dgm:spPr/>
      <dgm:t>
        <a:bodyPr/>
        <a:lstStyle/>
        <a:p>
          <a:endParaRPr lang="en-US"/>
        </a:p>
      </dgm:t>
    </dgm:pt>
    <dgm:pt modelId="{93DAB10C-B335-485A-A0CA-D9BAAABDE92F}" type="sibTrans" cxnId="{81FEDE53-F5CC-43C8-A4AD-CD92573D0841}">
      <dgm:prSet/>
      <dgm:spPr/>
      <dgm:t>
        <a:bodyPr/>
        <a:lstStyle/>
        <a:p>
          <a:endParaRPr lang="en-US"/>
        </a:p>
      </dgm:t>
    </dgm:pt>
    <dgm:pt modelId="{61DB65FD-9BA4-45C9-96E7-4B733DD924B9}">
      <dgm:prSet phldrT="[Text]" custT="1"/>
      <dgm:spPr>
        <a:xfrm>
          <a:off x="3273456" y="240"/>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Loan</a:t>
          </a:r>
        </a:p>
      </dgm:t>
    </dgm:pt>
    <dgm:pt modelId="{8F15458B-7A9F-4D65-9FE7-F6D2EC798B22}" type="parTrans" cxnId="{6F80A79C-B2C7-4963-B125-1B530DE494FD}">
      <dgm:prSet/>
      <dgm:spPr/>
      <dgm:t>
        <a:bodyPr/>
        <a:lstStyle/>
        <a:p>
          <a:endParaRPr lang="en-US"/>
        </a:p>
      </dgm:t>
    </dgm:pt>
    <dgm:pt modelId="{71284FBB-03C4-4E89-8F9D-BD898BC14928}" type="sibTrans" cxnId="{6F80A79C-B2C7-4963-B125-1B530DE494FD}">
      <dgm:prSet/>
      <dgm:spPr/>
      <dgm:t>
        <a:bodyPr/>
        <a:lstStyle/>
        <a:p>
          <a:endParaRPr lang="en-US"/>
        </a:p>
      </dgm:t>
    </dgm:pt>
    <dgm:pt modelId="{F30F140E-79AD-41B9-AC9A-AE13E8D307D5}">
      <dgm:prSet phldrT="[Text]" custT="1"/>
      <dgm:spPr>
        <a:xfrm>
          <a:off x="3273456" y="1194948"/>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Interest</a:t>
          </a:r>
        </a:p>
      </dgm:t>
    </dgm:pt>
    <dgm:pt modelId="{F1718F86-668B-46E3-9708-3AD1A1CE5671}" type="parTrans" cxnId="{B1BE0164-28FC-4D39-89C0-46A1D18C7A29}">
      <dgm:prSet/>
      <dgm:spPr>
        <a:xfrm>
          <a:off x="4069080" y="841584"/>
          <a:ext cx="91440" cy="353364"/>
        </a:xfrm>
        <a:custGeom>
          <a:avLst/>
          <a:gdLst/>
          <a:ahLst/>
          <a:cxnLst/>
          <a:rect l="0" t="0" r="0" b="0"/>
          <a:pathLst>
            <a:path>
              <a:moveTo>
                <a:pt x="45720" y="0"/>
              </a:moveTo>
              <a:lnTo>
                <a:pt x="45720"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54204B4-64EA-4E9C-9875-9481CB2A01FF}" type="sibTrans" cxnId="{B1BE0164-28FC-4D39-89C0-46A1D18C7A29}">
      <dgm:prSet/>
      <dgm:spPr/>
      <dgm:t>
        <a:bodyPr/>
        <a:lstStyle/>
        <a:p>
          <a:endParaRPr lang="en-US"/>
        </a:p>
      </dgm:t>
    </dgm:pt>
    <dgm:pt modelId="{790DAB68-B44C-4DE8-AF56-F0531D06B9CD}">
      <dgm:prSet phldrT="[Text]" custT="1"/>
      <dgm:spPr>
        <a:xfrm>
          <a:off x="1237403" y="2389657"/>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Down payment</a:t>
          </a:r>
        </a:p>
      </dgm:t>
    </dgm:pt>
    <dgm:pt modelId="{B82F4054-2FC9-47A6-9D92-CFF29EB0A3BA}" type="parTrans" cxnId="{6337BA23-8C63-43BF-B1F5-987BAEEEF602}">
      <dgm:prSet/>
      <dgm:spPr>
        <a:xfrm>
          <a:off x="2078747" y="2036292"/>
          <a:ext cx="2036052" cy="353364"/>
        </a:xfrm>
        <a:custGeom>
          <a:avLst/>
          <a:gdLst/>
          <a:ahLst/>
          <a:cxnLst/>
          <a:rect l="0" t="0" r="0" b="0"/>
          <a:pathLst>
            <a:path>
              <a:moveTo>
                <a:pt x="2036052" y="0"/>
              </a:moveTo>
              <a:lnTo>
                <a:pt x="2036052" y="176682"/>
              </a:lnTo>
              <a:lnTo>
                <a:pt x="0" y="176682"/>
              </a:lnTo>
              <a:lnTo>
                <a:pt x="0"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FF6D801A-D0D4-480F-801D-26B8579EBF09}" type="sibTrans" cxnId="{6337BA23-8C63-43BF-B1F5-987BAEEEF602}">
      <dgm:prSet/>
      <dgm:spPr/>
      <dgm:t>
        <a:bodyPr/>
        <a:lstStyle/>
        <a:p>
          <a:endParaRPr lang="en-US"/>
        </a:p>
      </dgm:t>
    </dgm:pt>
    <dgm:pt modelId="{11C30D4B-A7C9-4CED-A99C-0705B77D24EF}">
      <dgm:prSet phldrT="[Text]" custT="1"/>
      <dgm:spPr>
        <a:xfrm>
          <a:off x="1658075" y="3584365"/>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Opportunity cost</a:t>
          </a:r>
        </a:p>
      </dgm:t>
    </dgm:pt>
    <dgm:pt modelId="{69DD4A13-73B1-4456-9470-3EDA045C4219}" type="parTrans" cxnId="{317873BC-6DAA-4A56-B3F9-10F4FC158286}">
      <dgm:prSet/>
      <dgm:spPr>
        <a:xfrm>
          <a:off x="1405672"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08CB3F85-F2BB-43D8-BC74-60BE6217A751}" type="sibTrans" cxnId="{317873BC-6DAA-4A56-B3F9-10F4FC158286}">
      <dgm:prSet/>
      <dgm:spPr/>
      <dgm:t>
        <a:bodyPr/>
        <a:lstStyle/>
        <a:p>
          <a:endParaRPr lang="en-US"/>
        </a:p>
      </dgm:t>
    </dgm:pt>
    <dgm:pt modelId="{4E8501C9-0FED-4053-99FC-3D2B4657E1EE}">
      <dgm:prSet phldrT="[Text]" custT="1"/>
      <dgm:spPr>
        <a:xfrm>
          <a:off x="3273456" y="2389657"/>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APR</a:t>
          </a:r>
        </a:p>
      </dgm:t>
    </dgm:pt>
    <dgm:pt modelId="{644A6D50-2389-42FB-84C9-01EA9F21596F}" type="parTrans" cxnId="{F0468D92-B98E-4BE1-85B6-D244A66F2884}">
      <dgm:prSet/>
      <dgm:spPr>
        <a:xfrm>
          <a:off x="4069079"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1B251BBE-432E-4295-B367-A5874988BD73}" type="sibTrans" cxnId="{F0468D92-B98E-4BE1-85B6-D244A66F2884}">
      <dgm:prSet/>
      <dgm:spPr/>
      <dgm:t>
        <a:bodyPr/>
        <a:lstStyle/>
        <a:p>
          <a:endParaRPr lang="en-US"/>
        </a:p>
      </dgm:t>
    </dgm:pt>
    <dgm:pt modelId="{1F37604E-A9C0-49BA-9F33-DF0D2667E7AB}">
      <dgm:prSet phldrT="[Text]" custT="1"/>
      <dgm:spPr>
        <a:xfrm>
          <a:off x="5309508" y="2389657"/>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Term</a:t>
          </a:r>
        </a:p>
      </dgm:t>
    </dgm:pt>
    <dgm:pt modelId="{55A56653-4973-4C47-9AED-89262FABA65D}" type="parTrans" cxnId="{AE982419-E107-4933-97C7-020C9CA2D067}">
      <dgm:prSet/>
      <dgm:spPr>
        <a:xfrm>
          <a:off x="4114800" y="2036292"/>
          <a:ext cx="2036052" cy="353364"/>
        </a:xfrm>
        <a:custGeom>
          <a:avLst/>
          <a:gdLst/>
          <a:ahLst/>
          <a:cxnLst/>
          <a:rect l="0" t="0" r="0" b="0"/>
          <a:pathLst>
            <a:path>
              <a:moveTo>
                <a:pt x="0" y="0"/>
              </a:moveTo>
              <a:lnTo>
                <a:pt x="0" y="176682"/>
              </a:lnTo>
              <a:lnTo>
                <a:pt x="2036052" y="176682"/>
              </a:lnTo>
              <a:lnTo>
                <a:pt x="2036052"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AF7FC844-0772-42E5-94D8-D8400F21B3F3}" type="sibTrans" cxnId="{AE982419-E107-4933-97C7-020C9CA2D067}">
      <dgm:prSet/>
      <dgm:spPr/>
      <dgm:t>
        <a:bodyPr/>
        <a:lstStyle/>
        <a:p>
          <a:endParaRPr lang="en-US"/>
        </a:p>
      </dgm:t>
    </dgm:pt>
    <dgm:pt modelId="{C9484DDF-8DCB-4749-A32D-BFC271E08FA6}">
      <dgm:prSet phldrT="[Text]" custT="1"/>
      <dgm:spPr>
        <a:xfrm>
          <a:off x="5309508" y="240"/>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Lease</a:t>
          </a:r>
        </a:p>
      </dgm:t>
    </dgm:pt>
    <dgm:pt modelId="{A52B41AB-0B00-4DFF-B829-8FE337E11F9C}" type="parTrans" cxnId="{34E0CC7E-B980-4C18-9CD8-E766522BF91E}">
      <dgm:prSet/>
      <dgm:spPr/>
      <dgm:t>
        <a:bodyPr/>
        <a:lstStyle/>
        <a:p>
          <a:endParaRPr lang="en-US"/>
        </a:p>
      </dgm:t>
    </dgm:pt>
    <dgm:pt modelId="{44F31D57-E91D-4CEC-8C6B-8B10DED0D40C}" type="sibTrans" cxnId="{34E0CC7E-B980-4C18-9CD8-E766522BF91E}">
      <dgm:prSet/>
      <dgm:spPr/>
      <dgm:t>
        <a:bodyPr/>
        <a:lstStyle/>
        <a:p>
          <a:endParaRPr lang="en-US"/>
        </a:p>
      </dgm:t>
    </dgm:pt>
    <dgm:pt modelId="{A42E4348-CCDC-4249-8E28-5EE0B5BEA9E6}" type="pres">
      <dgm:prSet presAssocID="{4F9E2F0A-8B76-4F68-A189-F6CE180E5FF5}" presName="hierChild1" presStyleCnt="0">
        <dgm:presLayoutVars>
          <dgm:orgChart val="1"/>
          <dgm:chPref val="1"/>
          <dgm:dir/>
          <dgm:animOne val="branch"/>
          <dgm:animLvl val="lvl"/>
          <dgm:resizeHandles/>
        </dgm:presLayoutVars>
      </dgm:prSet>
      <dgm:spPr/>
    </dgm:pt>
    <dgm:pt modelId="{6C3646DB-2CC8-4055-A08D-B4C2ADD07CBC}" type="pres">
      <dgm:prSet presAssocID="{51C41BD4-2922-4938-B9B3-C1622378ABBE}" presName="hierRoot1" presStyleCnt="0">
        <dgm:presLayoutVars>
          <dgm:hierBranch val="init"/>
        </dgm:presLayoutVars>
      </dgm:prSet>
      <dgm:spPr/>
    </dgm:pt>
    <dgm:pt modelId="{B190EC3A-B3B0-45A8-B54D-EA4BAB0824D1}" type="pres">
      <dgm:prSet presAssocID="{51C41BD4-2922-4938-B9B3-C1622378ABBE}" presName="rootComposite1" presStyleCnt="0"/>
      <dgm:spPr/>
    </dgm:pt>
    <dgm:pt modelId="{0675E7A7-0E06-4FEC-8016-C0D489E90588}" type="pres">
      <dgm:prSet presAssocID="{51C41BD4-2922-4938-B9B3-C1622378ABBE}" presName="rootText1" presStyleLbl="node0" presStyleIdx="0" presStyleCnt="3">
        <dgm:presLayoutVars>
          <dgm:chPref val="3"/>
        </dgm:presLayoutVars>
      </dgm:prSet>
      <dgm:spPr>
        <a:prstGeom prst="roundRect">
          <a:avLst/>
        </a:prstGeom>
      </dgm:spPr>
    </dgm:pt>
    <dgm:pt modelId="{026608A0-08DD-409C-B919-584A1D47C248}" type="pres">
      <dgm:prSet presAssocID="{51C41BD4-2922-4938-B9B3-C1622378ABBE}" presName="rootConnector1" presStyleLbl="node1" presStyleIdx="0" presStyleCnt="0"/>
      <dgm:spPr/>
    </dgm:pt>
    <dgm:pt modelId="{83036226-2517-4FD3-A9A2-4FD05616D955}" type="pres">
      <dgm:prSet presAssocID="{51C41BD4-2922-4938-B9B3-C1622378ABBE}" presName="hierChild2" presStyleCnt="0"/>
      <dgm:spPr/>
    </dgm:pt>
    <dgm:pt modelId="{AA17B516-66E2-479E-B2AD-A568CBECF123}" type="pres">
      <dgm:prSet presAssocID="{51C41BD4-2922-4938-B9B3-C1622378ABBE}" presName="hierChild3" presStyleCnt="0"/>
      <dgm:spPr/>
    </dgm:pt>
    <dgm:pt modelId="{093D8539-623F-4AF1-B960-1C9B3E0DC8A6}" type="pres">
      <dgm:prSet presAssocID="{61DB65FD-9BA4-45C9-96E7-4B733DD924B9}" presName="hierRoot1" presStyleCnt="0">
        <dgm:presLayoutVars>
          <dgm:hierBranch val="init"/>
        </dgm:presLayoutVars>
      </dgm:prSet>
      <dgm:spPr/>
    </dgm:pt>
    <dgm:pt modelId="{9CE4ED33-6D6D-4ED2-8C3E-07B5E111EC39}" type="pres">
      <dgm:prSet presAssocID="{61DB65FD-9BA4-45C9-96E7-4B733DD924B9}" presName="rootComposite1" presStyleCnt="0"/>
      <dgm:spPr/>
    </dgm:pt>
    <dgm:pt modelId="{6ABD52B2-F11E-45CF-AC1A-DC7F140488E8}" type="pres">
      <dgm:prSet presAssocID="{61DB65FD-9BA4-45C9-96E7-4B733DD924B9}" presName="rootText1" presStyleLbl="node0" presStyleIdx="1" presStyleCnt="3">
        <dgm:presLayoutVars>
          <dgm:chPref val="3"/>
        </dgm:presLayoutVars>
      </dgm:prSet>
      <dgm:spPr>
        <a:prstGeom prst="roundRect">
          <a:avLst/>
        </a:prstGeom>
      </dgm:spPr>
    </dgm:pt>
    <dgm:pt modelId="{2C3E1E3D-0C1F-400C-A6A7-98ED134D1A94}" type="pres">
      <dgm:prSet presAssocID="{61DB65FD-9BA4-45C9-96E7-4B733DD924B9}" presName="rootConnector1" presStyleLbl="node1" presStyleIdx="0" presStyleCnt="0"/>
      <dgm:spPr/>
    </dgm:pt>
    <dgm:pt modelId="{16A299D3-1912-4C8B-9842-B1CF61CF7B2C}" type="pres">
      <dgm:prSet presAssocID="{61DB65FD-9BA4-45C9-96E7-4B733DD924B9}" presName="hierChild2" presStyleCnt="0"/>
      <dgm:spPr/>
    </dgm:pt>
    <dgm:pt modelId="{F20F1D48-8606-48E1-9303-662ABB025060}" type="pres">
      <dgm:prSet presAssocID="{F1718F86-668B-46E3-9708-3AD1A1CE5671}" presName="Name37" presStyleLbl="parChTrans1D2" presStyleIdx="0" presStyleCnt="1"/>
      <dgm:spPr/>
    </dgm:pt>
    <dgm:pt modelId="{2D7AF25C-1EB6-427C-ADC6-A731159F7521}" type="pres">
      <dgm:prSet presAssocID="{F30F140E-79AD-41B9-AC9A-AE13E8D307D5}" presName="hierRoot2" presStyleCnt="0">
        <dgm:presLayoutVars>
          <dgm:hierBranch val="init"/>
        </dgm:presLayoutVars>
      </dgm:prSet>
      <dgm:spPr/>
    </dgm:pt>
    <dgm:pt modelId="{678983B5-150E-4DFD-9CA5-A237A0CD859A}" type="pres">
      <dgm:prSet presAssocID="{F30F140E-79AD-41B9-AC9A-AE13E8D307D5}" presName="rootComposite" presStyleCnt="0"/>
      <dgm:spPr/>
    </dgm:pt>
    <dgm:pt modelId="{1BDD0A36-78CF-45AA-8B5E-499899AF03DF}" type="pres">
      <dgm:prSet presAssocID="{F30F140E-79AD-41B9-AC9A-AE13E8D307D5}" presName="rootText" presStyleLbl="node2" presStyleIdx="0" presStyleCnt="1">
        <dgm:presLayoutVars>
          <dgm:chPref val="3"/>
        </dgm:presLayoutVars>
      </dgm:prSet>
      <dgm:spPr>
        <a:prstGeom prst="roundRect">
          <a:avLst/>
        </a:prstGeom>
      </dgm:spPr>
    </dgm:pt>
    <dgm:pt modelId="{F79D3559-DEF5-46BA-9DCF-D502C42375BA}" type="pres">
      <dgm:prSet presAssocID="{F30F140E-79AD-41B9-AC9A-AE13E8D307D5}" presName="rootConnector" presStyleLbl="node2" presStyleIdx="0" presStyleCnt="1"/>
      <dgm:spPr/>
    </dgm:pt>
    <dgm:pt modelId="{B5AD0488-90DE-455D-846D-4A9E259E3D7E}" type="pres">
      <dgm:prSet presAssocID="{F30F140E-79AD-41B9-AC9A-AE13E8D307D5}" presName="hierChild4" presStyleCnt="0"/>
      <dgm:spPr/>
    </dgm:pt>
    <dgm:pt modelId="{51F8F108-719B-4E5A-AE7B-3ED460112A14}" type="pres">
      <dgm:prSet presAssocID="{B82F4054-2FC9-47A6-9D92-CFF29EB0A3BA}" presName="Name37" presStyleLbl="parChTrans1D3" presStyleIdx="0" presStyleCnt="3"/>
      <dgm:spPr/>
    </dgm:pt>
    <dgm:pt modelId="{01941309-481B-4AE3-BD9A-B37FA98B09D7}" type="pres">
      <dgm:prSet presAssocID="{790DAB68-B44C-4DE8-AF56-F0531D06B9CD}" presName="hierRoot2" presStyleCnt="0">
        <dgm:presLayoutVars>
          <dgm:hierBranch val="init"/>
        </dgm:presLayoutVars>
      </dgm:prSet>
      <dgm:spPr/>
    </dgm:pt>
    <dgm:pt modelId="{C64CD4CB-1FFC-4EA0-B04F-22E1E40C152F}" type="pres">
      <dgm:prSet presAssocID="{790DAB68-B44C-4DE8-AF56-F0531D06B9CD}" presName="rootComposite" presStyleCnt="0"/>
      <dgm:spPr/>
    </dgm:pt>
    <dgm:pt modelId="{EA91A652-3492-4D42-962E-B02175D8B61B}" type="pres">
      <dgm:prSet presAssocID="{790DAB68-B44C-4DE8-AF56-F0531D06B9CD}" presName="rootText" presStyleLbl="node3" presStyleIdx="0" presStyleCnt="3">
        <dgm:presLayoutVars>
          <dgm:chPref val="3"/>
        </dgm:presLayoutVars>
      </dgm:prSet>
      <dgm:spPr>
        <a:prstGeom prst="roundRect">
          <a:avLst/>
        </a:prstGeom>
      </dgm:spPr>
    </dgm:pt>
    <dgm:pt modelId="{FA42F777-C2E6-4C60-A543-32CBF985D448}" type="pres">
      <dgm:prSet presAssocID="{790DAB68-B44C-4DE8-AF56-F0531D06B9CD}" presName="rootConnector" presStyleLbl="node3" presStyleIdx="0" presStyleCnt="3"/>
      <dgm:spPr/>
    </dgm:pt>
    <dgm:pt modelId="{875C93BB-500F-4DA7-A306-0FA92EC5FE68}" type="pres">
      <dgm:prSet presAssocID="{790DAB68-B44C-4DE8-AF56-F0531D06B9CD}" presName="hierChild4" presStyleCnt="0"/>
      <dgm:spPr/>
    </dgm:pt>
    <dgm:pt modelId="{5F8C42B0-70D9-4279-BB60-6B7B059746AB}" type="pres">
      <dgm:prSet presAssocID="{69DD4A13-73B1-4456-9470-3EDA045C4219}" presName="Name37" presStyleLbl="parChTrans1D4" presStyleIdx="0" presStyleCnt="1"/>
      <dgm:spPr/>
    </dgm:pt>
    <dgm:pt modelId="{717DA2B6-966F-4F0C-9DD8-60D2AA04CD8A}" type="pres">
      <dgm:prSet presAssocID="{11C30D4B-A7C9-4CED-A99C-0705B77D24EF}" presName="hierRoot2" presStyleCnt="0">
        <dgm:presLayoutVars>
          <dgm:hierBranch val="init"/>
        </dgm:presLayoutVars>
      </dgm:prSet>
      <dgm:spPr/>
    </dgm:pt>
    <dgm:pt modelId="{7947D661-DC76-4CEF-9970-E0756297C2A1}" type="pres">
      <dgm:prSet presAssocID="{11C30D4B-A7C9-4CED-A99C-0705B77D24EF}" presName="rootComposite" presStyleCnt="0"/>
      <dgm:spPr/>
    </dgm:pt>
    <dgm:pt modelId="{7DE90C6A-182C-4626-8269-E65DE02F45FE}" type="pres">
      <dgm:prSet presAssocID="{11C30D4B-A7C9-4CED-A99C-0705B77D24EF}" presName="rootText" presStyleLbl="node4" presStyleIdx="0" presStyleCnt="1">
        <dgm:presLayoutVars>
          <dgm:chPref val="3"/>
        </dgm:presLayoutVars>
      </dgm:prSet>
      <dgm:spPr>
        <a:prstGeom prst="roundRect">
          <a:avLst/>
        </a:prstGeom>
      </dgm:spPr>
    </dgm:pt>
    <dgm:pt modelId="{4910EC77-4040-4E65-B105-284904078533}" type="pres">
      <dgm:prSet presAssocID="{11C30D4B-A7C9-4CED-A99C-0705B77D24EF}" presName="rootConnector" presStyleLbl="node4" presStyleIdx="0" presStyleCnt="1"/>
      <dgm:spPr/>
    </dgm:pt>
    <dgm:pt modelId="{8F2E7A22-8DDC-4186-A6A6-518C65491843}" type="pres">
      <dgm:prSet presAssocID="{11C30D4B-A7C9-4CED-A99C-0705B77D24EF}" presName="hierChild4" presStyleCnt="0"/>
      <dgm:spPr/>
    </dgm:pt>
    <dgm:pt modelId="{2D175CFA-FC65-4708-8166-ECECBC1D9E03}" type="pres">
      <dgm:prSet presAssocID="{11C30D4B-A7C9-4CED-A99C-0705B77D24EF}" presName="hierChild5" presStyleCnt="0"/>
      <dgm:spPr/>
    </dgm:pt>
    <dgm:pt modelId="{71A47D80-0D35-45CA-9A5F-53A034096B00}" type="pres">
      <dgm:prSet presAssocID="{790DAB68-B44C-4DE8-AF56-F0531D06B9CD}" presName="hierChild5" presStyleCnt="0"/>
      <dgm:spPr/>
    </dgm:pt>
    <dgm:pt modelId="{F54E1D40-FFEE-4FF6-A00C-1D283B77BBFE}" type="pres">
      <dgm:prSet presAssocID="{644A6D50-2389-42FB-84C9-01EA9F21596F}" presName="Name37" presStyleLbl="parChTrans1D3" presStyleIdx="1" presStyleCnt="3"/>
      <dgm:spPr/>
    </dgm:pt>
    <dgm:pt modelId="{EF08312F-01B9-4559-863F-B53286CB9613}" type="pres">
      <dgm:prSet presAssocID="{4E8501C9-0FED-4053-99FC-3D2B4657E1EE}" presName="hierRoot2" presStyleCnt="0">
        <dgm:presLayoutVars>
          <dgm:hierBranch val="init"/>
        </dgm:presLayoutVars>
      </dgm:prSet>
      <dgm:spPr/>
    </dgm:pt>
    <dgm:pt modelId="{B79F3B38-81E6-4EBC-9522-C3BC0F55F91E}" type="pres">
      <dgm:prSet presAssocID="{4E8501C9-0FED-4053-99FC-3D2B4657E1EE}" presName="rootComposite" presStyleCnt="0"/>
      <dgm:spPr/>
    </dgm:pt>
    <dgm:pt modelId="{EE1372C5-0CCE-4705-89C5-D45C21292F09}" type="pres">
      <dgm:prSet presAssocID="{4E8501C9-0FED-4053-99FC-3D2B4657E1EE}" presName="rootText" presStyleLbl="node3" presStyleIdx="1" presStyleCnt="3">
        <dgm:presLayoutVars>
          <dgm:chPref val="3"/>
        </dgm:presLayoutVars>
      </dgm:prSet>
      <dgm:spPr>
        <a:prstGeom prst="roundRect">
          <a:avLst/>
        </a:prstGeom>
      </dgm:spPr>
    </dgm:pt>
    <dgm:pt modelId="{A96CB1AB-1492-465F-B3B0-F00EDA0E59C9}" type="pres">
      <dgm:prSet presAssocID="{4E8501C9-0FED-4053-99FC-3D2B4657E1EE}" presName="rootConnector" presStyleLbl="node3" presStyleIdx="1" presStyleCnt="3"/>
      <dgm:spPr/>
    </dgm:pt>
    <dgm:pt modelId="{5BDDEDE4-5D20-4719-A548-26CFD4D7872B}" type="pres">
      <dgm:prSet presAssocID="{4E8501C9-0FED-4053-99FC-3D2B4657E1EE}" presName="hierChild4" presStyleCnt="0"/>
      <dgm:spPr/>
    </dgm:pt>
    <dgm:pt modelId="{13097FA1-9DC3-4F8C-8F2F-A4A1E955CCF1}" type="pres">
      <dgm:prSet presAssocID="{4E8501C9-0FED-4053-99FC-3D2B4657E1EE}" presName="hierChild5" presStyleCnt="0"/>
      <dgm:spPr/>
    </dgm:pt>
    <dgm:pt modelId="{B40ECBC0-A6E2-4F5E-B04D-2402DA65E9BA}" type="pres">
      <dgm:prSet presAssocID="{55A56653-4973-4C47-9AED-89262FABA65D}" presName="Name37" presStyleLbl="parChTrans1D3" presStyleIdx="2" presStyleCnt="3"/>
      <dgm:spPr/>
    </dgm:pt>
    <dgm:pt modelId="{190E7E8C-EA4B-48DC-9578-49D902E28E56}" type="pres">
      <dgm:prSet presAssocID="{1F37604E-A9C0-49BA-9F33-DF0D2667E7AB}" presName="hierRoot2" presStyleCnt="0">
        <dgm:presLayoutVars>
          <dgm:hierBranch val="init"/>
        </dgm:presLayoutVars>
      </dgm:prSet>
      <dgm:spPr/>
    </dgm:pt>
    <dgm:pt modelId="{84176FA3-57C9-45BB-A7E6-423D37D99D17}" type="pres">
      <dgm:prSet presAssocID="{1F37604E-A9C0-49BA-9F33-DF0D2667E7AB}" presName="rootComposite" presStyleCnt="0"/>
      <dgm:spPr/>
    </dgm:pt>
    <dgm:pt modelId="{D0F4E367-AC93-4F92-B2B2-331B343ACB38}" type="pres">
      <dgm:prSet presAssocID="{1F37604E-A9C0-49BA-9F33-DF0D2667E7AB}" presName="rootText" presStyleLbl="node3" presStyleIdx="2" presStyleCnt="3">
        <dgm:presLayoutVars>
          <dgm:chPref val="3"/>
        </dgm:presLayoutVars>
      </dgm:prSet>
      <dgm:spPr>
        <a:prstGeom prst="roundRect">
          <a:avLst/>
        </a:prstGeom>
      </dgm:spPr>
    </dgm:pt>
    <dgm:pt modelId="{E12D0010-996F-4630-A5DB-9838DE73917A}" type="pres">
      <dgm:prSet presAssocID="{1F37604E-A9C0-49BA-9F33-DF0D2667E7AB}" presName="rootConnector" presStyleLbl="node3" presStyleIdx="2" presStyleCnt="3"/>
      <dgm:spPr/>
    </dgm:pt>
    <dgm:pt modelId="{A163FD1A-5377-4A2E-ACE9-03EADBBCB839}" type="pres">
      <dgm:prSet presAssocID="{1F37604E-A9C0-49BA-9F33-DF0D2667E7AB}" presName="hierChild4" presStyleCnt="0"/>
      <dgm:spPr/>
    </dgm:pt>
    <dgm:pt modelId="{C0DE5566-FCEB-4E18-A6B9-FF190936A85F}" type="pres">
      <dgm:prSet presAssocID="{1F37604E-A9C0-49BA-9F33-DF0D2667E7AB}" presName="hierChild5" presStyleCnt="0"/>
      <dgm:spPr/>
    </dgm:pt>
    <dgm:pt modelId="{37CE39D3-F8DD-4F5C-93CA-61B7512CF54F}" type="pres">
      <dgm:prSet presAssocID="{F30F140E-79AD-41B9-AC9A-AE13E8D307D5}" presName="hierChild5" presStyleCnt="0"/>
      <dgm:spPr/>
    </dgm:pt>
    <dgm:pt modelId="{3CE16185-E514-49F4-8EE3-1516A7DB5C3C}" type="pres">
      <dgm:prSet presAssocID="{61DB65FD-9BA4-45C9-96E7-4B733DD924B9}" presName="hierChild3" presStyleCnt="0"/>
      <dgm:spPr/>
    </dgm:pt>
    <dgm:pt modelId="{277D1016-8952-4AB7-90E6-90D624B1D1EC}" type="pres">
      <dgm:prSet presAssocID="{C9484DDF-8DCB-4749-A32D-BFC271E08FA6}" presName="hierRoot1" presStyleCnt="0">
        <dgm:presLayoutVars>
          <dgm:hierBranch val="init"/>
        </dgm:presLayoutVars>
      </dgm:prSet>
      <dgm:spPr/>
    </dgm:pt>
    <dgm:pt modelId="{472662DE-ED2F-4367-94BF-859090507560}" type="pres">
      <dgm:prSet presAssocID="{C9484DDF-8DCB-4749-A32D-BFC271E08FA6}" presName="rootComposite1" presStyleCnt="0"/>
      <dgm:spPr/>
    </dgm:pt>
    <dgm:pt modelId="{FD017256-D96A-4A8A-B1BE-F67836AAF12B}" type="pres">
      <dgm:prSet presAssocID="{C9484DDF-8DCB-4749-A32D-BFC271E08FA6}" presName="rootText1" presStyleLbl="node0" presStyleIdx="2" presStyleCnt="3">
        <dgm:presLayoutVars>
          <dgm:chPref val="3"/>
        </dgm:presLayoutVars>
      </dgm:prSet>
      <dgm:spPr>
        <a:prstGeom prst="roundRect">
          <a:avLst/>
        </a:prstGeom>
      </dgm:spPr>
    </dgm:pt>
    <dgm:pt modelId="{B83B04CB-2E70-4306-A101-0140FE71A230}" type="pres">
      <dgm:prSet presAssocID="{C9484DDF-8DCB-4749-A32D-BFC271E08FA6}" presName="rootConnector1" presStyleLbl="node1" presStyleIdx="0" presStyleCnt="0"/>
      <dgm:spPr/>
    </dgm:pt>
    <dgm:pt modelId="{19CDDF3A-DDC0-4E8E-9D2D-720D12FAD12F}" type="pres">
      <dgm:prSet presAssocID="{C9484DDF-8DCB-4749-A32D-BFC271E08FA6}" presName="hierChild2" presStyleCnt="0"/>
      <dgm:spPr/>
    </dgm:pt>
    <dgm:pt modelId="{508A0F6C-0A3E-499E-BF44-307C05095191}" type="pres">
      <dgm:prSet presAssocID="{C9484DDF-8DCB-4749-A32D-BFC271E08FA6}" presName="hierChild3" presStyleCnt="0"/>
      <dgm:spPr/>
    </dgm:pt>
  </dgm:ptLst>
  <dgm:cxnLst>
    <dgm:cxn modelId="{A9F15E06-0447-9444-88B7-5ABE27A3F34D}" type="presOf" srcId="{B82F4054-2FC9-47A6-9D92-CFF29EB0A3BA}" destId="{51F8F108-719B-4E5A-AE7B-3ED460112A14}" srcOrd="0" destOrd="0" presId="urn:microsoft.com/office/officeart/2005/8/layout/orgChart1"/>
    <dgm:cxn modelId="{5BF60B12-6C4B-A94E-A3C7-2AEB3F2D536D}" type="presOf" srcId="{C9484DDF-8DCB-4749-A32D-BFC271E08FA6}" destId="{B83B04CB-2E70-4306-A101-0140FE71A230}" srcOrd="1" destOrd="0" presId="urn:microsoft.com/office/officeart/2005/8/layout/orgChart1"/>
    <dgm:cxn modelId="{837E0215-0B73-024F-A356-AA02E818BF92}" type="presOf" srcId="{51C41BD4-2922-4938-B9B3-C1622378ABBE}" destId="{0675E7A7-0E06-4FEC-8016-C0D489E90588}" srcOrd="0" destOrd="0" presId="urn:microsoft.com/office/officeart/2005/8/layout/orgChart1"/>
    <dgm:cxn modelId="{42034C17-8D39-F948-80F4-E6D87D95511F}" type="presOf" srcId="{F30F140E-79AD-41B9-AC9A-AE13E8D307D5}" destId="{F79D3559-DEF5-46BA-9DCF-D502C42375BA}" srcOrd="1" destOrd="0" presId="urn:microsoft.com/office/officeart/2005/8/layout/orgChart1"/>
    <dgm:cxn modelId="{6B28DE18-E448-7745-8F57-59924FCB0242}" type="presOf" srcId="{61DB65FD-9BA4-45C9-96E7-4B733DD924B9}" destId="{6ABD52B2-F11E-45CF-AC1A-DC7F140488E8}" srcOrd="0" destOrd="0" presId="urn:microsoft.com/office/officeart/2005/8/layout/orgChart1"/>
    <dgm:cxn modelId="{AE982419-E107-4933-97C7-020C9CA2D067}" srcId="{F30F140E-79AD-41B9-AC9A-AE13E8D307D5}" destId="{1F37604E-A9C0-49BA-9F33-DF0D2667E7AB}" srcOrd="2" destOrd="0" parTransId="{55A56653-4973-4C47-9AED-89262FABA65D}" sibTransId="{AF7FC844-0772-42E5-94D8-D8400F21B3F3}"/>
    <dgm:cxn modelId="{6337BA23-8C63-43BF-B1F5-987BAEEEF602}" srcId="{F30F140E-79AD-41B9-AC9A-AE13E8D307D5}" destId="{790DAB68-B44C-4DE8-AF56-F0531D06B9CD}" srcOrd="0" destOrd="0" parTransId="{B82F4054-2FC9-47A6-9D92-CFF29EB0A3BA}" sibTransId="{FF6D801A-D0D4-480F-801D-26B8579EBF09}"/>
    <dgm:cxn modelId="{1F14D127-BD50-7342-8D1A-3C28D347BBBC}" type="presOf" srcId="{F1718F86-668B-46E3-9708-3AD1A1CE5671}" destId="{F20F1D48-8606-48E1-9303-662ABB025060}" srcOrd="0" destOrd="0" presId="urn:microsoft.com/office/officeart/2005/8/layout/orgChart1"/>
    <dgm:cxn modelId="{BA807928-05AA-CA4C-95BE-1B4C826A1A8B}" type="presOf" srcId="{F30F140E-79AD-41B9-AC9A-AE13E8D307D5}" destId="{1BDD0A36-78CF-45AA-8B5E-499899AF03DF}" srcOrd="0" destOrd="0" presId="urn:microsoft.com/office/officeart/2005/8/layout/orgChart1"/>
    <dgm:cxn modelId="{25E8A42B-9C6C-F148-BE91-E9D0F0917076}" type="presOf" srcId="{11C30D4B-A7C9-4CED-A99C-0705B77D24EF}" destId="{4910EC77-4040-4E65-B105-284904078533}" srcOrd="1" destOrd="0" presId="urn:microsoft.com/office/officeart/2005/8/layout/orgChart1"/>
    <dgm:cxn modelId="{81FEDE53-F5CC-43C8-A4AD-CD92573D0841}" srcId="{4F9E2F0A-8B76-4F68-A189-F6CE180E5FF5}" destId="{51C41BD4-2922-4938-B9B3-C1622378ABBE}" srcOrd="0" destOrd="0" parTransId="{11CCBABA-DC84-4591-B047-30083F3B67DA}" sibTransId="{93DAB10C-B335-485A-A0CA-D9BAAABDE92F}"/>
    <dgm:cxn modelId="{2BCFAF57-C53D-E844-8D49-27C4E97C2D55}" type="presOf" srcId="{11C30D4B-A7C9-4CED-A99C-0705B77D24EF}" destId="{7DE90C6A-182C-4626-8269-E65DE02F45FE}" srcOrd="0" destOrd="0" presId="urn:microsoft.com/office/officeart/2005/8/layout/orgChart1"/>
    <dgm:cxn modelId="{AA8D1F5A-BDE9-1040-B0C0-34EDAB6F25F2}" type="presOf" srcId="{4E8501C9-0FED-4053-99FC-3D2B4657E1EE}" destId="{EE1372C5-0CCE-4705-89C5-D45C21292F09}" srcOrd="0" destOrd="0" presId="urn:microsoft.com/office/officeart/2005/8/layout/orgChart1"/>
    <dgm:cxn modelId="{6E34E961-A5CA-8A49-AB16-D632064EE716}" type="presOf" srcId="{1F37604E-A9C0-49BA-9F33-DF0D2667E7AB}" destId="{E12D0010-996F-4630-A5DB-9838DE73917A}" srcOrd="1" destOrd="0" presId="urn:microsoft.com/office/officeart/2005/8/layout/orgChart1"/>
    <dgm:cxn modelId="{B1BE0164-28FC-4D39-89C0-46A1D18C7A29}" srcId="{61DB65FD-9BA4-45C9-96E7-4B733DD924B9}" destId="{F30F140E-79AD-41B9-AC9A-AE13E8D307D5}" srcOrd="0" destOrd="0" parTransId="{F1718F86-668B-46E3-9708-3AD1A1CE5671}" sibTransId="{754204B4-64EA-4E9C-9875-9481CB2A01FF}"/>
    <dgm:cxn modelId="{F569D673-D6AF-ED43-B0A3-838DDF718F55}" type="presOf" srcId="{55A56653-4973-4C47-9AED-89262FABA65D}" destId="{B40ECBC0-A6E2-4F5E-B04D-2402DA65E9BA}" srcOrd="0" destOrd="0" presId="urn:microsoft.com/office/officeart/2005/8/layout/orgChart1"/>
    <dgm:cxn modelId="{6C897E74-7371-BC4E-A881-5F37E720EE1C}" type="presOf" srcId="{1F37604E-A9C0-49BA-9F33-DF0D2667E7AB}" destId="{D0F4E367-AC93-4F92-B2B2-331B343ACB38}" srcOrd="0" destOrd="0" presId="urn:microsoft.com/office/officeart/2005/8/layout/orgChart1"/>
    <dgm:cxn modelId="{A8DAB57B-83AB-394A-922C-E24BCD6D9573}" type="presOf" srcId="{61DB65FD-9BA4-45C9-96E7-4B733DD924B9}" destId="{2C3E1E3D-0C1F-400C-A6A7-98ED134D1A94}" srcOrd="1" destOrd="0" presId="urn:microsoft.com/office/officeart/2005/8/layout/orgChart1"/>
    <dgm:cxn modelId="{34E0CC7E-B980-4C18-9CD8-E766522BF91E}" srcId="{4F9E2F0A-8B76-4F68-A189-F6CE180E5FF5}" destId="{C9484DDF-8DCB-4749-A32D-BFC271E08FA6}" srcOrd="2" destOrd="0" parTransId="{A52B41AB-0B00-4DFF-B829-8FE337E11F9C}" sibTransId="{44F31D57-E91D-4CEC-8C6B-8B10DED0D40C}"/>
    <dgm:cxn modelId="{F0468D92-B98E-4BE1-85B6-D244A66F2884}" srcId="{F30F140E-79AD-41B9-AC9A-AE13E8D307D5}" destId="{4E8501C9-0FED-4053-99FC-3D2B4657E1EE}" srcOrd="1" destOrd="0" parTransId="{644A6D50-2389-42FB-84C9-01EA9F21596F}" sibTransId="{1B251BBE-432E-4295-B367-A5874988BD73}"/>
    <dgm:cxn modelId="{6F80A79C-B2C7-4963-B125-1B530DE494FD}" srcId="{4F9E2F0A-8B76-4F68-A189-F6CE180E5FF5}" destId="{61DB65FD-9BA4-45C9-96E7-4B733DD924B9}" srcOrd="1" destOrd="0" parTransId="{8F15458B-7A9F-4D65-9FE7-F6D2EC798B22}" sibTransId="{71284FBB-03C4-4E89-8F9D-BD898BC14928}"/>
    <dgm:cxn modelId="{8EE8C19E-A706-C54C-BEB9-0A03E177F25E}" type="presOf" srcId="{C9484DDF-8DCB-4749-A32D-BFC271E08FA6}" destId="{FD017256-D96A-4A8A-B1BE-F67836AAF12B}" srcOrd="0" destOrd="0" presId="urn:microsoft.com/office/officeart/2005/8/layout/orgChart1"/>
    <dgm:cxn modelId="{8B28B8AB-6D56-1B41-A976-E31DD1FA351B}" type="presOf" srcId="{51C41BD4-2922-4938-B9B3-C1622378ABBE}" destId="{026608A0-08DD-409C-B919-584A1D47C248}" srcOrd="1" destOrd="0" presId="urn:microsoft.com/office/officeart/2005/8/layout/orgChart1"/>
    <dgm:cxn modelId="{317873BC-6DAA-4A56-B3F9-10F4FC158286}" srcId="{790DAB68-B44C-4DE8-AF56-F0531D06B9CD}" destId="{11C30D4B-A7C9-4CED-A99C-0705B77D24EF}" srcOrd="0" destOrd="0" parTransId="{69DD4A13-73B1-4456-9470-3EDA045C4219}" sibTransId="{08CB3F85-F2BB-43D8-BC74-60BE6217A751}"/>
    <dgm:cxn modelId="{B57698D2-ACE2-BB45-94E8-B940B9B02848}" type="presOf" srcId="{4F9E2F0A-8B76-4F68-A189-F6CE180E5FF5}" destId="{A42E4348-CCDC-4249-8E28-5EE0B5BEA9E6}" srcOrd="0" destOrd="0" presId="urn:microsoft.com/office/officeart/2005/8/layout/orgChart1"/>
    <dgm:cxn modelId="{0735EBDF-FC15-2647-B2AF-6BFD8759237B}" type="presOf" srcId="{69DD4A13-73B1-4456-9470-3EDA045C4219}" destId="{5F8C42B0-70D9-4279-BB60-6B7B059746AB}" srcOrd="0" destOrd="0" presId="urn:microsoft.com/office/officeart/2005/8/layout/orgChart1"/>
    <dgm:cxn modelId="{CADD00E2-81DD-D04A-B918-D008596EBA9E}" type="presOf" srcId="{644A6D50-2389-42FB-84C9-01EA9F21596F}" destId="{F54E1D40-FFEE-4FF6-A00C-1D283B77BBFE}" srcOrd="0" destOrd="0" presId="urn:microsoft.com/office/officeart/2005/8/layout/orgChart1"/>
    <dgm:cxn modelId="{E189DDE9-D20D-774D-AAB3-DBE858C979CC}" type="presOf" srcId="{4E8501C9-0FED-4053-99FC-3D2B4657E1EE}" destId="{A96CB1AB-1492-465F-B3B0-F00EDA0E59C9}" srcOrd="1" destOrd="0" presId="urn:microsoft.com/office/officeart/2005/8/layout/orgChart1"/>
    <dgm:cxn modelId="{A53120F3-3DC3-E44D-A5E1-312118541CD9}" type="presOf" srcId="{790DAB68-B44C-4DE8-AF56-F0531D06B9CD}" destId="{EA91A652-3492-4D42-962E-B02175D8B61B}" srcOrd="0" destOrd="0" presId="urn:microsoft.com/office/officeart/2005/8/layout/orgChart1"/>
    <dgm:cxn modelId="{6E8DAAFA-8DCE-0247-93B6-E4478FD30DB3}" type="presOf" srcId="{790DAB68-B44C-4DE8-AF56-F0531D06B9CD}" destId="{FA42F777-C2E6-4C60-A543-32CBF985D448}" srcOrd="1" destOrd="0" presId="urn:microsoft.com/office/officeart/2005/8/layout/orgChart1"/>
    <dgm:cxn modelId="{1CA14CBB-8871-7B47-BA33-8034ED4FFFF0}" type="presParOf" srcId="{A42E4348-CCDC-4249-8E28-5EE0B5BEA9E6}" destId="{6C3646DB-2CC8-4055-A08D-B4C2ADD07CBC}" srcOrd="0" destOrd="0" presId="urn:microsoft.com/office/officeart/2005/8/layout/orgChart1"/>
    <dgm:cxn modelId="{50D42C93-5969-4544-BAF7-B61D348D18BB}" type="presParOf" srcId="{6C3646DB-2CC8-4055-A08D-B4C2ADD07CBC}" destId="{B190EC3A-B3B0-45A8-B54D-EA4BAB0824D1}" srcOrd="0" destOrd="0" presId="urn:microsoft.com/office/officeart/2005/8/layout/orgChart1"/>
    <dgm:cxn modelId="{06DF0F16-0E27-FB4A-88C0-E78BA78FE742}" type="presParOf" srcId="{B190EC3A-B3B0-45A8-B54D-EA4BAB0824D1}" destId="{0675E7A7-0E06-4FEC-8016-C0D489E90588}" srcOrd="0" destOrd="0" presId="urn:microsoft.com/office/officeart/2005/8/layout/orgChart1"/>
    <dgm:cxn modelId="{438EEC3D-A272-B84B-98EC-736789341E06}" type="presParOf" srcId="{B190EC3A-B3B0-45A8-B54D-EA4BAB0824D1}" destId="{026608A0-08DD-409C-B919-584A1D47C248}" srcOrd="1" destOrd="0" presId="urn:microsoft.com/office/officeart/2005/8/layout/orgChart1"/>
    <dgm:cxn modelId="{2C1B4541-4620-CB4E-8609-55174A19BD2F}" type="presParOf" srcId="{6C3646DB-2CC8-4055-A08D-B4C2ADD07CBC}" destId="{83036226-2517-4FD3-A9A2-4FD05616D955}" srcOrd="1" destOrd="0" presId="urn:microsoft.com/office/officeart/2005/8/layout/orgChart1"/>
    <dgm:cxn modelId="{CBFC4E2D-F2DF-8C4A-BCA1-F80F5F205171}" type="presParOf" srcId="{6C3646DB-2CC8-4055-A08D-B4C2ADD07CBC}" destId="{AA17B516-66E2-479E-B2AD-A568CBECF123}" srcOrd="2" destOrd="0" presId="urn:microsoft.com/office/officeart/2005/8/layout/orgChart1"/>
    <dgm:cxn modelId="{3B3B7909-C771-D448-9736-173D66F98048}" type="presParOf" srcId="{A42E4348-CCDC-4249-8E28-5EE0B5BEA9E6}" destId="{093D8539-623F-4AF1-B960-1C9B3E0DC8A6}" srcOrd="1" destOrd="0" presId="urn:microsoft.com/office/officeart/2005/8/layout/orgChart1"/>
    <dgm:cxn modelId="{D1AFF765-7995-4D44-BE36-FDEF060A0601}" type="presParOf" srcId="{093D8539-623F-4AF1-B960-1C9B3E0DC8A6}" destId="{9CE4ED33-6D6D-4ED2-8C3E-07B5E111EC39}" srcOrd="0" destOrd="0" presId="urn:microsoft.com/office/officeart/2005/8/layout/orgChart1"/>
    <dgm:cxn modelId="{20DD1557-736A-2846-B21C-9047CCA1A24C}" type="presParOf" srcId="{9CE4ED33-6D6D-4ED2-8C3E-07B5E111EC39}" destId="{6ABD52B2-F11E-45CF-AC1A-DC7F140488E8}" srcOrd="0" destOrd="0" presId="urn:microsoft.com/office/officeart/2005/8/layout/orgChart1"/>
    <dgm:cxn modelId="{BE82E63A-8E38-0146-9462-51A9E3ED89C9}" type="presParOf" srcId="{9CE4ED33-6D6D-4ED2-8C3E-07B5E111EC39}" destId="{2C3E1E3D-0C1F-400C-A6A7-98ED134D1A94}" srcOrd="1" destOrd="0" presId="urn:microsoft.com/office/officeart/2005/8/layout/orgChart1"/>
    <dgm:cxn modelId="{01F2D24A-65CF-FA43-94BA-3BD7D50F4FFB}" type="presParOf" srcId="{093D8539-623F-4AF1-B960-1C9B3E0DC8A6}" destId="{16A299D3-1912-4C8B-9842-B1CF61CF7B2C}" srcOrd="1" destOrd="0" presId="urn:microsoft.com/office/officeart/2005/8/layout/orgChart1"/>
    <dgm:cxn modelId="{0224AEA1-46B2-0E41-AB88-5F23C3522C11}" type="presParOf" srcId="{16A299D3-1912-4C8B-9842-B1CF61CF7B2C}" destId="{F20F1D48-8606-48E1-9303-662ABB025060}" srcOrd="0" destOrd="0" presId="urn:microsoft.com/office/officeart/2005/8/layout/orgChart1"/>
    <dgm:cxn modelId="{E0EB813B-1E7E-1A45-94AB-5B469C6AFD87}" type="presParOf" srcId="{16A299D3-1912-4C8B-9842-B1CF61CF7B2C}" destId="{2D7AF25C-1EB6-427C-ADC6-A731159F7521}" srcOrd="1" destOrd="0" presId="urn:microsoft.com/office/officeart/2005/8/layout/orgChart1"/>
    <dgm:cxn modelId="{ACFEA7EA-7947-B443-8714-C82E51BFD689}" type="presParOf" srcId="{2D7AF25C-1EB6-427C-ADC6-A731159F7521}" destId="{678983B5-150E-4DFD-9CA5-A237A0CD859A}" srcOrd="0" destOrd="0" presId="urn:microsoft.com/office/officeart/2005/8/layout/orgChart1"/>
    <dgm:cxn modelId="{96ED8398-0117-574D-8EF7-BD12B185689F}" type="presParOf" srcId="{678983B5-150E-4DFD-9CA5-A237A0CD859A}" destId="{1BDD0A36-78CF-45AA-8B5E-499899AF03DF}" srcOrd="0" destOrd="0" presId="urn:microsoft.com/office/officeart/2005/8/layout/orgChart1"/>
    <dgm:cxn modelId="{ABA4ADD5-7786-BC4B-B4B4-37979B1BEDEC}" type="presParOf" srcId="{678983B5-150E-4DFD-9CA5-A237A0CD859A}" destId="{F79D3559-DEF5-46BA-9DCF-D502C42375BA}" srcOrd="1" destOrd="0" presId="urn:microsoft.com/office/officeart/2005/8/layout/orgChart1"/>
    <dgm:cxn modelId="{5146B624-67C9-C24D-8FE3-49EC179566FF}" type="presParOf" srcId="{2D7AF25C-1EB6-427C-ADC6-A731159F7521}" destId="{B5AD0488-90DE-455D-846D-4A9E259E3D7E}" srcOrd="1" destOrd="0" presId="urn:microsoft.com/office/officeart/2005/8/layout/orgChart1"/>
    <dgm:cxn modelId="{650DA8E6-FB36-5F48-AC3F-226646DFFD30}" type="presParOf" srcId="{B5AD0488-90DE-455D-846D-4A9E259E3D7E}" destId="{51F8F108-719B-4E5A-AE7B-3ED460112A14}" srcOrd="0" destOrd="0" presId="urn:microsoft.com/office/officeart/2005/8/layout/orgChart1"/>
    <dgm:cxn modelId="{2973DF38-94D7-E84C-A8B0-97E8CB08A1E4}" type="presParOf" srcId="{B5AD0488-90DE-455D-846D-4A9E259E3D7E}" destId="{01941309-481B-4AE3-BD9A-B37FA98B09D7}" srcOrd="1" destOrd="0" presId="urn:microsoft.com/office/officeart/2005/8/layout/orgChart1"/>
    <dgm:cxn modelId="{9F78042B-B495-FF44-BC92-C82E20D995CE}" type="presParOf" srcId="{01941309-481B-4AE3-BD9A-B37FA98B09D7}" destId="{C64CD4CB-1FFC-4EA0-B04F-22E1E40C152F}" srcOrd="0" destOrd="0" presId="urn:microsoft.com/office/officeart/2005/8/layout/orgChart1"/>
    <dgm:cxn modelId="{FA36F9DB-F9D1-614D-87E1-1FCA21A32F91}" type="presParOf" srcId="{C64CD4CB-1FFC-4EA0-B04F-22E1E40C152F}" destId="{EA91A652-3492-4D42-962E-B02175D8B61B}" srcOrd="0" destOrd="0" presId="urn:microsoft.com/office/officeart/2005/8/layout/orgChart1"/>
    <dgm:cxn modelId="{10913AC9-D3AC-E048-B8F3-7D8C063B0AB0}" type="presParOf" srcId="{C64CD4CB-1FFC-4EA0-B04F-22E1E40C152F}" destId="{FA42F777-C2E6-4C60-A543-32CBF985D448}" srcOrd="1" destOrd="0" presId="urn:microsoft.com/office/officeart/2005/8/layout/orgChart1"/>
    <dgm:cxn modelId="{DD7502A7-313A-3E4D-A563-40F2E7F81A2D}" type="presParOf" srcId="{01941309-481B-4AE3-BD9A-B37FA98B09D7}" destId="{875C93BB-500F-4DA7-A306-0FA92EC5FE68}" srcOrd="1" destOrd="0" presId="urn:microsoft.com/office/officeart/2005/8/layout/orgChart1"/>
    <dgm:cxn modelId="{F575B484-6371-9A4F-A542-AA5CCACEBA6D}" type="presParOf" srcId="{875C93BB-500F-4DA7-A306-0FA92EC5FE68}" destId="{5F8C42B0-70D9-4279-BB60-6B7B059746AB}" srcOrd="0" destOrd="0" presId="urn:microsoft.com/office/officeart/2005/8/layout/orgChart1"/>
    <dgm:cxn modelId="{F3A323E2-B359-B94E-BF8E-E158A0378BA7}" type="presParOf" srcId="{875C93BB-500F-4DA7-A306-0FA92EC5FE68}" destId="{717DA2B6-966F-4F0C-9DD8-60D2AA04CD8A}" srcOrd="1" destOrd="0" presId="urn:microsoft.com/office/officeart/2005/8/layout/orgChart1"/>
    <dgm:cxn modelId="{050757E3-65E6-3041-9030-8BFA1ECDA27F}" type="presParOf" srcId="{717DA2B6-966F-4F0C-9DD8-60D2AA04CD8A}" destId="{7947D661-DC76-4CEF-9970-E0756297C2A1}" srcOrd="0" destOrd="0" presId="urn:microsoft.com/office/officeart/2005/8/layout/orgChart1"/>
    <dgm:cxn modelId="{FE10BA6A-A2E7-AA49-9F04-CF27FE5BD3FD}" type="presParOf" srcId="{7947D661-DC76-4CEF-9970-E0756297C2A1}" destId="{7DE90C6A-182C-4626-8269-E65DE02F45FE}" srcOrd="0" destOrd="0" presId="urn:microsoft.com/office/officeart/2005/8/layout/orgChart1"/>
    <dgm:cxn modelId="{C5BF39A9-D1BA-4044-8F5D-2A621D0CDFDD}" type="presParOf" srcId="{7947D661-DC76-4CEF-9970-E0756297C2A1}" destId="{4910EC77-4040-4E65-B105-284904078533}" srcOrd="1" destOrd="0" presId="urn:microsoft.com/office/officeart/2005/8/layout/orgChart1"/>
    <dgm:cxn modelId="{7DD4B384-8E6E-C64E-A757-B71C56403001}" type="presParOf" srcId="{717DA2B6-966F-4F0C-9DD8-60D2AA04CD8A}" destId="{8F2E7A22-8DDC-4186-A6A6-518C65491843}" srcOrd="1" destOrd="0" presId="urn:microsoft.com/office/officeart/2005/8/layout/orgChart1"/>
    <dgm:cxn modelId="{B38C746C-871D-284D-AABA-A5EC7C378384}" type="presParOf" srcId="{717DA2B6-966F-4F0C-9DD8-60D2AA04CD8A}" destId="{2D175CFA-FC65-4708-8166-ECECBC1D9E03}" srcOrd="2" destOrd="0" presId="urn:microsoft.com/office/officeart/2005/8/layout/orgChart1"/>
    <dgm:cxn modelId="{35527EBF-E7A2-714D-9FA9-498417E3D177}" type="presParOf" srcId="{01941309-481B-4AE3-BD9A-B37FA98B09D7}" destId="{71A47D80-0D35-45CA-9A5F-53A034096B00}" srcOrd="2" destOrd="0" presId="urn:microsoft.com/office/officeart/2005/8/layout/orgChart1"/>
    <dgm:cxn modelId="{EFB85057-D356-8E4F-8D5B-1D61E81A05BC}" type="presParOf" srcId="{B5AD0488-90DE-455D-846D-4A9E259E3D7E}" destId="{F54E1D40-FFEE-4FF6-A00C-1D283B77BBFE}" srcOrd="2" destOrd="0" presId="urn:microsoft.com/office/officeart/2005/8/layout/orgChart1"/>
    <dgm:cxn modelId="{C2E9E761-1BCE-5241-BCE4-07C06AA6F2D3}" type="presParOf" srcId="{B5AD0488-90DE-455D-846D-4A9E259E3D7E}" destId="{EF08312F-01B9-4559-863F-B53286CB9613}" srcOrd="3" destOrd="0" presId="urn:microsoft.com/office/officeart/2005/8/layout/orgChart1"/>
    <dgm:cxn modelId="{377CDDB6-4813-774F-BB7F-6D82188282AF}" type="presParOf" srcId="{EF08312F-01B9-4559-863F-B53286CB9613}" destId="{B79F3B38-81E6-4EBC-9522-C3BC0F55F91E}" srcOrd="0" destOrd="0" presId="urn:microsoft.com/office/officeart/2005/8/layout/orgChart1"/>
    <dgm:cxn modelId="{DC469032-507A-2542-97D0-8AC6EFD407F2}" type="presParOf" srcId="{B79F3B38-81E6-4EBC-9522-C3BC0F55F91E}" destId="{EE1372C5-0CCE-4705-89C5-D45C21292F09}" srcOrd="0" destOrd="0" presId="urn:microsoft.com/office/officeart/2005/8/layout/orgChart1"/>
    <dgm:cxn modelId="{E531C554-E4D7-0C4D-8CD2-D363246E50DC}" type="presParOf" srcId="{B79F3B38-81E6-4EBC-9522-C3BC0F55F91E}" destId="{A96CB1AB-1492-465F-B3B0-F00EDA0E59C9}" srcOrd="1" destOrd="0" presId="urn:microsoft.com/office/officeart/2005/8/layout/orgChart1"/>
    <dgm:cxn modelId="{D4C1916D-3E85-6840-8E81-1909D3599D34}" type="presParOf" srcId="{EF08312F-01B9-4559-863F-B53286CB9613}" destId="{5BDDEDE4-5D20-4719-A548-26CFD4D7872B}" srcOrd="1" destOrd="0" presId="urn:microsoft.com/office/officeart/2005/8/layout/orgChart1"/>
    <dgm:cxn modelId="{199AA3F0-A3DE-0841-8971-711530B82CEC}" type="presParOf" srcId="{EF08312F-01B9-4559-863F-B53286CB9613}" destId="{13097FA1-9DC3-4F8C-8F2F-A4A1E955CCF1}" srcOrd="2" destOrd="0" presId="urn:microsoft.com/office/officeart/2005/8/layout/orgChart1"/>
    <dgm:cxn modelId="{0421EFE9-5343-8940-BE4C-A1E5E4FECD4F}" type="presParOf" srcId="{B5AD0488-90DE-455D-846D-4A9E259E3D7E}" destId="{B40ECBC0-A6E2-4F5E-B04D-2402DA65E9BA}" srcOrd="4" destOrd="0" presId="urn:microsoft.com/office/officeart/2005/8/layout/orgChart1"/>
    <dgm:cxn modelId="{9B907965-B79F-F844-BC4F-FACCA9964697}" type="presParOf" srcId="{B5AD0488-90DE-455D-846D-4A9E259E3D7E}" destId="{190E7E8C-EA4B-48DC-9578-49D902E28E56}" srcOrd="5" destOrd="0" presId="urn:microsoft.com/office/officeart/2005/8/layout/orgChart1"/>
    <dgm:cxn modelId="{6A68EA69-769C-7D43-ABA1-238917CCD355}" type="presParOf" srcId="{190E7E8C-EA4B-48DC-9578-49D902E28E56}" destId="{84176FA3-57C9-45BB-A7E6-423D37D99D17}" srcOrd="0" destOrd="0" presId="urn:microsoft.com/office/officeart/2005/8/layout/orgChart1"/>
    <dgm:cxn modelId="{6F62313D-C42E-3448-B595-9073886E6A16}" type="presParOf" srcId="{84176FA3-57C9-45BB-A7E6-423D37D99D17}" destId="{D0F4E367-AC93-4F92-B2B2-331B343ACB38}" srcOrd="0" destOrd="0" presId="urn:microsoft.com/office/officeart/2005/8/layout/orgChart1"/>
    <dgm:cxn modelId="{29CB7564-5DBD-C549-B8B1-D4C31A09965E}" type="presParOf" srcId="{84176FA3-57C9-45BB-A7E6-423D37D99D17}" destId="{E12D0010-996F-4630-A5DB-9838DE73917A}" srcOrd="1" destOrd="0" presId="urn:microsoft.com/office/officeart/2005/8/layout/orgChart1"/>
    <dgm:cxn modelId="{ED886D8E-9CC7-A34B-A110-2B5C10DF94A9}" type="presParOf" srcId="{190E7E8C-EA4B-48DC-9578-49D902E28E56}" destId="{A163FD1A-5377-4A2E-ACE9-03EADBBCB839}" srcOrd="1" destOrd="0" presId="urn:microsoft.com/office/officeart/2005/8/layout/orgChart1"/>
    <dgm:cxn modelId="{9D728190-F995-684E-A7D4-24C4D4EF9397}" type="presParOf" srcId="{190E7E8C-EA4B-48DC-9578-49D902E28E56}" destId="{C0DE5566-FCEB-4E18-A6B9-FF190936A85F}" srcOrd="2" destOrd="0" presId="urn:microsoft.com/office/officeart/2005/8/layout/orgChart1"/>
    <dgm:cxn modelId="{CBEBC205-4BED-BA48-A5AB-8B287889CDC9}" type="presParOf" srcId="{2D7AF25C-1EB6-427C-ADC6-A731159F7521}" destId="{37CE39D3-F8DD-4F5C-93CA-61B7512CF54F}" srcOrd="2" destOrd="0" presId="urn:microsoft.com/office/officeart/2005/8/layout/orgChart1"/>
    <dgm:cxn modelId="{DD7CDB75-B9DD-0441-B832-A142D168C034}" type="presParOf" srcId="{093D8539-623F-4AF1-B960-1C9B3E0DC8A6}" destId="{3CE16185-E514-49F4-8EE3-1516A7DB5C3C}" srcOrd="2" destOrd="0" presId="urn:microsoft.com/office/officeart/2005/8/layout/orgChart1"/>
    <dgm:cxn modelId="{31917D80-32EF-354B-9052-A2150EDB1424}" type="presParOf" srcId="{A42E4348-CCDC-4249-8E28-5EE0B5BEA9E6}" destId="{277D1016-8952-4AB7-90E6-90D624B1D1EC}" srcOrd="2" destOrd="0" presId="urn:microsoft.com/office/officeart/2005/8/layout/orgChart1"/>
    <dgm:cxn modelId="{ACFD9AF3-18C1-614F-A724-130B72BBD3D3}" type="presParOf" srcId="{277D1016-8952-4AB7-90E6-90D624B1D1EC}" destId="{472662DE-ED2F-4367-94BF-859090507560}" srcOrd="0" destOrd="0" presId="urn:microsoft.com/office/officeart/2005/8/layout/orgChart1"/>
    <dgm:cxn modelId="{5AF65956-C5AF-374B-8BCD-D3E7D0B87E2D}" type="presParOf" srcId="{472662DE-ED2F-4367-94BF-859090507560}" destId="{FD017256-D96A-4A8A-B1BE-F67836AAF12B}" srcOrd="0" destOrd="0" presId="urn:microsoft.com/office/officeart/2005/8/layout/orgChart1"/>
    <dgm:cxn modelId="{01A257CD-71E2-2A4F-8AC0-A60085891C29}" type="presParOf" srcId="{472662DE-ED2F-4367-94BF-859090507560}" destId="{B83B04CB-2E70-4306-A101-0140FE71A230}" srcOrd="1" destOrd="0" presId="urn:microsoft.com/office/officeart/2005/8/layout/orgChart1"/>
    <dgm:cxn modelId="{021F5EF1-9840-AA40-A80C-C4911492A8CF}" type="presParOf" srcId="{277D1016-8952-4AB7-90E6-90D624B1D1EC}" destId="{19CDDF3A-DDC0-4E8E-9D2D-720D12FAD12F}" srcOrd="1" destOrd="0" presId="urn:microsoft.com/office/officeart/2005/8/layout/orgChart1"/>
    <dgm:cxn modelId="{63C6069C-4060-384B-A4AD-B60710E57E24}" type="presParOf" srcId="{277D1016-8952-4AB7-90E6-90D624B1D1EC}" destId="{508A0F6C-0A3E-499E-BF44-307C0509519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F9E2F0A-8B76-4F68-A189-F6CE180E5FF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1C41BD4-2922-4938-B9B3-C1622378ABBE}">
      <dgm:prSet phldrT="[Text]" custT="1"/>
      <dgm:spPr>
        <a:xfrm>
          <a:off x="703" y="360222"/>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Cash</a:t>
          </a:r>
        </a:p>
      </dgm:t>
    </dgm:pt>
    <dgm:pt modelId="{11CCBABA-DC84-4591-B047-30083F3B67DA}" type="parTrans" cxnId="{81FEDE53-F5CC-43C8-A4AD-CD92573D0841}">
      <dgm:prSet/>
      <dgm:spPr/>
      <dgm:t>
        <a:bodyPr/>
        <a:lstStyle/>
        <a:p>
          <a:endParaRPr lang="en-US"/>
        </a:p>
      </dgm:t>
    </dgm:pt>
    <dgm:pt modelId="{93DAB10C-B335-485A-A0CA-D9BAAABDE92F}" type="sibTrans" cxnId="{81FEDE53-F5CC-43C8-A4AD-CD92573D0841}">
      <dgm:prSet/>
      <dgm:spPr/>
      <dgm:t>
        <a:bodyPr/>
        <a:lstStyle/>
        <a:p>
          <a:endParaRPr lang="en-US"/>
        </a:p>
      </dgm:t>
    </dgm:pt>
    <dgm:pt modelId="{84A8A8DF-5222-47C6-B5F4-6EDEF2457049}">
      <dgm:prSet phldrT="[Text]" custT="1"/>
      <dgm:spPr>
        <a:xfrm>
          <a:off x="1705517" y="360222"/>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Loan</a:t>
          </a:r>
        </a:p>
      </dgm:t>
    </dgm:pt>
    <dgm:pt modelId="{BFCD0560-7D21-4B08-90C8-DC0EDC8865D6}" type="parTrans" cxnId="{909CC38A-38C9-4F78-A6B6-833FD960C021}">
      <dgm:prSet/>
      <dgm:spPr/>
      <dgm:t>
        <a:bodyPr/>
        <a:lstStyle/>
        <a:p>
          <a:endParaRPr lang="en-US"/>
        </a:p>
      </dgm:t>
    </dgm:pt>
    <dgm:pt modelId="{717EE33B-08CD-400F-9D63-6D735CC9FA89}" type="sibTrans" cxnId="{909CC38A-38C9-4F78-A6B6-833FD960C021}">
      <dgm:prSet/>
      <dgm:spPr/>
      <dgm:t>
        <a:bodyPr/>
        <a:lstStyle/>
        <a:p>
          <a:endParaRPr lang="en-US"/>
        </a:p>
      </dgm:t>
    </dgm:pt>
    <dgm:pt modelId="{CC7D898D-602D-48F3-AC9C-B54EF41BBC1E}">
      <dgm:prSet phldrT="[Text]" custT="1"/>
      <dgm:spPr>
        <a:xfrm>
          <a:off x="3410331" y="360222"/>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Lease</a:t>
          </a:r>
        </a:p>
      </dgm:t>
    </dgm:pt>
    <dgm:pt modelId="{29A4FEB4-526E-4E5E-AD2E-F5765E1CA9E8}" type="parTrans" cxnId="{A3733A1E-3F2B-444B-B929-E80F661CC9A4}">
      <dgm:prSet/>
      <dgm:spPr/>
      <dgm:t>
        <a:bodyPr/>
        <a:lstStyle/>
        <a:p>
          <a:endParaRPr lang="en-US"/>
        </a:p>
      </dgm:t>
    </dgm:pt>
    <dgm:pt modelId="{BE85995B-7BB4-42C9-AB88-51AAF22989FD}" type="sibTrans" cxnId="{A3733A1E-3F2B-444B-B929-E80F661CC9A4}">
      <dgm:prSet/>
      <dgm:spPr/>
      <dgm:t>
        <a:bodyPr/>
        <a:lstStyle/>
        <a:p>
          <a:endParaRPr lang="en-US"/>
        </a:p>
      </dgm:t>
    </dgm:pt>
    <dgm:pt modelId="{0528F3B3-BF1E-44B3-A847-10184F946ABC}">
      <dgm:prSet phldrT="[Text]" custT="1"/>
      <dgm:spPr>
        <a:xfrm>
          <a:off x="703" y="1360567"/>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Interest or Finance Charge</a:t>
          </a:r>
        </a:p>
      </dgm:t>
    </dgm:pt>
    <dgm:pt modelId="{B5DEF46C-25CF-4DFF-A04D-C53C48EF6545}" type="parTrans" cxnId="{8C3ECCDD-E7B5-48C8-9FCF-A7DBD9D8F070}">
      <dgm:prSet/>
      <dgm:spPr>
        <a:xfrm>
          <a:off x="705171" y="1064691"/>
          <a:ext cx="3409628" cy="295876"/>
        </a:xfrm>
        <a:custGeom>
          <a:avLst/>
          <a:gdLst/>
          <a:ahLst/>
          <a:cxnLst/>
          <a:rect l="0" t="0" r="0" b="0"/>
          <a:pathLst>
            <a:path>
              <a:moveTo>
                <a:pt x="3409628" y="0"/>
              </a:moveTo>
              <a:lnTo>
                <a:pt x="3409628" y="147938"/>
              </a:lnTo>
              <a:lnTo>
                <a:pt x="0" y="147938"/>
              </a:lnTo>
              <a:lnTo>
                <a:pt x="0" y="29587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6E6C2D4A-0678-4481-A5AD-35710A7089F6}" type="sibTrans" cxnId="{8C3ECCDD-E7B5-48C8-9FCF-A7DBD9D8F070}">
      <dgm:prSet/>
      <dgm:spPr/>
      <dgm:t>
        <a:bodyPr/>
        <a:lstStyle/>
        <a:p>
          <a:endParaRPr lang="en-US"/>
        </a:p>
      </dgm:t>
    </dgm:pt>
    <dgm:pt modelId="{E5EA6A06-61EC-4C31-A92B-AABAD943EEE4}">
      <dgm:prSet phldrT="[Text]" custT="1"/>
      <dgm:spPr>
        <a:xfrm>
          <a:off x="1705517" y="1360567"/>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Down payment</a:t>
          </a:r>
        </a:p>
      </dgm:t>
    </dgm:pt>
    <dgm:pt modelId="{84E5241D-39F0-464B-8A39-6F1EB337C74E}" type="parTrans" cxnId="{D4F13407-7AA5-42F1-9411-4CD5CE173324}">
      <dgm:prSet/>
      <dgm:spPr>
        <a:xfrm>
          <a:off x="2409985" y="1064691"/>
          <a:ext cx="1704814" cy="295876"/>
        </a:xfrm>
        <a:custGeom>
          <a:avLst/>
          <a:gdLst/>
          <a:ahLst/>
          <a:cxnLst/>
          <a:rect l="0" t="0" r="0" b="0"/>
          <a:pathLst>
            <a:path>
              <a:moveTo>
                <a:pt x="1704814" y="0"/>
              </a:moveTo>
              <a:lnTo>
                <a:pt x="1704814" y="147938"/>
              </a:lnTo>
              <a:lnTo>
                <a:pt x="0" y="147938"/>
              </a:lnTo>
              <a:lnTo>
                <a:pt x="0" y="29587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14F134E9-9FC9-46F5-B134-B0F5285F7405}" type="sibTrans" cxnId="{D4F13407-7AA5-42F1-9411-4CD5CE173324}">
      <dgm:prSet/>
      <dgm:spPr/>
      <dgm:t>
        <a:bodyPr/>
        <a:lstStyle/>
        <a:p>
          <a:endParaRPr lang="en-US"/>
        </a:p>
      </dgm:t>
    </dgm:pt>
    <dgm:pt modelId="{D1A4B2A4-3BD9-45CB-8EC7-5BC38B2252FB}">
      <dgm:prSet phldrT="[Text]" custT="1"/>
      <dgm:spPr>
        <a:xfrm>
          <a:off x="2057751" y="2360913"/>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Opportunity cost</a:t>
          </a:r>
        </a:p>
      </dgm:t>
    </dgm:pt>
    <dgm:pt modelId="{DEAF8F03-F11D-4AA5-87BD-832BB7DD39C1}" type="parTrans" cxnId="{E72F4EC2-926A-4225-87E0-0975D5CCD057}">
      <dgm:prSet/>
      <dgm:spPr>
        <a:xfrm>
          <a:off x="1846411" y="2065036"/>
          <a:ext cx="211340" cy="648111"/>
        </a:xfrm>
        <a:custGeom>
          <a:avLst/>
          <a:gdLst/>
          <a:ahLst/>
          <a:cxnLst/>
          <a:rect l="0" t="0" r="0" b="0"/>
          <a:pathLst>
            <a:path>
              <a:moveTo>
                <a:pt x="0" y="0"/>
              </a:moveTo>
              <a:lnTo>
                <a:pt x="0" y="648111"/>
              </a:lnTo>
              <a:lnTo>
                <a:pt x="211340" y="64811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763F0DE5-E041-43B6-B5A1-B35A6E7D2537}" type="sibTrans" cxnId="{E72F4EC2-926A-4225-87E0-0975D5CCD057}">
      <dgm:prSet/>
      <dgm:spPr/>
      <dgm:t>
        <a:bodyPr/>
        <a:lstStyle/>
        <a:p>
          <a:endParaRPr lang="en-US"/>
        </a:p>
      </dgm:t>
    </dgm:pt>
    <dgm:pt modelId="{FCFFF968-AF08-471C-937B-3E56E12D2560}">
      <dgm:prSet phldrT="[Text]" custT="1"/>
      <dgm:spPr>
        <a:xfrm>
          <a:off x="2057751" y="3361258"/>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APR</a:t>
          </a:r>
        </a:p>
      </dgm:t>
    </dgm:pt>
    <dgm:pt modelId="{5A6FFFEB-35BC-4547-8CC0-9AAEACB2DA73}" type="parTrans" cxnId="{13D11CFE-631A-41E7-9F5E-83A1E45744BA}">
      <dgm:prSet/>
      <dgm:spPr>
        <a:xfrm>
          <a:off x="1846411" y="2065036"/>
          <a:ext cx="211340" cy="1648456"/>
        </a:xfrm>
        <a:custGeom>
          <a:avLst/>
          <a:gdLst/>
          <a:ahLst/>
          <a:cxnLst/>
          <a:rect l="0" t="0" r="0" b="0"/>
          <a:pathLst>
            <a:path>
              <a:moveTo>
                <a:pt x="0" y="0"/>
              </a:moveTo>
              <a:lnTo>
                <a:pt x="0" y="1648456"/>
              </a:lnTo>
              <a:lnTo>
                <a:pt x="211340" y="164845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CC6301EF-31E6-4E59-A6E8-CF3B0C4B3A3A}" type="sibTrans" cxnId="{13D11CFE-631A-41E7-9F5E-83A1E45744BA}">
      <dgm:prSet/>
      <dgm:spPr/>
      <dgm:t>
        <a:bodyPr/>
        <a:lstStyle/>
        <a:p>
          <a:endParaRPr lang="en-US"/>
        </a:p>
      </dgm:t>
    </dgm:pt>
    <dgm:pt modelId="{D0D62FEC-DF40-4A93-8AD1-272B94AFFBD2}">
      <dgm:prSet phldrT="[Text]" custT="1"/>
      <dgm:spPr>
        <a:xfrm>
          <a:off x="3410331" y="1360567"/>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Term</a:t>
          </a:r>
        </a:p>
      </dgm:t>
    </dgm:pt>
    <dgm:pt modelId="{E2513E16-7E85-454B-A631-A5D5AB6E7AF1}" type="parTrans" cxnId="{A71D3A5E-347E-4E4F-BEC2-210C7E69DCAA}">
      <dgm:prSet/>
      <dgm:spPr>
        <a:xfrm>
          <a:off x="4069080" y="1064691"/>
          <a:ext cx="91440" cy="295876"/>
        </a:xfrm>
        <a:custGeom>
          <a:avLst/>
          <a:gdLst/>
          <a:ahLst/>
          <a:cxnLst/>
          <a:rect l="0" t="0" r="0" b="0"/>
          <a:pathLst>
            <a:path>
              <a:moveTo>
                <a:pt x="45720" y="0"/>
              </a:moveTo>
              <a:lnTo>
                <a:pt x="45720" y="29587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54D72622-F2BE-41D8-B64A-9DBA61058BEA}" type="sibTrans" cxnId="{A71D3A5E-347E-4E4F-BEC2-210C7E69DCAA}">
      <dgm:prSet/>
      <dgm:spPr/>
      <dgm:t>
        <a:bodyPr/>
        <a:lstStyle/>
        <a:p>
          <a:endParaRPr lang="en-US"/>
        </a:p>
      </dgm:t>
    </dgm:pt>
    <dgm:pt modelId="{1D6785ED-163E-4295-B88C-5F294DE97139}">
      <dgm:prSet phldrT="[Text]" custT="1"/>
      <dgm:spPr>
        <a:xfrm>
          <a:off x="5115145" y="1360567"/>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Mileage</a:t>
          </a:r>
        </a:p>
      </dgm:t>
    </dgm:pt>
    <dgm:pt modelId="{A9926D46-575E-45FE-AC58-1B54460495B7}" type="parTrans" cxnId="{1A8FB681-BE31-476C-9AA8-F88F9F377ED5}">
      <dgm:prSet/>
      <dgm:spPr>
        <a:xfrm>
          <a:off x="4114800" y="1064691"/>
          <a:ext cx="1704814" cy="295876"/>
        </a:xfrm>
        <a:custGeom>
          <a:avLst/>
          <a:gdLst/>
          <a:ahLst/>
          <a:cxnLst/>
          <a:rect l="0" t="0" r="0" b="0"/>
          <a:pathLst>
            <a:path>
              <a:moveTo>
                <a:pt x="0" y="0"/>
              </a:moveTo>
              <a:lnTo>
                <a:pt x="0" y="147938"/>
              </a:lnTo>
              <a:lnTo>
                <a:pt x="1704814" y="147938"/>
              </a:lnTo>
              <a:lnTo>
                <a:pt x="1704814" y="29587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11FF9A3-6A9C-4339-A50F-B3DD0D177569}" type="sibTrans" cxnId="{1A8FB681-BE31-476C-9AA8-F88F9F377ED5}">
      <dgm:prSet/>
      <dgm:spPr/>
      <dgm:t>
        <a:bodyPr/>
        <a:lstStyle/>
        <a:p>
          <a:endParaRPr lang="en-US"/>
        </a:p>
      </dgm:t>
    </dgm:pt>
    <dgm:pt modelId="{70FFF28F-9AC1-41D0-A13D-B411F4D6D6C6}">
      <dgm:prSet phldrT="[Text]" custT="1"/>
      <dgm:spPr>
        <a:xfrm>
          <a:off x="6819959" y="1360567"/>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Buyout</a:t>
          </a:r>
        </a:p>
      </dgm:t>
    </dgm:pt>
    <dgm:pt modelId="{85260A0B-B9E2-4059-85CB-8D2280560CE4}" type="parTrans" cxnId="{89EFCB9F-DD04-4FD2-A373-D6A6A9FB9638}">
      <dgm:prSet/>
      <dgm:spPr>
        <a:xfrm>
          <a:off x="4114800" y="1064691"/>
          <a:ext cx="3409628" cy="295876"/>
        </a:xfrm>
        <a:custGeom>
          <a:avLst/>
          <a:gdLst/>
          <a:ahLst/>
          <a:cxnLst/>
          <a:rect l="0" t="0" r="0" b="0"/>
          <a:pathLst>
            <a:path>
              <a:moveTo>
                <a:pt x="0" y="0"/>
              </a:moveTo>
              <a:lnTo>
                <a:pt x="0" y="147938"/>
              </a:lnTo>
              <a:lnTo>
                <a:pt x="3409628" y="147938"/>
              </a:lnTo>
              <a:lnTo>
                <a:pt x="3409628" y="29587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407FF1BA-E48C-44E8-B98A-8494A40841B7}" type="sibTrans" cxnId="{89EFCB9F-DD04-4FD2-A373-D6A6A9FB9638}">
      <dgm:prSet/>
      <dgm:spPr/>
      <dgm:t>
        <a:bodyPr/>
        <a:lstStyle/>
        <a:p>
          <a:endParaRPr lang="en-US"/>
        </a:p>
      </dgm:t>
    </dgm:pt>
    <dgm:pt modelId="{A42E4348-CCDC-4249-8E28-5EE0B5BEA9E6}" type="pres">
      <dgm:prSet presAssocID="{4F9E2F0A-8B76-4F68-A189-F6CE180E5FF5}" presName="hierChild1" presStyleCnt="0">
        <dgm:presLayoutVars>
          <dgm:orgChart val="1"/>
          <dgm:chPref val="1"/>
          <dgm:dir/>
          <dgm:animOne val="branch"/>
          <dgm:animLvl val="lvl"/>
          <dgm:resizeHandles/>
        </dgm:presLayoutVars>
      </dgm:prSet>
      <dgm:spPr/>
    </dgm:pt>
    <dgm:pt modelId="{6C3646DB-2CC8-4055-A08D-B4C2ADD07CBC}" type="pres">
      <dgm:prSet presAssocID="{51C41BD4-2922-4938-B9B3-C1622378ABBE}" presName="hierRoot1" presStyleCnt="0">
        <dgm:presLayoutVars>
          <dgm:hierBranch val="init"/>
        </dgm:presLayoutVars>
      </dgm:prSet>
      <dgm:spPr/>
    </dgm:pt>
    <dgm:pt modelId="{B190EC3A-B3B0-45A8-B54D-EA4BAB0824D1}" type="pres">
      <dgm:prSet presAssocID="{51C41BD4-2922-4938-B9B3-C1622378ABBE}" presName="rootComposite1" presStyleCnt="0"/>
      <dgm:spPr/>
    </dgm:pt>
    <dgm:pt modelId="{0675E7A7-0E06-4FEC-8016-C0D489E90588}" type="pres">
      <dgm:prSet presAssocID="{51C41BD4-2922-4938-B9B3-C1622378ABBE}" presName="rootText1" presStyleLbl="node0" presStyleIdx="0" presStyleCnt="3">
        <dgm:presLayoutVars>
          <dgm:chPref val="3"/>
        </dgm:presLayoutVars>
      </dgm:prSet>
      <dgm:spPr>
        <a:prstGeom prst="roundRect">
          <a:avLst/>
        </a:prstGeom>
      </dgm:spPr>
    </dgm:pt>
    <dgm:pt modelId="{026608A0-08DD-409C-B919-584A1D47C248}" type="pres">
      <dgm:prSet presAssocID="{51C41BD4-2922-4938-B9B3-C1622378ABBE}" presName="rootConnector1" presStyleLbl="node1" presStyleIdx="0" presStyleCnt="0"/>
      <dgm:spPr/>
    </dgm:pt>
    <dgm:pt modelId="{83036226-2517-4FD3-A9A2-4FD05616D955}" type="pres">
      <dgm:prSet presAssocID="{51C41BD4-2922-4938-B9B3-C1622378ABBE}" presName="hierChild2" presStyleCnt="0"/>
      <dgm:spPr/>
    </dgm:pt>
    <dgm:pt modelId="{AA17B516-66E2-479E-B2AD-A568CBECF123}" type="pres">
      <dgm:prSet presAssocID="{51C41BD4-2922-4938-B9B3-C1622378ABBE}" presName="hierChild3" presStyleCnt="0"/>
      <dgm:spPr/>
    </dgm:pt>
    <dgm:pt modelId="{45BD2B12-BB7F-4E61-95BC-D9CBC624559F}" type="pres">
      <dgm:prSet presAssocID="{84A8A8DF-5222-47C6-B5F4-6EDEF2457049}" presName="hierRoot1" presStyleCnt="0">
        <dgm:presLayoutVars>
          <dgm:hierBranch val="init"/>
        </dgm:presLayoutVars>
      </dgm:prSet>
      <dgm:spPr/>
    </dgm:pt>
    <dgm:pt modelId="{532401F8-8A0D-4264-8EF0-34DAD60E547A}" type="pres">
      <dgm:prSet presAssocID="{84A8A8DF-5222-47C6-B5F4-6EDEF2457049}" presName="rootComposite1" presStyleCnt="0"/>
      <dgm:spPr/>
    </dgm:pt>
    <dgm:pt modelId="{393166D1-5440-41C3-BA51-9359D251AB2F}" type="pres">
      <dgm:prSet presAssocID="{84A8A8DF-5222-47C6-B5F4-6EDEF2457049}" presName="rootText1" presStyleLbl="node0" presStyleIdx="1" presStyleCnt="3">
        <dgm:presLayoutVars>
          <dgm:chPref val="3"/>
        </dgm:presLayoutVars>
      </dgm:prSet>
      <dgm:spPr>
        <a:prstGeom prst="roundRect">
          <a:avLst/>
        </a:prstGeom>
      </dgm:spPr>
    </dgm:pt>
    <dgm:pt modelId="{04B056F1-CE95-4FE9-9B8B-B4FCEF688B17}" type="pres">
      <dgm:prSet presAssocID="{84A8A8DF-5222-47C6-B5F4-6EDEF2457049}" presName="rootConnector1" presStyleLbl="node1" presStyleIdx="0" presStyleCnt="0"/>
      <dgm:spPr/>
    </dgm:pt>
    <dgm:pt modelId="{95828F0B-EF78-41BA-9CA0-583C4747AB9D}" type="pres">
      <dgm:prSet presAssocID="{84A8A8DF-5222-47C6-B5F4-6EDEF2457049}" presName="hierChild2" presStyleCnt="0"/>
      <dgm:spPr/>
    </dgm:pt>
    <dgm:pt modelId="{F4480F44-113B-4622-B13E-0CBA2D6F47E8}" type="pres">
      <dgm:prSet presAssocID="{84A8A8DF-5222-47C6-B5F4-6EDEF2457049}" presName="hierChild3" presStyleCnt="0"/>
      <dgm:spPr/>
    </dgm:pt>
    <dgm:pt modelId="{B8A9D159-FC41-400F-BEFE-E0ED8ED42EEF}" type="pres">
      <dgm:prSet presAssocID="{CC7D898D-602D-48F3-AC9C-B54EF41BBC1E}" presName="hierRoot1" presStyleCnt="0">
        <dgm:presLayoutVars>
          <dgm:hierBranch val="init"/>
        </dgm:presLayoutVars>
      </dgm:prSet>
      <dgm:spPr/>
    </dgm:pt>
    <dgm:pt modelId="{73A7BFC1-5EB5-49ED-A831-53554CBCDE16}" type="pres">
      <dgm:prSet presAssocID="{CC7D898D-602D-48F3-AC9C-B54EF41BBC1E}" presName="rootComposite1" presStyleCnt="0"/>
      <dgm:spPr/>
    </dgm:pt>
    <dgm:pt modelId="{991962B6-49F7-4625-9022-0BC04FE3E340}" type="pres">
      <dgm:prSet presAssocID="{CC7D898D-602D-48F3-AC9C-B54EF41BBC1E}" presName="rootText1" presStyleLbl="node0" presStyleIdx="2" presStyleCnt="3">
        <dgm:presLayoutVars>
          <dgm:chPref val="3"/>
        </dgm:presLayoutVars>
      </dgm:prSet>
      <dgm:spPr>
        <a:prstGeom prst="roundRect">
          <a:avLst/>
        </a:prstGeom>
      </dgm:spPr>
    </dgm:pt>
    <dgm:pt modelId="{9177B3AC-579B-4880-BAAF-B613E978D13F}" type="pres">
      <dgm:prSet presAssocID="{CC7D898D-602D-48F3-AC9C-B54EF41BBC1E}" presName="rootConnector1" presStyleLbl="node1" presStyleIdx="0" presStyleCnt="0"/>
      <dgm:spPr/>
    </dgm:pt>
    <dgm:pt modelId="{4F4D2BE8-60DE-4EE2-9D22-D618298151C9}" type="pres">
      <dgm:prSet presAssocID="{CC7D898D-602D-48F3-AC9C-B54EF41BBC1E}" presName="hierChild2" presStyleCnt="0"/>
      <dgm:spPr/>
    </dgm:pt>
    <dgm:pt modelId="{F177390A-40E0-4F19-97C2-7577277CE9D6}" type="pres">
      <dgm:prSet presAssocID="{B5DEF46C-25CF-4DFF-A04D-C53C48EF6545}" presName="Name37" presStyleLbl="parChTrans1D2" presStyleIdx="0" presStyleCnt="5"/>
      <dgm:spPr/>
    </dgm:pt>
    <dgm:pt modelId="{EDEC4575-FAF3-4F50-A306-B1DCA100BEB8}" type="pres">
      <dgm:prSet presAssocID="{0528F3B3-BF1E-44B3-A847-10184F946ABC}" presName="hierRoot2" presStyleCnt="0">
        <dgm:presLayoutVars>
          <dgm:hierBranch val="init"/>
        </dgm:presLayoutVars>
      </dgm:prSet>
      <dgm:spPr/>
    </dgm:pt>
    <dgm:pt modelId="{CD39B6EF-5344-4689-BAE3-053FB2FA1ED4}" type="pres">
      <dgm:prSet presAssocID="{0528F3B3-BF1E-44B3-A847-10184F946ABC}" presName="rootComposite" presStyleCnt="0"/>
      <dgm:spPr/>
    </dgm:pt>
    <dgm:pt modelId="{E6966DFE-2A0F-4675-A89F-1742760EE5BF}" type="pres">
      <dgm:prSet presAssocID="{0528F3B3-BF1E-44B3-A847-10184F946ABC}" presName="rootText" presStyleLbl="node2" presStyleIdx="0" presStyleCnt="5">
        <dgm:presLayoutVars>
          <dgm:chPref val="3"/>
        </dgm:presLayoutVars>
      </dgm:prSet>
      <dgm:spPr>
        <a:prstGeom prst="roundRect">
          <a:avLst/>
        </a:prstGeom>
      </dgm:spPr>
    </dgm:pt>
    <dgm:pt modelId="{5EE0102A-CF66-4A4B-87CF-3DC6890D69C1}" type="pres">
      <dgm:prSet presAssocID="{0528F3B3-BF1E-44B3-A847-10184F946ABC}" presName="rootConnector" presStyleLbl="node2" presStyleIdx="0" presStyleCnt="5"/>
      <dgm:spPr/>
    </dgm:pt>
    <dgm:pt modelId="{AFC1343F-82DB-4766-99FE-87091A6B1277}" type="pres">
      <dgm:prSet presAssocID="{0528F3B3-BF1E-44B3-A847-10184F946ABC}" presName="hierChild4" presStyleCnt="0"/>
      <dgm:spPr/>
    </dgm:pt>
    <dgm:pt modelId="{26FD671F-B03E-4041-9079-3BA753E0A9DB}" type="pres">
      <dgm:prSet presAssocID="{0528F3B3-BF1E-44B3-A847-10184F946ABC}" presName="hierChild5" presStyleCnt="0"/>
      <dgm:spPr/>
    </dgm:pt>
    <dgm:pt modelId="{18EFF091-C77F-419C-B540-D03B40604500}" type="pres">
      <dgm:prSet presAssocID="{84E5241D-39F0-464B-8A39-6F1EB337C74E}" presName="Name37" presStyleLbl="parChTrans1D2" presStyleIdx="1" presStyleCnt="5"/>
      <dgm:spPr/>
    </dgm:pt>
    <dgm:pt modelId="{FA502A39-1817-4687-AA4A-0C5DBF31222C}" type="pres">
      <dgm:prSet presAssocID="{E5EA6A06-61EC-4C31-A92B-AABAD943EEE4}" presName="hierRoot2" presStyleCnt="0">
        <dgm:presLayoutVars>
          <dgm:hierBranch val="init"/>
        </dgm:presLayoutVars>
      </dgm:prSet>
      <dgm:spPr/>
    </dgm:pt>
    <dgm:pt modelId="{DADB08C2-AC59-4465-9C22-47CA5BD76C40}" type="pres">
      <dgm:prSet presAssocID="{E5EA6A06-61EC-4C31-A92B-AABAD943EEE4}" presName="rootComposite" presStyleCnt="0"/>
      <dgm:spPr/>
    </dgm:pt>
    <dgm:pt modelId="{A1B688D1-1EE2-456C-8E0B-5780E7ECDD6D}" type="pres">
      <dgm:prSet presAssocID="{E5EA6A06-61EC-4C31-A92B-AABAD943EEE4}" presName="rootText" presStyleLbl="node2" presStyleIdx="1" presStyleCnt="5">
        <dgm:presLayoutVars>
          <dgm:chPref val="3"/>
        </dgm:presLayoutVars>
      </dgm:prSet>
      <dgm:spPr>
        <a:prstGeom prst="roundRect">
          <a:avLst/>
        </a:prstGeom>
      </dgm:spPr>
    </dgm:pt>
    <dgm:pt modelId="{0D69AF3C-CF84-4C8C-83E1-528305CB10A8}" type="pres">
      <dgm:prSet presAssocID="{E5EA6A06-61EC-4C31-A92B-AABAD943EEE4}" presName="rootConnector" presStyleLbl="node2" presStyleIdx="1" presStyleCnt="5"/>
      <dgm:spPr/>
    </dgm:pt>
    <dgm:pt modelId="{DA353C44-948D-4EE3-8782-CBD001DACB4F}" type="pres">
      <dgm:prSet presAssocID="{E5EA6A06-61EC-4C31-A92B-AABAD943EEE4}" presName="hierChild4" presStyleCnt="0"/>
      <dgm:spPr/>
    </dgm:pt>
    <dgm:pt modelId="{A0E9F738-1ED0-4BEB-98CE-F501966E6D8D}" type="pres">
      <dgm:prSet presAssocID="{DEAF8F03-F11D-4AA5-87BD-832BB7DD39C1}" presName="Name37" presStyleLbl="parChTrans1D3" presStyleIdx="0" presStyleCnt="2"/>
      <dgm:spPr/>
    </dgm:pt>
    <dgm:pt modelId="{DFC38AE1-6BE4-431A-A02B-0263AEEDB1BE}" type="pres">
      <dgm:prSet presAssocID="{D1A4B2A4-3BD9-45CB-8EC7-5BC38B2252FB}" presName="hierRoot2" presStyleCnt="0">
        <dgm:presLayoutVars>
          <dgm:hierBranch val="init"/>
        </dgm:presLayoutVars>
      </dgm:prSet>
      <dgm:spPr/>
    </dgm:pt>
    <dgm:pt modelId="{88A73137-BDF1-4F72-839E-7135A9087F83}" type="pres">
      <dgm:prSet presAssocID="{D1A4B2A4-3BD9-45CB-8EC7-5BC38B2252FB}" presName="rootComposite" presStyleCnt="0"/>
      <dgm:spPr/>
    </dgm:pt>
    <dgm:pt modelId="{53E4181C-130E-4456-AEFC-4A649084C2DA}" type="pres">
      <dgm:prSet presAssocID="{D1A4B2A4-3BD9-45CB-8EC7-5BC38B2252FB}" presName="rootText" presStyleLbl="node3" presStyleIdx="0" presStyleCnt="2">
        <dgm:presLayoutVars>
          <dgm:chPref val="3"/>
        </dgm:presLayoutVars>
      </dgm:prSet>
      <dgm:spPr>
        <a:prstGeom prst="roundRect">
          <a:avLst/>
        </a:prstGeom>
      </dgm:spPr>
    </dgm:pt>
    <dgm:pt modelId="{2847AB71-E928-4066-95C0-C3A4C53B5F69}" type="pres">
      <dgm:prSet presAssocID="{D1A4B2A4-3BD9-45CB-8EC7-5BC38B2252FB}" presName="rootConnector" presStyleLbl="node3" presStyleIdx="0" presStyleCnt="2"/>
      <dgm:spPr/>
    </dgm:pt>
    <dgm:pt modelId="{FBCF6AC2-A1D8-4924-84CC-AEFC325567C5}" type="pres">
      <dgm:prSet presAssocID="{D1A4B2A4-3BD9-45CB-8EC7-5BC38B2252FB}" presName="hierChild4" presStyleCnt="0"/>
      <dgm:spPr/>
    </dgm:pt>
    <dgm:pt modelId="{AD1653D6-4AB1-49C0-9369-DA72B31D5714}" type="pres">
      <dgm:prSet presAssocID="{D1A4B2A4-3BD9-45CB-8EC7-5BC38B2252FB}" presName="hierChild5" presStyleCnt="0"/>
      <dgm:spPr/>
    </dgm:pt>
    <dgm:pt modelId="{5036ED14-0A7C-40C9-AA81-D0E19A3BFB96}" type="pres">
      <dgm:prSet presAssocID="{5A6FFFEB-35BC-4547-8CC0-9AAEACB2DA73}" presName="Name37" presStyleLbl="parChTrans1D3" presStyleIdx="1" presStyleCnt="2"/>
      <dgm:spPr/>
    </dgm:pt>
    <dgm:pt modelId="{EC4B8C0D-5481-4FF2-B24B-DC32D63B2DC5}" type="pres">
      <dgm:prSet presAssocID="{FCFFF968-AF08-471C-937B-3E56E12D2560}" presName="hierRoot2" presStyleCnt="0">
        <dgm:presLayoutVars>
          <dgm:hierBranch val="init"/>
        </dgm:presLayoutVars>
      </dgm:prSet>
      <dgm:spPr/>
    </dgm:pt>
    <dgm:pt modelId="{1A1E2C23-9667-4026-9803-C17C126B7E94}" type="pres">
      <dgm:prSet presAssocID="{FCFFF968-AF08-471C-937B-3E56E12D2560}" presName="rootComposite" presStyleCnt="0"/>
      <dgm:spPr/>
    </dgm:pt>
    <dgm:pt modelId="{6392F510-984E-4D56-89FF-7E94B2C648EB}" type="pres">
      <dgm:prSet presAssocID="{FCFFF968-AF08-471C-937B-3E56E12D2560}" presName="rootText" presStyleLbl="node3" presStyleIdx="1" presStyleCnt="2">
        <dgm:presLayoutVars>
          <dgm:chPref val="3"/>
        </dgm:presLayoutVars>
      </dgm:prSet>
      <dgm:spPr>
        <a:prstGeom prst="roundRect">
          <a:avLst/>
        </a:prstGeom>
      </dgm:spPr>
    </dgm:pt>
    <dgm:pt modelId="{989DC9C6-CC43-4972-A0EB-CEB1CDDCEE2D}" type="pres">
      <dgm:prSet presAssocID="{FCFFF968-AF08-471C-937B-3E56E12D2560}" presName="rootConnector" presStyleLbl="node3" presStyleIdx="1" presStyleCnt="2"/>
      <dgm:spPr/>
    </dgm:pt>
    <dgm:pt modelId="{7A49CC0D-0078-45BA-9012-DBFF5246311B}" type="pres">
      <dgm:prSet presAssocID="{FCFFF968-AF08-471C-937B-3E56E12D2560}" presName="hierChild4" presStyleCnt="0"/>
      <dgm:spPr/>
    </dgm:pt>
    <dgm:pt modelId="{B6C287B3-1BD4-4FA5-9B6D-04223D3E5658}" type="pres">
      <dgm:prSet presAssocID="{FCFFF968-AF08-471C-937B-3E56E12D2560}" presName="hierChild5" presStyleCnt="0"/>
      <dgm:spPr/>
    </dgm:pt>
    <dgm:pt modelId="{D1326EBB-D1F2-4543-B32D-96162462E6ED}" type="pres">
      <dgm:prSet presAssocID="{E5EA6A06-61EC-4C31-A92B-AABAD943EEE4}" presName="hierChild5" presStyleCnt="0"/>
      <dgm:spPr/>
    </dgm:pt>
    <dgm:pt modelId="{B8527D8F-CB3C-4C78-8FDC-14164A06889B}" type="pres">
      <dgm:prSet presAssocID="{E2513E16-7E85-454B-A631-A5D5AB6E7AF1}" presName="Name37" presStyleLbl="parChTrans1D2" presStyleIdx="2" presStyleCnt="5"/>
      <dgm:spPr/>
    </dgm:pt>
    <dgm:pt modelId="{7E3CE2C8-B954-4091-B190-B2A9FD42F381}" type="pres">
      <dgm:prSet presAssocID="{D0D62FEC-DF40-4A93-8AD1-272B94AFFBD2}" presName="hierRoot2" presStyleCnt="0">
        <dgm:presLayoutVars>
          <dgm:hierBranch val="init"/>
        </dgm:presLayoutVars>
      </dgm:prSet>
      <dgm:spPr/>
    </dgm:pt>
    <dgm:pt modelId="{4A8DD985-CFF3-4E67-A808-155CB73AB579}" type="pres">
      <dgm:prSet presAssocID="{D0D62FEC-DF40-4A93-8AD1-272B94AFFBD2}" presName="rootComposite" presStyleCnt="0"/>
      <dgm:spPr/>
    </dgm:pt>
    <dgm:pt modelId="{7162BE81-085E-4241-A932-15CCB2C21066}" type="pres">
      <dgm:prSet presAssocID="{D0D62FEC-DF40-4A93-8AD1-272B94AFFBD2}" presName="rootText" presStyleLbl="node2" presStyleIdx="2" presStyleCnt="5">
        <dgm:presLayoutVars>
          <dgm:chPref val="3"/>
        </dgm:presLayoutVars>
      </dgm:prSet>
      <dgm:spPr>
        <a:prstGeom prst="roundRect">
          <a:avLst/>
        </a:prstGeom>
      </dgm:spPr>
    </dgm:pt>
    <dgm:pt modelId="{9CFB49FB-0DCC-4507-B2E8-AF90A207C655}" type="pres">
      <dgm:prSet presAssocID="{D0D62FEC-DF40-4A93-8AD1-272B94AFFBD2}" presName="rootConnector" presStyleLbl="node2" presStyleIdx="2" presStyleCnt="5"/>
      <dgm:spPr/>
    </dgm:pt>
    <dgm:pt modelId="{4A5D8EF0-3FC9-474C-9EF4-D916B9EEE91F}" type="pres">
      <dgm:prSet presAssocID="{D0D62FEC-DF40-4A93-8AD1-272B94AFFBD2}" presName="hierChild4" presStyleCnt="0"/>
      <dgm:spPr/>
    </dgm:pt>
    <dgm:pt modelId="{DAAE40A8-CBB3-46AB-9F44-E5568BB88035}" type="pres">
      <dgm:prSet presAssocID="{D0D62FEC-DF40-4A93-8AD1-272B94AFFBD2}" presName="hierChild5" presStyleCnt="0"/>
      <dgm:spPr/>
    </dgm:pt>
    <dgm:pt modelId="{C535D301-7BAF-47A4-AE78-91ED00D97F1F}" type="pres">
      <dgm:prSet presAssocID="{A9926D46-575E-45FE-AC58-1B54460495B7}" presName="Name37" presStyleLbl="parChTrans1D2" presStyleIdx="3" presStyleCnt="5"/>
      <dgm:spPr/>
    </dgm:pt>
    <dgm:pt modelId="{46073A61-A6F2-4A68-8FF8-55487C90C824}" type="pres">
      <dgm:prSet presAssocID="{1D6785ED-163E-4295-B88C-5F294DE97139}" presName="hierRoot2" presStyleCnt="0">
        <dgm:presLayoutVars>
          <dgm:hierBranch val="init"/>
        </dgm:presLayoutVars>
      </dgm:prSet>
      <dgm:spPr/>
    </dgm:pt>
    <dgm:pt modelId="{DDFA5546-9D0F-4F2A-91EC-8E53F1A4E484}" type="pres">
      <dgm:prSet presAssocID="{1D6785ED-163E-4295-B88C-5F294DE97139}" presName="rootComposite" presStyleCnt="0"/>
      <dgm:spPr/>
    </dgm:pt>
    <dgm:pt modelId="{96437E67-3DBF-4AF2-BAF9-EC3A9892FD49}" type="pres">
      <dgm:prSet presAssocID="{1D6785ED-163E-4295-B88C-5F294DE97139}" presName="rootText" presStyleLbl="node2" presStyleIdx="3" presStyleCnt="5">
        <dgm:presLayoutVars>
          <dgm:chPref val="3"/>
        </dgm:presLayoutVars>
      </dgm:prSet>
      <dgm:spPr>
        <a:prstGeom prst="roundRect">
          <a:avLst/>
        </a:prstGeom>
      </dgm:spPr>
    </dgm:pt>
    <dgm:pt modelId="{CABC3C6B-37EC-4AD7-8934-4BE95153A89E}" type="pres">
      <dgm:prSet presAssocID="{1D6785ED-163E-4295-B88C-5F294DE97139}" presName="rootConnector" presStyleLbl="node2" presStyleIdx="3" presStyleCnt="5"/>
      <dgm:spPr/>
    </dgm:pt>
    <dgm:pt modelId="{70D2F5F3-D68C-4414-A57A-2740F00D9A58}" type="pres">
      <dgm:prSet presAssocID="{1D6785ED-163E-4295-B88C-5F294DE97139}" presName="hierChild4" presStyleCnt="0"/>
      <dgm:spPr/>
    </dgm:pt>
    <dgm:pt modelId="{FDE319CB-0064-4AB0-A79E-34FF7E463002}" type="pres">
      <dgm:prSet presAssocID="{1D6785ED-163E-4295-B88C-5F294DE97139}" presName="hierChild5" presStyleCnt="0"/>
      <dgm:spPr/>
    </dgm:pt>
    <dgm:pt modelId="{F0B7A63F-6387-4CD4-9D46-DB4E71713894}" type="pres">
      <dgm:prSet presAssocID="{85260A0B-B9E2-4059-85CB-8D2280560CE4}" presName="Name37" presStyleLbl="parChTrans1D2" presStyleIdx="4" presStyleCnt="5"/>
      <dgm:spPr/>
    </dgm:pt>
    <dgm:pt modelId="{7274E130-7BE9-48E6-BEB5-104CD466CE6A}" type="pres">
      <dgm:prSet presAssocID="{70FFF28F-9AC1-41D0-A13D-B411F4D6D6C6}" presName="hierRoot2" presStyleCnt="0">
        <dgm:presLayoutVars>
          <dgm:hierBranch val="init"/>
        </dgm:presLayoutVars>
      </dgm:prSet>
      <dgm:spPr/>
    </dgm:pt>
    <dgm:pt modelId="{BBC77D95-D5F1-4488-A82B-5F5E8872C1C3}" type="pres">
      <dgm:prSet presAssocID="{70FFF28F-9AC1-41D0-A13D-B411F4D6D6C6}" presName="rootComposite" presStyleCnt="0"/>
      <dgm:spPr/>
    </dgm:pt>
    <dgm:pt modelId="{3D0CD197-2632-42DA-B392-4020A68D6B89}" type="pres">
      <dgm:prSet presAssocID="{70FFF28F-9AC1-41D0-A13D-B411F4D6D6C6}" presName="rootText" presStyleLbl="node2" presStyleIdx="4" presStyleCnt="5">
        <dgm:presLayoutVars>
          <dgm:chPref val="3"/>
        </dgm:presLayoutVars>
      </dgm:prSet>
      <dgm:spPr>
        <a:prstGeom prst="roundRect">
          <a:avLst/>
        </a:prstGeom>
      </dgm:spPr>
    </dgm:pt>
    <dgm:pt modelId="{E1D50790-82BE-438F-B3D7-B23C5805A1A4}" type="pres">
      <dgm:prSet presAssocID="{70FFF28F-9AC1-41D0-A13D-B411F4D6D6C6}" presName="rootConnector" presStyleLbl="node2" presStyleIdx="4" presStyleCnt="5"/>
      <dgm:spPr/>
    </dgm:pt>
    <dgm:pt modelId="{AB8AFC0C-8FCF-43F0-9000-C03D391E26E8}" type="pres">
      <dgm:prSet presAssocID="{70FFF28F-9AC1-41D0-A13D-B411F4D6D6C6}" presName="hierChild4" presStyleCnt="0"/>
      <dgm:spPr/>
    </dgm:pt>
    <dgm:pt modelId="{A435435E-29B3-4453-89E0-B7864C350242}" type="pres">
      <dgm:prSet presAssocID="{70FFF28F-9AC1-41D0-A13D-B411F4D6D6C6}" presName="hierChild5" presStyleCnt="0"/>
      <dgm:spPr/>
    </dgm:pt>
    <dgm:pt modelId="{6FD2F078-D078-4833-8BF6-A189A3EF21C0}" type="pres">
      <dgm:prSet presAssocID="{CC7D898D-602D-48F3-AC9C-B54EF41BBC1E}" presName="hierChild3" presStyleCnt="0"/>
      <dgm:spPr/>
    </dgm:pt>
  </dgm:ptLst>
  <dgm:cxnLst>
    <dgm:cxn modelId="{3EE62506-BFF4-448A-B836-C2137696DC1B}" type="presOf" srcId="{E2513E16-7E85-454B-A631-A5D5AB6E7AF1}" destId="{B8527D8F-CB3C-4C78-8FDC-14164A06889B}" srcOrd="0" destOrd="0" presId="urn:microsoft.com/office/officeart/2005/8/layout/orgChart1"/>
    <dgm:cxn modelId="{D4F13407-7AA5-42F1-9411-4CD5CE173324}" srcId="{CC7D898D-602D-48F3-AC9C-B54EF41BBC1E}" destId="{E5EA6A06-61EC-4C31-A92B-AABAD943EEE4}" srcOrd="1" destOrd="0" parTransId="{84E5241D-39F0-464B-8A39-6F1EB337C74E}" sibTransId="{14F134E9-9FC9-46F5-B134-B0F5285F7405}"/>
    <dgm:cxn modelId="{01EEA10B-811C-4775-8AD0-725DD8019D3C}" type="presOf" srcId="{70FFF28F-9AC1-41D0-A13D-B411F4D6D6C6}" destId="{E1D50790-82BE-438F-B3D7-B23C5805A1A4}" srcOrd="1" destOrd="0" presId="urn:microsoft.com/office/officeart/2005/8/layout/orgChart1"/>
    <dgm:cxn modelId="{4F684E16-7B60-445D-B5BF-3C7EF9BC4AF7}" type="presOf" srcId="{E5EA6A06-61EC-4C31-A92B-AABAD943EEE4}" destId="{0D69AF3C-CF84-4C8C-83E1-528305CB10A8}" srcOrd="1" destOrd="0" presId="urn:microsoft.com/office/officeart/2005/8/layout/orgChart1"/>
    <dgm:cxn modelId="{A3733A1E-3F2B-444B-B929-E80F661CC9A4}" srcId="{4F9E2F0A-8B76-4F68-A189-F6CE180E5FF5}" destId="{CC7D898D-602D-48F3-AC9C-B54EF41BBC1E}" srcOrd="2" destOrd="0" parTransId="{29A4FEB4-526E-4E5E-AD2E-F5765E1CA9E8}" sibTransId="{BE85995B-7BB4-42C9-AB88-51AAF22989FD}"/>
    <dgm:cxn modelId="{163B4E2A-0C3D-4B6F-963A-0F0872894655}" type="presOf" srcId="{4F9E2F0A-8B76-4F68-A189-F6CE180E5FF5}" destId="{A42E4348-CCDC-4249-8E28-5EE0B5BEA9E6}" srcOrd="0" destOrd="0" presId="urn:microsoft.com/office/officeart/2005/8/layout/orgChart1"/>
    <dgm:cxn modelId="{24CB9630-D13B-4E69-9E85-4C39D62BE8DB}" type="presOf" srcId="{DEAF8F03-F11D-4AA5-87BD-832BB7DD39C1}" destId="{A0E9F738-1ED0-4BEB-98CE-F501966E6D8D}" srcOrd="0" destOrd="0" presId="urn:microsoft.com/office/officeart/2005/8/layout/orgChart1"/>
    <dgm:cxn modelId="{1A85DB3B-61C5-4788-8E33-C03384AF0811}" type="presOf" srcId="{84A8A8DF-5222-47C6-B5F4-6EDEF2457049}" destId="{04B056F1-CE95-4FE9-9B8B-B4FCEF688B17}" srcOrd="1" destOrd="0" presId="urn:microsoft.com/office/officeart/2005/8/layout/orgChart1"/>
    <dgm:cxn modelId="{09407A42-007A-4BBD-B31E-7ADBFFE0B1E7}" type="presOf" srcId="{51C41BD4-2922-4938-B9B3-C1622378ABBE}" destId="{026608A0-08DD-409C-B919-584A1D47C248}" srcOrd="1" destOrd="0" presId="urn:microsoft.com/office/officeart/2005/8/layout/orgChart1"/>
    <dgm:cxn modelId="{979EBE51-F608-484F-AB21-83A85E27DA29}" type="presOf" srcId="{70FFF28F-9AC1-41D0-A13D-B411F4D6D6C6}" destId="{3D0CD197-2632-42DA-B392-4020A68D6B89}" srcOrd="0" destOrd="0" presId="urn:microsoft.com/office/officeart/2005/8/layout/orgChart1"/>
    <dgm:cxn modelId="{81FEDE53-F5CC-43C8-A4AD-CD92573D0841}" srcId="{4F9E2F0A-8B76-4F68-A189-F6CE180E5FF5}" destId="{51C41BD4-2922-4938-B9B3-C1622378ABBE}" srcOrd="0" destOrd="0" parTransId="{11CCBABA-DC84-4591-B047-30083F3B67DA}" sibTransId="{93DAB10C-B335-485A-A0CA-D9BAAABDE92F}"/>
    <dgm:cxn modelId="{CC3A1C56-8DFD-4AF9-B433-1079A8B87F13}" type="presOf" srcId="{D1A4B2A4-3BD9-45CB-8EC7-5BC38B2252FB}" destId="{53E4181C-130E-4456-AEFC-4A649084C2DA}" srcOrd="0" destOrd="0" presId="urn:microsoft.com/office/officeart/2005/8/layout/orgChart1"/>
    <dgm:cxn modelId="{A71D3A5E-347E-4E4F-BEC2-210C7E69DCAA}" srcId="{CC7D898D-602D-48F3-AC9C-B54EF41BBC1E}" destId="{D0D62FEC-DF40-4A93-8AD1-272B94AFFBD2}" srcOrd="2" destOrd="0" parTransId="{E2513E16-7E85-454B-A631-A5D5AB6E7AF1}" sibTransId="{54D72622-F2BE-41D8-B64A-9DBA61058BEA}"/>
    <dgm:cxn modelId="{19732A61-2104-4D55-99D6-5555DA24DEDC}" type="presOf" srcId="{5A6FFFEB-35BC-4547-8CC0-9AAEACB2DA73}" destId="{5036ED14-0A7C-40C9-AA81-D0E19A3BFB96}" srcOrd="0" destOrd="0" presId="urn:microsoft.com/office/officeart/2005/8/layout/orgChart1"/>
    <dgm:cxn modelId="{C6ADD075-86A8-45AC-9CBF-5BE91345EFF8}" type="presOf" srcId="{D0D62FEC-DF40-4A93-8AD1-272B94AFFBD2}" destId="{7162BE81-085E-4241-A932-15CCB2C21066}" srcOrd="0" destOrd="0" presId="urn:microsoft.com/office/officeart/2005/8/layout/orgChart1"/>
    <dgm:cxn modelId="{1A8FB681-BE31-476C-9AA8-F88F9F377ED5}" srcId="{CC7D898D-602D-48F3-AC9C-B54EF41BBC1E}" destId="{1D6785ED-163E-4295-B88C-5F294DE97139}" srcOrd="3" destOrd="0" parTransId="{A9926D46-575E-45FE-AC58-1B54460495B7}" sibTransId="{711FF9A3-6A9C-4339-A50F-B3DD0D177569}"/>
    <dgm:cxn modelId="{909CC38A-38C9-4F78-A6B6-833FD960C021}" srcId="{4F9E2F0A-8B76-4F68-A189-F6CE180E5FF5}" destId="{84A8A8DF-5222-47C6-B5F4-6EDEF2457049}" srcOrd="1" destOrd="0" parTransId="{BFCD0560-7D21-4B08-90C8-DC0EDC8865D6}" sibTransId="{717EE33B-08CD-400F-9D63-6D735CC9FA89}"/>
    <dgm:cxn modelId="{827DCD95-5F20-41ED-A244-DCC80DCF4385}" type="presOf" srcId="{1D6785ED-163E-4295-B88C-5F294DE97139}" destId="{CABC3C6B-37EC-4AD7-8934-4BE95153A89E}" srcOrd="1" destOrd="0" presId="urn:microsoft.com/office/officeart/2005/8/layout/orgChart1"/>
    <dgm:cxn modelId="{31BCCA9A-3391-44D2-80F5-BE54FD0E9638}" type="presOf" srcId="{0528F3B3-BF1E-44B3-A847-10184F946ABC}" destId="{5EE0102A-CF66-4A4B-87CF-3DC6890D69C1}" srcOrd="1" destOrd="0" presId="urn:microsoft.com/office/officeart/2005/8/layout/orgChart1"/>
    <dgm:cxn modelId="{89EFCB9F-DD04-4FD2-A373-D6A6A9FB9638}" srcId="{CC7D898D-602D-48F3-AC9C-B54EF41BBC1E}" destId="{70FFF28F-9AC1-41D0-A13D-B411F4D6D6C6}" srcOrd="4" destOrd="0" parTransId="{85260A0B-B9E2-4059-85CB-8D2280560CE4}" sibTransId="{407FF1BA-E48C-44E8-B98A-8494A40841B7}"/>
    <dgm:cxn modelId="{2F5903A1-26C6-4B81-8D25-727F33CCACB8}" type="presOf" srcId="{1D6785ED-163E-4295-B88C-5F294DE97139}" destId="{96437E67-3DBF-4AF2-BAF9-EC3A9892FD49}" srcOrd="0" destOrd="0" presId="urn:microsoft.com/office/officeart/2005/8/layout/orgChart1"/>
    <dgm:cxn modelId="{EA9F12A1-3888-4581-A76B-EEB8872485F3}" type="presOf" srcId="{B5DEF46C-25CF-4DFF-A04D-C53C48EF6545}" destId="{F177390A-40E0-4F19-97C2-7577277CE9D6}" srcOrd="0" destOrd="0" presId="urn:microsoft.com/office/officeart/2005/8/layout/orgChart1"/>
    <dgm:cxn modelId="{19E593A6-A49A-4985-A519-BA3D64B5B0C3}" type="presOf" srcId="{0528F3B3-BF1E-44B3-A847-10184F946ABC}" destId="{E6966DFE-2A0F-4675-A89F-1742760EE5BF}" srcOrd="0" destOrd="0" presId="urn:microsoft.com/office/officeart/2005/8/layout/orgChart1"/>
    <dgm:cxn modelId="{14F4A8B0-FAB8-4EF4-9B3F-13A9CAB55AE9}" type="presOf" srcId="{D0D62FEC-DF40-4A93-8AD1-272B94AFFBD2}" destId="{9CFB49FB-0DCC-4507-B2E8-AF90A207C655}" srcOrd="1" destOrd="0" presId="urn:microsoft.com/office/officeart/2005/8/layout/orgChart1"/>
    <dgm:cxn modelId="{79DD88BB-F9CB-4C30-90CC-F1873FC7A2E8}" type="presOf" srcId="{A9926D46-575E-45FE-AC58-1B54460495B7}" destId="{C535D301-7BAF-47A4-AE78-91ED00D97F1F}" srcOrd="0" destOrd="0" presId="urn:microsoft.com/office/officeart/2005/8/layout/orgChart1"/>
    <dgm:cxn modelId="{A7D13BC0-F8F7-4221-822D-17992CE24E0C}" type="presOf" srcId="{FCFFF968-AF08-471C-937B-3E56E12D2560}" destId="{6392F510-984E-4D56-89FF-7E94B2C648EB}" srcOrd="0" destOrd="0" presId="urn:microsoft.com/office/officeart/2005/8/layout/orgChart1"/>
    <dgm:cxn modelId="{E72F4EC2-926A-4225-87E0-0975D5CCD057}" srcId="{E5EA6A06-61EC-4C31-A92B-AABAD943EEE4}" destId="{D1A4B2A4-3BD9-45CB-8EC7-5BC38B2252FB}" srcOrd="0" destOrd="0" parTransId="{DEAF8F03-F11D-4AA5-87BD-832BB7DD39C1}" sibTransId="{763F0DE5-E041-43B6-B5A1-B35A6E7D2537}"/>
    <dgm:cxn modelId="{936979CC-F07A-49E2-AD6E-9CFE57691DA7}" type="presOf" srcId="{CC7D898D-602D-48F3-AC9C-B54EF41BBC1E}" destId="{991962B6-49F7-4625-9022-0BC04FE3E340}" srcOrd="0" destOrd="0" presId="urn:microsoft.com/office/officeart/2005/8/layout/orgChart1"/>
    <dgm:cxn modelId="{1E3EAFD4-CDFD-440A-A917-5C185478367D}" type="presOf" srcId="{85260A0B-B9E2-4059-85CB-8D2280560CE4}" destId="{F0B7A63F-6387-4CD4-9D46-DB4E71713894}" srcOrd="0" destOrd="0" presId="urn:microsoft.com/office/officeart/2005/8/layout/orgChart1"/>
    <dgm:cxn modelId="{990C48DB-9379-4C1F-9AB1-DE9F4D4419DE}" type="presOf" srcId="{D1A4B2A4-3BD9-45CB-8EC7-5BC38B2252FB}" destId="{2847AB71-E928-4066-95C0-C3A4C53B5F69}" srcOrd="1" destOrd="0" presId="urn:microsoft.com/office/officeart/2005/8/layout/orgChart1"/>
    <dgm:cxn modelId="{7FE269DC-D3FF-4086-9DBA-5F24EEF08268}" type="presOf" srcId="{84A8A8DF-5222-47C6-B5F4-6EDEF2457049}" destId="{393166D1-5440-41C3-BA51-9359D251AB2F}" srcOrd="0" destOrd="0" presId="urn:microsoft.com/office/officeart/2005/8/layout/orgChart1"/>
    <dgm:cxn modelId="{320288DC-F4D3-4C90-834B-CC2872BF0592}" type="presOf" srcId="{84E5241D-39F0-464B-8A39-6F1EB337C74E}" destId="{18EFF091-C77F-419C-B540-D03B40604500}" srcOrd="0" destOrd="0" presId="urn:microsoft.com/office/officeart/2005/8/layout/orgChart1"/>
    <dgm:cxn modelId="{8C3ECCDD-E7B5-48C8-9FCF-A7DBD9D8F070}" srcId="{CC7D898D-602D-48F3-AC9C-B54EF41BBC1E}" destId="{0528F3B3-BF1E-44B3-A847-10184F946ABC}" srcOrd="0" destOrd="0" parTransId="{B5DEF46C-25CF-4DFF-A04D-C53C48EF6545}" sibTransId="{6E6C2D4A-0678-4481-A5AD-35710A7089F6}"/>
    <dgm:cxn modelId="{34935BE7-25F1-44D4-A12B-96D46ABB3C86}" type="presOf" srcId="{51C41BD4-2922-4938-B9B3-C1622378ABBE}" destId="{0675E7A7-0E06-4FEC-8016-C0D489E90588}" srcOrd="0" destOrd="0" presId="urn:microsoft.com/office/officeart/2005/8/layout/orgChart1"/>
    <dgm:cxn modelId="{4927BCEC-A408-42D0-84D9-EED5A98C67AC}" type="presOf" srcId="{CC7D898D-602D-48F3-AC9C-B54EF41BBC1E}" destId="{9177B3AC-579B-4880-BAAF-B613E978D13F}" srcOrd="1" destOrd="0" presId="urn:microsoft.com/office/officeart/2005/8/layout/orgChart1"/>
    <dgm:cxn modelId="{748E5AF0-22A0-462F-986A-9DD66BD54BD9}" type="presOf" srcId="{E5EA6A06-61EC-4C31-A92B-AABAD943EEE4}" destId="{A1B688D1-1EE2-456C-8E0B-5780E7ECDD6D}" srcOrd="0" destOrd="0" presId="urn:microsoft.com/office/officeart/2005/8/layout/orgChart1"/>
    <dgm:cxn modelId="{528565FD-66A8-40E4-909E-96F9A304B3B0}" type="presOf" srcId="{FCFFF968-AF08-471C-937B-3E56E12D2560}" destId="{989DC9C6-CC43-4972-A0EB-CEB1CDDCEE2D}" srcOrd="1" destOrd="0" presId="urn:microsoft.com/office/officeart/2005/8/layout/orgChart1"/>
    <dgm:cxn modelId="{13D11CFE-631A-41E7-9F5E-83A1E45744BA}" srcId="{E5EA6A06-61EC-4C31-A92B-AABAD943EEE4}" destId="{FCFFF968-AF08-471C-937B-3E56E12D2560}" srcOrd="1" destOrd="0" parTransId="{5A6FFFEB-35BC-4547-8CC0-9AAEACB2DA73}" sibTransId="{CC6301EF-31E6-4E59-A6E8-CF3B0C4B3A3A}"/>
    <dgm:cxn modelId="{7E37AAD8-2237-4C39-990F-556536AF7264}" type="presParOf" srcId="{A42E4348-CCDC-4249-8E28-5EE0B5BEA9E6}" destId="{6C3646DB-2CC8-4055-A08D-B4C2ADD07CBC}" srcOrd="0" destOrd="0" presId="urn:microsoft.com/office/officeart/2005/8/layout/orgChart1"/>
    <dgm:cxn modelId="{3418FC8D-AC04-43E4-ADF9-8EA9FD27FFAF}" type="presParOf" srcId="{6C3646DB-2CC8-4055-A08D-B4C2ADD07CBC}" destId="{B190EC3A-B3B0-45A8-B54D-EA4BAB0824D1}" srcOrd="0" destOrd="0" presId="urn:microsoft.com/office/officeart/2005/8/layout/orgChart1"/>
    <dgm:cxn modelId="{06D6DEE0-E813-43B3-A9A3-8A9F0EEFBFC3}" type="presParOf" srcId="{B190EC3A-B3B0-45A8-B54D-EA4BAB0824D1}" destId="{0675E7A7-0E06-4FEC-8016-C0D489E90588}" srcOrd="0" destOrd="0" presId="urn:microsoft.com/office/officeart/2005/8/layout/orgChart1"/>
    <dgm:cxn modelId="{F3DAB369-D172-49D7-BE6D-B02DF3672D3E}" type="presParOf" srcId="{B190EC3A-B3B0-45A8-B54D-EA4BAB0824D1}" destId="{026608A0-08DD-409C-B919-584A1D47C248}" srcOrd="1" destOrd="0" presId="urn:microsoft.com/office/officeart/2005/8/layout/orgChart1"/>
    <dgm:cxn modelId="{136C2F2E-7DCC-4515-B36B-2F54E01BE7BA}" type="presParOf" srcId="{6C3646DB-2CC8-4055-A08D-B4C2ADD07CBC}" destId="{83036226-2517-4FD3-A9A2-4FD05616D955}" srcOrd="1" destOrd="0" presId="urn:microsoft.com/office/officeart/2005/8/layout/orgChart1"/>
    <dgm:cxn modelId="{A6577B0F-6EC3-4AD2-B26D-944515C51321}" type="presParOf" srcId="{6C3646DB-2CC8-4055-A08D-B4C2ADD07CBC}" destId="{AA17B516-66E2-479E-B2AD-A568CBECF123}" srcOrd="2" destOrd="0" presId="urn:microsoft.com/office/officeart/2005/8/layout/orgChart1"/>
    <dgm:cxn modelId="{84AA05B1-7187-4D45-BB7A-273D63D8F1AC}" type="presParOf" srcId="{A42E4348-CCDC-4249-8E28-5EE0B5BEA9E6}" destId="{45BD2B12-BB7F-4E61-95BC-D9CBC624559F}" srcOrd="1" destOrd="0" presId="urn:microsoft.com/office/officeart/2005/8/layout/orgChart1"/>
    <dgm:cxn modelId="{653A9110-42ED-4C97-9019-41BD16E5659A}" type="presParOf" srcId="{45BD2B12-BB7F-4E61-95BC-D9CBC624559F}" destId="{532401F8-8A0D-4264-8EF0-34DAD60E547A}" srcOrd="0" destOrd="0" presId="urn:microsoft.com/office/officeart/2005/8/layout/orgChart1"/>
    <dgm:cxn modelId="{5A795686-A9D9-44D0-85B0-E8F5CA5182FB}" type="presParOf" srcId="{532401F8-8A0D-4264-8EF0-34DAD60E547A}" destId="{393166D1-5440-41C3-BA51-9359D251AB2F}" srcOrd="0" destOrd="0" presId="urn:microsoft.com/office/officeart/2005/8/layout/orgChart1"/>
    <dgm:cxn modelId="{CC6CB3EA-0A9F-4C23-9A6A-36128134BDE2}" type="presParOf" srcId="{532401F8-8A0D-4264-8EF0-34DAD60E547A}" destId="{04B056F1-CE95-4FE9-9B8B-B4FCEF688B17}" srcOrd="1" destOrd="0" presId="urn:microsoft.com/office/officeart/2005/8/layout/orgChart1"/>
    <dgm:cxn modelId="{A14DB51E-34C4-4B3C-9F1E-639CBCBF0587}" type="presParOf" srcId="{45BD2B12-BB7F-4E61-95BC-D9CBC624559F}" destId="{95828F0B-EF78-41BA-9CA0-583C4747AB9D}" srcOrd="1" destOrd="0" presId="urn:microsoft.com/office/officeart/2005/8/layout/orgChart1"/>
    <dgm:cxn modelId="{97670C9A-C82D-4792-8642-23CE0CBF1F2B}" type="presParOf" srcId="{45BD2B12-BB7F-4E61-95BC-D9CBC624559F}" destId="{F4480F44-113B-4622-B13E-0CBA2D6F47E8}" srcOrd="2" destOrd="0" presId="urn:microsoft.com/office/officeart/2005/8/layout/orgChart1"/>
    <dgm:cxn modelId="{DD12B845-EE7F-4363-B480-F1F9D03B2792}" type="presParOf" srcId="{A42E4348-CCDC-4249-8E28-5EE0B5BEA9E6}" destId="{B8A9D159-FC41-400F-BEFE-E0ED8ED42EEF}" srcOrd="2" destOrd="0" presId="urn:microsoft.com/office/officeart/2005/8/layout/orgChart1"/>
    <dgm:cxn modelId="{C546C7DD-B4A1-43B4-8DF6-B90919FFFE1C}" type="presParOf" srcId="{B8A9D159-FC41-400F-BEFE-E0ED8ED42EEF}" destId="{73A7BFC1-5EB5-49ED-A831-53554CBCDE16}" srcOrd="0" destOrd="0" presId="urn:microsoft.com/office/officeart/2005/8/layout/orgChart1"/>
    <dgm:cxn modelId="{6A35FD2C-354F-4AD2-BE3B-D60A973B88C3}" type="presParOf" srcId="{73A7BFC1-5EB5-49ED-A831-53554CBCDE16}" destId="{991962B6-49F7-4625-9022-0BC04FE3E340}" srcOrd="0" destOrd="0" presId="urn:microsoft.com/office/officeart/2005/8/layout/orgChart1"/>
    <dgm:cxn modelId="{9AF334C4-09D4-46AC-B033-175061CA0B61}" type="presParOf" srcId="{73A7BFC1-5EB5-49ED-A831-53554CBCDE16}" destId="{9177B3AC-579B-4880-BAAF-B613E978D13F}" srcOrd="1" destOrd="0" presId="urn:microsoft.com/office/officeart/2005/8/layout/orgChart1"/>
    <dgm:cxn modelId="{FD2F3503-D2FE-47D6-93BF-0B7F011543AE}" type="presParOf" srcId="{B8A9D159-FC41-400F-BEFE-E0ED8ED42EEF}" destId="{4F4D2BE8-60DE-4EE2-9D22-D618298151C9}" srcOrd="1" destOrd="0" presId="urn:microsoft.com/office/officeart/2005/8/layout/orgChart1"/>
    <dgm:cxn modelId="{C7768E64-888A-4C03-808A-7B097E7C67F7}" type="presParOf" srcId="{4F4D2BE8-60DE-4EE2-9D22-D618298151C9}" destId="{F177390A-40E0-4F19-97C2-7577277CE9D6}" srcOrd="0" destOrd="0" presId="urn:microsoft.com/office/officeart/2005/8/layout/orgChart1"/>
    <dgm:cxn modelId="{7F8A6B1B-2267-4B9E-AF61-31F41B8CD127}" type="presParOf" srcId="{4F4D2BE8-60DE-4EE2-9D22-D618298151C9}" destId="{EDEC4575-FAF3-4F50-A306-B1DCA100BEB8}" srcOrd="1" destOrd="0" presId="urn:microsoft.com/office/officeart/2005/8/layout/orgChart1"/>
    <dgm:cxn modelId="{0C10AC29-54A3-429E-8103-CEDD168AE721}" type="presParOf" srcId="{EDEC4575-FAF3-4F50-A306-B1DCA100BEB8}" destId="{CD39B6EF-5344-4689-BAE3-053FB2FA1ED4}" srcOrd="0" destOrd="0" presId="urn:microsoft.com/office/officeart/2005/8/layout/orgChart1"/>
    <dgm:cxn modelId="{60888A08-7874-44CF-8094-174324EFC965}" type="presParOf" srcId="{CD39B6EF-5344-4689-BAE3-053FB2FA1ED4}" destId="{E6966DFE-2A0F-4675-A89F-1742760EE5BF}" srcOrd="0" destOrd="0" presId="urn:microsoft.com/office/officeart/2005/8/layout/orgChart1"/>
    <dgm:cxn modelId="{3053121F-7A4C-4525-9D1F-4F9B2E1162B8}" type="presParOf" srcId="{CD39B6EF-5344-4689-BAE3-053FB2FA1ED4}" destId="{5EE0102A-CF66-4A4B-87CF-3DC6890D69C1}" srcOrd="1" destOrd="0" presId="urn:microsoft.com/office/officeart/2005/8/layout/orgChart1"/>
    <dgm:cxn modelId="{5162B953-D1A9-46C3-9069-DCE33A202A25}" type="presParOf" srcId="{EDEC4575-FAF3-4F50-A306-B1DCA100BEB8}" destId="{AFC1343F-82DB-4766-99FE-87091A6B1277}" srcOrd="1" destOrd="0" presId="urn:microsoft.com/office/officeart/2005/8/layout/orgChart1"/>
    <dgm:cxn modelId="{8EA56C46-872A-4BC1-A902-EF9BC3F2FDB9}" type="presParOf" srcId="{EDEC4575-FAF3-4F50-A306-B1DCA100BEB8}" destId="{26FD671F-B03E-4041-9079-3BA753E0A9DB}" srcOrd="2" destOrd="0" presId="urn:microsoft.com/office/officeart/2005/8/layout/orgChart1"/>
    <dgm:cxn modelId="{F180AFFD-30E2-475C-8304-C53C9CD07141}" type="presParOf" srcId="{4F4D2BE8-60DE-4EE2-9D22-D618298151C9}" destId="{18EFF091-C77F-419C-B540-D03B40604500}" srcOrd="2" destOrd="0" presId="urn:microsoft.com/office/officeart/2005/8/layout/orgChart1"/>
    <dgm:cxn modelId="{9BCB1FCA-2A95-4389-8A6E-24EBA005ECA5}" type="presParOf" srcId="{4F4D2BE8-60DE-4EE2-9D22-D618298151C9}" destId="{FA502A39-1817-4687-AA4A-0C5DBF31222C}" srcOrd="3" destOrd="0" presId="urn:microsoft.com/office/officeart/2005/8/layout/orgChart1"/>
    <dgm:cxn modelId="{076C2B74-F805-41C5-9551-11609FFD8710}" type="presParOf" srcId="{FA502A39-1817-4687-AA4A-0C5DBF31222C}" destId="{DADB08C2-AC59-4465-9C22-47CA5BD76C40}" srcOrd="0" destOrd="0" presId="urn:microsoft.com/office/officeart/2005/8/layout/orgChart1"/>
    <dgm:cxn modelId="{160DD047-72E8-49E5-B1D2-C394E6DBDA68}" type="presParOf" srcId="{DADB08C2-AC59-4465-9C22-47CA5BD76C40}" destId="{A1B688D1-1EE2-456C-8E0B-5780E7ECDD6D}" srcOrd="0" destOrd="0" presId="urn:microsoft.com/office/officeart/2005/8/layout/orgChart1"/>
    <dgm:cxn modelId="{A1100D5E-A596-4758-ACFB-68761985EAEF}" type="presParOf" srcId="{DADB08C2-AC59-4465-9C22-47CA5BD76C40}" destId="{0D69AF3C-CF84-4C8C-83E1-528305CB10A8}" srcOrd="1" destOrd="0" presId="urn:microsoft.com/office/officeart/2005/8/layout/orgChart1"/>
    <dgm:cxn modelId="{DB0DF181-58C2-4D46-BDA8-512F18BF9A94}" type="presParOf" srcId="{FA502A39-1817-4687-AA4A-0C5DBF31222C}" destId="{DA353C44-948D-4EE3-8782-CBD001DACB4F}" srcOrd="1" destOrd="0" presId="urn:microsoft.com/office/officeart/2005/8/layout/orgChart1"/>
    <dgm:cxn modelId="{477099F0-FBD7-4241-ABA7-345B08232172}" type="presParOf" srcId="{DA353C44-948D-4EE3-8782-CBD001DACB4F}" destId="{A0E9F738-1ED0-4BEB-98CE-F501966E6D8D}" srcOrd="0" destOrd="0" presId="urn:microsoft.com/office/officeart/2005/8/layout/orgChart1"/>
    <dgm:cxn modelId="{9C4B999B-4B07-40B3-8BF4-9D144DCFEE0E}" type="presParOf" srcId="{DA353C44-948D-4EE3-8782-CBD001DACB4F}" destId="{DFC38AE1-6BE4-431A-A02B-0263AEEDB1BE}" srcOrd="1" destOrd="0" presId="urn:microsoft.com/office/officeart/2005/8/layout/orgChart1"/>
    <dgm:cxn modelId="{6DBD0A53-15E8-456D-A91F-CC2F85A55D25}" type="presParOf" srcId="{DFC38AE1-6BE4-431A-A02B-0263AEEDB1BE}" destId="{88A73137-BDF1-4F72-839E-7135A9087F83}" srcOrd="0" destOrd="0" presId="urn:microsoft.com/office/officeart/2005/8/layout/orgChart1"/>
    <dgm:cxn modelId="{7A3A80D8-2F40-4303-A6A7-4AB344DD2967}" type="presParOf" srcId="{88A73137-BDF1-4F72-839E-7135A9087F83}" destId="{53E4181C-130E-4456-AEFC-4A649084C2DA}" srcOrd="0" destOrd="0" presId="urn:microsoft.com/office/officeart/2005/8/layout/orgChart1"/>
    <dgm:cxn modelId="{1111E66F-779D-42FA-9D7F-E7AFE41E3A70}" type="presParOf" srcId="{88A73137-BDF1-4F72-839E-7135A9087F83}" destId="{2847AB71-E928-4066-95C0-C3A4C53B5F69}" srcOrd="1" destOrd="0" presId="urn:microsoft.com/office/officeart/2005/8/layout/orgChart1"/>
    <dgm:cxn modelId="{1F245C1B-12A2-4D31-8F81-E03B8C1204D1}" type="presParOf" srcId="{DFC38AE1-6BE4-431A-A02B-0263AEEDB1BE}" destId="{FBCF6AC2-A1D8-4924-84CC-AEFC325567C5}" srcOrd="1" destOrd="0" presId="urn:microsoft.com/office/officeart/2005/8/layout/orgChart1"/>
    <dgm:cxn modelId="{E51436DB-4808-49D1-9911-259AD92BB0B6}" type="presParOf" srcId="{DFC38AE1-6BE4-431A-A02B-0263AEEDB1BE}" destId="{AD1653D6-4AB1-49C0-9369-DA72B31D5714}" srcOrd="2" destOrd="0" presId="urn:microsoft.com/office/officeart/2005/8/layout/orgChart1"/>
    <dgm:cxn modelId="{7436CEE4-8019-4A0C-8325-55C1194EF809}" type="presParOf" srcId="{DA353C44-948D-4EE3-8782-CBD001DACB4F}" destId="{5036ED14-0A7C-40C9-AA81-D0E19A3BFB96}" srcOrd="2" destOrd="0" presId="urn:microsoft.com/office/officeart/2005/8/layout/orgChart1"/>
    <dgm:cxn modelId="{9282E0E4-9C8A-49EB-8981-D99F8BA4A2E4}" type="presParOf" srcId="{DA353C44-948D-4EE3-8782-CBD001DACB4F}" destId="{EC4B8C0D-5481-4FF2-B24B-DC32D63B2DC5}" srcOrd="3" destOrd="0" presId="urn:microsoft.com/office/officeart/2005/8/layout/orgChart1"/>
    <dgm:cxn modelId="{76BCFB28-8B35-4074-9596-783EA2EDEC99}" type="presParOf" srcId="{EC4B8C0D-5481-4FF2-B24B-DC32D63B2DC5}" destId="{1A1E2C23-9667-4026-9803-C17C126B7E94}" srcOrd="0" destOrd="0" presId="urn:microsoft.com/office/officeart/2005/8/layout/orgChart1"/>
    <dgm:cxn modelId="{138D3F3F-FD73-42AC-B418-B4471B5F30D5}" type="presParOf" srcId="{1A1E2C23-9667-4026-9803-C17C126B7E94}" destId="{6392F510-984E-4D56-89FF-7E94B2C648EB}" srcOrd="0" destOrd="0" presId="urn:microsoft.com/office/officeart/2005/8/layout/orgChart1"/>
    <dgm:cxn modelId="{483B62FC-061F-4D91-A432-D50AE53401EB}" type="presParOf" srcId="{1A1E2C23-9667-4026-9803-C17C126B7E94}" destId="{989DC9C6-CC43-4972-A0EB-CEB1CDDCEE2D}" srcOrd="1" destOrd="0" presId="urn:microsoft.com/office/officeart/2005/8/layout/orgChart1"/>
    <dgm:cxn modelId="{7B214D44-ED3B-4B40-A44A-5DFA96AACE62}" type="presParOf" srcId="{EC4B8C0D-5481-4FF2-B24B-DC32D63B2DC5}" destId="{7A49CC0D-0078-45BA-9012-DBFF5246311B}" srcOrd="1" destOrd="0" presId="urn:microsoft.com/office/officeart/2005/8/layout/orgChart1"/>
    <dgm:cxn modelId="{7044EEB3-2CA9-46D3-9CF5-3FBE28418004}" type="presParOf" srcId="{EC4B8C0D-5481-4FF2-B24B-DC32D63B2DC5}" destId="{B6C287B3-1BD4-4FA5-9B6D-04223D3E5658}" srcOrd="2" destOrd="0" presId="urn:microsoft.com/office/officeart/2005/8/layout/orgChart1"/>
    <dgm:cxn modelId="{62FEB44A-4A1F-4A04-A613-EB1B9877598B}" type="presParOf" srcId="{FA502A39-1817-4687-AA4A-0C5DBF31222C}" destId="{D1326EBB-D1F2-4543-B32D-96162462E6ED}" srcOrd="2" destOrd="0" presId="urn:microsoft.com/office/officeart/2005/8/layout/orgChart1"/>
    <dgm:cxn modelId="{DD17CF7D-53F6-44F1-BF8B-4BF33514924A}" type="presParOf" srcId="{4F4D2BE8-60DE-4EE2-9D22-D618298151C9}" destId="{B8527D8F-CB3C-4C78-8FDC-14164A06889B}" srcOrd="4" destOrd="0" presId="urn:microsoft.com/office/officeart/2005/8/layout/orgChart1"/>
    <dgm:cxn modelId="{847ED3E6-9213-4E05-A2F0-F99A39FC18E7}" type="presParOf" srcId="{4F4D2BE8-60DE-4EE2-9D22-D618298151C9}" destId="{7E3CE2C8-B954-4091-B190-B2A9FD42F381}" srcOrd="5" destOrd="0" presId="urn:microsoft.com/office/officeart/2005/8/layout/orgChart1"/>
    <dgm:cxn modelId="{C9BC4857-D250-47DD-B0EE-E4F75D35E7B3}" type="presParOf" srcId="{7E3CE2C8-B954-4091-B190-B2A9FD42F381}" destId="{4A8DD985-CFF3-4E67-A808-155CB73AB579}" srcOrd="0" destOrd="0" presId="urn:microsoft.com/office/officeart/2005/8/layout/orgChart1"/>
    <dgm:cxn modelId="{53BE36DE-4E08-4684-BFD4-CA80CDA9E87B}" type="presParOf" srcId="{4A8DD985-CFF3-4E67-A808-155CB73AB579}" destId="{7162BE81-085E-4241-A932-15CCB2C21066}" srcOrd="0" destOrd="0" presId="urn:microsoft.com/office/officeart/2005/8/layout/orgChart1"/>
    <dgm:cxn modelId="{46AAE80A-4637-4CFB-B920-03A1249EA41C}" type="presParOf" srcId="{4A8DD985-CFF3-4E67-A808-155CB73AB579}" destId="{9CFB49FB-0DCC-4507-B2E8-AF90A207C655}" srcOrd="1" destOrd="0" presId="urn:microsoft.com/office/officeart/2005/8/layout/orgChart1"/>
    <dgm:cxn modelId="{2912A686-5ED8-4047-97D9-0DDED283477A}" type="presParOf" srcId="{7E3CE2C8-B954-4091-B190-B2A9FD42F381}" destId="{4A5D8EF0-3FC9-474C-9EF4-D916B9EEE91F}" srcOrd="1" destOrd="0" presId="urn:microsoft.com/office/officeart/2005/8/layout/orgChart1"/>
    <dgm:cxn modelId="{6F058373-51DB-4532-B142-5AF8C32D9F51}" type="presParOf" srcId="{7E3CE2C8-B954-4091-B190-B2A9FD42F381}" destId="{DAAE40A8-CBB3-46AB-9F44-E5568BB88035}" srcOrd="2" destOrd="0" presId="urn:microsoft.com/office/officeart/2005/8/layout/orgChart1"/>
    <dgm:cxn modelId="{44389300-F137-4F13-91A3-6A5CF380616C}" type="presParOf" srcId="{4F4D2BE8-60DE-4EE2-9D22-D618298151C9}" destId="{C535D301-7BAF-47A4-AE78-91ED00D97F1F}" srcOrd="6" destOrd="0" presId="urn:microsoft.com/office/officeart/2005/8/layout/orgChart1"/>
    <dgm:cxn modelId="{DF97505B-3F49-440F-B1C3-C1885CBB22F8}" type="presParOf" srcId="{4F4D2BE8-60DE-4EE2-9D22-D618298151C9}" destId="{46073A61-A6F2-4A68-8FF8-55487C90C824}" srcOrd="7" destOrd="0" presId="urn:microsoft.com/office/officeart/2005/8/layout/orgChart1"/>
    <dgm:cxn modelId="{2E874571-4EC8-4180-AFC7-F7732A8C8179}" type="presParOf" srcId="{46073A61-A6F2-4A68-8FF8-55487C90C824}" destId="{DDFA5546-9D0F-4F2A-91EC-8E53F1A4E484}" srcOrd="0" destOrd="0" presId="urn:microsoft.com/office/officeart/2005/8/layout/orgChart1"/>
    <dgm:cxn modelId="{979314C5-9646-4A81-842F-B14F57C84D53}" type="presParOf" srcId="{DDFA5546-9D0F-4F2A-91EC-8E53F1A4E484}" destId="{96437E67-3DBF-4AF2-BAF9-EC3A9892FD49}" srcOrd="0" destOrd="0" presId="urn:microsoft.com/office/officeart/2005/8/layout/orgChart1"/>
    <dgm:cxn modelId="{A690B2FC-24C7-49F8-BCCF-716B6A5B1B4E}" type="presParOf" srcId="{DDFA5546-9D0F-4F2A-91EC-8E53F1A4E484}" destId="{CABC3C6B-37EC-4AD7-8934-4BE95153A89E}" srcOrd="1" destOrd="0" presId="urn:microsoft.com/office/officeart/2005/8/layout/orgChart1"/>
    <dgm:cxn modelId="{D64AD3AA-FED5-4F71-AA98-9B1F9C22BC64}" type="presParOf" srcId="{46073A61-A6F2-4A68-8FF8-55487C90C824}" destId="{70D2F5F3-D68C-4414-A57A-2740F00D9A58}" srcOrd="1" destOrd="0" presId="urn:microsoft.com/office/officeart/2005/8/layout/orgChart1"/>
    <dgm:cxn modelId="{AC9082C4-A864-44F9-AE0E-F1E05E1C43B7}" type="presParOf" srcId="{46073A61-A6F2-4A68-8FF8-55487C90C824}" destId="{FDE319CB-0064-4AB0-A79E-34FF7E463002}" srcOrd="2" destOrd="0" presId="urn:microsoft.com/office/officeart/2005/8/layout/orgChart1"/>
    <dgm:cxn modelId="{EFC37E8E-5C0D-4244-8FC2-F498BAC31CBA}" type="presParOf" srcId="{4F4D2BE8-60DE-4EE2-9D22-D618298151C9}" destId="{F0B7A63F-6387-4CD4-9D46-DB4E71713894}" srcOrd="8" destOrd="0" presId="urn:microsoft.com/office/officeart/2005/8/layout/orgChart1"/>
    <dgm:cxn modelId="{B6A5B720-7539-4208-9655-A33DD9778FA6}" type="presParOf" srcId="{4F4D2BE8-60DE-4EE2-9D22-D618298151C9}" destId="{7274E130-7BE9-48E6-BEB5-104CD466CE6A}" srcOrd="9" destOrd="0" presId="urn:microsoft.com/office/officeart/2005/8/layout/orgChart1"/>
    <dgm:cxn modelId="{532DD8C2-586E-42E4-851C-D0F011CF3616}" type="presParOf" srcId="{7274E130-7BE9-48E6-BEB5-104CD466CE6A}" destId="{BBC77D95-D5F1-4488-A82B-5F5E8872C1C3}" srcOrd="0" destOrd="0" presId="urn:microsoft.com/office/officeart/2005/8/layout/orgChart1"/>
    <dgm:cxn modelId="{A5DD17DC-1010-4599-9176-9A193AE1D78C}" type="presParOf" srcId="{BBC77D95-D5F1-4488-A82B-5F5E8872C1C3}" destId="{3D0CD197-2632-42DA-B392-4020A68D6B89}" srcOrd="0" destOrd="0" presId="urn:microsoft.com/office/officeart/2005/8/layout/orgChart1"/>
    <dgm:cxn modelId="{87FE5FC4-788D-4E2F-8F20-A3174C0C2AC3}" type="presParOf" srcId="{BBC77D95-D5F1-4488-A82B-5F5E8872C1C3}" destId="{E1D50790-82BE-438F-B3D7-B23C5805A1A4}" srcOrd="1" destOrd="0" presId="urn:microsoft.com/office/officeart/2005/8/layout/orgChart1"/>
    <dgm:cxn modelId="{46F90DD1-52C6-43F9-A7F0-3A5A8B5ECC46}" type="presParOf" srcId="{7274E130-7BE9-48E6-BEB5-104CD466CE6A}" destId="{AB8AFC0C-8FCF-43F0-9000-C03D391E26E8}" srcOrd="1" destOrd="0" presId="urn:microsoft.com/office/officeart/2005/8/layout/orgChart1"/>
    <dgm:cxn modelId="{EF330A69-25E7-4760-AB11-B8DBD8CCE5C7}" type="presParOf" srcId="{7274E130-7BE9-48E6-BEB5-104CD466CE6A}" destId="{A435435E-29B3-4453-89E0-B7864C350242}" srcOrd="2" destOrd="0" presId="urn:microsoft.com/office/officeart/2005/8/layout/orgChart1"/>
    <dgm:cxn modelId="{BC71BACB-9DE1-4064-8988-EA7CA1A88F99}" type="presParOf" srcId="{B8A9D159-FC41-400F-BEFE-E0ED8ED42EEF}" destId="{6FD2F078-D078-4833-8BF6-A189A3EF21C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E429056-D9B0-4DEC-B3FA-6DCC3418980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3443B3D-2BFC-4B6D-A85E-665295D1C6F1}">
      <dgm:prSet phldrT="[Text]" custT="1"/>
      <dgm:spPr>
        <a:xfrm>
          <a:off x="3270316" y="110437"/>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Mortgage Lender</a:t>
          </a:r>
        </a:p>
      </dgm:t>
    </dgm:pt>
    <dgm:pt modelId="{BDE907E8-69E0-4E7C-A0FC-2D71DCCD7F10}" type="parTrans" cxnId="{6F2F11FA-658B-46F4-A98A-B9B50AFC2C23}">
      <dgm:prSet/>
      <dgm:spPr/>
      <dgm:t>
        <a:bodyPr/>
        <a:lstStyle/>
        <a:p>
          <a:endParaRPr lang="en-US"/>
        </a:p>
      </dgm:t>
    </dgm:pt>
    <dgm:pt modelId="{AF868453-62DD-490F-966C-9D9CB456B2AF}" type="sibTrans" cxnId="{6F2F11FA-658B-46F4-A98A-B9B50AFC2C23}">
      <dgm:prSet/>
      <dgm:spPr/>
      <dgm:t>
        <a:bodyPr/>
        <a:lstStyle/>
        <a:p>
          <a:endParaRPr lang="en-US"/>
        </a:p>
      </dgm:t>
    </dgm:pt>
    <dgm:pt modelId="{928ED2B9-A9F4-49B0-9A55-38ABA17080E2}">
      <dgm:prSet phldrT="[Text]" custT="1"/>
      <dgm:spPr>
        <a:xfrm>
          <a:off x="477" y="1069771"/>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Outstanding Debt</a:t>
          </a:r>
        </a:p>
      </dgm:t>
    </dgm:pt>
    <dgm:pt modelId="{7E81DE68-9081-4DA5-9C59-3FE5C9B3D13B}" type="parTrans" cxnId="{DDF698CE-90E7-4897-8958-73E004B0A29E}">
      <dgm:prSet/>
      <dgm:spPr>
        <a:xfrm>
          <a:off x="676063" y="786024"/>
          <a:ext cx="3269839" cy="283746"/>
        </a:xfrm>
        <a:custGeom>
          <a:avLst/>
          <a:gdLst/>
          <a:ahLst/>
          <a:cxnLst/>
          <a:rect l="0" t="0" r="0" b="0"/>
          <a:pathLst>
            <a:path>
              <a:moveTo>
                <a:pt x="3269839" y="0"/>
              </a:moveTo>
              <a:lnTo>
                <a:pt x="3269839" y="141873"/>
              </a:lnTo>
              <a:lnTo>
                <a:pt x="0" y="141873"/>
              </a:lnTo>
              <a:lnTo>
                <a:pt x="0" y="28374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E418BBBA-9272-4604-9EFD-0E5A8A614532}" type="sibTrans" cxnId="{DDF698CE-90E7-4897-8958-73E004B0A29E}">
      <dgm:prSet/>
      <dgm:spPr/>
      <dgm:t>
        <a:bodyPr/>
        <a:lstStyle/>
        <a:p>
          <a:endParaRPr lang="en-US"/>
        </a:p>
      </dgm:t>
    </dgm:pt>
    <dgm:pt modelId="{92F75B34-8231-47F9-ABB9-958A54821929}">
      <dgm:prSet phldrT="[Text]" custT="1"/>
      <dgm:spPr>
        <a:xfrm>
          <a:off x="1635396" y="1069771"/>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Credit History</a:t>
          </a:r>
        </a:p>
      </dgm:t>
    </dgm:pt>
    <dgm:pt modelId="{B808C9D1-5CBA-4318-83B7-7EAD9497A96C}" type="parTrans" cxnId="{020EFD81-5D3E-4273-ABA6-B0159B737FA1}">
      <dgm:prSet/>
      <dgm:spPr>
        <a:xfrm>
          <a:off x="2310983" y="786024"/>
          <a:ext cx="1634919" cy="283746"/>
        </a:xfrm>
        <a:custGeom>
          <a:avLst/>
          <a:gdLst/>
          <a:ahLst/>
          <a:cxnLst/>
          <a:rect l="0" t="0" r="0" b="0"/>
          <a:pathLst>
            <a:path>
              <a:moveTo>
                <a:pt x="1634919" y="0"/>
              </a:moveTo>
              <a:lnTo>
                <a:pt x="1634919" y="141873"/>
              </a:lnTo>
              <a:lnTo>
                <a:pt x="0" y="141873"/>
              </a:lnTo>
              <a:lnTo>
                <a:pt x="0" y="28374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3CEB815B-289A-42F3-8CA9-52B252547CC2}" type="sibTrans" cxnId="{020EFD81-5D3E-4273-ABA6-B0159B737FA1}">
      <dgm:prSet/>
      <dgm:spPr/>
      <dgm:t>
        <a:bodyPr/>
        <a:lstStyle/>
        <a:p>
          <a:endParaRPr lang="en-US"/>
        </a:p>
      </dgm:t>
    </dgm:pt>
    <dgm:pt modelId="{E5E1B499-4D49-4FC6-B936-422CD4865793}">
      <dgm:prSet phldrT="[Text]" custT="1"/>
      <dgm:spPr>
        <a:xfrm>
          <a:off x="3270316" y="1069771"/>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Credit Score</a:t>
          </a:r>
        </a:p>
      </dgm:t>
    </dgm:pt>
    <dgm:pt modelId="{33997EC0-585B-4DDA-98DB-347AF4DFF3A2}" type="parTrans" cxnId="{36E0D3E8-FFCB-4BF2-B7FC-B8C50746E1D8}">
      <dgm:prSet/>
      <dgm:spPr>
        <a:xfrm>
          <a:off x="3900183" y="786024"/>
          <a:ext cx="91440" cy="283746"/>
        </a:xfrm>
        <a:custGeom>
          <a:avLst/>
          <a:gdLst/>
          <a:ahLst/>
          <a:cxnLst/>
          <a:rect l="0" t="0" r="0" b="0"/>
          <a:pathLst>
            <a:path>
              <a:moveTo>
                <a:pt x="45720" y="0"/>
              </a:moveTo>
              <a:lnTo>
                <a:pt x="45720" y="28374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B2B6912D-3BFD-4F68-905F-C7587DFD9679}" type="sibTrans" cxnId="{36E0D3E8-FFCB-4BF2-B7FC-B8C50746E1D8}">
      <dgm:prSet/>
      <dgm:spPr/>
      <dgm:t>
        <a:bodyPr/>
        <a:lstStyle/>
        <a:p>
          <a:endParaRPr lang="en-US"/>
        </a:p>
      </dgm:t>
    </dgm:pt>
    <dgm:pt modelId="{BBAA362E-E227-4CF4-8EC6-E3D0344F11F5}">
      <dgm:prSet phldrT="[Text]" custT="1"/>
      <dgm:spPr>
        <a:xfrm>
          <a:off x="4905236" y="1069771"/>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Gross Income</a:t>
          </a:r>
        </a:p>
      </dgm:t>
    </dgm:pt>
    <dgm:pt modelId="{7956306E-F32C-41E9-94D9-00A2670C27BE}" type="parTrans" cxnId="{1C2D13B8-C863-428F-9BE5-66E84151706B}">
      <dgm:prSet/>
      <dgm:spPr>
        <a:xfrm>
          <a:off x="3945903" y="786024"/>
          <a:ext cx="1634919" cy="283746"/>
        </a:xfrm>
        <a:custGeom>
          <a:avLst/>
          <a:gdLst/>
          <a:ahLst/>
          <a:cxnLst/>
          <a:rect l="0" t="0" r="0" b="0"/>
          <a:pathLst>
            <a:path>
              <a:moveTo>
                <a:pt x="0" y="0"/>
              </a:moveTo>
              <a:lnTo>
                <a:pt x="0" y="141873"/>
              </a:lnTo>
              <a:lnTo>
                <a:pt x="1634919" y="141873"/>
              </a:lnTo>
              <a:lnTo>
                <a:pt x="1634919" y="28374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03C07A92-5C41-4B40-9497-50C557E49B1E}" type="sibTrans" cxnId="{1C2D13B8-C863-428F-9BE5-66E84151706B}">
      <dgm:prSet/>
      <dgm:spPr/>
      <dgm:t>
        <a:bodyPr/>
        <a:lstStyle/>
        <a:p>
          <a:endParaRPr lang="en-US"/>
        </a:p>
      </dgm:t>
    </dgm:pt>
    <dgm:pt modelId="{C41BF8AE-D0C5-40CB-9410-598F0A5A8B9B}">
      <dgm:prSet phldrT="[Text]" custT="1"/>
      <dgm:spPr>
        <a:xfrm>
          <a:off x="6540156" y="1069771"/>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PITI as % of Gross Income</a:t>
          </a:r>
        </a:p>
      </dgm:t>
    </dgm:pt>
    <dgm:pt modelId="{B0347D46-2AAE-49D6-B500-63C51B267B3D}" type="parTrans" cxnId="{9EE730D9-51C3-4858-BD9E-9180D3A3F7A7}">
      <dgm:prSet/>
      <dgm:spPr>
        <a:xfrm>
          <a:off x="3945903" y="786024"/>
          <a:ext cx="3269839" cy="283746"/>
        </a:xfrm>
        <a:custGeom>
          <a:avLst/>
          <a:gdLst/>
          <a:ahLst/>
          <a:cxnLst/>
          <a:rect l="0" t="0" r="0" b="0"/>
          <a:pathLst>
            <a:path>
              <a:moveTo>
                <a:pt x="0" y="0"/>
              </a:moveTo>
              <a:lnTo>
                <a:pt x="0" y="141873"/>
              </a:lnTo>
              <a:lnTo>
                <a:pt x="3269839" y="141873"/>
              </a:lnTo>
              <a:lnTo>
                <a:pt x="3269839" y="28374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9B8FD455-0A0D-4E19-87AB-EB3D92429450}" type="sibTrans" cxnId="{9EE730D9-51C3-4858-BD9E-9180D3A3F7A7}">
      <dgm:prSet/>
      <dgm:spPr/>
      <dgm:t>
        <a:bodyPr/>
        <a:lstStyle/>
        <a:p>
          <a:endParaRPr lang="en-US"/>
        </a:p>
      </dgm:t>
    </dgm:pt>
    <dgm:pt modelId="{A52FF0DB-B517-47C2-BD45-F126EE836417}">
      <dgm:prSet phldrT="[Text]" custT="1"/>
      <dgm:spPr>
        <a:xfrm>
          <a:off x="6540156" y="2029104"/>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 based on</a:t>
          </a:r>
        </a:p>
      </dgm:t>
    </dgm:pt>
    <dgm:pt modelId="{4DBC06CE-D0E1-4739-93F8-687AAC4A13D6}" type="parTrans" cxnId="{F2730BB7-02DD-4C04-8799-933D405A2EA6}">
      <dgm:prSet/>
      <dgm:spPr>
        <a:xfrm>
          <a:off x="7170022" y="1745357"/>
          <a:ext cx="91440" cy="283746"/>
        </a:xfrm>
        <a:custGeom>
          <a:avLst/>
          <a:gdLst/>
          <a:ahLst/>
          <a:cxnLst/>
          <a:rect l="0" t="0" r="0" b="0"/>
          <a:pathLst>
            <a:path>
              <a:moveTo>
                <a:pt x="45720" y="0"/>
              </a:moveTo>
              <a:lnTo>
                <a:pt x="45720" y="28374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2CD1746-23EB-4AF9-B227-2456A87ED14B}" type="sibTrans" cxnId="{F2730BB7-02DD-4C04-8799-933D405A2EA6}">
      <dgm:prSet/>
      <dgm:spPr/>
      <dgm:t>
        <a:bodyPr/>
        <a:lstStyle/>
        <a:p>
          <a:endParaRPr lang="en-US"/>
        </a:p>
      </dgm:t>
    </dgm:pt>
    <dgm:pt modelId="{8B93F4F8-6D8E-4C84-981F-86875A254723}">
      <dgm:prSet phldrT="[Text]" custT="1"/>
      <dgm:spPr>
        <a:xfrm>
          <a:off x="6877949" y="2988437"/>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Income Level</a:t>
          </a:r>
        </a:p>
      </dgm:t>
    </dgm:pt>
    <dgm:pt modelId="{A2B4364E-C1E1-4430-A29F-56E49226F051}" type="parTrans" cxnId="{461F9E98-394E-41BF-9F66-75DD3166A2A1}">
      <dgm:prSet/>
      <dgm:spPr>
        <a:xfrm>
          <a:off x="6675273" y="2704690"/>
          <a:ext cx="202676" cy="621539"/>
        </a:xfrm>
        <a:custGeom>
          <a:avLst/>
          <a:gdLst/>
          <a:ahLst/>
          <a:cxnLst/>
          <a:rect l="0" t="0" r="0" b="0"/>
          <a:pathLst>
            <a:path>
              <a:moveTo>
                <a:pt x="0" y="0"/>
              </a:moveTo>
              <a:lnTo>
                <a:pt x="0" y="621539"/>
              </a:lnTo>
              <a:lnTo>
                <a:pt x="202676" y="621539"/>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A5E3E3A-E98E-4BBD-8032-7EE12203F66E}" type="sibTrans" cxnId="{461F9E98-394E-41BF-9F66-75DD3166A2A1}">
      <dgm:prSet/>
      <dgm:spPr/>
      <dgm:t>
        <a:bodyPr/>
        <a:lstStyle/>
        <a:p>
          <a:endParaRPr lang="en-US"/>
        </a:p>
      </dgm:t>
    </dgm:pt>
    <dgm:pt modelId="{24DD76FA-C59B-4A1B-B4CB-1587B00DDAB8}">
      <dgm:prSet phldrT="[Text]" custT="1"/>
      <dgm:spPr>
        <a:xfrm>
          <a:off x="6877949" y="3947770"/>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Credit Score</a:t>
          </a:r>
        </a:p>
      </dgm:t>
    </dgm:pt>
    <dgm:pt modelId="{16385E3C-BAEC-4C1C-8E79-0D8E0D93DC3A}" type="parTrans" cxnId="{E62847CE-19E1-4CA3-A504-4EF40A893D4F}">
      <dgm:prSet/>
      <dgm:spPr>
        <a:xfrm>
          <a:off x="6675273" y="2704690"/>
          <a:ext cx="202676" cy="1580872"/>
        </a:xfrm>
        <a:custGeom>
          <a:avLst/>
          <a:gdLst/>
          <a:ahLst/>
          <a:cxnLst/>
          <a:rect l="0" t="0" r="0" b="0"/>
          <a:pathLst>
            <a:path>
              <a:moveTo>
                <a:pt x="0" y="0"/>
              </a:moveTo>
              <a:lnTo>
                <a:pt x="0" y="1580872"/>
              </a:lnTo>
              <a:lnTo>
                <a:pt x="202676" y="1580872"/>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CAFA1917-580F-45B4-A509-72ACC8337FD6}" type="sibTrans" cxnId="{E62847CE-19E1-4CA3-A504-4EF40A893D4F}">
      <dgm:prSet/>
      <dgm:spPr/>
      <dgm:t>
        <a:bodyPr/>
        <a:lstStyle/>
        <a:p>
          <a:endParaRPr lang="en-US"/>
        </a:p>
      </dgm:t>
    </dgm:pt>
    <dgm:pt modelId="{4A003C92-CE0D-4468-96C7-F71CA90F502D}">
      <dgm:prSet phldrT="[Text]" custT="1"/>
      <dgm:spPr>
        <a:xfrm>
          <a:off x="5118762" y="2980363"/>
          <a:ext cx="1351173" cy="675586"/>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Down Payment</a:t>
          </a:r>
        </a:p>
      </dgm:t>
    </dgm:pt>
    <dgm:pt modelId="{662AF6C3-FBBB-4A69-AD0C-5589C929EECA}" type="parTrans" cxnId="{261C79F5-1173-4502-87FB-FE52A5773752}">
      <dgm:prSet/>
      <dgm:spPr>
        <a:xfrm>
          <a:off x="6469935" y="2704690"/>
          <a:ext cx="205337" cy="613466"/>
        </a:xfrm>
        <a:custGeom>
          <a:avLst/>
          <a:gdLst/>
          <a:ahLst/>
          <a:cxnLst/>
          <a:rect l="0" t="0" r="0" b="0"/>
          <a:pathLst>
            <a:path>
              <a:moveTo>
                <a:pt x="205337" y="0"/>
              </a:moveTo>
              <a:lnTo>
                <a:pt x="205337" y="613466"/>
              </a:lnTo>
              <a:lnTo>
                <a:pt x="0" y="61346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DF190FD9-F4BB-4098-B219-F8C74D1A1D9F}" type="sibTrans" cxnId="{261C79F5-1173-4502-87FB-FE52A5773752}">
      <dgm:prSet/>
      <dgm:spPr/>
      <dgm:t>
        <a:bodyPr/>
        <a:lstStyle/>
        <a:p>
          <a:endParaRPr lang="en-US"/>
        </a:p>
      </dgm:t>
    </dgm:pt>
    <dgm:pt modelId="{EA140DC6-6988-4307-932F-9CB7B1A93222}" type="pres">
      <dgm:prSet presAssocID="{3E429056-D9B0-4DEC-B3FA-6DCC34189805}" presName="hierChild1" presStyleCnt="0">
        <dgm:presLayoutVars>
          <dgm:orgChart val="1"/>
          <dgm:chPref val="1"/>
          <dgm:dir/>
          <dgm:animOne val="branch"/>
          <dgm:animLvl val="lvl"/>
          <dgm:resizeHandles/>
        </dgm:presLayoutVars>
      </dgm:prSet>
      <dgm:spPr/>
    </dgm:pt>
    <dgm:pt modelId="{856E3E96-FBE1-484A-9049-D4C2F6D78F93}" type="pres">
      <dgm:prSet presAssocID="{F3443B3D-2BFC-4B6D-A85E-665295D1C6F1}" presName="hierRoot1" presStyleCnt="0">
        <dgm:presLayoutVars>
          <dgm:hierBranch val="init"/>
        </dgm:presLayoutVars>
      </dgm:prSet>
      <dgm:spPr/>
    </dgm:pt>
    <dgm:pt modelId="{BFFAD272-EB40-408D-8FBE-1767F6CD778E}" type="pres">
      <dgm:prSet presAssocID="{F3443B3D-2BFC-4B6D-A85E-665295D1C6F1}" presName="rootComposite1" presStyleCnt="0"/>
      <dgm:spPr/>
    </dgm:pt>
    <dgm:pt modelId="{92485487-A6C6-4E83-92BD-5CA28AFED5B0}" type="pres">
      <dgm:prSet presAssocID="{F3443B3D-2BFC-4B6D-A85E-665295D1C6F1}" presName="rootText1" presStyleLbl="node0" presStyleIdx="0" presStyleCnt="1">
        <dgm:presLayoutVars>
          <dgm:chPref val="3"/>
        </dgm:presLayoutVars>
      </dgm:prSet>
      <dgm:spPr>
        <a:prstGeom prst="roundRect">
          <a:avLst/>
        </a:prstGeom>
      </dgm:spPr>
    </dgm:pt>
    <dgm:pt modelId="{A21BE64E-1EE9-41F0-8441-D391F5CADFBE}" type="pres">
      <dgm:prSet presAssocID="{F3443B3D-2BFC-4B6D-A85E-665295D1C6F1}" presName="rootConnector1" presStyleLbl="node1" presStyleIdx="0" presStyleCnt="0"/>
      <dgm:spPr/>
    </dgm:pt>
    <dgm:pt modelId="{D9B2731E-C2E4-480F-9F41-009BE671EC84}" type="pres">
      <dgm:prSet presAssocID="{F3443B3D-2BFC-4B6D-A85E-665295D1C6F1}" presName="hierChild2" presStyleCnt="0"/>
      <dgm:spPr/>
    </dgm:pt>
    <dgm:pt modelId="{84AFEC88-ED75-4FB4-B7AF-3D9D4D7C1AB2}" type="pres">
      <dgm:prSet presAssocID="{7E81DE68-9081-4DA5-9C59-3FE5C9B3D13B}" presName="Name37" presStyleLbl="parChTrans1D2" presStyleIdx="0" presStyleCnt="5"/>
      <dgm:spPr/>
    </dgm:pt>
    <dgm:pt modelId="{26DAB2C0-7239-4BD0-9F7E-087365EF0184}" type="pres">
      <dgm:prSet presAssocID="{928ED2B9-A9F4-49B0-9A55-38ABA17080E2}" presName="hierRoot2" presStyleCnt="0">
        <dgm:presLayoutVars>
          <dgm:hierBranch val="init"/>
        </dgm:presLayoutVars>
      </dgm:prSet>
      <dgm:spPr/>
    </dgm:pt>
    <dgm:pt modelId="{7E3E0F9D-14C5-41FC-9F03-A9AE958706EC}" type="pres">
      <dgm:prSet presAssocID="{928ED2B9-A9F4-49B0-9A55-38ABA17080E2}" presName="rootComposite" presStyleCnt="0"/>
      <dgm:spPr/>
    </dgm:pt>
    <dgm:pt modelId="{71546BD2-C6B4-4A4A-A44A-4EA2C3A7B88A}" type="pres">
      <dgm:prSet presAssocID="{928ED2B9-A9F4-49B0-9A55-38ABA17080E2}" presName="rootText" presStyleLbl="node2" presStyleIdx="0" presStyleCnt="5">
        <dgm:presLayoutVars>
          <dgm:chPref val="3"/>
        </dgm:presLayoutVars>
      </dgm:prSet>
      <dgm:spPr>
        <a:prstGeom prst="roundRect">
          <a:avLst/>
        </a:prstGeom>
      </dgm:spPr>
    </dgm:pt>
    <dgm:pt modelId="{FA91722D-1972-4C7C-9402-47BABC4FDD8B}" type="pres">
      <dgm:prSet presAssocID="{928ED2B9-A9F4-49B0-9A55-38ABA17080E2}" presName="rootConnector" presStyleLbl="node2" presStyleIdx="0" presStyleCnt="5"/>
      <dgm:spPr/>
    </dgm:pt>
    <dgm:pt modelId="{7C81F25F-4A85-487E-9F9F-3BB63EAD8811}" type="pres">
      <dgm:prSet presAssocID="{928ED2B9-A9F4-49B0-9A55-38ABA17080E2}" presName="hierChild4" presStyleCnt="0"/>
      <dgm:spPr/>
    </dgm:pt>
    <dgm:pt modelId="{244828B9-AAD3-43A9-821F-B0FECB3C324A}" type="pres">
      <dgm:prSet presAssocID="{928ED2B9-A9F4-49B0-9A55-38ABA17080E2}" presName="hierChild5" presStyleCnt="0"/>
      <dgm:spPr/>
    </dgm:pt>
    <dgm:pt modelId="{0C0FFA09-E9C9-4BFE-A2C8-945F2321AED1}" type="pres">
      <dgm:prSet presAssocID="{B808C9D1-5CBA-4318-83B7-7EAD9497A96C}" presName="Name37" presStyleLbl="parChTrans1D2" presStyleIdx="1" presStyleCnt="5"/>
      <dgm:spPr/>
    </dgm:pt>
    <dgm:pt modelId="{2A4BE40D-1C19-475F-A272-EA9DCAE4F3B6}" type="pres">
      <dgm:prSet presAssocID="{92F75B34-8231-47F9-ABB9-958A54821929}" presName="hierRoot2" presStyleCnt="0">
        <dgm:presLayoutVars>
          <dgm:hierBranch val="init"/>
        </dgm:presLayoutVars>
      </dgm:prSet>
      <dgm:spPr/>
    </dgm:pt>
    <dgm:pt modelId="{CAB1B614-FCB5-4E6B-8FD1-3C4DB793A5A5}" type="pres">
      <dgm:prSet presAssocID="{92F75B34-8231-47F9-ABB9-958A54821929}" presName="rootComposite" presStyleCnt="0"/>
      <dgm:spPr/>
    </dgm:pt>
    <dgm:pt modelId="{4272A4C4-87E4-4C62-BD7A-1D277D4B5B93}" type="pres">
      <dgm:prSet presAssocID="{92F75B34-8231-47F9-ABB9-958A54821929}" presName="rootText" presStyleLbl="node2" presStyleIdx="1" presStyleCnt="5">
        <dgm:presLayoutVars>
          <dgm:chPref val="3"/>
        </dgm:presLayoutVars>
      </dgm:prSet>
      <dgm:spPr>
        <a:prstGeom prst="roundRect">
          <a:avLst/>
        </a:prstGeom>
      </dgm:spPr>
    </dgm:pt>
    <dgm:pt modelId="{17869C06-C757-4078-B981-149D7C0B9F87}" type="pres">
      <dgm:prSet presAssocID="{92F75B34-8231-47F9-ABB9-958A54821929}" presName="rootConnector" presStyleLbl="node2" presStyleIdx="1" presStyleCnt="5"/>
      <dgm:spPr/>
    </dgm:pt>
    <dgm:pt modelId="{8BF301A6-D34D-4E09-BB16-927053565931}" type="pres">
      <dgm:prSet presAssocID="{92F75B34-8231-47F9-ABB9-958A54821929}" presName="hierChild4" presStyleCnt="0"/>
      <dgm:spPr/>
    </dgm:pt>
    <dgm:pt modelId="{CAFA2B7F-9B9F-4413-AB4D-86314DE13260}" type="pres">
      <dgm:prSet presAssocID="{92F75B34-8231-47F9-ABB9-958A54821929}" presName="hierChild5" presStyleCnt="0"/>
      <dgm:spPr/>
    </dgm:pt>
    <dgm:pt modelId="{34182CD8-22B3-43CB-BFDF-6424571137B3}" type="pres">
      <dgm:prSet presAssocID="{33997EC0-585B-4DDA-98DB-347AF4DFF3A2}" presName="Name37" presStyleLbl="parChTrans1D2" presStyleIdx="2" presStyleCnt="5"/>
      <dgm:spPr/>
    </dgm:pt>
    <dgm:pt modelId="{2BADD26E-7284-45BD-B9DD-1248735181BE}" type="pres">
      <dgm:prSet presAssocID="{E5E1B499-4D49-4FC6-B936-422CD4865793}" presName="hierRoot2" presStyleCnt="0">
        <dgm:presLayoutVars>
          <dgm:hierBranch val="init"/>
        </dgm:presLayoutVars>
      </dgm:prSet>
      <dgm:spPr/>
    </dgm:pt>
    <dgm:pt modelId="{A74F709C-354C-49C8-B74E-604F96E587DD}" type="pres">
      <dgm:prSet presAssocID="{E5E1B499-4D49-4FC6-B936-422CD4865793}" presName="rootComposite" presStyleCnt="0"/>
      <dgm:spPr/>
    </dgm:pt>
    <dgm:pt modelId="{A1819CA3-CA5C-4EB3-AE8B-894A16DBC5E7}" type="pres">
      <dgm:prSet presAssocID="{E5E1B499-4D49-4FC6-B936-422CD4865793}" presName="rootText" presStyleLbl="node2" presStyleIdx="2" presStyleCnt="5">
        <dgm:presLayoutVars>
          <dgm:chPref val="3"/>
        </dgm:presLayoutVars>
      </dgm:prSet>
      <dgm:spPr>
        <a:prstGeom prst="roundRect">
          <a:avLst/>
        </a:prstGeom>
      </dgm:spPr>
    </dgm:pt>
    <dgm:pt modelId="{7EE643A6-EF1E-4A28-AEAE-2D31B1E30901}" type="pres">
      <dgm:prSet presAssocID="{E5E1B499-4D49-4FC6-B936-422CD4865793}" presName="rootConnector" presStyleLbl="node2" presStyleIdx="2" presStyleCnt="5"/>
      <dgm:spPr/>
    </dgm:pt>
    <dgm:pt modelId="{F0DA2FA3-7016-4DEF-B21A-36A371D2DB47}" type="pres">
      <dgm:prSet presAssocID="{E5E1B499-4D49-4FC6-B936-422CD4865793}" presName="hierChild4" presStyleCnt="0"/>
      <dgm:spPr/>
    </dgm:pt>
    <dgm:pt modelId="{25954295-0420-448E-92A3-02DFC55D2E31}" type="pres">
      <dgm:prSet presAssocID="{E5E1B499-4D49-4FC6-B936-422CD4865793}" presName="hierChild5" presStyleCnt="0"/>
      <dgm:spPr/>
    </dgm:pt>
    <dgm:pt modelId="{EFAF6A9C-4C1C-4D8B-93F6-379511F7E0AF}" type="pres">
      <dgm:prSet presAssocID="{7956306E-F32C-41E9-94D9-00A2670C27BE}" presName="Name37" presStyleLbl="parChTrans1D2" presStyleIdx="3" presStyleCnt="5"/>
      <dgm:spPr/>
    </dgm:pt>
    <dgm:pt modelId="{5B391E39-F844-4404-8BCF-F66021C402D9}" type="pres">
      <dgm:prSet presAssocID="{BBAA362E-E227-4CF4-8EC6-E3D0344F11F5}" presName="hierRoot2" presStyleCnt="0">
        <dgm:presLayoutVars>
          <dgm:hierBranch val="init"/>
        </dgm:presLayoutVars>
      </dgm:prSet>
      <dgm:spPr/>
    </dgm:pt>
    <dgm:pt modelId="{1D56D03E-F352-41C4-933C-5DE0B695330C}" type="pres">
      <dgm:prSet presAssocID="{BBAA362E-E227-4CF4-8EC6-E3D0344F11F5}" presName="rootComposite" presStyleCnt="0"/>
      <dgm:spPr/>
    </dgm:pt>
    <dgm:pt modelId="{923E8089-246E-41A1-AE99-869533C8A1B2}" type="pres">
      <dgm:prSet presAssocID="{BBAA362E-E227-4CF4-8EC6-E3D0344F11F5}" presName="rootText" presStyleLbl="node2" presStyleIdx="3" presStyleCnt="5">
        <dgm:presLayoutVars>
          <dgm:chPref val="3"/>
        </dgm:presLayoutVars>
      </dgm:prSet>
      <dgm:spPr>
        <a:prstGeom prst="roundRect">
          <a:avLst/>
        </a:prstGeom>
      </dgm:spPr>
    </dgm:pt>
    <dgm:pt modelId="{0450B1D9-0A86-4820-927E-7AA3329F758C}" type="pres">
      <dgm:prSet presAssocID="{BBAA362E-E227-4CF4-8EC6-E3D0344F11F5}" presName="rootConnector" presStyleLbl="node2" presStyleIdx="3" presStyleCnt="5"/>
      <dgm:spPr/>
    </dgm:pt>
    <dgm:pt modelId="{FCF1F504-3D0C-476B-A3A9-15E626076261}" type="pres">
      <dgm:prSet presAssocID="{BBAA362E-E227-4CF4-8EC6-E3D0344F11F5}" presName="hierChild4" presStyleCnt="0"/>
      <dgm:spPr/>
    </dgm:pt>
    <dgm:pt modelId="{D35FF0E0-1C1C-48B8-9788-8EFF0D0505B1}" type="pres">
      <dgm:prSet presAssocID="{BBAA362E-E227-4CF4-8EC6-E3D0344F11F5}" presName="hierChild5" presStyleCnt="0"/>
      <dgm:spPr/>
    </dgm:pt>
    <dgm:pt modelId="{2B541DF4-F543-4AA3-98AB-080BF383E12D}" type="pres">
      <dgm:prSet presAssocID="{B0347D46-2AAE-49D6-B500-63C51B267B3D}" presName="Name37" presStyleLbl="parChTrans1D2" presStyleIdx="4" presStyleCnt="5"/>
      <dgm:spPr/>
    </dgm:pt>
    <dgm:pt modelId="{11DA5D78-735D-4216-A844-09C6F23616A7}" type="pres">
      <dgm:prSet presAssocID="{C41BF8AE-D0C5-40CB-9410-598F0A5A8B9B}" presName="hierRoot2" presStyleCnt="0">
        <dgm:presLayoutVars>
          <dgm:hierBranch val="init"/>
        </dgm:presLayoutVars>
      </dgm:prSet>
      <dgm:spPr/>
    </dgm:pt>
    <dgm:pt modelId="{209CE26B-1123-4D1A-8180-194839F8B64D}" type="pres">
      <dgm:prSet presAssocID="{C41BF8AE-D0C5-40CB-9410-598F0A5A8B9B}" presName="rootComposite" presStyleCnt="0"/>
      <dgm:spPr/>
    </dgm:pt>
    <dgm:pt modelId="{3B084057-0FFA-47EE-AD66-C2238748B561}" type="pres">
      <dgm:prSet presAssocID="{C41BF8AE-D0C5-40CB-9410-598F0A5A8B9B}" presName="rootText" presStyleLbl="node2" presStyleIdx="4" presStyleCnt="5">
        <dgm:presLayoutVars>
          <dgm:chPref val="3"/>
        </dgm:presLayoutVars>
      </dgm:prSet>
      <dgm:spPr>
        <a:prstGeom prst="roundRect">
          <a:avLst/>
        </a:prstGeom>
      </dgm:spPr>
    </dgm:pt>
    <dgm:pt modelId="{DA2AEFB4-7B73-4040-B6E7-D4F62C9560B2}" type="pres">
      <dgm:prSet presAssocID="{C41BF8AE-D0C5-40CB-9410-598F0A5A8B9B}" presName="rootConnector" presStyleLbl="node2" presStyleIdx="4" presStyleCnt="5"/>
      <dgm:spPr/>
    </dgm:pt>
    <dgm:pt modelId="{D79A9DBA-49EC-489D-8A20-176364E59EFA}" type="pres">
      <dgm:prSet presAssocID="{C41BF8AE-D0C5-40CB-9410-598F0A5A8B9B}" presName="hierChild4" presStyleCnt="0"/>
      <dgm:spPr/>
    </dgm:pt>
    <dgm:pt modelId="{1F2A9694-80E9-480F-86ED-FAD19F953333}" type="pres">
      <dgm:prSet presAssocID="{4DBC06CE-D0E1-4739-93F8-687AAC4A13D6}" presName="Name37" presStyleLbl="parChTrans1D3" presStyleIdx="0" presStyleCnt="1"/>
      <dgm:spPr/>
    </dgm:pt>
    <dgm:pt modelId="{D53DE2B5-E6F4-41B0-BCB6-CE0EB5ACABFC}" type="pres">
      <dgm:prSet presAssocID="{A52FF0DB-B517-47C2-BD45-F126EE836417}" presName="hierRoot2" presStyleCnt="0">
        <dgm:presLayoutVars>
          <dgm:hierBranch val="init"/>
        </dgm:presLayoutVars>
      </dgm:prSet>
      <dgm:spPr/>
    </dgm:pt>
    <dgm:pt modelId="{0DD5AF2E-BA73-4C55-98DF-511CCF54EC47}" type="pres">
      <dgm:prSet presAssocID="{A52FF0DB-B517-47C2-BD45-F126EE836417}" presName="rootComposite" presStyleCnt="0"/>
      <dgm:spPr/>
    </dgm:pt>
    <dgm:pt modelId="{F6107B2A-64D8-4B7F-89AD-7819E0A15640}" type="pres">
      <dgm:prSet presAssocID="{A52FF0DB-B517-47C2-BD45-F126EE836417}" presName="rootText" presStyleLbl="node3" presStyleIdx="0" presStyleCnt="1">
        <dgm:presLayoutVars>
          <dgm:chPref val="3"/>
        </dgm:presLayoutVars>
      </dgm:prSet>
      <dgm:spPr>
        <a:prstGeom prst="roundRect">
          <a:avLst/>
        </a:prstGeom>
      </dgm:spPr>
    </dgm:pt>
    <dgm:pt modelId="{5B1B19B3-BEBB-4D17-96A5-DF7E6FF3CE44}" type="pres">
      <dgm:prSet presAssocID="{A52FF0DB-B517-47C2-BD45-F126EE836417}" presName="rootConnector" presStyleLbl="node3" presStyleIdx="0" presStyleCnt="1"/>
      <dgm:spPr/>
    </dgm:pt>
    <dgm:pt modelId="{EBF51B87-B4F2-4BA7-B123-D6B5B5530631}" type="pres">
      <dgm:prSet presAssocID="{A52FF0DB-B517-47C2-BD45-F126EE836417}" presName="hierChild4" presStyleCnt="0"/>
      <dgm:spPr/>
    </dgm:pt>
    <dgm:pt modelId="{2031F3BE-1BA7-41E8-B071-4D07C2E8187B}" type="pres">
      <dgm:prSet presAssocID="{A2B4364E-C1E1-4430-A29F-56E49226F051}" presName="Name37" presStyleLbl="parChTrans1D4" presStyleIdx="0" presStyleCnt="3"/>
      <dgm:spPr/>
    </dgm:pt>
    <dgm:pt modelId="{457F53D4-E123-4DC1-B0C3-8A33C7FE72A1}" type="pres">
      <dgm:prSet presAssocID="{8B93F4F8-6D8E-4C84-981F-86875A254723}" presName="hierRoot2" presStyleCnt="0">
        <dgm:presLayoutVars>
          <dgm:hierBranch val="init"/>
        </dgm:presLayoutVars>
      </dgm:prSet>
      <dgm:spPr/>
    </dgm:pt>
    <dgm:pt modelId="{1297AEBA-8710-4844-9A0B-7296BFA1CCCF}" type="pres">
      <dgm:prSet presAssocID="{8B93F4F8-6D8E-4C84-981F-86875A254723}" presName="rootComposite" presStyleCnt="0"/>
      <dgm:spPr/>
    </dgm:pt>
    <dgm:pt modelId="{2F6121E3-A5E3-40ED-B5DE-386B2D4B095C}" type="pres">
      <dgm:prSet presAssocID="{8B93F4F8-6D8E-4C84-981F-86875A254723}" presName="rootText" presStyleLbl="node4" presStyleIdx="0" presStyleCnt="3">
        <dgm:presLayoutVars>
          <dgm:chPref val="3"/>
        </dgm:presLayoutVars>
      </dgm:prSet>
      <dgm:spPr>
        <a:prstGeom prst="roundRect">
          <a:avLst/>
        </a:prstGeom>
      </dgm:spPr>
    </dgm:pt>
    <dgm:pt modelId="{2E1DD1FB-FA3C-459B-8F23-FF27991E44DB}" type="pres">
      <dgm:prSet presAssocID="{8B93F4F8-6D8E-4C84-981F-86875A254723}" presName="rootConnector" presStyleLbl="node4" presStyleIdx="0" presStyleCnt="3"/>
      <dgm:spPr/>
    </dgm:pt>
    <dgm:pt modelId="{5FFDD3AB-8889-4FDC-B5FD-155FB7CA0B73}" type="pres">
      <dgm:prSet presAssocID="{8B93F4F8-6D8E-4C84-981F-86875A254723}" presName="hierChild4" presStyleCnt="0"/>
      <dgm:spPr/>
    </dgm:pt>
    <dgm:pt modelId="{2202D554-6A54-480B-8D6C-9E7CEEADB59B}" type="pres">
      <dgm:prSet presAssocID="{8B93F4F8-6D8E-4C84-981F-86875A254723}" presName="hierChild5" presStyleCnt="0"/>
      <dgm:spPr/>
    </dgm:pt>
    <dgm:pt modelId="{5CCC208C-2BD4-4F1B-8322-E8FC7166BC50}" type="pres">
      <dgm:prSet presAssocID="{16385E3C-BAEC-4C1C-8E79-0D8E0D93DC3A}" presName="Name37" presStyleLbl="parChTrans1D4" presStyleIdx="1" presStyleCnt="3"/>
      <dgm:spPr/>
    </dgm:pt>
    <dgm:pt modelId="{EFDBAEC6-BFFC-4D18-AA34-81FD72A1AF51}" type="pres">
      <dgm:prSet presAssocID="{24DD76FA-C59B-4A1B-B4CB-1587B00DDAB8}" presName="hierRoot2" presStyleCnt="0">
        <dgm:presLayoutVars>
          <dgm:hierBranch val="init"/>
        </dgm:presLayoutVars>
      </dgm:prSet>
      <dgm:spPr/>
    </dgm:pt>
    <dgm:pt modelId="{31C4B13A-AB4F-4723-8DCD-2AB5FA65355A}" type="pres">
      <dgm:prSet presAssocID="{24DD76FA-C59B-4A1B-B4CB-1587B00DDAB8}" presName="rootComposite" presStyleCnt="0"/>
      <dgm:spPr/>
    </dgm:pt>
    <dgm:pt modelId="{254429AE-7448-4D5C-A2BF-717DB149CDAB}" type="pres">
      <dgm:prSet presAssocID="{24DD76FA-C59B-4A1B-B4CB-1587B00DDAB8}" presName="rootText" presStyleLbl="node4" presStyleIdx="1" presStyleCnt="3">
        <dgm:presLayoutVars>
          <dgm:chPref val="3"/>
        </dgm:presLayoutVars>
      </dgm:prSet>
      <dgm:spPr>
        <a:prstGeom prst="roundRect">
          <a:avLst/>
        </a:prstGeom>
      </dgm:spPr>
    </dgm:pt>
    <dgm:pt modelId="{9A1A5620-4948-496A-843E-F51572B4A71A}" type="pres">
      <dgm:prSet presAssocID="{24DD76FA-C59B-4A1B-B4CB-1587B00DDAB8}" presName="rootConnector" presStyleLbl="node4" presStyleIdx="1" presStyleCnt="3"/>
      <dgm:spPr/>
    </dgm:pt>
    <dgm:pt modelId="{F4209021-97E7-43A7-9BDD-8349D314D93C}" type="pres">
      <dgm:prSet presAssocID="{24DD76FA-C59B-4A1B-B4CB-1587B00DDAB8}" presName="hierChild4" presStyleCnt="0"/>
      <dgm:spPr/>
    </dgm:pt>
    <dgm:pt modelId="{2E3A1C86-6BA0-4C33-BB81-1B0C31D1BFF0}" type="pres">
      <dgm:prSet presAssocID="{24DD76FA-C59B-4A1B-B4CB-1587B00DDAB8}" presName="hierChild5" presStyleCnt="0"/>
      <dgm:spPr/>
    </dgm:pt>
    <dgm:pt modelId="{3F3285E2-1522-426B-8C96-A43E1E64DD18}" type="pres">
      <dgm:prSet presAssocID="{662AF6C3-FBBB-4A69-AD0C-5589C929EECA}" presName="Name37" presStyleLbl="parChTrans1D4" presStyleIdx="2" presStyleCnt="3"/>
      <dgm:spPr/>
    </dgm:pt>
    <dgm:pt modelId="{6B4D92C2-8223-487D-86F9-C18F905E384B}" type="pres">
      <dgm:prSet presAssocID="{4A003C92-CE0D-4468-96C7-F71CA90F502D}" presName="hierRoot2" presStyleCnt="0">
        <dgm:presLayoutVars>
          <dgm:hierBranch val="init"/>
        </dgm:presLayoutVars>
      </dgm:prSet>
      <dgm:spPr/>
    </dgm:pt>
    <dgm:pt modelId="{D616EE8B-CFB3-407F-A744-3C1529E797D0}" type="pres">
      <dgm:prSet presAssocID="{4A003C92-CE0D-4468-96C7-F71CA90F502D}" presName="rootComposite" presStyleCnt="0"/>
      <dgm:spPr/>
    </dgm:pt>
    <dgm:pt modelId="{09F06E1A-79BD-4F6E-9D8C-F3812756BC3C}" type="pres">
      <dgm:prSet presAssocID="{4A003C92-CE0D-4468-96C7-F71CA90F502D}" presName="rootText" presStyleLbl="node4" presStyleIdx="2" presStyleCnt="3" custLinFactX="-30197" custLinFactY="-100000" custLinFactNeighborX="-100000" custLinFactNeighborY="-185195">
        <dgm:presLayoutVars>
          <dgm:chPref val="3"/>
        </dgm:presLayoutVars>
      </dgm:prSet>
      <dgm:spPr>
        <a:prstGeom prst="roundRect">
          <a:avLst/>
        </a:prstGeom>
      </dgm:spPr>
    </dgm:pt>
    <dgm:pt modelId="{A02B9F3D-8F5A-4110-97BE-6925499E604E}" type="pres">
      <dgm:prSet presAssocID="{4A003C92-CE0D-4468-96C7-F71CA90F502D}" presName="rootConnector" presStyleLbl="node4" presStyleIdx="2" presStyleCnt="3"/>
      <dgm:spPr/>
    </dgm:pt>
    <dgm:pt modelId="{CF229797-C257-4D04-B0F9-CC1456EF4A93}" type="pres">
      <dgm:prSet presAssocID="{4A003C92-CE0D-4468-96C7-F71CA90F502D}" presName="hierChild4" presStyleCnt="0"/>
      <dgm:spPr/>
    </dgm:pt>
    <dgm:pt modelId="{A386B350-8DC4-49BA-8C7C-4BB94B774B7F}" type="pres">
      <dgm:prSet presAssocID="{4A003C92-CE0D-4468-96C7-F71CA90F502D}" presName="hierChild5" presStyleCnt="0"/>
      <dgm:spPr/>
    </dgm:pt>
    <dgm:pt modelId="{58C1AA80-0C6D-4AD6-98E3-8CBD05CD80FA}" type="pres">
      <dgm:prSet presAssocID="{A52FF0DB-B517-47C2-BD45-F126EE836417}" presName="hierChild5" presStyleCnt="0"/>
      <dgm:spPr/>
    </dgm:pt>
    <dgm:pt modelId="{09BF8CE4-3EBA-441A-AEF8-D8A9124A564E}" type="pres">
      <dgm:prSet presAssocID="{C41BF8AE-D0C5-40CB-9410-598F0A5A8B9B}" presName="hierChild5" presStyleCnt="0"/>
      <dgm:spPr/>
    </dgm:pt>
    <dgm:pt modelId="{0C391F6F-CE7A-41BC-B13A-5AEE1ACA3AFF}" type="pres">
      <dgm:prSet presAssocID="{F3443B3D-2BFC-4B6D-A85E-665295D1C6F1}" presName="hierChild3" presStyleCnt="0"/>
      <dgm:spPr/>
    </dgm:pt>
  </dgm:ptLst>
  <dgm:cxnLst>
    <dgm:cxn modelId="{304D1100-5125-4102-863A-CC5F04200E81}" type="presOf" srcId="{3E429056-D9B0-4DEC-B3FA-6DCC34189805}" destId="{EA140DC6-6988-4307-932F-9CB7B1A93222}" srcOrd="0" destOrd="0" presId="urn:microsoft.com/office/officeart/2005/8/layout/orgChart1"/>
    <dgm:cxn modelId="{24653803-119F-4FB4-AA2D-5AD8E935E95A}" type="presOf" srcId="{8B93F4F8-6D8E-4C84-981F-86875A254723}" destId="{2F6121E3-A5E3-40ED-B5DE-386B2D4B095C}" srcOrd="0" destOrd="0" presId="urn:microsoft.com/office/officeart/2005/8/layout/orgChart1"/>
    <dgm:cxn modelId="{A348B308-48C8-4EDA-9296-E7BFC5902C66}" type="presOf" srcId="{BBAA362E-E227-4CF4-8EC6-E3D0344F11F5}" destId="{0450B1D9-0A86-4820-927E-7AA3329F758C}" srcOrd="1" destOrd="0" presId="urn:microsoft.com/office/officeart/2005/8/layout/orgChart1"/>
    <dgm:cxn modelId="{1CCA571D-8F18-4484-AE55-1D1509BB1FF6}" type="presOf" srcId="{C41BF8AE-D0C5-40CB-9410-598F0A5A8B9B}" destId="{DA2AEFB4-7B73-4040-B6E7-D4F62C9560B2}" srcOrd="1" destOrd="0" presId="urn:microsoft.com/office/officeart/2005/8/layout/orgChart1"/>
    <dgm:cxn modelId="{C1AFD432-AF29-4395-848E-433E13B8DED6}" type="presOf" srcId="{F3443B3D-2BFC-4B6D-A85E-665295D1C6F1}" destId="{92485487-A6C6-4E83-92BD-5CA28AFED5B0}" srcOrd="0" destOrd="0" presId="urn:microsoft.com/office/officeart/2005/8/layout/orgChart1"/>
    <dgm:cxn modelId="{66370040-A59D-486A-A622-4D63F628E937}" type="presOf" srcId="{928ED2B9-A9F4-49B0-9A55-38ABA17080E2}" destId="{FA91722D-1972-4C7C-9402-47BABC4FDD8B}" srcOrd="1" destOrd="0" presId="urn:microsoft.com/office/officeart/2005/8/layout/orgChart1"/>
    <dgm:cxn modelId="{4024B246-B750-4777-AF75-2DEA85CF1DA3}" type="presOf" srcId="{E5E1B499-4D49-4FC6-B936-422CD4865793}" destId="{7EE643A6-EF1E-4A28-AEAE-2D31B1E30901}" srcOrd="1" destOrd="0" presId="urn:microsoft.com/office/officeart/2005/8/layout/orgChart1"/>
    <dgm:cxn modelId="{355A4756-876D-4761-BF11-197503F3FF49}" type="presOf" srcId="{B808C9D1-5CBA-4318-83B7-7EAD9497A96C}" destId="{0C0FFA09-E9C9-4BFE-A2C8-945F2321AED1}" srcOrd="0" destOrd="0" presId="urn:microsoft.com/office/officeart/2005/8/layout/orgChart1"/>
    <dgm:cxn modelId="{DB679065-2155-453E-A3C8-DDB8C1D1BD44}" type="presOf" srcId="{A2B4364E-C1E1-4430-A29F-56E49226F051}" destId="{2031F3BE-1BA7-41E8-B071-4D07C2E8187B}" srcOrd="0" destOrd="0" presId="urn:microsoft.com/office/officeart/2005/8/layout/orgChart1"/>
    <dgm:cxn modelId="{D32D1F66-CB3D-404F-BA29-51473D9D4A4C}" type="presOf" srcId="{A52FF0DB-B517-47C2-BD45-F126EE836417}" destId="{5B1B19B3-BEBB-4D17-96A5-DF7E6FF3CE44}" srcOrd="1" destOrd="0" presId="urn:microsoft.com/office/officeart/2005/8/layout/orgChart1"/>
    <dgm:cxn modelId="{C5A6A177-0317-413F-BB97-0A11F80C86E7}" type="presOf" srcId="{92F75B34-8231-47F9-ABB9-958A54821929}" destId="{17869C06-C757-4078-B981-149D7C0B9F87}" srcOrd="1" destOrd="0" presId="urn:microsoft.com/office/officeart/2005/8/layout/orgChart1"/>
    <dgm:cxn modelId="{8DB7D877-AE7B-4174-8AF5-9C99DB959693}" type="presOf" srcId="{F3443B3D-2BFC-4B6D-A85E-665295D1C6F1}" destId="{A21BE64E-1EE9-41F0-8441-D391F5CADFBE}" srcOrd="1" destOrd="0" presId="urn:microsoft.com/office/officeart/2005/8/layout/orgChart1"/>
    <dgm:cxn modelId="{BA5E747A-5CBD-4CD0-937D-756718EA18E0}" type="presOf" srcId="{B0347D46-2AAE-49D6-B500-63C51B267B3D}" destId="{2B541DF4-F543-4AA3-98AB-080BF383E12D}" srcOrd="0" destOrd="0" presId="urn:microsoft.com/office/officeart/2005/8/layout/orgChart1"/>
    <dgm:cxn modelId="{1806FF7F-6CA2-4EDE-BD33-A1BC6423951C}" type="presOf" srcId="{92F75B34-8231-47F9-ABB9-958A54821929}" destId="{4272A4C4-87E4-4C62-BD7A-1D277D4B5B93}" srcOrd="0" destOrd="0" presId="urn:microsoft.com/office/officeart/2005/8/layout/orgChart1"/>
    <dgm:cxn modelId="{020EFD81-5D3E-4273-ABA6-B0159B737FA1}" srcId="{F3443B3D-2BFC-4B6D-A85E-665295D1C6F1}" destId="{92F75B34-8231-47F9-ABB9-958A54821929}" srcOrd="1" destOrd="0" parTransId="{B808C9D1-5CBA-4318-83B7-7EAD9497A96C}" sibTransId="{3CEB815B-289A-42F3-8CA9-52B252547CC2}"/>
    <dgm:cxn modelId="{DAB99585-99E3-4CBC-9E94-293835EADF54}" type="presOf" srcId="{BBAA362E-E227-4CF4-8EC6-E3D0344F11F5}" destId="{923E8089-246E-41A1-AE99-869533C8A1B2}" srcOrd="0" destOrd="0" presId="urn:microsoft.com/office/officeart/2005/8/layout/orgChart1"/>
    <dgm:cxn modelId="{E99A1C86-E3E9-4823-9F6B-463CA827D48E}" type="presOf" srcId="{4A003C92-CE0D-4468-96C7-F71CA90F502D}" destId="{09F06E1A-79BD-4F6E-9D8C-F3812756BC3C}" srcOrd="0" destOrd="0" presId="urn:microsoft.com/office/officeart/2005/8/layout/orgChart1"/>
    <dgm:cxn modelId="{1567BD86-6C56-4960-B3AD-E67B8E456A66}" type="presOf" srcId="{C41BF8AE-D0C5-40CB-9410-598F0A5A8B9B}" destId="{3B084057-0FFA-47EE-AD66-C2238748B561}" srcOrd="0" destOrd="0" presId="urn:microsoft.com/office/officeart/2005/8/layout/orgChart1"/>
    <dgm:cxn modelId="{2E3B4F92-33C8-4F9B-A851-3E32D5C29DD7}" type="presOf" srcId="{928ED2B9-A9F4-49B0-9A55-38ABA17080E2}" destId="{71546BD2-C6B4-4A4A-A44A-4EA2C3A7B88A}" srcOrd="0" destOrd="0" presId="urn:microsoft.com/office/officeart/2005/8/layout/orgChart1"/>
    <dgm:cxn modelId="{461F9E98-394E-41BF-9F66-75DD3166A2A1}" srcId="{A52FF0DB-B517-47C2-BD45-F126EE836417}" destId="{8B93F4F8-6D8E-4C84-981F-86875A254723}" srcOrd="0" destOrd="0" parTransId="{A2B4364E-C1E1-4430-A29F-56E49226F051}" sibTransId="{9A5E3E3A-E98E-4BBD-8032-7EE12203F66E}"/>
    <dgm:cxn modelId="{E003CC99-A8E8-4448-BAF2-544B04FFD6CF}" type="presOf" srcId="{7956306E-F32C-41E9-94D9-00A2670C27BE}" destId="{EFAF6A9C-4C1C-4D8B-93F6-379511F7E0AF}" srcOrd="0" destOrd="0" presId="urn:microsoft.com/office/officeart/2005/8/layout/orgChart1"/>
    <dgm:cxn modelId="{3CDAFB99-2E91-4CB3-AB69-AED58CEBACAC}" type="presOf" srcId="{A52FF0DB-B517-47C2-BD45-F126EE836417}" destId="{F6107B2A-64D8-4B7F-89AD-7819E0A15640}" srcOrd="0" destOrd="0" presId="urn:microsoft.com/office/officeart/2005/8/layout/orgChart1"/>
    <dgm:cxn modelId="{368581A6-E861-4328-B3DD-13A3B8A1093F}" type="presOf" srcId="{8B93F4F8-6D8E-4C84-981F-86875A254723}" destId="{2E1DD1FB-FA3C-459B-8F23-FF27991E44DB}" srcOrd="1" destOrd="0" presId="urn:microsoft.com/office/officeart/2005/8/layout/orgChart1"/>
    <dgm:cxn modelId="{F91EBBAB-26FF-4675-A5D2-B8776C395265}" type="presOf" srcId="{24DD76FA-C59B-4A1B-B4CB-1587B00DDAB8}" destId="{9A1A5620-4948-496A-843E-F51572B4A71A}" srcOrd="1" destOrd="0" presId="urn:microsoft.com/office/officeart/2005/8/layout/orgChart1"/>
    <dgm:cxn modelId="{8212C3B1-D9B1-4936-B1D6-5B736BE20C07}" type="presOf" srcId="{33997EC0-585B-4DDA-98DB-347AF4DFF3A2}" destId="{34182CD8-22B3-43CB-BFDF-6424571137B3}" srcOrd="0" destOrd="0" presId="urn:microsoft.com/office/officeart/2005/8/layout/orgChart1"/>
    <dgm:cxn modelId="{F2730BB7-02DD-4C04-8799-933D405A2EA6}" srcId="{C41BF8AE-D0C5-40CB-9410-598F0A5A8B9B}" destId="{A52FF0DB-B517-47C2-BD45-F126EE836417}" srcOrd="0" destOrd="0" parTransId="{4DBC06CE-D0E1-4739-93F8-687AAC4A13D6}" sibTransId="{92CD1746-23EB-4AF9-B227-2456A87ED14B}"/>
    <dgm:cxn modelId="{1C2D13B8-C863-428F-9BE5-66E84151706B}" srcId="{F3443B3D-2BFC-4B6D-A85E-665295D1C6F1}" destId="{BBAA362E-E227-4CF4-8EC6-E3D0344F11F5}" srcOrd="3" destOrd="0" parTransId="{7956306E-F32C-41E9-94D9-00A2670C27BE}" sibTransId="{03C07A92-5C41-4B40-9497-50C557E49B1E}"/>
    <dgm:cxn modelId="{0E981BB8-94DA-4C01-9BC4-58302F52EDFC}" type="presOf" srcId="{4DBC06CE-D0E1-4739-93F8-687AAC4A13D6}" destId="{1F2A9694-80E9-480F-86ED-FAD19F953333}" srcOrd="0" destOrd="0" presId="urn:microsoft.com/office/officeart/2005/8/layout/orgChart1"/>
    <dgm:cxn modelId="{F37CB1C4-C5F9-43C0-8056-705759AF43F6}" type="presOf" srcId="{662AF6C3-FBBB-4A69-AD0C-5589C929EECA}" destId="{3F3285E2-1522-426B-8C96-A43E1E64DD18}" srcOrd="0" destOrd="0" presId="urn:microsoft.com/office/officeart/2005/8/layout/orgChart1"/>
    <dgm:cxn modelId="{8F40E7C7-B646-4C94-8635-1D8AF5BC6FB7}" type="presOf" srcId="{16385E3C-BAEC-4C1C-8E79-0D8E0D93DC3A}" destId="{5CCC208C-2BD4-4F1B-8322-E8FC7166BC50}" srcOrd="0" destOrd="0" presId="urn:microsoft.com/office/officeart/2005/8/layout/orgChart1"/>
    <dgm:cxn modelId="{E62847CE-19E1-4CA3-A504-4EF40A893D4F}" srcId="{A52FF0DB-B517-47C2-BD45-F126EE836417}" destId="{24DD76FA-C59B-4A1B-B4CB-1587B00DDAB8}" srcOrd="1" destOrd="0" parTransId="{16385E3C-BAEC-4C1C-8E79-0D8E0D93DC3A}" sibTransId="{CAFA1917-580F-45B4-A509-72ACC8337FD6}"/>
    <dgm:cxn modelId="{DDF698CE-90E7-4897-8958-73E004B0A29E}" srcId="{F3443B3D-2BFC-4B6D-A85E-665295D1C6F1}" destId="{928ED2B9-A9F4-49B0-9A55-38ABA17080E2}" srcOrd="0" destOrd="0" parTransId="{7E81DE68-9081-4DA5-9C59-3FE5C9B3D13B}" sibTransId="{E418BBBA-9272-4604-9EFD-0E5A8A614532}"/>
    <dgm:cxn modelId="{9EE730D9-51C3-4858-BD9E-9180D3A3F7A7}" srcId="{F3443B3D-2BFC-4B6D-A85E-665295D1C6F1}" destId="{C41BF8AE-D0C5-40CB-9410-598F0A5A8B9B}" srcOrd="4" destOrd="0" parTransId="{B0347D46-2AAE-49D6-B500-63C51B267B3D}" sibTransId="{9B8FD455-0A0D-4E19-87AB-EB3D92429450}"/>
    <dgm:cxn modelId="{C1C40AE6-8622-4B6B-85EA-820708647100}" type="presOf" srcId="{E5E1B499-4D49-4FC6-B936-422CD4865793}" destId="{A1819CA3-CA5C-4EB3-AE8B-894A16DBC5E7}" srcOrd="0" destOrd="0" presId="urn:microsoft.com/office/officeart/2005/8/layout/orgChart1"/>
    <dgm:cxn modelId="{36E0D3E8-FFCB-4BF2-B7FC-B8C50746E1D8}" srcId="{F3443B3D-2BFC-4B6D-A85E-665295D1C6F1}" destId="{E5E1B499-4D49-4FC6-B936-422CD4865793}" srcOrd="2" destOrd="0" parTransId="{33997EC0-585B-4DDA-98DB-347AF4DFF3A2}" sibTransId="{B2B6912D-3BFD-4F68-905F-C7587DFD9679}"/>
    <dgm:cxn modelId="{DCE2B1E9-5378-4DFA-BDC2-6C6A39D2831C}" type="presOf" srcId="{24DD76FA-C59B-4A1B-B4CB-1587B00DDAB8}" destId="{254429AE-7448-4D5C-A2BF-717DB149CDAB}" srcOrd="0" destOrd="0" presId="urn:microsoft.com/office/officeart/2005/8/layout/orgChart1"/>
    <dgm:cxn modelId="{87F47BF4-780F-4BAF-970F-724E25FD41B3}" type="presOf" srcId="{4A003C92-CE0D-4468-96C7-F71CA90F502D}" destId="{A02B9F3D-8F5A-4110-97BE-6925499E604E}" srcOrd="1" destOrd="0" presId="urn:microsoft.com/office/officeart/2005/8/layout/orgChart1"/>
    <dgm:cxn modelId="{261C79F5-1173-4502-87FB-FE52A5773752}" srcId="{A52FF0DB-B517-47C2-BD45-F126EE836417}" destId="{4A003C92-CE0D-4468-96C7-F71CA90F502D}" srcOrd="2" destOrd="0" parTransId="{662AF6C3-FBBB-4A69-AD0C-5589C929EECA}" sibTransId="{DF190FD9-F4BB-4098-B219-F8C74D1A1D9F}"/>
    <dgm:cxn modelId="{D3E3B8F8-7C72-45D0-BCE4-19C577BB1DF3}" type="presOf" srcId="{7E81DE68-9081-4DA5-9C59-3FE5C9B3D13B}" destId="{84AFEC88-ED75-4FB4-B7AF-3D9D4D7C1AB2}" srcOrd="0" destOrd="0" presId="urn:microsoft.com/office/officeart/2005/8/layout/orgChart1"/>
    <dgm:cxn modelId="{6F2F11FA-658B-46F4-A98A-B9B50AFC2C23}" srcId="{3E429056-D9B0-4DEC-B3FA-6DCC34189805}" destId="{F3443B3D-2BFC-4B6D-A85E-665295D1C6F1}" srcOrd="0" destOrd="0" parTransId="{BDE907E8-69E0-4E7C-A0FC-2D71DCCD7F10}" sibTransId="{AF868453-62DD-490F-966C-9D9CB456B2AF}"/>
    <dgm:cxn modelId="{118907AB-ACAA-46B9-816C-D5710F02C8BF}" type="presParOf" srcId="{EA140DC6-6988-4307-932F-9CB7B1A93222}" destId="{856E3E96-FBE1-484A-9049-D4C2F6D78F93}" srcOrd="0" destOrd="0" presId="urn:microsoft.com/office/officeart/2005/8/layout/orgChart1"/>
    <dgm:cxn modelId="{C422F543-4780-42C7-94C4-F4C6E4DCD9F8}" type="presParOf" srcId="{856E3E96-FBE1-484A-9049-D4C2F6D78F93}" destId="{BFFAD272-EB40-408D-8FBE-1767F6CD778E}" srcOrd="0" destOrd="0" presId="urn:microsoft.com/office/officeart/2005/8/layout/orgChart1"/>
    <dgm:cxn modelId="{D5353121-D874-4842-A828-82690C3BA99E}" type="presParOf" srcId="{BFFAD272-EB40-408D-8FBE-1767F6CD778E}" destId="{92485487-A6C6-4E83-92BD-5CA28AFED5B0}" srcOrd="0" destOrd="0" presId="urn:microsoft.com/office/officeart/2005/8/layout/orgChart1"/>
    <dgm:cxn modelId="{EE30D4F0-2FB5-43A5-9860-B54F4817415A}" type="presParOf" srcId="{BFFAD272-EB40-408D-8FBE-1767F6CD778E}" destId="{A21BE64E-1EE9-41F0-8441-D391F5CADFBE}" srcOrd="1" destOrd="0" presId="urn:microsoft.com/office/officeart/2005/8/layout/orgChart1"/>
    <dgm:cxn modelId="{A2EB6C42-D383-46EA-B368-D9D1CCFF1F48}" type="presParOf" srcId="{856E3E96-FBE1-484A-9049-D4C2F6D78F93}" destId="{D9B2731E-C2E4-480F-9F41-009BE671EC84}" srcOrd="1" destOrd="0" presId="urn:microsoft.com/office/officeart/2005/8/layout/orgChart1"/>
    <dgm:cxn modelId="{B36EBAF9-D1B0-4EF7-BCCD-B0BA6D93A640}" type="presParOf" srcId="{D9B2731E-C2E4-480F-9F41-009BE671EC84}" destId="{84AFEC88-ED75-4FB4-B7AF-3D9D4D7C1AB2}" srcOrd="0" destOrd="0" presId="urn:microsoft.com/office/officeart/2005/8/layout/orgChart1"/>
    <dgm:cxn modelId="{D22B47A5-F53A-4E1D-9F9C-6A5592B76D45}" type="presParOf" srcId="{D9B2731E-C2E4-480F-9F41-009BE671EC84}" destId="{26DAB2C0-7239-4BD0-9F7E-087365EF0184}" srcOrd="1" destOrd="0" presId="urn:microsoft.com/office/officeart/2005/8/layout/orgChart1"/>
    <dgm:cxn modelId="{18387B4E-9375-4E2B-A1B7-B9A510893BEE}" type="presParOf" srcId="{26DAB2C0-7239-4BD0-9F7E-087365EF0184}" destId="{7E3E0F9D-14C5-41FC-9F03-A9AE958706EC}" srcOrd="0" destOrd="0" presId="urn:microsoft.com/office/officeart/2005/8/layout/orgChart1"/>
    <dgm:cxn modelId="{EE15535E-3775-4E6A-9762-AFD542F8CB86}" type="presParOf" srcId="{7E3E0F9D-14C5-41FC-9F03-A9AE958706EC}" destId="{71546BD2-C6B4-4A4A-A44A-4EA2C3A7B88A}" srcOrd="0" destOrd="0" presId="urn:microsoft.com/office/officeart/2005/8/layout/orgChart1"/>
    <dgm:cxn modelId="{761FA186-702F-48B2-826E-707ACDB258CC}" type="presParOf" srcId="{7E3E0F9D-14C5-41FC-9F03-A9AE958706EC}" destId="{FA91722D-1972-4C7C-9402-47BABC4FDD8B}" srcOrd="1" destOrd="0" presId="urn:microsoft.com/office/officeart/2005/8/layout/orgChart1"/>
    <dgm:cxn modelId="{1446F491-A871-415E-A71C-ED2DE89E45A3}" type="presParOf" srcId="{26DAB2C0-7239-4BD0-9F7E-087365EF0184}" destId="{7C81F25F-4A85-487E-9F9F-3BB63EAD8811}" srcOrd="1" destOrd="0" presId="urn:microsoft.com/office/officeart/2005/8/layout/orgChart1"/>
    <dgm:cxn modelId="{4D982F30-3F17-4631-A039-B915ADC2DCB3}" type="presParOf" srcId="{26DAB2C0-7239-4BD0-9F7E-087365EF0184}" destId="{244828B9-AAD3-43A9-821F-B0FECB3C324A}" srcOrd="2" destOrd="0" presId="urn:microsoft.com/office/officeart/2005/8/layout/orgChart1"/>
    <dgm:cxn modelId="{2FA0EC45-662D-4863-8990-951D8AB0674C}" type="presParOf" srcId="{D9B2731E-C2E4-480F-9F41-009BE671EC84}" destId="{0C0FFA09-E9C9-4BFE-A2C8-945F2321AED1}" srcOrd="2" destOrd="0" presId="urn:microsoft.com/office/officeart/2005/8/layout/orgChart1"/>
    <dgm:cxn modelId="{7E79B853-2F16-4FA3-A0CB-E9220E793EED}" type="presParOf" srcId="{D9B2731E-C2E4-480F-9F41-009BE671EC84}" destId="{2A4BE40D-1C19-475F-A272-EA9DCAE4F3B6}" srcOrd="3" destOrd="0" presId="urn:microsoft.com/office/officeart/2005/8/layout/orgChart1"/>
    <dgm:cxn modelId="{4B09E253-6B74-4967-A287-87AE1FCEEF05}" type="presParOf" srcId="{2A4BE40D-1C19-475F-A272-EA9DCAE4F3B6}" destId="{CAB1B614-FCB5-4E6B-8FD1-3C4DB793A5A5}" srcOrd="0" destOrd="0" presId="urn:microsoft.com/office/officeart/2005/8/layout/orgChart1"/>
    <dgm:cxn modelId="{61594DE3-BB0B-48DA-81D1-F9134AACABB4}" type="presParOf" srcId="{CAB1B614-FCB5-4E6B-8FD1-3C4DB793A5A5}" destId="{4272A4C4-87E4-4C62-BD7A-1D277D4B5B93}" srcOrd="0" destOrd="0" presId="urn:microsoft.com/office/officeart/2005/8/layout/orgChart1"/>
    <dgm:cxn modelId="{70438F47-B330-4B87-938F-D1A1E9B74576}" type="presParOf" srcId="{CAB1B614-FCB5-4E6B-8FD1-3C4DB793A5A5}" destId="{17869C06-C757-4078-B981-149D7C0B9F87}" srcOrd="1" destOrd="0" presId="urn:microsoft.com/office/officeart/2005/8/layout/orgChart1"/>
    <dgm:cxn modelId="{61990997-76B7-4901-AFF8-726AA9821520}" type="presParOf" srcId="{2A4BE40D-1C19-475F-A272-EA9DCAE4F3B6}" destId="{8BF301A6-D34D-4E09-BB16-927053565931}" srcOrd="1" destOrd="0" presId="urn:microsoft.com/office/officeart/2005/8/layout/orgChart1"/>
    <dgm:cxn modelId="{95187F98-94E9-4C59-A013-14570143023A}" type="presParOf" srcId="{2A4BE40D-1C19-475F-A272-EA9DCAE4F3B6}" destId="{CAFA2B7F-9B9F-4413-AB4D-86314DE13260}" srcOrd="2" destOrd="0" presId="urn:microsoft.com/office/officeart/2005/8/layout/orgChart1"/>
    <dgm:cxn modelId="{81AF37CB-EF5F-4EEC-B514-E56AC07592D3}" type="presParOf" srcId="{D9B2731E-C2E4-480F-9F41-009BE671EC84}" destId="{34182CD8-22B3-43CB-BFDF-6424571137B3}" srcOrd="4" destOrd="0" presId="urn:microsoft.com/office/officeart/2005/8/layout/orgChart1"/>
    <dgm:cxn modelId="{E07DC1F2-1BD5-482B-B0E9-00D3959BC5E2}" type="presParOf" srcId="{D9B2731E-C2E4-480F-9F41-009BE671EC84}" destId="{2BADD26E-7284-45BD-B9DD-1248735181BE}" srcOrd="5" destOrd="0" presId="urn:microsoft.com/office/officeart/2005/8/layout/orgChart1"/>
    <dgm:cxn modelId="{E56A2758-03A6-4468-8594-017B1B103343}" type="presParOf" srcId="{2BADD26E-7284-45BD-B9DD-1248735181BE}" destId="{A74F709C-354C-49C8-B74E-604F96E587DD}" srcOrd="0" destOrd="0" presId="urn:microsoft.com/office/officeart/2005/8/layout/orgChart1"/>
    <dgm:cxn modelId="{51E97265-39E7-495B-A024-59964EAEA4E1}" type="presParOf" srcId="{A74F709C-354C-49C8-B74E-604F96E587DD}" destId="{A1819CA3-CA5C-4EB3-AE8B-894A16DBC5E7}" srcOrd="0" destOrd="0" presId="urn:microsoft.com/office/officeart/2005/8/layout/orgChart1"/>
    <dgm:cxn modelId="{5D3A4C95-BC78-4500-ADB4-77198B5DE4B1}" type="presParOf" srcId="{A74F709C-354C-49C8-B74E-604F96E587DD}" destId="{7EE643A6-EF1E-4A28-AEAE-2D31B1E30901}" srcOrd="1" destOrd="0" presId="urn:microsoft.com/office/officeart/2005/8/layout/orgChart1"/>
    <dgm:cxn modelId="{D6211A75-79BC-49CD-B650-EA5E08C658D6}" type="presParOf" srcId="{2BADD26E-7284-45BD-B9DD-1248735181BE}" destId="{F0DA2FA3-7016-4DEF-B21A-36A371D2DB47}" srcOrd="1" destOrd="0" presId="urn:microsoft.com/office/officeart/2005/8/layout/orgChart1"/>
    <dgm:cxn modelId="{AF846B68-9718-48EA-9F78-A0726962B95E}" type="presParOf" srcId="{2BADD26E-7284-45BD-B9DD-1248735181BE}" destId="{25954295-0420-448E-92A3-02DFC55D2E31}" srcOrd="2" destOrd="0" presId="urn:microsoft.com/office/officeart/2005/8/layout/orgChart1"/>
    <dgm:cxn modelId="{ED0C5000-29C5-4E39-9CD8-F6A94CBD0808}" type="presParOf" srcId="{D9B2731E-C2E4-480F-9F41-009BE671EC84}" destId="{EFAF6A9C-4C1C-4D8B-93F6-379511F7E0AF}" srcOrd="6" destOrd="0" presId="urn:microsoft.com/office/officeart/2005/8/layout/orgChart1"/>
    <dgm:cxn modelId="{E2D03A4C-47D7-43D2-9BF7-692E9F5C1CE9}" type="presParOf" srcId="{D9B2731E-C2E4-480F-9F41-009BE671EC84}" destId="{5B391E39-F844-4404-8BCF-F66021C402D9}" srcOrd="7" destOrd="0" presId="urn:microsoft.com/office/officeart/2005/8/layout/orgChart1"/>
    <dgm:cxn modelId="{FB277AF2-D82C-44C4-BF4F-B49E0F47460F}" type="presParOf" srcId="{5B391E39-F844-4404-8BCF-F66021C402D9}" destId="{1D56D03E-F352-41C4-933C-5DE0B695330C}" srcOrd="0" destOrd="0" presId="urn:microsoft.com/office/officeart/2005/8/layout/orgChart1"/>
    <dgm:cxn modelId="{46CF20F7-EBC7-4A74-909F-FE10C1EF8125}" type="presParOf" srcId="{1D56D03E-F352-41C4-933C-5DE0B695330C}" destId="{923E8089-246E-41A1-AE99-869533C8A1B2}" srcOrd="0" destOrd="0" presId="urn:microsoft.com/office/officeart/2005/8/layout/orgChart1"/>
    <dgm:cxn modelId="{9C8C4BED-D977-4324-9C57-2162E70B28A5}" type="presParOf" srcId="{1D56D03E-F352-41C4-933C-5DE0B695330C}" destId="{0450B1D9-0A86-4820-927E-7AA3329F758C}" srcOrd="1" destOrd="0" presId="urn:microsoft.com/office/officeart/2005/8/layout/orgChart1"/>
    <dgm:cxn modelId="{072EEDF5-A7B7-4959-B1AB-4D6B2BF3EB47}" type="presParOf" srcId="{5B391E39-F844-4404-8BCF-F66021C402D9}" destId="{FCF1F504-3D0C-476B-A3A9-15E626076261}" srcOrd="1" destOrd="0" presId="urn:microsoft.com/office/officeart/2005/8/layout/orgChart1"/>
    <dgm:cxn modelId="{40E2877C-CC2A-4B99-B0E3-BAD1C126C4A3}" type="presParOf" srcId="{5B391E39-F844-4404-8BCF-F66021C402D9}" destId="{D35FF0E0-1C1C-48B8-9788-8EFF0D0505B1}" srcOrd="2" destOrd="0" presId="urn:microsoft.com/office/officeart/2005/8/layout/orgChart1"/>
    <dgm:cxn modelId="{8087CAC9-FBF1-4417-954E-8804673ADAF7}" type="presParOf" srcId="{D9B2731E-C2E4-480F-9F41-009BE671EC84}" destId="{2B541DF4-F543-4AA3-98AB-080BF383E12D}" srcOrd="8" destOrd="0" presId="urn:microsoft.com/office/officeart/2005/8/layout/orgChart1"/>
    <dgm:cxn modelId="{9740301D-B727-4546-A61E-911E3F76B86F}" type="presParOf" srcId="{D9B2731E-C2E4-480F-9F41-009BE671EC84}" destId="{11DA5D78-735D-4216-A844-09C6F23616A7}" srcOrd="9" destOrd="0" presId="urn:microsoft.com/office/officeart/2005/8/layout/orgChart1"/>
    <dgm:cxn modelId="{5523A0A1-F2B9-487A-B485-48EFA857838B}" type="presParOf" srcId="{11DA5D78-735D-4216-A844-09C6F23616A7}" destId="{209CE26B-1123-4D1A-8180-194839F8B64D}" srcOrd="0" destOrd="0" presId="urn:microsoft.com/office/officeart/2005/8/layout/orgChart1"/>
    <dgm:cxn modelId="{B27B8EC4-B4CA-4B5B-BE4D-B75998CD5FA7}" type="presParOf" srcId="{209CE26B-1123-4D1A-8180-194839F8B64D}" destId="{3B084057-0FFA-47EE-AD66-C2238748B561}" srcOrd="0" destOrd="0" presId="urn:microsoft.com/office/officeart/2005/8/layout/orgChart1"/>
    <dgm:cxn modelId="{7995F067-FCDD-4206-A0C5-3803D69735DB}" type="presParOf" srcId="{209CE26B-1123-4D1A-8180-194839F8B64D}" destId="{DA2AEFB4-7B73-4040-B6E7-D4F62C9560B2}" srcOrd="1" destOrd="0" presId="urn:microsoft.com/office/officeart/2005/8/layout/orgChart1"/>
    <dgm:cxn modelId="{5CCADCF9-AD0C-4653-A9E8-50985DB7FC22}" type="presParOf" srcId="{11DA5D78-735D-4216-A844-09C6F23616A7}" destId="{D79A9DBA-49EC-489D-8A20-176364E59EFA}" srcOrd="1" destOrd="0" presId="urn:microsoft.com/office/officeart/2005/8/layout/orgChart1"/>
    <dgm:cxn modelId="{7AD832B5-2710-4F77-9144-48F810080902}" type="presParOf" srcId="{D79A9DBA-49EC-489D-8A20-176364E59EFA}" destId="{1F2A9694-80E9-480F-86ED-FAD19F953333}" srcOrd="0" destOrd="0" presId="urn:microsoft.com/office/officeart/2005/8/layout/orgChart1"/>
    <dgm:cxn modelId="{65117B38-7608-4790-B8FF-E9E6D73DAC54}" type="presParOf" srcId="{D79A9DBA-49EC-489D-8A20-176364E59EFA}" destId="{D53DE2B5-E6F4-41B0-BCB6-CE0EB5ACABFC}" srcOrd="1" destOrd="0" presId="urn:microsoft.com/office/officeart/2005/8/layout/orgChart1"/>
    <dgm:cxn modelId="{8FFDD80B-E0AC-44C8-9FCB-5D5C9AEAF921}" type="presParOf" srcId="{D53DE2B5-E6F4-41B0-BCB6-CE0EB5ACABFC}" destId="{0DD5AF2E-BA73-4C55-98DF-511CCF54EC47}" srcOrd="0" destOrd="0" presId="urn:microsoft.com/office/officeart/2005/8/layout/orgChart1"/>
    <dgm:cxn modelId="{2AF11E56-FEBE-4634-848C-4AB6D02DC4E9}" type="presParOf" srcId="{0DD5AF2E-BA73-4C55-98DF-511CCF54EC47}" destId="{F6107B2A-64D8-4B7F-89AD-7819E0A15640}" srcOrd="0" destOrd="0" presId="urn:microsoft.com/office/officeart/2005/8/layout/orgChart1"/>
    <dgm:cxn modelId="{8EBCE7D4-4A61-419D-A8A0-EA6F342B1BF3}" type="presParOf" srcId="{0DD5AF2E-BA73-4C55-98DF-511CCF54EC47}" destId="{5B1B19B3-BEBB-4D17-96A5-DF7E6FF3CE44}" srcOrd="1" destOrd="0" presId="urn:microsoft.com/office/officeart/2005/8/layout/orgChart1"/>
    <dgm:cxn modelId="{82BEF98E-DD5E-43D3-9850-B75FC4914876}" type="presParOf" srcId="{D53DE2B5-E6F4-41B0-BCB6-CE0EB5ACABFC}" destId="{EBF51B87-B4F2-4BA7-B123-D6B5B5530631}" srcOrd="1" destOrd="0" presId="urn:microsoft.com/office/officeart/2005/8/layout/orgChart1"/>
    <dgm:cxn modelId="{AFBA62DB-1068-4A74-846B-1B1C6E85C39C}" type="presParOf" srcId="{EBF51B87-B4F2-4BA7-B123-D6B5B5530631}" destId="{2031F3BE-1BA7-41E8-B071-4D07C2E8187B}" srcOrd="0" destOrd="0" presId="urn:microsoft.com/office/officeart/2005/8/layout/orgChart1"/>
    <dgm:cxn modelId="{B9D56606-512B-413E-B6D1-56F2FD9EA914}" type="presParOf" srcId="{EBF51B87-B4F2-4BA7-B123-D6B5B5530631}" destId="{457F53D4-E123-4DC1-B0C3-8A33C7FE72A1}" srcOrd="1" destOrd="0" presId="urn:microsoft.com/office/officeart/2005/8/layout/orgChart1"/>
    <dgm:cxn modelId="{9AFE932F-C404-49BF-9B27-A3FB66260D90}" type="presParOf" srcId="{457F53D4-E123-4DC1-B0C3-8A33C7FE72A1}" destId="{1297AEBA-8710-4844-9A0B-7296BFA1CCCF}" srcOrd="0" destOrd="0" presId="urn:microsoft.com/office/officeart/2005/8/layout/orgChart1"/>
    <dgm:cxn modelId="{4FD93341-AE8A-4B39-938C-D8A4D736D6E0}" type="presParOf" srcId="{1297AEBA-8710-4844-9A0B-7296BFA1CCCF}" destId="{2F6121E3-A5E3-40ED-B5DE-386B2D4B095C}" srcOrd="0" destOrd="0" presId="urn:microsoft.com/office/officeart/2005/8/layout/orgChart1"/>
    <dgm:cxn modelId="{A5B4AF08-B28F-47F4-90DD-5560C89BFCEE}" type="presParOf" srcId="{1297AEBA-8710-4844-9A0B-7296BFA1CCCF}" destId="{2E1DD1FB-FA3C-459B-8F23-FF27991E44DB}" srcOrd="1" destOrd="0" presId="urn:microsoft.com/office/officeart/2005/8/layout/orgChart1"/>
    <dgm:cxn modelId="{5E1BB3E5-3F91-427C-9649-467E139208CF}" type="presParOf" srcId="{457F53D4-E123-4DC1-B0C3-8A33C7FE72A1}" destId="{5FFDD3AB-8889-4FDC-B5FD-155FB7CA0B73}" srcOrd="1" destOrd="0" presId="urn:microsoft.com/office/officeart/2005/8/layout/orgChart1"/>
    <dgm:cxn modelId="{477E4A17-2974-4CD3-9E13-3DF5F4CB5A3F}" type="presParOf" srcId="{457F53D4-E123-4DC1-B0C3-8A33C7FE72A1}" destId="{2202D554-6A54-480B-8D6C-9E7CEEADB59B}" srcOrd="2" destOrd="0" presId="urn:microsoft.com/office/officeart/2005/8/layout/orgChart1"/>
    <dgm:cxn modelId="{CD5E5576-8494-4CD9-A184-70A6A7EAF78B}" type="presParOf" srcId="{EBF51B87-B4F2-4BA7-B123-D6B5B5530631}" destId="{5CCC208C-2BD4-4F1B-8322-E8FC7166BC50}" srcOrd="2" destOrd="0" presId="urn:microsoft.com/office/officeart/2005/8/layout/orgChart1"/>
    <dgm:cxn modelId="{B385B412-F138-489C-B174-AA1B4EADBFC4}" type="presParOf" srcId="{EBF51B87-B4F2-4BA7-B123-D6B5B5530631}" destId="{EFDBAEC6-BFFC-4D18-AA34-81FD72A1AF51}" srcOrd="3" destOrd="0" presId="urn:microsoft.com/office/officeart/2005/8/layout/orgChart1"/>
    <dgm:cxn modelId="{89A94D51-F905-4200-861A-D0E005FCA127}" type="presParOf" srcId="{EFDBAEC6-BFFC-4D18-AA34-81FD72A1AF51}" destId="{31C4B13A-AB4F-4723-8DCD-2AB5FA65355A}" srcOrd="0" destOrd="0" presId="urn:microsoft.com/office/officeart/2005/8/layout/orgChart1"/>
    <dgm:cxn modelId="{41F7BD69-A04D-4099-8DB6-A0DA146994CB}" type="presParOf" srcId="{31C4B13A-AB4F-4723-8DCD-2AB5FA65355A}" destId="{254429AE-7448-4D5C-A2BF-717DB149CDAB}" srcOrd="0" destOrd="0" presId="urn:microsoft.com/office/officeart/2005/8/layout/orgChart1"/>
    <dgm:cxn modelId="{DED1C97E-BBA9-4B13-9BD1-74E6283AB363}" type="presParOf" srcId="{31C4B13A-AB4F-4723-8DCD-2AB5FA65355A}" destId="{9A1A5620-4948-496A-843E-F51572B4A71A}" srcOrd="1" destOrd="0" presId="urn:microsoft.com/office/officeart/2005/8/layout/orgChart1"/>
    <dgm:cxn modelId="{23D5AEF9-C861-465F-9EFD-1993455AEBC3}" type="presParOf" srcId="{EFDBAEC6-BFFC-4D18-AA34-81FD72A1AF51}" destId="{F4209021-97E7-43A7-9BDD-8349D314D93C}" srcOrd="1" destOrd="0" presId="urn:microsoft.com/office/officeart/2005/8/layout/orgChart1"/>
    <dgm:cxn modelId="{5768FF02-CF77-41AE-A4FE-B29DFA86BAA9}" type="presParOf" srcId="{EFDBAEC6-BFFC-4D18-AA34-81FD72A1AF51}" destId="{2E3A1C86-6BA0-4C33-BB81-1B0C31D1BFF0}" srcOrd="2" destOrd="0" presId="urn:microsoft.com/office/officeart/2005/8/layout/orgChart1"/>
    <dgm:cxn modelId="{46983CA1-9C5A-4F67-A507-15E7D45AE608}" type="presParOf" srcId="{EBF51B87-B4F2-4BA7-B123-D6B5B5530631}" destId="{3F3285E2-1522-426B-8C96-A43E1E64DD18}" srcOrd="4" destOrd="0" presId="urn:microsoft.com/office/officeart/2005/8/layout/orgChart1"/>
    <dgm:cxn modelId="{662E1B69-2017-4C15-AC0B-5BE16D8357B0}" type="presParOf" srcId="{EBF51B87-B4F2-4BA7-B123-D6B5B5530631}" destId="{6B4D92C2-8223-487D-86F9-C18F905E384B}" srcOrd="5" destOrd="0" presId="urn:microsoft.com/office/officeart/2005/8/layout/orgChart1"/>
    <dgm:cxn modelId="{1A24BF1A-E91D-48C3-AA5A-09AB1E3AABC5}" type="presParOf" srcId="{6B4D92C2-8223-487D-86F9-C18F905E384B}" destId="{D616EE8B-CFB3-407F-A744-3C1529E797D0}" srcOrd="0" destOrd="0" presId="urn:microsoft.com/office/officeart/2005/8/layout/orgChart1"/>
    <dgm:cxn modelId="{59F14F07-378D-4031-B58E-F60F5071CCF8}" type="presParOf" srcId="{D616EE8B-CFB3-407F-A744-3C1529E797D0}" destId="{09F06E1A-79BD-4F6E-9D8C-F3812756BC3C}" srcOrd="0" destOrd="0" presId="urn:microsoft.com/office/officeart/2005/8/layout/orgChart1"/>
    <dgm:cxn modelId="{834E5BE2-831E-4F55-B5CD-E88BE3DD3FDA}" type="presParOf" srcId="{D616EE8B-CFB3-407F-A744-3C1529E797D0}" destId="{A02B9F3D-8F5A-4110-97BE-6925499E604E}" srcOrd="1" destOrd="0" presId="urn:microsoft.com/office/officeart/2005/8/layout/orgChart1"/>
    <dgm:cxn modelId="{32086FF3-040C-44A3-A046-34574EE17E67}" type="presParOf" srcId="{6B4D92C2-8223-487D-86F9-C18F905E384B}" destId="{CF229797-C257-4D04-B0F9-CC1456EF4A93}" srcOrd="1" destOrd="0" presId="urn:microsoft.com/office/officeart/2005/8/layout/orgChart1"/>
    <dgm:cxn modelId="{CE1D4C8E-2600-4BDB-99CF-51FFD249F63F}" type="presParOf" srcId="{6B4D92C2-8223-487D-86F9-C18F905E384B}" destId="{A386B350-8DC4-49BA-8C7C-4BB94B774B7F}" srcOrd="2" destOrd="0" presId="urn:microsoft.com/office/officeart/2005/8/layout/orgChart1"/>
    <dgm:cxn modelId="{7D7E9A12-DBF3-4F8C-A5B6-813AA9BFC29B}" type="presParOf" srcId="{D53DE2B5-E6F4-41B0-BCB6-CE0EB5ACABFC}" destId="{58C1AA80-0C6D-4AD6-98E3-8CBD05CD80FA}" srcOrd="2" destOrd="0" presId="urn:microsoft.com/office/officeart/2005/8/layout/orgChart1"/>
    <dgm:cxn modelId="{AE299FE6-1812-4089-9E67-26F6901198BC}" type="presParOf" srcId="{11DA5D78-735D-4216-A844-09C6F23616A7}" destId="{09BF8CE4-3EBA-441A-AEF8-D8A9124A564E}" srcOrd="2" destOrd="0" presId="urn:microsoft.com/office/officeart/2005/8/layout/orgChart1"/>
    <dgm:cxn modelId="{9E7ED434-109C-4A47-9801-BCE1CFAB3621}" type="presParOf" srcId="{856E3E96-FBE1-484A-9049-D4C2F6D78F93}" destId="{0C391F6F-CE7A-41BC-B13A-5AEE1ACA3AF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6C977FF-5AFF-4E34-8F5A-043A206F8E73}"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174A0242-BB01-4CA2-9E48-4B91363B29AE}">
      <dgm:prSet phldrT="[Text]" custT="1"/>
      <dgm:spPr>
        <a:xfrm>
          <a:off x="4361687" y="0"/>
          <a:ext cx="2633472" cy="1858899"/>
        </a:xfrm>
        <a:prstGeom prst="rect">
          <a:avLst/>
        </a:prstGeom>
        <a:noFill/>
        <a:ln>
          <a:noFill/>
        </a:ln>
        <a:effectLst/>
      </dgm:spPr>
      <dgm:t>
        <a:bodyPr/>
        <a:lstStyle/>
        <a:p>
          <a:pPr>
            <a:buNone/>
          </a:pPr>
          <a:r>
            <a:rPr lang="en-US" sz="2400">
              <a:solidFill>
                <a:sysClr val="windowText" lastClr="000000">
                  <a:hueOff val="0"/>
                  <a:satOff val="0"/>
                  <a:lumOff val="0"/>
                  <a:alphaOff val="0"/>
                </a:sysClr>
              </a:solidFill>
              <a:latin typeface="Helvetica Neue"/>
              <a:ea typeface="+mn-ea"/>
              <a:cs typeface="+mn-cs"/>
            </a:rPr>
            <a:t>OPPORTUNITY COST</a:t>
          </a:r>
        </a:p>
      </dgm:t>
    </dgm:pt>
    <dgm:pt modelId="{E40B7C8E-B836-4144-8558-280EAEDF2187}" type="parTrans" cxnId="{D898BD49-DF83-4343-81F2-13F5887EDD92}">
      <dgm:prSet/>
      <dgm:spPr/>
      <dgm:t>
        <a:bodyPr/>
        <a:lstStyle/>
        <a:p>
          <a:endParaRPr lang="en-US"/>
        </a:p>
      </dgm:t>
    </dgm:pt>
    <dgm:pt modelId="{6993CAAD-4805-4D5B-84BB-062A31638D6A}" type="sibTrans" cxnId="{D898BD49-DF83-4343-81F2-13F5887EDD92}">
      <dgm:prSet/>
      <dgm:spPr/>
      <dgm:t>
        <a:bodyPr/>
        <a:lstStyle/>
        <a:p>
          <a:endParaRPr lang="en-US"/>
        </a:p>
      </dgm:t>
    </dgm:pt>
    <dgm:pt modelId="{5E58D01F-AFB6-41E4-8EC2-88A890002916}">
      <dgm:prSet phldrT="[Text]" custT="1"/>
      <dgm:spPr>
        <a:xfrm>
          <a:off x="1234440" y="2567050"/>
          <a:ext cx="2633472" cy="1858899"/>
        </a:xfrm>
        <a:prstGeom prst="rect">
          <a:avLst/>
        </a:prstGeom>
        <a:noFill/>
        <a:ln>
          <a:noFill/>
        </a:ln>
        <a:effectLst/>
      </dgm:spPr>
      <dgm:t>
        <a:bodyPr/>
        <a:lstStyle/>
        <a:p>
          <a:pPr>
            <a:buNone/>
          </a:pPr>
          <a:r>
            <a:rPr lang="en-US" sz="2400">
              <a:solidFill>
                <a:sysClr val="windowText" lastClr="000000">
                  <a:hueOff val="0"/>
                  <a:satOff val="0"/>
                  <a:lumOff val="0"/>
                  <a:alphaOff val="0"/>
                </a:sysClr>
              </a:solidFill>
              <a:latin typeface="Helvetica Neue"/>
              <a:ea typeface="+mn-ea"/>
              <a:cs typeface="+mn-cs"/>
            </a:rPr>
            <a:t>DOWN PAYMENT</a:t>
          </a:r>
        </a:p>
      </dgm:t>
    </dgm:pt>
    <dgm:pt modelId="{BF9C9B22-5F14-41CA-9A2B-B79A1DD86122}" type="parTrans" cxnId="{E6E4E2FD-C40F-48A5-AE44-D297233C13D9}">
      <dgm:prSet/>
      <dgm:spPr/>
      <dgm:t>
        <a:bodyPr/>
        <a:lstStyle/>
        <a:p>
          <a:endParaRPr lang="en-US"/>
        </a:p>
      </dgm:t>
    </dgm:pt>
    <dgm:pt modelId="{0C0A14AD-B6E1-42C8-8F85-720E82A4EC1D}" type="sibTrans" cxnId="{E6E4E2FD-C40F-48A5-AE44-D297233C13D9}">
      <dgm:prSet/>
      <dgm:spPr/>
      <dgm:t>
        <a:bodyPr/>
        <a:lstStyle/>
        <a:p>
          <a:endParaRPr lang="en-US"/>
        </a:p>
      </dgm:t>
    </dgm:pt>
    <dgm:pt modelId="{957B56CD-16B8-414A-BC00-7EDA150909ED}">
      <dgm:prSet phldrT="[Text]" custT="1"/>
      <dgm:spPr>
        <a:xfrm>
          <a:off x="4361687" y="0"/>
          <a:ext cx="2633472" cy="1858899"/>
        </a:xfrm>
        <a:prstGeom prst="rect">
          <a:avLst/>
        </a:prstGeom>
        <a:noFill/>
        <a:ln>
          <a:noFill/>
        </a:ln>
        <a:effectLst/>
      </dgm:spPr>
      <dgm:t>
        <a:bodyPr/>
        <a:lstStyle/>
        <a:p>
          <a:pPr>
            <a:buNone/>
          </a:pPr>
          <a:endParaRPr lang="en-US" sz="1600">
            <a:solidFill>
              <a:sysClr val="windowText" lastClr="000000">
                <a:hueOff val="0"/>
                <a:satOff val="0"/>
                <a:lumOff val="0"/>
                <a:alphaOff val="0"/>
              </a:sysClr>
            </a:solidFill>
            <a:latin typeface="Helvetica Neue"/>
            <a:ea typeface="+mn-ea"/>
            <a:cs typeface="+mn-cs"/>
          </a:endParaRPr>
        </a:p>
      </dgm:t>
    </dgm:pt>
    <dgm:pt modelId="{3C3807BE-0C6E-4E35-ACD9-0216912A18AF}" type="parTrans" cxnId="{700D20CF-091B-4BBA-A7B5-3225FA6DB85C}">
      <dgm:prSet/>
      <dgm:spPr/>
      <dgm:t>
        <a:bodyPr/>
        <a:lstStyle/>
        <a:p>
          <a:endParaRPr lang="en-US"/>
        </a:p>
      </dgm:t>
    </dgm:pt>
    <dgm:pt modelId="{1D597EAE-883E-44D8-B932-A7E536D2B633}" type="sibTrans" cxnId="{700D20CF-091B-4BBA-A7B5-3225FA6DB85C}">
      <dgm:prSet/>
      <dgm:spPr/>
      <dgm:t>
        <a:bodyPr/>
        <a:lstStyle/>
        <a:p>
          <a:endParaRPr lang="en-US"/>
        </a:p>
      </dgm:t>
    </dgm:pt>
    <dgm:pt modelId="{FCC3485D-F789-4D8F-8E2F-1757DD22AB22}" type="pres">
      <dgm:prSet presAssocID="{86C977FF-5AFF-4E34-8F5A-043A206F8E73}" presName="compositeShape" presStyleCnt="0">
        <dgm:presLayoutVars>
          <dgm:chMax val="2"/>
          <dgm:dir/>
          <dgm:resizeHandles val="exact"/>
        </dgm:presLayoutVars>
      </dgm:prSet>
      <dgm:spPr/>
    </dgm:pt>
    <dgm:pt modelId="{0BE5BF55-EF67-4CB6-AC0C-630E5859BCB4}" type="pres">
      <dgm:prSet presAssocID="{86C977FF-5AFF-4E34-8F5A-043A206F8E73}" presName="divider" presStyleLbl="fgShp" presStyleIdx="0" presStyleCnt="1"/>
      <dgm:spPr>
        <a:xfrm rot="21300000">
          <a:off x="25254" y="1744660"/>
          <a:ext cx="8179091" cy="936629"/>
        </a:xfrm>
        <a:prstGeom prst="mathMinus">
          <a:avLst/>
        </a:prstGeom>
        <a:solidFill>
          <a:srgbClr val="1B2B51"/>
        </a:solidFill>
        <a:ln w="25400" cap="flat" cmpd="sng" algn="ctr">
          <a:solidFill>
            <a:srgbClr val="1B2B51"/>
          </a:solidFill>
          <a:prstDash val="solid"/>
        </a:ln>
        <a:effectLst/>
      </dgm:spPr>
    </dgm:pt>
    <dgm:pt modelId="{394ED620-35A6-4B77-95FE-AAECD3669A89}" type="pres">
      <dgm:prSet presAssocID="{174A0242-BB01-4CA2-9E48-4B91363B29AE}" presName="downArrow" presStyleLbl="node1" presStyleIdx="0" presStyleCnt="2"/>
      <dgm:spPr>
        <a:xfrm>
          <a:off x="987552" y="221297"/>
          <a:ext cx="2468880" cy="1770380"/>
        </a:xfrm>
        <a:prstGeom prst="downArrow">
          <a:avLst/>
        </a:prstGeom>
        <a:solidFill>
          <a:srgbClr val="1B2B51"/>
        </a:solidFill>
        <a:ln w="25400" cap="flat" cmpd="sng" algn="ctr">
          <a:solidFill>
            <a:srgbClr val="1B2B51"/>
          </a:solidFill>
          <a:prstDash val="solid"/>
        </a:ln>
        <a:effectLst/>
      </dgm:spPr>
    </dgm:pt>
    <dgm:pt modelId="{3994E63C-66D7-4B7E-AC08-6EE4A26E8E17}" type="pres">
      <dgm:prSet presAssocID="{174A0242-BB01-4CA2-9E48-4B91363B29AE}" presName="downArrowText" presStyleLbl="revTx" presStyleIdx="0" presStyleCnt="2">
        <dgm:presLayoutVars>
          <dgm:bulletEnabled val="1"/>
        </dgm:presLayoutVars>
      </dgm:prSet>
      <dgm:spPr/>
    </dgm:pt>
    <dgm:pt modelId="{16BBFE46-9C30-4C1E-809C-AED823AE6158}" type="pres">
      <dgm:prSet presAssocID="{5E58D01F-AFB6-41E4-8EC2-88A890002916}" presName="upArrow" presStyleLbl="node1" presStyleIdx="1" presStyleCnt="2"/>
      <dgm:spPr>
        <a:xfrm>
          <a:off x="4773168" y="2434272"/>
          <a:ext cx="2468880" cy="1770380"/>
        </a:xfrm>
        <a:prstGeom prst="upArrow">
          <a:avLst/>
        </a:prstGeom>
        <a:solidFill>
          <a:srgbClr val="1B2B51"/>
        </a:solidFill>
        <a:ln w="25400" cap="flat" cmpd="sng" algn="ctr">
          <a:solidFill>
            <a:srgbClr val="1B2B51"/>
          </a:solidFill>
          <a:prstDash val="solid"/>
        </a:ln>
        <a:effectLst/>
      </dgm:spPr>
    </dgm:pt>
    <dgm:pt modelId="{52BCFA40-0D1C-4CB7-978F-A868E4A7A3B2}" type="pres">
      <dgm:prSet presAssocID="{5E58D01F-AFB6-41E4-8EC2-88A890002916}" presName="upArrowText" presStyleLbl="revTx" presStyleIdx="1" presStyleCnt="2">
        <dgm:presLayoutVars>
          <dgm:bulletEnabled val="1"/>
        </dgm:presLayoutVars>
      </dgm:prSet>
      <dgm:spPr/>
    </dgm:pt>
  </dgm:ptLst>
  <dgm:cxnLst>
    <dgm:cxn modelId="{7EDF6B15-0913-4503-8FB1-E38C1189D957}" type="presOf" srcId="{957B56CD-16B8-414A-BC00-7EDA150909ED}" destId="{3994E63C-66D7-4B7E-AC08-6EE4A26E8E17}" srcOrd="0" destOrd="1" presId="urn:microsoft.com/office/officeart/2005/8/layout/arrow3"/>
    <dgm:cxn modelId="{D898BD49-DF83-4343-81F2-13F5887EDD92}" srcId="{86C977FF-5AFF-4E34-8F5A-043A206F8E73}" destId="{174A0242-BB01-4CA2-9E48-4B91363B29AE}" srcOrd="0" destOrd="0" parTransId="{E40B7C8E-B836-4144-8558-280EAEDF2187}" sibTransId="{6993CAAD-4805-4D5B-84BB-062A31638D6A}"/>
    <dgm:cxn modelId="{06713AA3-877C-4076-9A8A-BD7254D43941}" type="presOf" srcId="{174A0242-BB01-4CA2-9E48-4B91363B29AE}" destId="{3994E63C-66D7-4B7E-AC08-6EE4A26E8E17}" srcOrd="0" destOrd="0" presId="urn:microsoft.com/office/officeart/2005/8/layout/arrow3"/>
    <dgm:cxn modelId="{76B724BD-B167-443A-830E-4AEE9A1B4670}" type="presOf" srcId="{86C977FF-5AFF-4E34-8F5A-043A206F8E73}" destId="{FCC3485D-F789-4D8F-8E2F-1757DD22AB22}" srcOrd="0" destOrd="0" presId="urn:microsoft.com/office/officeart/2005/8/layout/arrow3"/>
    <dgm:cxn modelId="{700D20CF-091B-4BBA-A7B5-3225FA6DB85C}" srcId="{174A0242-BB01-4CA2-9E48-4B91363B29AE}" destId="{957B56CD-16B8-414A-BC00-7EDA150909ED}" srcOrd="0" destOrd="0" parTransId="{3C3807BE-0C6E-4E35-ACD9-0216912A18AF}" sibTransId="{1D597EAE-883E-44D8-B932-A7E536D2B633}"/>
    <dgm:cxn modelId="{BB5563F0-D627-467D-8573-E7E48FFD64C6}" type="presOf" srcId="{5E58D01F-AFB6-41E4-8EC2-88A890002916}" destId="{52BCFA40-0D1C-4CB7-978F-A868E4A7A3B2}" srcOrd="0" destOrd="0" presId="urn:microsoft.com/office/officeart/2005/8/layout/arrow3"/>
    <dgm:cxn modelId="{E6E4E2FD-C40F-48A5-AE44-D297233C13D9}" srcId="{86C977FF-5AFF-4E34-8F5A-043A206F8E73}" destId="{5E58D01F-AFB6-41E4-8EC2-88A890002916}" srcOrd="1" destOrd="0" parTransId="{BF9C9B22-5F14-41CA-9A2B-B79A1DD86122}" sibTransId="{0C0A14AD-B6E1-42C8-8F85-720E82A4EC1D}"/>
    <dgm:cxn modelId="{25CE470F-603B-4086-88FC-2DA40C63EA2B}" type="presParOf" srcId="{FCC3485D-F789-4D8F-8E2F-1757DD22AB22}" destId="{0BE5BF55-EF67-4CB6-AC0C-630E5859BCB4}" srcOrd="0" destOrd="0" presId="urn:microsoft.com/office/officeart/2005/8/layout/arrow3"/>
    <dgm:cxn modelId="{7213665A-FEE9-4112-98E7-0FAF486DAA33}" type="presParOf" srcId="{FCC3485D-F789-4D8F-8E2F-1757DD22AB22}" destId="{394ED620-35A6-4B77-95FE-AAECD3669A89}" srcOrd="1" destOrd="0" presId="urn:microsoft.com/office/officeart/2005/8/layout/arrow3"/>
    <dgm:cxn modelId="{63EB389D-3484-4812-B82B-F69000619CD7}" type="presParOf" srcId="{FCC3485D-F789-4D8F-8E2F-1757DD22AB22}" destId="{3994E63C-66D7-4B7E-AC08-6EE4A26E8E17}" srcOrd="2" destOrd="0" presId="urn:microsoft.com/office/officeart/2005/8/layout/arrow3"/>
    <dgm:cxn modelId="{56D6B86C-E933-401D-A34F-58929FC98AB8}" type="presParOf" srcId="{FCC3485D-F789-4D8F-8E2F-1757DD22AB22}" destId="{16BBFE46-9C30-4C1E-809C-AED823AE6158}" srcOrd="3" destOrd="0" presId="urn:microsoft.com/office/officeart/2005/8/layout/arrow3"/>
    <dgm:cxn modelId="{6B3325A2-11DC-487B-BE48-7FDBE1F5D405}" type="presParOf" srcId="{FCC3485D-F789-4D8F-8E2F-1757DD22AB22}" destId="{52BCFA40-0D1C-4CB7-978F-A868E4A7A3B2}"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BD434C0-3927-4206-8FAA-FC7E8BB1ABC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89DB076-104A-42FB-947C-C2114D8DFBE0}">
      <dgm:prSet phldrT="[Text]"/>
      <dgm:spPr>
        <a:xfrm>
          <a:off x="3531510" y="678922"/>
          <a:ext cx="1166579" cy="583289"/>
        </a:xfrm>
        <a:prstGeom prst="roundRect">
          <a:avLst/>
        </a:prstGeo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Mortgage Structures</a:t>
          </a:r>
        </a:p>
      </dgm:t>
    </dgm:pt>
    <dgm:pt modelId="{5B644ADD-B87B-4245-85CF-5F4FB833CF78}" type="parTrans" cxnId="{68DC0DD2-D547-4EA5-848E-64E7F9D3983F}">
      <dgm:prSet/>
      <dgm:spPr/>
      <dgm:t>
        <a:bodyPr/>
        <a:lstStyle/>
        <a:p>
          <a:endParaRPr lang="en-US"/>
        </a:p>
      </dgm:t>
    </dgm:pt>
    <dgm:pt modelId="{0762B762-741D-49E9-99E4-13FF51825B4B}" type="sibTrans" cxnId="{68DC0DD2-D547-4EA5-848E-64E7F9D3983F}">
      <dgm:prSet/>
      <dgm:spPr/>
      <dgm:t>
        <a:bodyPr/>
        <a:lstStyle/>
        <a:p>
          <a:endParaRPr lang="en-US"/>
        </a:p>
      </dgm:t>
    </dgm:pt>
    <dgm:pt modelId="{CF286EEC-AF09-4C38-8BF2-1B541103A9CD}">
      <dgm:prSet phldrT="[Text]" custT="1"/>
      <dgm:spPr>
        <a:xfrm>
          <a:off x="2605" y="1507194"/>
          <a:ext cx="1166579" cy="5832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Fixed Rate</a:t>
          </a:r>
        </a:p>
      </dgm:t>
    </dgm:pt>
    <dgm:pt modelId="{33C6FFC4-86C3-47AA-B7F3-928A6E5041CB}" type="parTrans" cxnId="{ECE05041-0662-4A9B-A9D5-9B69F3D65123}">
      <dgm:prSet/>
      <dgm:spPr>
        <a:xfrm>
          <a:off x="585895" y="1262212"/>
          <a:ext cx="3528904" cy="244981"/>
        </a:xfrm>
        <a:custGeom>
          <a:avLst/>
          <a:gdLst/>
          <a:ahLst/>
          <a:cxnLst/>
          <a:rect l="0" t="0" r="0" b="0"/>
          <a:pathLst>
            <a:path>
              <a:moveTo>
                <a:pt x="3528904" y="0"/>
              </a:moveTo>
              <a:lnTo>
                <a:pt x="3528904" y="122490"/>
              </a:lnTo>
              <a:lnTo>
                <a:pt x="0" y="122490"/>
              </a:lnTo>
              <a:lnTo>
                <a:pt x="0" y="24498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3ED5F251-068C-45C6-ABF5-B519FF802996}" type="sibTrans" cxnId="{ECE05041-0662-4A9B-A9D5-9B69F3D65123}">
      <dgm:prSet/>
      <dgm:spPr/>
      <dgm:t>
        <a:bodyPr/>
        <a:lstStyle/>
        <a:p>
          <a:endParaRPr lang="en-US"/>
        </a:p>
      </dgm:t>
    </dgm:pt>
    <dgm:pt modelId="{13178D20-97A7-478F-A1A7-888890A5D0F9}">
      <dgm:prSet phldrT="[Text]"/>
      <dgm:spPr>
        <a:xfrm>
          <a:off x="1414167" y="1507194"/>
          <a:ext cx="1166579" cy="583289"/>
        </a:xfrm>
        <a:prstGeom prst="roundRect">
          <a:avLst/>
        </a:prstGeo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Adjustable rate (ARM)</a:t>
          </a:r>
        </a:p>
      </dgm:t>
    </dgm:pt>
    <dgm:pt modelId="{3456FF0C-B71E-4A5B-9063-E04DFD6D991C}" type="parTrans" cxnId="{8584E4AA-4A5A-48DE-852D-B07568EAA9E1}">
      <dgm:prSet/>
      <dgm:spPr>
        <a:xfrm>
          <a:off x="1997457" y="1262212"/>
          <a:ext cx="2117342" cy="244981"/>
        </a:xfrm>
        <a:custGeom>
          <a:avLst/>
          <a:gdLst/>
          <a:ahLst/>
          <a:cxnLst/>
          <a:rect l="0" t="0" r="0" b="0"/>
          <a:pathLst>
            <a:path>
              <a:moveTo>
                <a:pt x="2117342" y="0"/>
              </a:moveTo>
              <a:lnTo>
                <a:pt x="2117342" y="122490"/>
              </a:lnTo>
              <a:lnTo>
                <a:pt x="0" y="122490"/>
              </a:lnTo>
              <a:lnTo>
                <a:pt x="0" y="24498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DD2DCC24-4CE4-41D2-B66E-DA51658325A2}" type="sibTrans" cxnId="{8584E4AA-4A5A-48DE-852D-B07568EAA9E1}">
      <dgm:prSet/>
      <dgm:spPr/>
      <dgm:t>
        <a:bodyPr/>
        <a:lstStyle/>
        <a:p>
          <a:endParaRPr lang="en-US"/>
        </a:p>
      </dgm:t>
    </dgm:pt>
    <dgm:pt modelId="{3CE96A24-8088-49F7-A900-31F5C6DA4317}">
      <dgm:prSet phldrT="[Text]" custT="1"/>
      <dgm:spPr>
        <a:xfrm>
          <a:off x="1705812" y="2335465"/>
          <a:ext cx="1166579" cy="5832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Rate cap</a:t>
          </a:r>
        </a:p>
      </dgm:t>
    </dgm:pt>
    <dgm:pt modelId="{0CA7AA91-917C-458A-AEAC-C30171D9BD35}" type="parTrans" cxnId="{51C1F723-A99E-4DE6-B0AA-77EFD6E137EC}">
      <dgm:prSet/>
      <dgm:spPr>
        <a:xfrm>
          <a:off x="1530825" y="2090484"/>
          <a:ext cx="174986" cy="536626"/>
        </a:xfrm>
        <a:custGeom>
          <a:avLst/>
          <a:gdLst/>
          <a:ahLst/>
          <a:cxnLst/>
          <a:rect l="0" t="0" r="0" b="0"/>
          <a:pathLst>
            <a:path>
              <a:moveTo>
                <a:pt x="0" y="0"/>
              </a:moveTo>
              <a:lnTo>
                <a:pt x="0" y="536626"/>
              </a:lnTo>
              <a:lnTo>
                <a:pt x="174986" y="53662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23714DBF-6A0D-4F9D-A2E7-71DF63A175C9}" type="sibTrans" cxnId="{51C1F723-A99E-4DE6-B0AA-77EFD6E137EC}">
      <dgm:prSet/>
      <dgm:spPr/>
      <dgm:t>
        <a:bodyPr/>
        <a:lstStyle/>
        <a:p>
          <a:endParaRPr lang="en-US"/>
        </a:p>
      </dgm:t>
    </dgm:pt>
    <dgm:pt modelId="{191F51C5-22F2-40DB-AFAF-5B2FC0F65EE1}">
      <dgm:prSet phldrT="[Text]" custT="1"/>
      <dgm:spPr>
        <a:xfrm>
          <a:off x="1705812" y="3163737"/>
          <a:ext cx="1166579" cy="5832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Payment cap</a:t>
          </a:r>
        </a:p>
      </dgm:t>
    </dgm:pt>
    <dgm:pt modelId="{B2EC7D34-490D-4C82-A415-0B4A4A1474D0}" type="parTrans" cxnId="{919BF9ED-26CF-47AD-9944-29610E3FAD7D}">
      <dgm:prSet/>
      <dgm:spPr>
        <a:xfrm>
          <a:off x="1530825" y="2090484"/>
          <a:ext cx="174986" cy="1364898"/>
        </a:xfrm>
        <a:custGeom>
          <a:avLst/>
          <a:gdLst/>
          <a:ahLst/>
          <a:cxnLst/>
          <a:rect l="0" t="0" r="0" b="0"/>
          <a:pathLst>
            <a:path>
              <a:moveTo>
                <a:pt x="0" y="0"/>
              </a:moveTo>
              <a:lnTo>
                <a:pt x="0" y="1364898"/>
              </a:lnTo>
              <a:lnTo>
                <a:pt x="174986" y="1364898"/>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D6A9F039-D389-4029-BDCE-D5F5B1E5B7CB}" type="sibTrans" cxnId="{919BF9ED-26CF-47AD-9944-29610E3FAD7D}">
      <dgm:prSet/>
      <dgm:spPr/>
      <dgm:t>
        <a:bodyPr/>
        <a:lstStyle/>
        <a:p>
          <a:endParaRPr lang="en-US"/>
        </a:p>
      </dgm:t>
    </dgm:pt>
    <dgm:pt modelId="{9F5C9B51-6966-4F38-AE61-72814D1B33EC}">
      <dgm:prSet phldrT="[Text]" custT="1"/>
      <dgm:spPr>
        <a:xfrm>
          <a:off x="2825729" y="1507194"/>
          <a:ext cx="1166579" cy="5832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Balloon</a:t>
          </a:r>
        </a:p>
      </dgm:t>
    </dgm:pt>
    <dgm:pt modelId="{F71B6BEE-8C52-4246-9C55-FBDE2243745B}" type="parTrans" cxnId="{E6414083-5ADF-47EE-8310-E802EFD45282}">
      <dgm:prSet/>
      <dgm:spPr>
        <a:xfrm>
          <a:off x="3409019" y="1262212"/>
          <a:ext cx="705780" cy="244981"/>
        </a:xfrm>
        <a:custGeom>
          <a:avLst/>
          <a:gdLst/>
          <a:ahLst/>
          <a:cxnLst/>
          <a:rect l="0" t="0" r="0" b="0"/>
          <a:pathLst>
            <a:path>
              <a:moveTo>
                <a:pt x="705780" y="0"/>
              </a:moveTo>
              <a:lnTo>
                <a:pt x="705780" y="122490"/>
              </a:lnTo>
              <a:lnTo>
                <a:pt x="0" y="122490"/>
              </a:lnTo>
              <a:lnTo>
                <a:pt x="0" y="24498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83939B4A-A5B6-497A-A959-6B3956E9E65A}" type="sibTrans" cxnId="{E6414083-5ADF-47EE-8310-E802EFD45282}">
      <dgm:prSet/>
      <dgm:spPr/>
      <dgm:t>
        <a:bodyPr/>
        <a:lstStyle/>
        <a:p>
          <a:endParaRPr lang="en-US"/>
        </a:p>
      </dgm:t>
    </dgm:pt>
    <dgm:pt modelId="{D17E4853-68F9-455E-B8CC-01E0159A5C21}">
      <dgm:prSet phldrT="[Text]" custT="1"/>
      <dgm:spPr>
        <a:xfrm>
          <a:off x="4237290" y="1507194"/>
          <a:ext cx="1166579" cy="5832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Home Equity Loan</a:t>
          </a:r>
        </a:p>
      </dgm:t>
    </dgm:pt>
    <dgm:pt modelId="{EF19208F-7340-48EC-81B3-451FC9D8C231}" type="parTrans" cxnId="{FCDA553B-037D-4913-B276-0CDF5F52A115}">
      <dgm:prSet/>
      <dgm:spPr>
        <a:xfrm>
          <a:off x="4114799" y="1262212"/>
          <a:ext cx="705780" cy="244981"/>
        </a:xfrm>
        <a:custGeom>
          <a:avLst/>
          <a:gdLst/>
          <a:ahLst/>
          <a:cxnLst/>
          <a:rect l="0" t="0" r="0" b="0"/>
          <a:pathLst>
            <a:path>
              <a:moveTo>
                <a:pt x="0" y="0"/>
              </a:moveTo>
              <a:lnTo>
                <a:pt x="0" y="122490"/>
              </a:lnTo>
              <a:lnTo>
                <a:pt x="705780" y="122490"/>
              </a:lnTo>
              <a:lnTo>
                <a:pt x="705780" y="24498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BD207079-48FD-40FE-BBD9-AA8B32F0DD6B}" type="sibTrans" cxnId="{FCDA553B-037D-4913-B276-0CDF5F52A115}">
      <dgm:prSet/>
      <dgm:spPr/>
      <dgm:t>
        <a:bodyPr/>
        <a:lstStyle/>
        <a:p>
          <a:endParaRPr lang="en-US"/>
        </a:p>
      </dgm:t>
    </dgm:pt>
    <dgm:pt modelId="{4B61993A-1F33-489E-A038-0179065A96CA}">
      <dgm:prSet phldrT="[Text]"/>
      <dgm:spPr>
        <a:xfrm>
          <a:off x="5648852" y="1507194"/>
          <a:ext cx="1166579" cy="583289"/>
        </a:xfrm>
        <a:prstGeom prst="roundRect">
          <a:avLst/>
        </a:prstGeo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Home Equity Line of Credit</a:t>
          </a:r>
        </a:p>
      </dgm:t>
    </dgm:pt>
    <dgm:pt modelId="{59D75A4C-89EA-45C1-9250-612AC36311E2}" type="parTrans" cxnId="{8F421168-A0C2-4EC4-83A2-A67E5B67BBE8}">
      <dgm:prSet/>
      <dgm:spPr>
        <a:xfrm>
          <a:off x="4114799" y="1262212"/>
          <a:ext cx="2117342" cy="244981"/>
        </a:xfrm>
        <a:custGeom>
          <a:avLst/>
          <a:gdLst/>
          <a:ahLst/>
          <a:cxnLst/>
          <a:rect l="0" t="0" r="0" b="0"/>
          <a:pathLst>
            <a:path>
              <a:moveTo>
                <a:pt x="0" y="0"/>
              </a:moveTo>
              <a:lnTo>
                <a:pt x="0" y="122490"/>
              </a:lnTo>
              <a:lnTo>
                <a:pt x="2117342" y="122490"/>
              </a:lnTo>
              <a:lnTo>
                <a:pt x="2117342" y="24498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D79CAFE-FB7C-492A-8B10-7A5AF8F08A77}" type="sibTrans" cxnId="{8F421168-A0C2-4EC4-83A2-A67E5B67BBE8}">
      <dgm:prSet/>
      <dgm:spPr/>
      <dgm:t>
        <a:bodyPr/>
        <a:lstStyle/>
        <a:p>
          <a:endParaRPr lang="en-US"/>
        </a:p>
      </dgm:t>
    </dgm:pt>
    <dgm:pt modelId="{DBA8DA13-3333-4509-8DAA-904200D4CCFA}">
      <dgm:prSet phldrT="[Text]" custT="1"/>
      <dgm:spPr>
        <a:xfrm>
          <a:off x="7060414" y="1507194"/>
          <a:ext cx="1166579" cy="583289"/>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Reverse</a:t>
          </a:r>
        </a:p>
      </dgm:t>
    </dgm:pt>
    <dgm:pt modelId="{0CA88286-FB32-497E-B6F8-97F1C0846F6D}" type="parTrans" cxnId="{47DE1882-9EAC-40B6-B4C9-05F3F03FBFDB}">
      <dgm:prSet/>
      <dgm:spPr>
        <a:xfrm>
          <a:off x="4114799" y="1262212"/>
          <a:ext cx="3528904" cy="244981"/>
        </a:xfrm>
        <a:custGeom>
          <a:avLst/>
          <a:gdLst/>
          <a:ahLst/>
          <a:cxnLst/>
          <a:rect l="0" t="0" r="0" b="0"/>
          <a:pathLst>
            <a:path>
              <a:moveTo>
                <a:pt x="0" y="0"/>
              </a:moveTo>
              <a:lnTo>
                <a:pt x="0" y="122490"/>
              </a:lnTo>
              <a:lnTo>
                <a:pt x="3528904" y="122490"/>
              </a:lnTo>
              <a:lnTo>
                <a:pt x="3528904" y="24498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BE756763-86B4-497A-AEA3-1F2369E3C86E}" type="sibTrans" cxnId="{47DE1882-9EAC-40B6-B4C9-05F3F03FBFDB}">
      <dgm:prSet/>
      <dgm:spPr/>
      <dgm:t>
        <a:bodyPr/>
        <a:lstStyle/>
        <a:p>
          <a:endParaRPr lang="en-US"/>
        </a:p>
      </dgm:t>
    </dgm:pt>
    <dgm:pt modelId="{4F107641-8A69-4139-B137-276ED17F0960}" type="pres">
      <dgm:prSet presAssocID="{4BD434C0-3927-4206-8FAA-FC7E8BB1ABCD}" presName="hierChild1" presStyleCnt="0">
        <dgm:presLayoutVars>
          <dgm:orgChart val="1"/>
          <dgm:chPref val="1"/>
          <dgm:dir/>
          <dgm:animOne val="branch"/>
          <dgm:animLvl val="lvl"/>
          <dgm:resizeHandles/>
        </dgm:presLayoutVars>
      </dgm:prSet>
      <dgm:spPr/>
    </dgm:pt>
    <dgm:pt modelId="{6EC6D222-75F1-4476-A75A-5C932102B375}" type="pres">
      <dgm:prSet presAssocID="{689DB076-104A-42FB-947C-C2114D8DFBE0}" presName="hierRoot1" presStyleCnt="0">
        <dgm:presLayoutVars>
          <dgm:hierBranch val="init"/>
        </dgm:presLayoutVars>
      </dgm:prSet>
      <dgm:spPr/>
    </dgm:pt>
    <dgm:pt modelId="{034CB355-D416-42DA-87CF-EB686635CF27}" type="pres">
      <dgm:prSet presAssocID="{689DB076-104A-42FB-947C-C2114D8DFBE0}" presName="rootComposite1" presStyleCnt="0"/>
      <dgm:spPr/>
    </dgm:pt>
    <dgm:pt modelId="{8F3BB71D-7939-4096-B0F0-09166D68BA09}" type="pres">
      <dgm:prSet presAssocID="{689DB076-104A-42FB-947C-C2114D8DFBE0}" presName="rootText1" presStyleLbl="node0" presStyleIdx="0" presStyleCnt="1">
        <dgm:presLayoutVars>
          <dgm:chPref val="3"/>
        </dgm:presLayoutVars>
      </dgm:prSet>
      <dgm:spPr>
        <a:prstGeom prst="roundRect">
          <a:avLst/>
        </a:prstGeom>
      </dgm:spPr>
    </dgm:pt>
    <dgm:pt modelId="{2B27B7D4-711B-48E4-881E-9A3E198E0C83}" type="pres">
      <dgm:prSet presAssocID="{689DB076-104A-42FB-947C-C2114D8DFBE0}" presName="rootConnector1" presStyleLbl="node1" presStyleIdx="0" presStyleCnt="0"/>
      <dgm:spPr/>
    </dgm:pt>
    <dgm:pt modelId="{4A2E49F9-3331-4FA1-9572-4E98EC80E3D4}" type="pres">
      <dgm:prSet presAssocID="{689DB076-104A-42FB-947C-C2114D8DFBE0}" presName="hierChild2" presStyleCnt="0"/>
      <dgm:spPr/>
    </dgm:pt>
    <dgm:pt modelId="{4823CDAA-95F3-49F2-9D08-AAEB4532B27B}" type="pres">
      <dgm:prSet presAssocID="{33C6FFC4-86C3-47AA-B7F3-928A6E5041CB}" presName="Name37" presStyleLbl="parChTrans1D2" presStyleIdx="0" presStyleCnt="6"/>
      <dgm:spPr/>
    </dgm:pt>
    <dgm:pt modelId="{7BBD1683-CE32-40F2-9CDC-B404CF8EBA98}" type="pres">
      <dgm:prSet presAssocID="{CF286EEC-AF09-4C38-8BF2-1B541103A9CD}" presName="hierRoot2" presStyleCnt="0">
        <dgm:presLayoutVars>
          <dgm:hierBranch val="init"/>
        </dgm:presLayoutVars>
      </dgm:prSet>
      <dgm:spPr/>
    </dgm:pt>
    <dgm:pt modelId="{DD8AA39B-2968-4871-A5BF-5F8CA3F39B69}" type="pres">
      <dgm:prSet presAssocID="{CF286EEC-AF09-4C38-8BF2-1B541103A9CD}" presName="rootComposite" presStyleCnt="0"/>
      <dgm:spPr/>
    </dgm:pt>
    <dgm:pt modelId="{6CAC7A93-74BC-4E8C-A5BB-5F46FC04BA10}" type="pres">
      <dgm:prSet presAssocID="{CF286EEC-AF09-4C38-8BF2-1B541103A9CD}" presName="rootText" presStyleLbl="node2" presStyleIdx="0" presStyleCnt="6">
        <dgm:presLayoutVars>
          <dgm:chPref val="3"/>
        </dgm:presLayoutVars>
      </dgm:prSet>
      <dgm:spPr>
        <a:prstGeom prst="roundRect">
          <a:avLst/>
        </a:prstGeom>
      </dgm:spPr>
    </dgm:pt>
    <dgm:pt modelId="{C3923A9D-8531-44C2-8BB6-DB71B742B760}" type="pres">
      <dgm:prSet presAssocID="{CF286EEC-AF09-4C38-8BF2-1B541103A9CD}" presName="rootConnector" presStyleLbl="node2" presStyleIdx="0" presStyleCnt="6"/>
      <dgm:spPr/>
    </dgm:pt>
    <dgm:pt modelId="{14D11180-FFE8-4A9C-A1DE-DF09518D9F54}" type="pres">
      <dgm:prSet presAssocID="{CF286EEC-AF09-4C38-8BF2-1B541103A9CD}" presName="hierChild4" presStyleCnt="0"/>
      <dgm:spPr/>
    </dgm:pt>
    <dgm:pt modelId="{AE0B01F9-9FA9-4820-8BE2-F84A63DCD82A}" type="pres">
      <dgm:prSet presAssocID="{CF286EEC-AF09-4C38-8BF2-1B541103A9CD}" presName="hierChild5" presStyleCnt="0"/>
      <dgm:spPr/>
    </dgm:pt>
    <dgm:pt modelId="{4AD5BC8E-6364-44D9-9C36-2ABE5ABAF8AB}" type="pres">
      <dgm:prSet presAssocID="{3456FF0C-B71E-4A5B-9063-E04DFD6D991C}" presName="Name37" presStyleLbl="parChTrans1D2" presStyleIdx="1" presStyleCnt="6"/>
      <dgm:spPr/>
    </dgm:pt>
    <dgm:pt modelId="{8C1B2662-6F3A-4918-8A20-9DA18A7C90C5}" type="pres">
      <dgm:prSet presAssocID="{13178D20-97A7-478F-A1A7-888890A5D0F9}" presName="hierRoot2" presStyleCnt="0">
        <dgm:presLayoutVars>
          <dgm:hierBranch val="init"/>
        </dgm:presLayoutVars>
      </dgm:prSet>
      <dgm:spPr/>
    </dgm:pt>
    <dgm:pt modelId="{AD3B5EB8-25BC-48F3-9C21-C2EEEB9B4924}" type="pres">
      <dgm:prSet presAssocID="{13178D20-97A7-478F-A1A7-888890A5D0F9}" presName="rootComposite" presStyleCnt="0"/>
      <dgm:spPr/>
    </dgm:pt>
    <dgm:pt modelId="{1FF83A6F-254E-41F4-A030-7CE6339520B4}" type="pres">
      <dgm:prSet presAssocID="{13178D20-97A7-478F-A1A7-888890A5D0F9}" presName="rootText" presStyleLbl="node2" presStyleIdx="1" presStyleCnt="6">
        <dgm:presLayoutVars>
          <dgm:chPref val="3"/>
        </dgm:presLayoutVars>
      </dgm:prSet>
      <dgm:spPr>
        <a:prstGeom prst="roundRect">
          <a:avLst/>
        </a:prstGeom>
      </dgm:spPr>
    </dgm:pt>
    <dgm:pt modelId="{46DA7A62-D303-4183-AEEC-2E1C4C9839FE}" type="pres">
      <dgm:prSet presAssocID="{13178D20-97A7-478F-A1A7-888890A5D0F9}" presName="rootConnector" presStyleLbl="node2" presStyleIdx="1" presStyleCnt="6"/>
      <dgm:spPr/>
    </dgm:pt>
    <dgm:pt modelId="{2972E900-39EF-4928-AA5C-250CF22EE32F}" type="pres">
      <dgm:prSet presAssocID="{13178D20-97A7-478F-A1A7-888890A5D0F9}" presName="hierChild4" presStyleCnt="0"/>
      <dgm:spPr/>
    </dgm:pt>
    <dgm:pt modelId="{73149715-98C4-4DEE-B69D-2CF4F0841A99}" type="pres">
      <dgm:prSet presAssocID="{0CA7AA91-917C-458A-AEAC-C30171D9BD35}" presName="Name37" presStyleLbl="parChTrans1D3" presStyleIdx="0" presStyleCnt="2"/>
      <dgm:spPr/>
    </dgm:pt>
    <dgm:pt modelId="{B08B1CEB-A315-43F1-962D-EEE46C471AD8}" type="pres">
      <dgm:prSet presAssocID="{3CE96A24-8088-49F7-A900-31F5C6DA4317}" presName="hierRoot2" presStyleCnt="0">
        <dgm:presLayoutVars>
          <dgm:hierBranch val="init"/>
        </dgm:presLayoutVars>
      </dgm:prSet>
      <dgm:spPr/>
    </dgm:pt>
    <dgm:pt modelId="{ACF14240-D505-4925-96DF-87D6819D764A}" type="pres">
      <dgm:prSet presAssocID="{3CE96A24-8088-49F7-A900-31F5C6DA4317}" presName="rootComposite" presStyleCnt="0"/>
      <dgm:spPr/>
    </dgm:pt>
    <dgm:pt modelId="{0CE1D5BC-DCF0-4A75-9031-E57EDAE3F530}" type="pres">
      <dgm:prSet presAssocID="{3CE96A24-8088-49F7-A900-31F5C6DA4317}" presName="rootText" presStyleLbl="node3" presStyleIdx="0" presStyleCnt="2">
        <dgm:presLayoutVars>
          <dgm:chPref val="3"/>
        </dgm:presLayoutVars>
      </dgm:prSet>
      <dgm:spPr>
        <a:prstGeom prst="roundRect">
          <a:avLst/>
        </a:prstGeom>
      </dgm:spPr>
    </dgm:pt>
    <dgm:pt modelId="{150B7453-1E5F-4F09-9504-9859A43A19E0}" type="pres">
      <dgm:prSet presAssocID="{3CE96A24-8088-49F7-A900-31F5C6DA4317}" presName="rootConnector" presStyleLbl="node3" presStyleIdx="0" presStyleCnt="2"/>
      <dgm:spPr/>
    </dgm:pt>
    <dgm:pt modelId="{3F11C9E8-6A16-4F07-9154-56B729ADE337}" type="pres">
      <dgm:prSet presAssocID="{3CE96A24-8088-49F7-A900-31F5C6DA4317}" presName="hierChild4" presStyleCnt="0"/>
      <dgm:spPr/>
    </dgm:pt>
    <dgm:pt modelId="{4C8F3265-E8CB-4E3F-84BA-A3BCDF1514C2}" type="pres">
      <dgm:prSet presAssocID="{3CE96A24-8088-49F7-A900-31F5C6DA4317}" presName="hierChild5" presStyleCnt="0"/>
      <dgm:spPr/>
    </dgm:pt>
    <dgm:pt modelId="{6148DF52-D5E9-4B86-ACCE-5BB44AED56DC}" type="pres">
      <dgm:prSet presAssocID="{B2EC7D34-490D-4C82-A415-0B4A4A1474D0}" presName="Name37" presStyleLbl="parChTrans1D3" presStyleIdx="1" presStyleCnt="2"/>
      <dgm:spPr/>
    </dgm:pt>
    <dgm:pt modelId="{23539703-8272-4DF2-81A0-5D6E41249AE7}" type="pres">
      <dgm:prSet presAssocID="{191F51C5-22F2-40DB-AFAF-5B2FC0F65EE1}" presName="hierRoot2" presStyleCnt="0">
        <dgm:presLayoutVars>
          <dgm:hierBranch val="init"/>
        </dgm:presLayoutVars>
      </dgm:prSet>
      <dgm:spPr/>
    </dgm:pt>
    <dgm:pt modelId="{CA054B0E-05A5-4351-B88E-699D4B4A48E5}" type="pres">
      <dgm:prSet presAssocID="{191F51C5-22F2-40DB-AFAF-5B2FC0F65EE1}" presName="rootComposite" presStyleCnt="0"/>
      <dgm:spPr/>
    </dgm:pt>
    <dgm:pt modelId="{78C01B73-6876-4ECC-82F1-52C82AD5FCC4}" type="pres">
      <dgm:prSet presAssocID="{191F51C5-22F2-40DB-AFAF-5B2FC0F65EE1}" presName="rootText" presStyleLbl="node3" presStyleIdx="1" presStyleCnt="2">
        <dgm:presLayoutVars>
          <dgm:chPref val="3"/>
        </dgm:presLayoutVars>
      </dgm:prSet>
      <dgm:spPr>
        <a:prstGeom prst="roundRect">
          <a:avLst/>
        </a:prstGeom>
      </dgm:spPr>
    </dgm:pt>
    <dgm:pt modelId="{32DB103B-43E4-4D49-B307-0700C2ECAD98}" type="pres">
      <dgm:prSet presAssocID="{191F51C5-22F2-40DB-AFAF-5B2FC0F65EE1}" presName="rootConnector" presStyleLbl="node3" presStyleIdx="1" presStyleCnt="2"/>
      <dgm:spPr/>
    </dgm:pt>
    <dgm:pt modelId="{61D11E30-D5B0-485E-8136-7CC441908FC1}" type="pres">
      <dgm:prSet presAssocID="{191F51C5-22F2-40DB-AFAF-5B2FC0F65EE1}" presName="hierChild4" presStyleCnt="0"/>
      <dgm:spPr/>
    </dgm:pt>
    <dgm:pt modelId="{9457D1D8-E149-4A4E-A735-B336E06A04C0}" type="pres">
      <dgm:prSet presAssocID="{191F51C5-22F2-40DB-AFAF-5B2FC0F65EE1}" presName="hierChild5" presStyleCnt="0"/>
      <dgm:spPr/>
    </dgm:pt>
    <dgm:pt modelId="{4D5BFC52-A6C4-4C37-BD25-2503048D1B00}" type="pres">
      <dgm:prSet presAssocID="{13178D20-97A7-478F-A1A7-888890A5D0F9}" presName="hierChild5" presStyleCnt="0"/>
      <dgm:spPr/>
    </dgm:pt>
    <dgm:pt modelId="{A526D0C5-0659-4C42-B26B-8BFEE89E50ED}" type="pres">
      <dgm:prSet presAssocID="{F71B6BEE-8C52-4246-9C55-FBDE2243745B}" presName="Name37" presStyleLbl="parChTrans1D2" presStyleIdx="2" presStyleCnt="6"/>
      <dgm:spPr/>
    </dgm:pt>
    <dgm:pt modelId="{C15F8DEE-2C95-4BB8-A05E-3FA0880EF141}" type="pres">
      <dgm:prSet presAssocID="{9F5C9B51-6966-4F38-AE61-72814D1B33EC}" presName="hierRoot2" presStyleCnt="0">
        <dgm:presLayoutVars>
          <dgm:hierBranch val="init"/>
        </dgm:presLayoutVars>
      </dgm:prSet>
      <dgm:spPr/>
    </dgm:pt>
    <dgm:pt modelId="{D15973D0-2620-4AC1-A766-3C9A61FED7BA}" type="pres">
      <dgm:prSet presAssocID="{9F5C9B51-6966-4F38-AE61-72814D1B33EC}" presName="rootComposite" presStyleCnt="0"/>
      <dgm:spPr/>
    </dgm:pt>
    <dgm:pt modelId="{95173A14-4879-431B-A71B-4EF0FF222C73}" type="pres">
      <dgm:prSet presAssocID="{9F5C9B51-6966-4F38-AE61-72814D1B33EC}" presName="rootText" presStyleLbl="node2" presStyleIdx="2" presStyleCnt="6">
        <dgm:presLayoutVars>
          <dgm:chPref val="3"/>
        </dgm:presLayoutVars>
      </dgm:prSet>
      <dgm:spPr>
        <a:prstGeom prst="roundRect">
          <a:avLst/>
        </a:prstGeom>
      </dgm:spPr>
    </dgm:pt>
    <dgm:pt modelId="{59F85F45-C8D9-44BB-A03F-2C3B24DE1301}" type="pres">
      <dgm:prSet presAssocID="{9F5C9B51-6966-4F38-AE61-72814D1B33EC}" presName="rootConnector" presStyleLbl="node2" presStyleIdx="2" presStyleCnt="6"/>
      <dgm:spPr/>
    </dgm:pt>
    <dgm:pt modelId="{473244F9-4BEB-4EAD-A833-CB151CA4B121}" type="pres">
      <dgm:prSet presAssocID="{9F5C9B51-6966-4F38-AE61-72814D1B33EC}" presName="hierChild4" presStyleCnt="0"/>
      <dgm:spPr/>
    </dgm:pt>
    <dgm:pt modelId="{9BEF195B-948B-47B5-8CA8-33D5DC4393C5}" type="pres">
      <dgm:prSet presAssocID="{9F5C9B51-6966-4F38-AE61-72814D1B33EC}" presName="hierChild5" presStyleCnt="0"/>
      <dgm:spPr/>
    </dgm:pt>
    <dgm:pt modelId="{689F4BA0-5CA5-4BD7-8D47-1D4178654A10}" type="pres">
      <dgm:prSet presAssocID="{EF19208F-7340-48EC-81B3-451FC9D8C231}" presName="Name37" presStyleLbl="parChTrans1D2" presStyleIdx="3" presStyleCnt="6"/>
      <dgm:spPr/>
    </dgm:pt>
    <dgm:pt modelId="{644056BA-4B79-4716-9FDA-84D53B78B4BB}" type="pres">
      <dgm:prSet presAssocID="{D17E4853-68F9-455E-B8CC-01E0159A5C21}" presName="hierRoot2" presStyleCnt="0">
        <dgm:presLayoutVars>
          <dgm:hierBranch val="init"/>
        </dgm:presLayoutVars>
      </dgm:prSet>
      <dgm:spPr/>
    </dgm:pt>
    <dgm:pt modelId="{B08E8F69-DB23-42DD-8DA5-A53F5C0D0C0C}" type="pres">
      <dgm:prSet presAssocID="{D17E4853-68F9-455E-B8CC-01E0159A5C21}" presName="rootComposite" presStyleCnt="0"/>
      <dgm:spPr/>
    </dgm:pt>
    <dgm:pt modelId="{6BC7330B-0E97-41EC-9151-A3EF0D6BFA07}" type="pres">
      <dgm:prSet presAssocID="{D17E4853-68F9-455E-B8CC-01E0159A5C21}" presName="rootText" presStyleLbl="node2" presStyleIdx="3" presStyleCnt="6">
        <dgm:presLayoutVars>
          <dgm:chPref val="3"/>
        </dgm:presLayoutVars>
      </dgm:prSet>
      <dgm:spPr>
        <a:prstGeom prst="roundRect">
          <a:avLst/>
        </a:prstGeom>
      </dgm:spPr>
    </dgm:pt>
    <dgm:pt modelId="{A47D47AA-E364-47B9-808C-83CD4FB69EB7}" type="pres">
      <dgm:prSet presAssocID="{D17E4853-68F9-455E-B8CC-01E0159A5C21}" presName="rootConnector" presStyleLbl="node2" presStyleIdx="3" presStyleCnt="6"/>
      <dgm:spPr/>
    </dgm:pt>
    <dgm:pt modelId="{E3A13028-E821-482C-BA5D-33FC767BB9C4}" type="pres">
      <dgm:prSet presAssocID="{D17E4853-68F9-455E-B8CC-01E0159A5C21}" presName="hierChild4" presStyleCnt="0"/>
      <dgm:spPr/>
    </dgm:pt>
    <dgm:pt modelId="{D97C17C1-D124-4239-B6FB-541F03D180D0}" type="pres">
      <dgm:prSet presAssocID="{D17E4853-68F9-455E-B8CC-01E0159A5C21}" presName="hierChild5" presStyleCnt="0"/>
      <dgm:spPr/>
    </dgm:pt>
    <dgm:pt modelId="{E72ACE4B-5E0F-4723-9234-55744B3DE387}" type="pres">
      <dgm:prSet presAssocID="{59D75A4C-89EA-45C1-9250-612AC36311E2}" presName="Name37" presStyleLbl="parChTrans1D2" presStyleIdx="4" presStyleCnt="6"/>
      <dgm:spPr/>
    </dgm:pt>
    <dgm:pt modelId="{4A2D7CA3-8C9A-4111-9EA2-7E3D0069B421}" type="pres">
      <dgm:prSet presAssocID="{4B61993A-1F33-489E-A038-0179065A96CA}" presName="hierRoot2" presStyleCnt="0">
        <dgm:presLayoutVars>
          <dgm:hierBranch val="init"/>
        </dgm:presLayoutVars>
      </dgm:prSet>
      <dgm:spPr/>
    </dgm:pt>
    <dgm:pt modelId="{D48535C3-4A06-4F6E-9132-BE909F88BB97}" type="pres">
      <dgm:prSet presAssocID="{4B61993A-1F33-489E-A038-0179065A96CA}" presName="rootComposite" presStyleCnt="0"/>
      <dgm:spPr/>
    </dgm:pt>
    <dgm:pt modelId="{D33606B4-4484-4E0F-A17A-006D5CC59246}" type="pres">
      <dgm:prSet presAssocID="{4B61993A-1F33-489E-A038-0179065A96CA}" presName="rootText" presStyleLbl="node2" presStyleIdx="4" presStyleCnt="6">
        <dgm:presLayoutVars>
          <dgm:chPref val="3"/>
        </dgm:presLayoutVars>
      </dgm:prSet>
      <dgm:spPr>
        <a:prstGeom prst="roundRect">
          <a:avLst/>
        </a:prstGeom>
      </dgm:spPr>
    </dgm:pt>
    <dgm:pt modelId="{B62D60EE-05FB-4E11-9282-2E2345740758}" type="pres">
      <dgm:prSet presAssocID="{4B61993A-1F33-489E-A038-0179065A96CA}" presName="rootConnector" presStyleLbl="node2" presStyleIdx="4" presStyleCnt="6"/>
      <dgm:spPr/>
    </dgm:pt>
    <dgm:pt modelId="{B8FE7E12-29DF-422D-8281-16783ECFE35E}" type="pres">
      <dgm:prSet presAssocID="{4B61993A-1F33-489E-A038-0179065A96CA}" presName="hierChild4" presStyleCnt="0"/>
      <dgm:spPr/>
    </dgm:pt>
    <dgm:pt modelId="{A0FDB5F3-8995-4F0A-8918-637D03B4ACB8}" type="pres">
      <dgm:prSet presAssocID="{4B61993A-1F33-489E-A038-0179065A96CA}" presName="hierChild5" presStyleCnt="0"/>
      <dgm:spPr/>
    </dgm:pt>
    <dgm:pt modelId="{E11B61DA-0F53-43FC-AE4B-393AD97BB36A}" type="pres">
      <dgm:prSet presAssocID="{0CA88286-FB32-497E-B6F8-97F1C0846F6D}" presName="Name37" presStyleLbl="parChTrans1D2" presStyleIdx="5" presStyleCnt="6"/>
      <dgm:spPr/>
    </dgm:pt>
    <dgm:pt modelId="{1A26C897-8C1A-4FDC-92B9-EA1818D716E9}" type="pres">
      <dgm:prSet presAssocID="{DBA8DA13-3333-4509-8DAA-904200D4CCFA}" presName="hierRoot2" presStyleCnt="0">
        <dgm:presLayoutVars>
          <dgm:hierBranch val="init"/>
        </dgm:presLayoutVars>
      </dgm:prSet>
      <dgm:spPr/>
    </dgm:pt>
    <dgm:pt modelId="{1B07080D-21B3-4971-9889-3B21939292FA}" type="pres">
      <dgm:prSet presAssocID="{DBA8DA13-3333-4509-8DAA-904200D4CCFA}" presName="rootComposite" presStyleCnt="0"/>
      <dgm:spPr/>
    </dgm:pt>
    <dgm:pt modelId="{5B1947CB-1B9A-4691-8725-4676CBED50AF}" type="pres">
      <dgm:prSet presAssocID="{DBA8DA13-3333-4509-8DAA-904200D4CCFA}" presName="rootText" presStyleLbl="node2" presStyleIdx="5" presStyleCnt="6">
        <dgm:presLayoutVars>
          <dgm:chPref val="3"/>
        </dgm:presLayoutVars>
      </dgm:prSet>
      <dgm:spPr>
        <a:prstGeom prst="roundRect">
          <a:avLst/>
        </a:prstGeom>
      </dgm:spPr>
    </dgm:pt>
    <dgm:pt modelId="{23C3F7B9-7A93-4EF2-96C2-8B18386A8E20}" type="pres">
      <dgm:prSet presAssocID="{DBA8DA13-3333-4509-8DAA-904200D4CCFA}" presName="rootConnector" presStyleLbl="node2" presStyleIdx="5" presStyleCnt="6"/>
      <dgm:spPr/>
    </dgm:pt>
    <dgm:pt modelId="{60CEE0EE-67FD-4081-BE5A-F724701EB64C}" type="pres">
      <dgm:prSet presAssocID="{DBA8DA13-3333-4509-8DAA-904200D4CCFA}" presName="hierChild4" presStyleCnt="0"/>
      <dgm:spPr/>
    </dgm:pt>
    <dgm:pt modelId="{1127EF16-0538-4D8B-B763-A9D7DFA435F5}" type="pres">
      <dgm:prSet presAssocID="{DBA8DA13-3333-4509-8DAA-904200D4CCFA}" presName="hierChild5" presStyleCnt="0"/>
      <dgm:spPr/>
    </dgm:pt>
    <dgm:pt modelId="{EFBCBA0B-E76B-43F6-AFAA-A6D63C51D346}" type="pres">
      <dgm:prSet presAssocID="{689DB076-104A-42FB-947C-C2114D8DFBE0}" presName="hierChild3" presStyleCnt="0"/>
      <dgm:spPr/>
    </dgm:pt>
  </dgm:ptLst>
  <dgm:cxnLst>
    <dgm:cxn modelId="{65A71D13-3623-4EDA-A5DE-BE95C955F90A}" type="presOf" srcId="{689DB076-104A-42FB-947C-C2114D8DFBE0}" destId="{8F3BB71D-7939-4096-B0F0-09166D68BA09}" srcOrd="0" destOrd="0" presId="urn:microsoft.com/office/officeart/2005/8/layout/orgChart1"/>
    <dgm:cxn modelId="{94ABA218-1B86-4407-9C6F-AD4B84389DC3}" type="presOf" srcId="{4B61993A-1F33-489E-A038-0179065A96CA}" destId="{B62D60EE-05FB-4E11-9282-2E2345740758}" srcOrd="1" destOrd="0" presId="urn:microsoft.com/office/officeart/2005/8/layout/orgChart1"/>
    <dgm:cxn modelId="{54801B1A-B91E-4945-9D75-252B2F704CF0}" type="presOf" srcId="{CF286EEC-AF09-4C38-8BF2-1B541103A9CD}" destId="{6CAC7A93-74BC-4E8C-A5BB-5F46FC04BA10}" srcOrd="0" destOrd="0" presId="urn:microsoft.com/office/officeart/2005/8/layout/orgChart1"/>
    <dgm:cxn modelId="{0D885B20-B018-42F1-8461-FB2F9F9BF6C4}" type="presOf" srcId="{191F51C5-22F2-40DB-AFAF-5B2FC0F65EE1}" destId="{78C01B73-6876-4ECC-82F1-52C82AD5FCC4}" srcOrd="0" destOrd="0" presId="urn:microsoft.com/office/officeart/2005/8/layout/orgChart1"/>
    <dgm:cxn modelId="{97718923-61F8-4D45-8701-9D79AD15F98C}" type="presOf" srcId="{0CA7AA91-917C-458A-AEAC-C30171D9BD35}" destId="{73149715-98C4-4DEE-B69D-2CF4F0841A99}" srcOrd="0" destOrd="0" presId="urn:microsoft.com/office/officeart/2005/8/layout/orgChart1"/>
    <dgm:cxn modelId="{51C1F723-A99E-4DE6-B0AA-77EFD6E137EC}" srcId="{13178D20-97A7-478F-A1A7-888890A5D0F9}" destId="{3CE96A24-8088-49F7-A900-31F5C6DA4317}" srcOrd="0" destOrd="0" parTransId="{0CA7AA91-917C-458A-AEAC-C30171D9BD35}" sibTransId="{23714DBF-6A0D-4F9D-A2E7-71DF63A175C9}"/>
    <dgm:cxn modelId="{4EFA7225-7973-4179-891D-1C47C3BE0116}" type="presOf" srcId="{3456FF0C-B71E-4A5B-9063-E04DFD6D991C}" destId="{4AD5BC8E-6364-44D9-9C36-2ABE5ABAF8AB}" srcOrd="0" destOrd="0" presId="urn:microsoft.com/office/officeart/2005/8/layout/orgChart1"/>
    <dgm:cxn modelId="{B4240736-9779-415F-BAF4-DA54F3B0AD48}" type="presOf" srcId="{DBA8DA13-3333-4509-8DAA-904200D4CCFA}" destId="{23C3F7B9-7A93-4EF2-96C2-8B18386A8E20}" srcOrd="1" destOrd="0" presId="urn:microsoft.com/office/officeart/2005/8/layout/orgChart1"/>
    <dgm:cxn modelId="{C3ABEA39-8244-49C3-9D6D-0BA8C997BCF2}" type="presOf" srcId="{3CE96A24-8088-49F7-A900-31F5C6DA4317}" destId="{150B7453-1E5F-4F09-9504-9859A43A19E0}" srcOrd="1" destOrd="0" presId="urn:microsoft.com/office/officeart/2005/8/layout/orgChart1"/>
    <dgm:cxn modelId="{1109903A-30F2-451C-9030-8566887C7215}" type="presOf" srcId="{689DB076-104A-42FB-947C-C2114D8DFBE0}" destId="{2B27B7D4-711B-48E4-881E-9A3E198E0C83}" srcOrd="1" destOrd="0" presId="urn:microsoft.com/office/officeart/2005/8/layout/orgChart1"/>
    <dgm:cxn modelId="{FCDA553B-037D-4913-B276-0CDF5F52A115}" srcId="{689DB076-104A-42FB-947C-C2114D8DFBE0}" destId="{D17E4853-68F9-455E-B8CC-01E0159A5C21}" srcOrd="3" destOrd="0" parTransId="{EF19208F-7340-48EC-81B3-451FC9D8C231}" sibTransId="{BD207079-48FD-40FE-BBD9-AA8B32F0DD6B}"/>
    <dgm:cxn modelId="{E38BB03F-153D-44D4-A819-2B76562E0288}" type="presOf" srcId="{D17E4853-68F9-455E-B8CC-01E0159A5C21}" destId="{6BC7330B-0E97-41EC-9151-A3EF0D6BFA07}" srcOrd="0" destOrd="0" presId="urn:microsoft.com/office/officeart/2005/8/layout/orgChart1"/>
    <dgm:cxn modelId="{ECE05041-0662-4A9B-A9D5-9B69F3D65123}" srcId="{689DB076-104A-42FB-947C-C2114D8DFBE0}" destId="{CF286EEC-AF09-4C38-8BF2-1B541103A9CD}" srcOrd="0" destOrd="0" parTransId="{33C6FFC4-86C3-47AA-B7F3-928A6E5041CB}" sibTransId="{3ED5F251-068C-45C6-ABF5-B519FF802996}"/>
    <dgm:cxn modelId="{11B98561-9275-470A-A073-3FBDD8F984EC}" type="presOf" srcId="{9F5C9B51-6966-4F38-AE61-72814D1B33EC}" destId="{59F85F45-C8D9-44BB-A03F-2C3B24DE1301}" srcOrd="1" destOrd="0" presId="urn:microsoft.com/office/officeart/2005/8/layout/orgChart1"/>
    <dgm:cxn modelId="{0E159161-7AA7-4C88-8A64-9977142400C0}" type="presOf" srcId="{59D75A4C-89EA-45C1-9250-612AC36311E2}" destId="{E72ACE4B-5E0F-4723-9234-55744B3DE387}" srcOrd="0" destOrd="0" presId="urn:microsoft.com/office/officeart/2005/8/layout/orgChart1"/>
    <dgm:cxn modelId="{8F421168-A0C2-4EC4-83A2-A67E5B67BBE8}" srcId="{689DB076-104A-42FB-947C-C2114D8DFBE0}" destId="{4B61993A-1F33-489E-A038-0179065A96CA}" srcOrd="4" destOrd="0" parTransId="{59D75A4C-89EA-45C1-9250-612AC36311E2}" sibTransId="{7D79CAFE-FB7C-492A-8B10-7A5AF8F08A77}"/>
    <dgm:cxn modelId="{BD0B8B6F-06D4-4939-B591-B40B3AF0B558}" type="presOf" srcId="{4BD434C0-3927-4206-8FAA-FC7E8BB1ABCD}" destId="{4F107641-8A69-4139-B137-276ED17F0960}" srcOrd="0" destOrd="0" presId="urn:microsoft.com/office/officeart/2005/8/layout/orgChart1"/>
    <dgm:cxn modelId="{4E118772-4718-44AA-9E9D-98B0A0AF2DA1}" type="presOf" srcId="{13178D20-97A7-478F-A1A7-888890A5D0F9}" destId="{46DA7A62-D303-4183-AEEC-2E1C4C9839FE}" srcOrd="1" destOrd="0" presId="urn:microsoft.com/office/officeart/2005/8/layout/orgChart1"/>
    <dgm:cxn modelId="{70A67D77-3C71-4F54-AFC4-E17DB3385AE1}" type="presOf" srcId="{CF286EEC-AF09-4C38-8BF2-1B541103A9CD}" destId="{C3923A9D-8531-44C2-8BB6-DB71B742B760}" srcOrd="1" destOrd="0" presId="urn:microsoft.com/office/officeart/2005/8/layout/orgChart1"/>
    <dgm:cxn modelId="{47DE1882-9EAC-40B6-B4C9-05F3F03FBFDB}" srcId="{689DB076-104A-42FB-947C-C2114D8DFBE0}" destId="{DBA8DA13-3333-4509-8DAA-904200D4CCFA}" srcOrd="5" destOrd="0" parTransId="{0CA88286-FB32-497E-B6F8-97F1C0846F6D}" sibTransId="{BE756763-86B4-497A-AEA3-1F2369E3C86E}"/>
    <dgm:cxn modelId="{E6414083-5ADF-47EE-8310-E802EFD45282}" srcId="{689DB076-104A-42FB-947C-C2114D8DFBE0}" destId="{9F5C9B51-6966-4F38-AE61-72814D1B33EC}" srcOrd="2" destOrd="0" parTransId="{F71B6BEE-8C52-4246-9C55-FBDE2243745B}" sibTransId="{83939B4A-A5B6-497A-A959-6B3956E9E65A}"/>
    <dgm:cxn modelId="{0E788886-BD5B-4469-B97C-5E93DCAE1AAF}" type="presOf" srcId="{F71B6BEE-8C52-4246-9C55-FBDE2243745B}" destId="{A526D0C5-0659-4C42-B26B-8BFEE89E50ED}" srcOrd="0" destOrd="0" presId="urn:microsoft.com/office/officeart/2005/8/layout/orgChart1"/>
    <dgm:cxn modelId="{A512369C-3DFB-46E7-A499-A179BE533816}" type="presOf" srcId="{191F51C5-22F2-40DB-AFAF-5B2FC0F65EE1}" destId="{32DB103B-43E4-4D49-B307-0700C2ECAD98}" srcOrd="1" destOrd="0" presId="urn:microsoft.com/office/officeart/2005/8/layout/orgChart1"/>
    <dgm:cxn modelId="{B1FE959E-6194-49AA-AD26-54C1AA3A2BE5}" type="presOf" srcId="{B2EC7D34-490D-4C82-A415-0B4A4A1474D0}" destId="{6148DF52-D5E9-4B86-ACCE-5BB44AED56DC}" srcOrd="0" destOrd="0" presId="urn:microsoft.com/office/officeart/2005/8/layout/orgChart1"/>
    <dgm:cxn modelId="{6936C2A6-8134-4644-94FB-848B4DA4368B}" type="presOf" srcId="{33C6FFC4-86C3-47AA-B7F3-928A6E5041CB}" destId="{4823CDAA-95F3-49F2-9D08-AAEB4532B27B}" srcOrd="0" destOrd="0" presId="urn:microsoft.com/office/officeart/2005/8/layout/orgChart1"/>
    <dgm:cxn modelId="{8584E4AA-4A5A-48DE-852D-B07568EAA9E1}" srcId="{689DB076-104A-42FB-947C-C2114D8DFBE0}" destId="{13178D20-97A7-478F-A1A7-888890A5D0F9}" srcOrd="1" destOrd="0" parTransId="{3456FF0C-B71E-4A5B-9063-E04DFD6D991C}" sibTransId="{DD2DCC24-4CE4-41D2-B66E-DA51658325A2}"/>
    <dgm:cxn modelId="{E86F09B0-38C9-423D-AF14-AC803C8DF180}" type="presOf" srcId="{D17E4853-68F9-455E-B8CC-01E0159A5C21}" destId="{A47D47AA-E364-47B9-808C-83CD4FB69EB7}" srcOrd="1" destOrd="0" presId="urn:microsoft.com/office/officeart/2005/8/layout/orgChart1"/>
    <dgm:cxn modelId="{6A3FD9B2-5A7B-4759-9F39-E51557D61086}" type="presOf" srcId="{3CE96A24-8088-49F7-A900-31F5C6DA4317}" destId="{0CE1D5BC-DCF0-4A75-9031-E57EDAE3F530}" srcOrd="0" destOrd="0" presId="urn:microsoft.com/office/officeart/2005/8/layout/orgChart1"/>
    <dgm:cxn modelId="{B33829B5-7F12-4CDF-B931-66C14E8C7483}" type="presOf" srcId="{EF19208F-7340-48EC-81B3-451FC9D8C231}" destId="{689F4BA0-5CA5-4BD7-8D47-1D4178654A10}" srcOrd="0" destOrd="0" presId="urn:microsoft.com/office/officeart/2005/8/layout/orgChart1"/>
    <dgm:cxn modelId="{2C9580CA-0BF6-4BD5-B2D5-ED60BB3F6F34}" type="presOf" srcId="{4B61993A-1F33-489E-A038-0179065A96CA}" destId="{D33606B4-4484-4E0F-A17A-006D5CC59246}" srcOrd="0" destOrd="0" presId="urn:microsoft.com/office/officeart/2005/8/layout/orgChart1"/>
    <dgm:cxn modelId="{AC0053CD-2184-40EE-9C43-946E937891BA}" type="presOf" srcId="{DBA8DA13-3333-4509-8DAA-904200D4CCFA}" destId="{5B1947CB-1B9A-4691-8725-4676CBED50AF}" srcOrd="0" destOrd="0" presId="urn:microsoft.com/office/officeart/2005/8/layout/orgChart1"/>
    <dgm:cxn modelId="{68DC0DD2-D547-4EA5-848E-64E7F9D3983F}" srcId="{4BD434C0-3927-4206-8FAA-FC7E8BB1ABCD}" destId="{689DB076-104A-42FB-947C-C2114D8DFBE0}" srcOrd="0" destOrd="0" parTransId="{5B644ADD-B87B-4245-85CF-5F4FB833CF78}" sibTransId="{0762B762-741D-49E9-99E4-13FF51825B4B}"/>
    <dgm:cxn modelId="{3459D4D3-E58E-46E5-9B3A-4EF5D56CC3C5}" type="presOf" srcId="{0CA88286-FB32-497E-B6F8-97F1C0846F6D}" destId="{E11B61DA-0F53-43FC-AE4B-393AD97BB36A}" srcOrd="0" destOrd="0" presId="urn:microsoft.com/office/officeart/2005/8/layout/orgChart1"/>
    <dgm:cxn modelId="{2E4EF5D5-BC66-44EF-90D6-F0CAC210926F}" type="presOf" srcId="{9F5C9B51-6966-4F38-AE61-72814D1B33EC}" destId="{95173A14-4879-431B-A71B-4EF0FF222C73}" srcOrd="0" destOrd="0" presId="urn:microsoft.com/office/officeart/2005/8/layout/orgChart1"/>
    <dgm:cxn modelId="{6729B8D7-D618-41F5-98EA-5D5924B33C02}" type="presOf" srcId="{13178D20-97A7-478F-A1A7-888890A5D0F9}" destId="{1FF83A6F-254E-41F4-A030-7CE6339520B4}" srcOrd="0" destOrd="0" presId="urn:microsoft.com/office/officeart/2005/8/layout/orgChart1"/>
    <dgm:cxn modelId="{919BF9ED-26CF-47AD-9944-29610E3FAD7D}" srcId="{13178D20-97A7-478F-A1A7-888890A5D0F9}" destId="{191F51C5-22F2-40DB-AFAF-5B2FC0F65EE1}" srcOrd="1" destOrd="0" parTransId="{B2EC7D34-490D-4C82-A415-0B4A4A1474D0}" sibTransId="{D6A9F039-D389-4029-BDCE-D5F5B1E5B7CB}"/>
    <dgm:cxn modelId="{EC7AA845-71A1-4EA7-976A-ED3C09FD11F2}" type="presParOf" srcId="{4F107641-8A69-4139-B137-276ED17F0960}" destId="{6EC6D222-75F1-4476-A75A-5C932102B375}" srcOrd="0" destOrd="0" presId="urn:microsoft.com/office/officeart/2005/8/layout/orgChart1"/>
    <dgm:cxn modelId="{24F9BCF7-2627-448B-8223-261F07ECF21A}" type="presParOf" srcId="{6EC6D222-75F1-4476-A75A-5C932102B375}" destId="{034CB355-D416-42DA-87CF-EB686635CF27}" srcOrd="0" destOrd="0" presId="urn:microsoft.com/office/officeart/2005/8/layout/orgChart1"/>
    <dgm:cxn modelId="{6451BC5C-05CB-4D84-B390-8A51A11B3CBE}" type="presParOf" srcId="{034CB355-D416-42DA-87CF-EB686635CF27}" destId="{8F3BB71D-7939-4096-B0F0-09166D68BA09}" srcOrd="0" destOrd="0" presId="urn:microsoft.com/office/officeart/2005/8/layout/orgChart1"/>
    <dgm:cxn modelId="{4D021F55-1816-4364-B64F-534135759C9C}" type="presParOf" srcId="{034CB355-D416-42DA-87CF-EB686635CF27}" destId="{2B27B7D4-711B-48E4-881E-9A3E198E0C83}" srcOrd="1" destOrd="0" presId="urn:microsoft.com/office/officeart/2005/8/layout/orgChart1"/>
    <dgm:cxn modelId="{511A9DCA-94F9-4D4E-8531-D25B7F1C0521}" type="presParOf" srcId="{6EC6D222-75F1-4476-A75A-5C932102B375}" destId="{4A2E49F9-3331-4FA1-9572-4E98EC80E3D4}" srcOrd="1" destOrd="0" presId="urn:microsoft.com/office/officeart/2005/8/layout/orgChart1"/>
    <dgm:cxn modelId="{64ED21B8-15A0-4E51-8B1B-CFFD279BC6CF}" type="presParOf" srcId="{4A2E49F9-3331-4FA1-9572-4E98EC80E3D4}" destId="{4823CDAA-95F3-49F2-9D08-AAEB4532B27B}" srcOrd="0" destOrd="0" presId="urn:microsoft.com/office/officeart/2005/8/layout/orgChart1"/>
    <dgm:cxn modelId="{4943F47A-6C95-469B-BF3A-2E331B1DAFC9}" type="presParOf" srcId="{4A2E49F9-3331-4FA1-9572-4E98EC80E3D4}" destId="{7BBD1683-CE32-40F2-9CDC-B404CF8EBA98}" srcOrd="1" destOrd="0" presId="urn:microsoft.com/office/officeart/2005/8/layout/orgChart1"/>
    <dgm:cxn modelId="{C7149CD1-C42D-4BDC-8FBD-AC8702681669}" type="presParOf" srcId="{7BBD1683-CE32-40F2-9CDC-B404CF8EBA98}" destId="{DD8AA39B-2968-4871-A5BF-5F8CA3F39B69}" srcOrd="0" destOrd="0" presId="urn:microsoft.com/office/officeart/2005/8/layout/orgChart1"/>
    <dgm:cxn modelId="{046B2539-64AD-4D91-A298-008D5098AE29}" type="presParOf" srcId="{DD8AA39B-2968-4871-A5BF-5F8CA3F39B69}" destId="{6CAC7A93-74BC-4E8C-A5BB-5F46FC04BA10}" srcOrd="0" destOrd="0" presId="urn:microsoft.com/office/officeart/2005/8/layout/orgChart1"/>
    <dgm:cxn modelId="{CC652515-2EF2-4536-9E70-9597A1E0C5D1}" type="presParOf" srcId="{DD8AA39B-2968-4871-A5BF-5F8CA3F39B69}" destId="{C3923A9D-8531-44C2-8BB6-DB71B742B760}" srcOrd="1" destOrd="0" presId="urn:microsoft.com/office/officeart/2005/8/layout/orgChart1"/>
    <dgm:cxn modelId="{7D8D777A-E6A7-4351-8344-FDFBE27513AE}" type="presParOf" srcId="{7BBD1683-CE32-40F2-9CDC-B404CF8EBA98}" destId="{14D11180-FFE8-4A9C-A1DE-DF09518D9F54}" srcOrd="1" destOrd="0" presId="urn:microsoft.com/office/officeart/2005/8/layout/orgChart1"/>
    <dgm:cxn modelId="{C774D76B-E36B-4821-BD2E-123255BF90B9}" type="presParOf" srcId="{7BBD1683-CE32-40F2-9CDC-B404CF8EBA98}" destId="{AE0B01F9-9FA9-4820-8BE2-F84A63DCD82A}" srcOrd="2" destOrd="0" presId="urn:microsoft.com/office/officeart/2005/8/layout/orgChart1"/>
    <dgm:cxn modelId="{6AC22E27-CD33-4DAF-AFB7-68DDB18E3A8F}" type="presParOf" srcId="{4A2E49F9-3331-4FA1-9572-4E98EC80E3D4}" destId="{4AD5BC8E-6364-44D9-9C36-2ABE5ABAF8AB}" srcOrd="2" destOrd="0" presId="urn:microsoft.com/office/officeart/2005/8/layout/orgChart1"/>
    <dgm:cxn modelId="{5C561312-49FD-40A5-90A2-94FB57E1FCCA}" type="presParOf" srcId="{4A2E49F9-3331-4FA1-9572-4E98EC80E3D4}" destId="{8C1B2662-6F3A-4918-8A20-9DA18A7C90C5}" srcOrd="3" destOrd="0" presId="urn:microsoft.com/office/officeart/2005/8/layout/orgChart1"/>
    <dgm:cxn modelId="{C75DED82-CD8C-4C78-8865-5EDADB10C66D}" type="presParOf" srcId="{8C1B2662-6F3A-4918-8A20-9DA18A7C90C5}" destId="{AD3B5EB8-25BC-48F3-9C21-C2EEEB9B4924}" srcOrd="0" destOrd="0" presId="urn:microsoft.com/office/officeart/2005/8/layout/orgChart1"/>
    <dgm:cxn modelId="{3ECDAC07-F4BA-460C-9EBE-7DD3BC8D352C}" type="presParOf" srcId="{AD3B5EB8-25BC-48F3-9C21-C2EEEB9B4924}" destId="{1FF83A6F-254E-41F4-A030-7CE6339520B4}" srcOrd="0" destOrd="0" presId="urn:microsoft.com/office/officeart/2005/8/layout/orgChart1"/>
    <dgm:cxn modelId="{5B2134CA-5757-4D54-9450-43B79E7CE664}" type="presParOf" srcId="{AD3B5EB8-25BC-48F3-9C21-C2EEEB9B4924}" destId="{46DA7A62-D303-4183-AEEC-2E1C4C9839FE}" srcOrd="1" destOrd="0" presId="urn:microsoft.com/office/officeart/2005/8/layout/orgChart1"/>
    <dgm:cxn modelId="{841E344D-9A79-4F87-B364-25CBFF59747F}" type="presParOf" srcId="{8C1B2662-6F3A-4918-8A20-9DA18A7C90C5}" destId="{2972E900-39EF-4928-AA5C-250CF22EE32F}" srcOrd="1" destOrd="0" presId="urn:microsoft.com/office/officeart/2005/8/layout/orgChart1"/>
    <dgm:cxn modelId="{1E02F1DD-936E-44BB-9BE5-706557981606}" type="presParOf" srcId="{2972E900-39EF-4928-AA5C-250CF22EE32F}" destId="{73149715-98C4-4DEE-B69D-2CF4F0841A99}" srcOrd="0" destOrd="0" presId="urn:microsoft.com/office/officeart/2005/8/layout/orgChart1"/>
    <dgm:cxn modelId="{0F5B4749-C5AA-437E-8BAF-5F42863BB8B3}" type="presParOf" srcId="{2972E900-39EF-4928-AA5C-250CF22EE32F}" destId="{B08B1CEB-A315-43F1-962D-EEE46C471AD8}" srcOrd="1" destOrd="0" presId="urn:microsoft.com/office/officeart/2005/8/layout/orgChart1"/>
    <dgm:cxn modelId="{FA188556-54E7-441E-906D-EB3DAF04C278}" type="presParOf" srcId="{B08B1CEB-A315-43F1-962D-EEE46C471AD8}" destId="{ACF14240-D505-4925-96DF-87D6819D764A}" srcOrd="0" destOrd="0" presId="urn:microsoft.com/office/officeart/2005/8/layout/orgChart1"/>
    <dgm:cxn modelId="{C720E9C7-270D-4F7A-84D3-CA9C1A0A6606}" type="presParOf" srcId="{ACF14240-D505-4925-96DF-87D6819D764A}" destId="{0CE1D5BC-DCF0-4A75-9031-E57EDAE3F530}" srcOrd="0" destOrd="0" presId="urn:microsoft.com/office/officeart/2005/8/layout/orgChart1"/>
    <dgm:cxn modelId="{A2D6468C-055A-47F6-A67A-119458249BE3}" type="presParOf" srcId="{ACF14240-D505-4925-96DF-87D6819D764A}" destId="{150B7453-1E5F-4F09-9504-9859A43A19E0}" srcOrd="1" destOrd="0" presId="urn:microsoft.com/office/officeart/2005/8/layout/orgChart1"/>
    <dgm:cxn modelId="{B0AE68DA-7324-4016-87D1-A99F3E352F4A}" type="presParOf" srcId="{B08B1CEB-A315-43F1-962D-EEE46C471AD8}" destId="{3F11C9E8-6A16-4F07-9154-56B729ADE337}" srcOrd="1" destOrd="0" presId="urn:microsoft.com/office/officeart/2005/8/layout/orgChart1"/>
    <dgm:cxn modelId="{4C30EADA-CF8C-44BA-A98E-3A86411BD1C0}" type="presParOf" srcId="{B08B1CEB-A315-43F1-962D-EEE46C471AD8}" destId="{4C8F3265-E8CB-4E3F-84BA-A3BCDF1514C2}" srcOrd="2" destOrd="0" presId="urn:microsoft.com/office/officeart/2005/8/layout/orgChart1"/>
    <dgm:cxn modelId="{3ED68CE9-2E5A-4F4B-825C-0A63F7348532}" type="presParOf" srcId="{2972E900-39EF-4928-AA5C-250CF22EE32F}" destId="{6148DF52-D5E9-4B86-ACCE-5BB44AED56DC}" srcOrd="2" destOrd="0" presId="urn:microsoft.com/office/officeart/2005/8/layout/orgChart1"/>
    <dgm:cxn modelId="{31B0C6E4-1F42-4CBA-9186-5725D6DDDECD}" type="presParOf" srcId="{2972E900-39EF-4928-AA5C-250CF22EE32F}" destId="{23539703-8272-4DF2-81A0-5D6E41249AE7}" srcOrd="3" destOrd="0" presId="urn:microsoft.com/office/officeart/2005/8/layout/orgChart1"/>
    <dgm:cxn modelId="{C3321082-D1CE-4E12-853F-4BA08EF6D4FD}" type="presParOf" srcId="{23539703-8272-4DF2-81A0-5D6E41249AE7}" destId="{CA054B0E-05A5-4351-B88E-699D4B4A48E5}" srcOrd="0" destOrd="0" presId="urn:microsoft.com/office/officeart/2005/8/layout/orgChart1"/>
    <dgm:cxn modelId="{2807102D-0E0E-4EF3-AEC8-E06DC5F4CD55}" type="presParOf" srcId="{CA054B0E-05A5-4351-B88E-699D4B4A48E5}" destId="{78C01B73-6876-4ECC-82F1-52C82AD5FCC4}" srcOrd="0" destOrd="0" presId="urn:microsoft.com/office/officeart/2005/8/layout/orgChart1"/>
    <dgm:cxn modelId="{8E8D8113-9C4A-433B-B3BC-AF1190E8D03E}" type="presParOf" srcId="{CA054B0E-05A5-4351-B88E-699D4B4A48E5}" destId="{32DB103B-43E4-4D49-B307-0700C2ECAD98}" srcOrd="1" destOrd="0" presId="urn:microsoft.com/office/officeart/2005/8/layout/orgChart1"/>
    <dgm:cxn modelId="{D6924EE5-7E8F-49C6-BC65-725F9E2BFE42}" type="presParOf" srcId="{23539703-8272-4DF2-81A0-5D6E41249AE7}" destId="{61D11E30-D5B0-485E-8136-7CC441908FC1}" srcOrd="1" destOrd="0" presId="urn:microsoft.com/office/officeart/2005/8/layout/orgChart1"/>
    <dgm:cxn modelId="{C426CB07-A365-408E-BFC5-7E7942330ED5}" type="presParOf" srcId="{23539703-8272-4DF2-81A0-5D6E41249AE7}" destId="{9457D1D8-E149-4A4E-A735-B336E06A04C0}" srcOrd="2" destOrd="0" presId="urn:microsoft.com/office/officeart/2005/8/layout/orgChart1"/>
    <dgm:cxn modelId="{80545B45-3E3B-4263-BD5F-41EB1C9D2978}" type="presParOf" srcId="{8C1B2662-6F3A-4918-8A20-9DA18A7C90C5}" destId="{4D5BFC52-A6C4-4C37-BD25-2503048D1B00}" srcOrd="2" destOrd="0" presId="urn:microsoft.com/office/officeart/2005/8/layout/orgChart1"/>
    <dgm:cxn modelId="{AA2FD6B5-62CB-42DC-A81A-832A136F2C02}" type="presParOf" srcId="{4A2E49F9-3331-4FA1-9572-4E98EC80E3D4}" destId="{A526D0C5-0659-4C42-B26B-8BFEE89E50ED}" srcOrd="4" destOrd="0" presId="urn:microsoft.com/office/officeart/2005/8/layout/orgChart1"/>
    <dgm:cxn modelId="{0BF7F0EA-166B-4CD2-AF1E-99CF505046FE}" type="presParOf" srcId="{4A2E49F9-3331-4FA1-9572-4E98EC80E3D4}" destId="{C15F8DEE-2C95-4BB8-A05E-3FA0880EF141}" srcOrd="5" destOrd="0" presId="urn:microsoft.com/office/officeart/2005/8/layout/orgChart1"/>
    <dgm:cxn modelId="{A43357B1-6EA9-47CA-B451-A1723B3E77A6}" type="presParOf" srcId="{C15F8DEE-2C95-4BB8-A05E-3FA0880EF141}" destId="{D15973D0-2620-4AC1-A766-3C9A61FED7BA}" srcOrd="0" destOrd="0" presId="urn:microsoft.com/office/officeart/2005/8/layout/orgChart1"/>
    <dgm:cxn modelId="{9187E02C-6FAB-4C3B-9CCF-EB692F4BF4C4}" type="presParOf" srcId="{D15973D0-2620-4AC1-A766-3C9A61FED7BA}" destId="{95173A14-4879-431B-A71B-4EF0FF222C73}" srcOrd="0" destOrd="0" presId="urn:microsoft.com/office/officeart/2005/8/layout/orgChart1"/>
    <dgm:cxn modelId="{F78AA24C-ECAC-4F1B-8DD7-E99C5B0CED0C}" type="presParOf" srcId="{D15973D0-2620-4AC1-A766-3C9A61FED7BA}" destId="{59F85F45-C8D9-44BB-A03F-2C3B24DE1301}" srcOrd="1" destOrd="0" presId="urn:microsoft.com/office/officeart/2005/8/layout/orgChart1"/>
    <dgm:cxn modelId="{AE03100B-0A25-4A57-944F-3D550A9C45AF}" type="presParOf" srcId="{C15F8DEE-2C95-4BB8-A05E-3FA0880EF141}" destId="{473244F9-4BEB-4EAD-A833-CB151CA4B121}" srcOrd="1" destOrd="0" presId="urn:microsoft.com/office/officeart/2005/8/layout/orgChart1"/>
    <dgm:cxn modelId="{06BCFAF0-8542-4719-87F4-E2472FAD0CF4}" type="presParOf" srcId="{C15F8DEE-2C95-4BB8-A05E-3FA0880EF141}" destId="{9BEF195B-948B-47B5-8CA8-33D5DC4393C5}" srcOrd="2" destOrd="0" presId="urn:microsoft.com/office/officeart/2005/8/layout/orgChart1"/>
    <dgm:cxn modelId="{B8EE36BE-F109-4A0B-A318-74060A476AFA}" type="presParOf" srcId="{4A2E49F9-3331-4FA1-9572-4E98EC80E3D4}" destId="{689F4BA0-5CA5-4BD7-8D47-1D4178654A10}" srcOrd="6" destOrd="0" presId="urn:microsoft.com/office/officeart/2005/8/layout/orgChart1"/>
    <dgm:cxn modelId="{6A472617-E37F-479D-876A-B178C678D9AF}" type="presParOf" srcId="{4A2E49F9-3331-4FA1-9572-4E98EC80E3D4}" destId="{644056BA-4B79-4716-9FDA-84D53B78B4BB}" srcOrd="7" destOrd="0" presId="urn:microsoft.com/office/officeart/2005/8/layout/orgChart1"/>
    <dgm:cxn modelId="{AB02EFA2-2FDC-4EA7-BB63-81C63288ECB4}" type="presParOf" srcId="{644056BA-4B79-4716-9FDA-84D53B78B4BB}" destId="{B08E8F69-DB23-42DD-8DA5-A53F5C0D0C0C}" srcOrd="0" destOrd="0" presId="urn:microsoft.com/office/officeart/2005/8/layout/orgChart1"/>
    <dgm:cxn modelId="{1534C528-8B9A-4C3A-BC54-47D19E68D961}" type="presParOf" srcId="{B08E8F69-DB23-42DD-8DA5-A53F5C0D0C0C}" destId="{6BC7330B-0E97-41EC-9151-A3EF0D6BFA07}" srcOrd="0" destOrd="0" presId="urn:microsoft.com/office/officeart/2005/8/layout/orgChart1"/>
    <dgm:cxn modelId="{94F18DD5-BD50-44B7-B333-5CF5C4D9E830}" type="presParOf" srcId="{B08E8F69-DB23-42DD-8DA5-A53F5C0D0C0C}" destId="{A47D47AA-E364-47B9-808C-83CD4FB69EB7}" srcOrd="1" destOrd="0" presId="urn:microsoft.com/office/officeart/2005/8/layout/orgChart1"/>
    <dgm:cxn modelId="{CFE123AF-EB99-472A-9DBD-D37F0BF7E1D7}" type="presParOf" srcId="{644056BA-4B79-4716-9FDA-84D53B78B4BB}" destId="{E3A13028-E821-482C-BA5D-33FC767BB9C4}" srcOrd="1" destOrd="0" presId="urn:microsoft.com/office/officeart/2005/8/layout/orgChart1"/>
    <dgm:cxn modelId="{769073EC-32F5-43E2-822F-F0CBD055D34E}" type="presParOf" srcId="{644056BA-4B79-4716-9FDA-84D53B78B4BB}" destId="{D97C17C1-D124-4239-B6FB-541F03D180D0}" srcOrd="2" destOrd="0" presId="urn:microsoft.com/office/officeart/2005/8/layout/orgChart1"/>
    <dgm:cxn modelId="{DCADEF58-D835-4C34-AB3C-F2867D6515FD}" type="presParOf" srcId="{4A2E49F9-3331-4FA1-9572-4E98EC80E3D4}" destId="{E72ACE4B-5E0F-4723-9234-55744B3DE387}" srcOrd="8" destOrd="0" presId="urn:microsoft.com/office/officeart/2005/8/layout/orgChart1"/>
    <dgm:cxn modelId="{68D9110C-3BDC-40AC-9446-9C689FB2EE69}" type="presParOf" srcId="{4A2E49F9-3331-4FA1-9572-4E98EC80E3D4}" destId="{4A2D7CA3-8C9A-4111-9EA2-7E3D0069B421}" srcOrd="9" destOrd="0" presId="urn:microsoft.com/office/officeart/2005/8/layout/orgChart1"/>
    <dgm:cxn modelId="{2C0AE057-F753-4E36-8D9C-D79999D6DC52}" type="presParOf" srcId="{4A2D7CA3-8C9A-4111-9EA2-7E3D0069B421}" destId="{D48535C3-4A06-4F6E-9132-BE909F88BB97}" srcOrd="0" destOrd="0" presId="urn:microsoft.com/office/officeart/2005/8/layout/orgChart1"/>
    <dgm:cxn modelId="{C3B62BC1-057E-42A7-AB23-50112083BA81}" type="presParOf" srcId="{D48535C3-4A06-4F6E-9132-BE909F88BB97}" destId="{D33606B4-4484-4E0F-A17A-006D5CC59246}" srcOrd="0" destOrd="0" presId="urn:microsoft.com/office/officeart/2005/8/layout/orgChart1"/>
    <dgm:cxn modelId="{776E61BD-F143-44CA-9A03-0F51130DAE2C}" type="presParOf" srcId="{D48535C3-4A06-4F6E-9132-BE909F88BB97}" destId="{B62D60EE-05FB-4E11-9282-2E2345740758}" srcOrd="1" destOrd="0" presId="urn:microsoft.com/office/officeart/2005/8/layout/orgChart1"/>
    <dgm:cxn modelId="{9A933E78-A29C-407E-8C47-F2813A8BC43B}" type="presParOf" srcId="{4A2D7CA3-8C9A-4111-9EA2-7E3D0069B421}" destId="{B8FE7E12-29DF-422D-8281-16783ECFE35E}" srcOrd="1" destOrd="0" presId="urn:microsoft.com/office/officeart/2005/8/layout/orgChart1"/>
    <dgm:cxn modelId="{44563554-3171-4EF4-BBC1-0E4B1A694F2A}" type="presParOf" srcId="{4A2D7CA3-8C9A-4111-9EA2-7E3D0069B421}" destId="{A0FDB5F3-8995-4F0A-8918-637D03B4ACB8}" srcOrd="2" destOrd="0" presId="urn:microsoft.com/office/officeart/2005/8/layout/orgChart1"/>
    <dgm:cxn modelId="{054E670F-D57B-4D69-91B7-091A65131B2A}" type="presParOf" srcId="{4A2E49F9-3331-4FA1-9572-4E98EC80E3D4}" destId="{E11B61DA-0F53-43FC-AE4B-393AD97BB36A}" srcOrd="10" destOrd="0" presId="urn:microsoft.com/office/officeart/2005/8/layout/orgChart1"/>
    <dgm:cxn modelId="{4DEC4189-7CCF-455F-820D-1D6C0FCC63DA}" type="presParOf" srcId="{4A2E49F9-3331-4FA1-9572-4E98EC80E3D4}" destId="{1A26C897-8C1A-4FDC-92B9-EA1818D716E9}" srcOrd="11" destOrd="0" presId="urn:microsoft.com/office/officeart/2005/8/layout/orgChart1"/>
    <dgm:cxn modelId="{19319E59-376F-47BF-BFF6-C63CB74999DE}" type="presParOf" srcId="{1A26C897-8C1A-4FDC-92B9-EA1818D716E9}" destId="{1B07080D-21B3-4971-9889-3B21939292FA}" srcOrd="0" destOrd="0" presId="urn:microsoft.com/office/officeart/2005/8/layout/orgChart1"/>
    <dgm:cxn modelId="{8416C550-CAE3-4E59-ACA3-32C35EF353AA}" type="presParOf" srcId="{1B07080D-21B3-4971-9889-3B21939292FA}" destId="{5B1947CB-1B9A-4691-8725-4676CBED50AF}" srcOrd="0" destOrd="0" presId="urn:microsoft.com/office/officeart/2005/8/layout/orgChart1"/>
    <dgm:cxn modelId="{59942B62-1CDD-475C-A57A-C3C96FF7F0DB}" type="presParOf" srcId="{1B07080D-21B3-4971-9889-3B21939292FA}" destId="{23C3F7B9-7A93-4EF2-96C2-8B18386A8E20}" srcOrd="1" destOrd="0" presId="urn:microsoft.com/office/officeart/2005/8/layout/orgChart1"/>
    <dgm:cxn modelId="{DF61C6C9-8517-434A-B841-C3172D694917}" type="presParOf" srcId="{1A26C897-8C1A-4FDC-92B9-EA1818D716E9}" destId="{60CEE0EE-67FD-4081-BE5A-F724701EB64C}" srcOrd="1" destOrd="0" presId="urn:microsoft.com/office/officeart/2005/8/layout/orgChart1"/>
    <dgm:cxn modelId="{7C5E885A-CADA-47AC-A845-718ABC56F2CA}" type="presParOf" srcId="{1A26C897-8C1A-4FDC-92B9-EA1818D716E9}" destId="{1127EF16-0538-4D8B-B763-A9D7DFA435F5}" srcOrd="2" destOrd="0" presId="urn:microsoft.com/office/officeart/2005/8/layout/orgChart1"/>
    <dgm:cxn modelId="{A4F6DFCB-A1C0-4CEB-99E7-7C1A5222B4AB}" type="presParOf" srcId="{6EC6D222-75F1-4476-A75A-5C932102B375}" destId="{EFBCBA0B-E76B-43F6-AFAA-A6D63C51D34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65F478B-F33E-4FDC-90B7-FEF0F907C0AC}" type="doc">
      <dgm:prSet loTypeId="urn:microsoft.com/office/officeart/2005/8/layout/arrow3" loCatId="relationship" qsTypeId="urn:microsoft.com/office/officeart/2005/8/quickstyle/simple4" qsCatId="simple" csTypeId="urn:microsoft.com/office/officeart/2005/8/colors/accent1_2" csCatId="accent1" phldr="1"/>
      <dgm:spPr/>
      <dgm:t>
        <a:bodyPr/>
        <a:lstStyle/>
        <a:p>
          <a:endParaRPr lang="en-US"/>
        </a:p>
      </dgm:t>
    </dgm:pt>
    <dgm:pt modelId="{1C198E20-18A0-41B2-8088-57089544C503}">
      <dgm:prSet phldrT="[Text]" custT="1"/>
      <dgm:spPr>
        <a:xfrm>
          <a:off x="4280916" y="0"/>
          <a:ext cx="2584704" cy="1792224"/>
        </a:xfrm>
        <a:prstGeom prst="rect">
          <a:avLst/>
        </a:prstGeom>
        <a:noFill/>
        <a:ln>
          <a:noFill/>
        </a:ln>
        <a:effectLst/>
      </dgm:spPr>
      <dgm:t>
        <a:bodyPr/>
        <a:lstStyle/>
        <a:p>
          <a:pPr>
            <a:buNone/>
          </a:pPr>
          <a:r>
            <a:rPr lang="en-US" sz="3200">
              <a:solidFill>
                <a:sysClr val="windowText" lastClr="000000">
                  <a:hueOff val="0"/>
                  <a:satOff val="0"/>
                  <a:lumOff val="0"/>
                  <a:alphaOff val="0"/>
                </a:sysClr>
              </a:solidFill>
              <a:latin typeface="Helvetica Neue"/>
              <a:ea typeface="+mn-ea"/>
              <a:cs typeface="+mn-cs"/>
            </a:rPr>
            <a:t>MONTHLY PAYMENT</a:t>
          </a:r>
        </a:p>
      </dgm:t>
    </dgm:pt>
    <dgm:pt modelId="{6DEB1E27-A1EE-4A74-8CFD-3F0142192707}" type="parTrans" cxnId="{6C9D1A94-86BA-4446-90B5-D97A6329AD10}">
      <dgm:prSet/>
      <dgm:spPr/>
      <dgm:t>
        <a:bodyPr/>
        <a:lstStyle/>
        <a:p>
          <a:endParaRPr lang="en-US"/>
        </a:p>
      </dgm:t>
    </dgm:pt>
    <dgm:pt modelId="{B51202ED-8D8A-4DEE-AB9A-93A2B59F8ED1}" type="sibTrans" cxnId="{6C9D1A94-86BA-4446-90B5-D97A6329AD10}">
      <dgm:prSet/>
      <dgm:spPr/>
      <dgm:t>
        <a:bodyPr/>
        <a:lstStyle/>
        <a:p>
          <a:endParaRPr lang="en-US"/>
        </a:p>
      </dgm:t>
    </dgm:pt>
    <dgm:pt modelId="{4D5E07D7-36DA-4574-8B1F-48807146AAB7}">
      <dgm:prSet phldrT="[Text]" custT="1"/>
      <dgm:spPr>
        <a:xfrm>
          <a:off x="1211580" y="2474975"/>
          <a:ext cx="2584704" cy="1792224"/>
        </a:xfrm>
        <a:prstGeom prst="rect">
          <a:avLst/>
        </a:prstGeom>
        <a:noFill/>
        <a:ln>
          <a:noFill/>
        </a:ln>
        <a:effectLst/>
      </dgm:spPr>
      <dgm:t>
        <a:bodyPr/>
        <a:lstStyle/>
        <a:p>
          <a:pPr>
            <a:buNone/>
          </a:pPr>
          <a:r>
            <a:rPr lang="en-US" sz="3200">
              <a:solidFill>
                <a:sysClr val="windowText" lastClr="000000">
                  <a:hueOff val="0"/>
                  <a:satOff val="0"/>
                  <a:lumOff val="0"/>
                  <a:alphaOff val="0"/>
                </a:sysClr>
              </a:solidFill>
              <a:latin typeface="Helvetica Neue"/>
              <a:ea typeface="+mn-ea"/>
              <a:cs typeface="+mn-cs"/>
            </a:rPr>
            <a:t>POINTS</a:t>
          </a:r>
        </a:p>
      </dgm:t>
    </dgm:pt>
    <dgm:pt modelId="{4B92CB55-6FCE-4DCC-B6A0-BB2DE976C040}" type="parTrans" cxnId="{CF8D916F-B278-4250-ABF2-6114358BB495}">
      <dgm:prSet/>
      <dgm:spPr/>
      <dgm:t>
        <a:bodyPr/>
        <a:lstStyle/>
        <a:p>
          <a:endParaRPr lang="en-US"/>
        </a:p>
      </dgm:t>
    </dgm:pt>
    <dgm:pt modelId="{6B51D557-6294-4026-997C-35F8D0A1F997}" type="sibTrans" cxnId="{CF8D916F-B278-4250-ABF2-6114358BB495}">
      <dgm:prSet/>
      <dgm:spPr/>
      <dgm:t>
        <a:bodyPr/>
        <a:lstStyle/>
        <a:p>
          <a:endParaRPr lang="en-US"/>
        </a:p>
      </dgm:t>
    </dgm:pt>
    <dgm:pt modelId="{D3B3D5E6-0CE9-46A7-9102-BF9BF8C3324D}">
      <dgm:prSet/>
      <dgm:spPr>
        <a:xfrm>
          <a:off x="1211580" y="2474975"/>
          <a:ext cx="2584704" cy="1792224"/>
        </a:xfrm>
        <a:prstGeom prst="rect">
          <a:avLst/>
        </a:prstGeom>
        <a:noFill/>
        <a:ln>
          <a:noFill/>
        </a:ln>
        <a:effectLst/>
      </dgm:spPr>
      <dgm:t>
        <a:bodyPr/>
        <a:lstStyle/>
        <a:p>
          <a:pPr>
            <a:buChar char="•"/>
          </a:pPr>
          <a:r>
            <a:rPr lang="en-US" sz="2600">
              <a:solidFill>
                <a:sysClr val="windowText" lastClr="000000">
                  <a:hueOff val="0"/>
                  <a:satOff val="0"/>
                  <a:lumOff val="0"/>
                  <a:alphaOff val="0"/>
                </a:sysClr>
              </a:solidFill>
              <a:latin typeface="Helvetica Neue"/>
              <a:ea typeface="+mn-ea"/>
              <a:cs typeface="+mn-cs"/>
            </a:rPr>
            <a:t>Opportunity Costs</a:t>
          </a:r>
        </a:p>
      </dgm:t>
    </dgm:pt>
    <dgm:pt modelId="{E16FDED6-41F5-4958-A339-69712BE71682}" type="parTrans" cxnId="{6FBCD0F9-4079-4BC0-8AF9-A043FEC412A5}">
      <dgm:prSet/>
      <dgm:spPr/>
      <dgm:t>
        <a:bodyPr/>
        <a:lstStyle/>
        <a:p>
          <a:endParaRPr lang="en-US"/>
        </a:p>
      </dgm:t>
    </dgm:pt>
    <dgm:pt modelId="{C1E26387-6C67-4513-8E17-C3C71970D8F3}" type="sibTrans" cxnId="{6FBCD0F9-4079-4BC0-8AF9-A043FEC412A5}">
      <dgm:prSet/>
      <dgm:spPr/>
      <dgm:t>
        <a:bodyPr/>
        <a:lstStyle/>
        <a:p>
          <a:endParaRPr lang="en-US"/>
        </a:p>
      </dgm:t>
    </dgm:pt>
    <dgm:pt modelId="{51242AC3-9BFF-4B03-BE4E-6B0ECCE77613}" type="pres">
      <dgm:prSet presAssocID="{F65F478B-F33E-4FDC-90B7-FEF0F907C0AC}" presName="compositeShape" presStyleCnt="0">
        <dgm:presLayoutVars>
          <dgm:chMax val="2"/>
          <dgm:dir/>
          <dgm:resizeHandles val="exact"/>
        </dgm:presLayoutVars>
      </dgm:prSet>
      <dgm:spPr/>
    </dgm:pt>
    <dgm:pt modelId="{1A68E3FA-3409-44F0-AA4C-A76E046F1012}" type="pres">
      <dgm:prSet presAssocID="{F65F478B-F33E-4FDC-90B7-FEF0F907C0AC}" presName="divider" presStyleLbl="fgShp" presStyleIdx="0" presStyleCnt="1"/>
      <dgm:spPr>
        <a:xfrm rot="21300000">
          <a:off x="24786" y="1673957"/>
          <a:ext cx="8027626" cy="919284"/>
        </a:xfrm>
        <a:prstGeom prst="mathMinus">
          <a:avLst/>
        </a:prstGeom>
        <a:solidFill>
          <a:srgbClr val="1B2B51"/>
        </a:solidFill>
        <a:ln>
          <a:solidFill>
            <a:srgbClr val="1B2B51"/>
          </a:solidFill>
        </a:ln>
        <a:effectLst/>
      </dgm:spPr>
    </dgm:pt>
    <dgm:pt modelId="{CC9137F7-07C8-488D-BB34-2CAF165E66A9}" type="pres">
      <dgm:prSet presAssocID="{1C198E20-18A0-41B2-8088-57089544C503}" presName="downArrow" presStyleLbl="node1" presStyleIdx="0" presStyleCnt="2"/>
      <dgm:spPr>
        <a:xfrm>
          <a:off x="969264" y="213360"/>
          <a:ext cx="2423160" cy="1706880"/>
        </a:xfrm>
        <a:prstGeom prst="downArrow">
          <a:avLst/>
        </a:prstGeom>
        <a:solidFill>
          <a:srgbClr val="1B2B51"/>
        </a:solidFill>
        <a:ln>
          <a:solidFill>
            <a:srgbClr val="1B2B51"/>
          </a:solidFill>
        </a:ln>
        <a:effectLst/>
      </dgm:spPr>
    </dgm:pt>
    <dgm:pt modelId="{117CC986-46BD-48D7-8756-5D5FDC946B61}" type="pres">
      <dgm:prSet presAssocID="{1C198E20-18A0-41B2-8088-57089544C503}" presName="downArrowText" presStyleLbl="revTx" presStyleIdx="0" presStyleCnt="2">
        <dgm:presLayoutVars>
          <dgm:bulletEnabled val="1"/>
        </dgm:presLayoutVars>
      </dgm:prSet>
      <dgm:spPr/>
    </dgm:pt>
    <dgm:pt modelId="{76258FE3-2024-46AE-AE0C-B0370A9FE77B}" type="pres">
      <dgm:prSet presAssocID="{4D5E07D7-36DA-4574-8B1F-48807146AAB7}" presName="upArrow" presStyleLbl="node1" presStyleIdx="1" presStyleCnt="2"/>
      <dgm:spPr>
        <a:xfrm>
          <a:off x="4684775" y="2346959"/>
          <a:ext cx="2423160" cy="1706880"/>
        </a:xfrm>
        <a:prstGeom prst="upArrow">
          <a:avLst/>
        </a:prstGeom>
        <a:solidFill>
          <a:srgbClr val="1B2B51"/>
        </a:solidFill>
        <a:ln>
          <a:solidFill>
            <a:srgbClr val="1B2B51"/>
          </a:solidFill>
        </a:ln>
        <a:effectLst/>
      </dgm:spPr>
    </dgm:pt>
    <dgm:pt modelId="{4CB403A7-F741-44B4-AB24-B6678E94B756}" type="pres">
      <dgm:prSet presAssocID="{4D5E07D7-36DA-4574-8B1F-48807146AAB7}" presName="upArrowText" presStyleLbl="revTx" presStyleIdx="1" presStyleCnt="2">
        <dgm:presLayoutVars>
          <dgm:bulletEnabled val="1"/>
        </dgm:presLayoutVars>
      </dgm:prSet>
      <dgm:spPr/>
    </dgm:pt>
  </dgm:ptLst>
  <dgm:cxnLst>
    <dgm:cxn modelId="{DB530047-8EDC-4DE6-AA3B-E8A36709DFC9}" type="presOf" srcId="{D3B3D5E6-0CE9-46A7-9102-BF9BF8C3324D}" destId="{4CB403A7-F741-44B4-AB24-B6678E94B756}" srcOrd="0" destOrd="1" presId="urn:microsoft.com/office/officeart/2005/8/layout/arrow3"/>
    <dgm:cxn modelId="{CF8D916F-B278-4250-ABF2-6114358BB495}" srcId="{F65F478B-F33E-4FDC-90B7-FEF0F907C0AC}" destId="{4D5E07D7-36DA-4574-8B1F-48807146AAB7}" srcOrd="1" destOrd="0" parTransId="{4B92CB55-6FCE-4DCC-B6A0-BB2DE976C040}" sibTransId="{6B51D557-6294-4026-997C-35F8D0A1F997}"/>
    <dgm:cxn modelId="{6C9D1A94-86BA-4446-90B5-D97A6329AD10}" srcId="{F65F478B-F33E-4FDC-90B7-FEF0F907C0AC}" destId="{1C198E20-18A0-41B2-8088-57089544C503}" srcOrd="0" destOrd="0" parTransId="{6DEB1E27-A1EE-4A74-8CFD-3F0142192707}" sibTransId="{B51202ED-8D8A-4DEE-AB9A-93A2B59F8ED1}"/>
    <dgm:cxn modelId="{56C488CC-1336-4BEB-8610-AF885EDD9C66}" type="presOf" srcId="{1C198E20-18A0-41B2-8088-57089544C503}" destId="{117CC986-46BD-48D7-8756-5D5FDC946B61}" srcOrd="0" destOrd="0" presId="urn:microsoft.com/office/officeart/2005/8/layout/arrow3"/>
    <dgm:cxn modelId="{DC0518F5-5D61-4648-A254-E58CEC420EC3}" type="presOf" srcId="{F65F478B-F33E-4FDC-90B7-FEF0F907C0AC}" destId="{51242AC3-9BFF-4B03-BE4E-6B0ECCE77613}" srcOrd="0" destOrd="0" presId="urn:microsoft.com/office/officeart/2005/8/layout/arrow3"/>
    <dgm:cxn modelId="{C00D38F8-390E-43D0-8C8A-287BD19A9547}" type="presOf" srcId="{4D5E07D7-36DA-4574-8B1F-48807146AAB7}" destId="{4CB403A7-F741-44B4-AB24-B6678E94B756}" srcOrd="0" destOrd="0" presId="urn:microsoft.com/office/officeart/2005/8/layout/arrow3"/>
    <dgm:cxn modelId="{6FBCD0F9-4079-4BC0-8AF9-A043FEC412A5}" srcId="{4D5E07D7-36DA-4574-8B1F-48807146AAB7}" destId="{D3B3D5E6-0CE9-46A7-9102-BF9BF8C3324D}" srcOrd="0" destOrd="0" parTransId="{E16FDED6-41F5-4958-A339-69712BE71682}" sibTransId="{C1E26387-6C67-4513-8E17-C3C71970D8F3}"/>
    <dgm:cxn modelId="{AEBA429F-CDCE-4DD3-8E18-CFEC8B2B7AE8}" type="presParOf" srcId="{51242AC3-9BFF-4B03-BE4E-6B0ECCE77613}" destId="{1A68E3FA-3409-44F0-AA4C-A76E046F1012}" srcOrd="0" destOrd="0" presId="urn:microsoft.com/office/officeart/2005/8/layout/arrow3"/>
    <dgm:cxn modelId="{A75066AD-8C4B-4EE4-83E0-1287C34D3D64}" type="presParOf" srcId="{51242AC3-9BFF-4B03-BE4E-6B0ECCE77613}" destId="{CC9137F7-07C8-488D-BB34-2CAF165E66A9}" srcOrd="1" destOrd="0" presId="urn:microsoft.com/office/officeart/2005/8/layout/arrow3"/>
    <dgm:cxn modelId="{8BD10E41-A6A6-4C0A-864F-0D8D0FF5A737}" type="presParOf" srcId="{51242AC3-9BFF-4B03-BE4E-6B0ECCE77613}" destId="{117CC986-46BD-48D7-8756-5D5FDC946B61}" srcOrd="2" destOrd="0" presId="urn:microsoft.com/office/officeart/2005/8/layout/arrow3"/>
    <dgm:cxn modelId="{AA1666F2-68C5-4A41-8C4F-8AF8C483F2E1}" type="presParOf" srcId="{51242AC3-9BFF-4B03-BE4E-6B0ECCE77613}" destId="{76258FE3-2024-46AE-AE0C-B0370A9FE77B}" srcOrd="3" destOrd="0" presId="urn:microsoft.com/office/officeart/2005/8/layout/arrow3"/>
    <dgm:cxn modelId="{F5C7EDAB-9003-4011-8A32-56A253CB1C98}" type="presParOf" srcId="{51242AC3-9BFF-4B03-BE4E-6B0ECCE77613}" destId="{4CB403A7-F741-44B4-AB24-B6678E94B756}"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5B78BED9-E2B1-4D8F-AE54-FA5FFEE096C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574DE3E-CEB8-42F4-8831-FA03841069F0}">
      <dgm:prSet phldrT="[Text]" custT="1"/>
      <dgm:spPr>
        <a:xfrm>
          <a:off x="2286446" y="667"/>
          <a:ext cx="3656707" cy="1828353"/>
        </a:xfrm>
        <a:prstGeom prst="roundRect">
          <a:avLst/>
        </a:prstGeom>
        <a:solidFill>
          <a:srgbClr val="1B2B51"/>
        </a:solidFill>
        <a:ln w="25400" cap="flat" cmpd="sng" algn="ctr">
          <a:solidFill>
            <a:srgbClr val="1B2B51"/>
          </a:solidFill>
          <a:prstDash val="solid"/>
        </a:ln>
        <a:effectLst/>
      </dgm:spPr>
      <dgm:t>
        <a:bodyPr/>
        <a:lstStyle/>
        <a:p>
          <a:pPr>
            <a:buNone/>
          </a:pPr>
          <a:r>
            <a:rPr lang="en-US" sz="3200">
              <a:solidFill>
                <a:sysClr val="window" lastClr="FFFFFF"/>
              </a:solidFill>
              <a:latin typeface="Helvetica Neue"/>
              <a:ea typeface="+mn-ea"/>
              <a:cs typeface="+mn-cs"/>
            </a:rPr>
            <a:t>PROPERTY RISKS</a:t>
          </a:r>
        </a:p>
      </dgm:t>
    </dgm:pt>
    <dgm:pt modelId="{DD4CEAD2-79ED-4CE7-8B5C-588C7C873694}" type="parTrans" cxnId="{7DADB4AB-EBAA-4549-ACBB-EF682B406F48}">
      <dgm:prSet/>
      <dgm:spPr/>
      <dgm:t>
        <a:bodyPr/>
        <a:lstStyle/>
        <a:p>
          <a:endParaRPr lang="en-US"/>
        </a:p>
      </dgm:t>
    </dgm:pt>
    <dgm:pt modelId="{15931A87-F5FD-4C10-B331-EE8307FD3E17}" type="sibTrans" cxnId="{7DADB4AB-EBAA-4549-ACBB-EF682B406F48}">
      <dgm:prSet/>
      <dgm:spPr/>
      <dgm:t>
        <a:bodyPr/>
        <a:lstStyle/>
        <a:p>
          <a:endParaRPr lang="en-US"/>
        </a:p>
      </dgm:t>
    </dgm:pt>
    <dgm:pt modelId="{2A91E13A-765B-45FD-9A3E-0CFC82414F87}">
      <dgm:prSet phldrT="[Text]" custT="1"/>
      <dgm:spPr>
        <a:xfrm>
          <a:off x="74138" y="2596929"/>
          <a:ext cx="3656707" cy="1828353"/>
        </a:xfrm>
        <a:prstGeom prst="roundRect">
          <a:avLst/>
        </a:prstGeom>
        <a:solidFill>
          <a:srgbClr val="1B2B51"/>
        </a:solidFill>
        <a:ln w="25400" cap="flat" cmpd="sng" algn="ctr">
          <a:solidFill>
            <a:srgbClr val="1B2B51"/>
          </a:solidFill>
          <a:prstDash val="solid"/>
        </a:ln>
        <a:effectLst/>
      </dgm:spPr>
      <dgm:t>
        <a:bodyPr/>
        <a:lstStyle/>
        <a:p>
          <a:pPr>
            <a:buNone/>
          </a:pPr>
          <a:r>
            <a:rPr lang="en-US" sz="3600">
              <a:solidFill>
                <a:sysClr val="window" lastClr="FFFFFF"/>
              </a:solidFill>
              <a:latin typeface="Helvetica Neue"/>
              <a:ea typeface="+mn-ea"/>
              <a:cs typeface="+mn-cs"/>
            </a:rPr>
            <a:t>LOSS OF USE OR VALUE</a:t>
          </a:r>
        </a:p>
      </dgm:t>
    </dgm:pt>
    <dgm:pt modelId="{FEE0AB1E-0C5C-4046-9418-5CA5D1F9F299}" type="parTrans" cxnId="{8D29B487-7DA9-446F-85CA-7D8D5B7366E6}">
      <dgm:prSet/>
      <dgm:spPr>
        <a:xfrm>
          <a:off x="1902492" y="1829020"/>
          <a:ext cx="2212307" cy="767908"/>
        </a:xfrm>
        <a:custGeom>
          <a:avLst/>
          <a:gdLst/>
          <a:ahLst/>
          <a:cxnLst/>
          <a:rect l="0" t="0" r="0" b="0"/>
          <a:pathLst>
            <a:path>
              <a:moveTo>
                <a:pt x="2212307" y="0"/>
              </a:moveTo>
              <a:lnTo>
                <a:pt x="2212307" y="383954"/>
              </a:lnTo>
              <a:lnTo>
                <a:pt x="0" y="383954"/>
              </a:lnTo>
              <a:lnTo>
                <a:pt x="0" y="76790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D206D5BE-6D89-4917-B359-7FCCC2D95CDA}" type="sibTrans" cxnId="{8D29B487-7DA9-446F-85CA-7D8D5B7366E6}">
      <dgm:prSet/>
      <dgm:spPr/>
      <dgm:t>
        <a:bodyPr/>
        <a:lstStyle/>
        <a:p>
          <a:endParaRPr lang="en-US"/>
        </a:p>
      </dgm:t>
    </dgm:pt>
    <dgm:pt modelId="{84524F04-ED9C-4B26-89E1-631154AA7100}">
      <dgm:prSet phldrT="[Text]" custT="1"/>
      <dgm:spPr>
        <a:xfrm>
          <a:off x="4498754" y="2596929"/>
          <a:ext cx="3656707" cy="1828353"/>
        </a:xfrm>
        <a:prstGeom prst="roundRect">
          <a:avLst/>
        </a:prstGeom>
        <a:solidFill>
          <a:srgbClr val="1B2B51"/>
        </a:solidFill>
        <a:ln w="25400" cap="flat" cmpd="sng" algn="ctr">
          <a:solidFill>
            <a:srgbClr val="1B2B51"/>
          </a:solidFill>
          <a:prstDash val="solid"/>
        </a:ln>
        <a:effectLst/>
      </dgm:spPr>
      <dgm:t>
        <a:bodyPr/>
        <a:lstStyle/>
        <a:p>
          <a:pPr>
            <a:buNone/>
          </a:pPr>
          <a:r>
            <a:rPr lang="en-US" sz="3600">
              <a:solidFill>
                <a:sysClr val="window" lastClr="FFFFFF"/>
              </a:solidFill>
              <a:latin typeface="Helvetica Neue"/>
              <a:ea typeface="+mn-ea"/>
              <a:cs typeface="+mn-cs"/>
            </a:rPr>
            <a:t>LIABILITY</a:t>
          </a:r>
        </a:p>
      </dgm:t>
    </dgm:pt>
    <dgm:pt modelId="{F3FD6C99-839F-4AEC-8D21-B25E672D1476}" type="parTrans" cxnId="{3FBB3023-EBF2-4504-8862-1E524A9A1BB3}">
      <dgm:prSet/>
      <dgm:spPr>
        <a:xfrm>
          <a:off x="4114800" y="1829020"/>
          <a:ext cx="2212307" cy="767908"/>
        </a:xfrm>
        <a:custGeom>
          <a:avLst/>
          <a:gdLst/>
          <a:ahLst/>
          <a:cxnLst/>
          <a:rect l="0" t="0" r="0" b="0"/>
          <a:pathLst>
            <a:path>
              <a:moveTo>
                <a:pt x="0" y="0"/>
              </a:moveTo>
              <a:lnTo>
                <a:pt x="0" y="383954"/>
              </a:lnTo>
              <a:lnTo>
                <a:pt x="2212307" y="383954"/>
              </a:lnTo>
              <a:lnTo>
                <a:pt x="2212307" y="76790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817B1AA4-B312-48E8-8CFC-FACB94BC621B}" type="sibTrans" cxnId="{3FBB3023-EBF2-4504-8862-1E524A9A1BB3}">
      <dgm:prSet/>
      <dgm:spPr/>
      <dgm:t>
        <a:bodyPr/>
        <a:lstStyle/>
        <a:p>
          <a:endParaRPr lang="en-US"/>
        </a:p>
      </dgm:t>
    </dgm:pt>
    <dgm:pt modelId="{2E53CB07-029F-4ECC-A2CF-7E63A9FE6105}" type="pres">
      <dgm:prSet presAssocID="{5B78BED9-E2B1-4D8F-AE54-FA5FFEE096CA}" presName="hierChild1" presStyleCnt="0">
        <dgm:presLayoutVars>
          <dgm:orgChart val="1"/>
          <dgm:chPref val="1"/>
          <dgm:dir/>
          <dgm:animOne val="branch"/>
          <dgm:animLvl val="lvl"/>
          <dgm:resizeHandles/>
        </dgm:presLayoutVars>
      </dgm:prSet>
      <dgm:spPr/>
    </dgm:pt>
    <dgm:pt modelId="{1B0CD608-3457-4CA4-A302-B167860987C8}" type="pres">
      <dgm:prSet presAssocID="{B574DE3E-CEB8-42F4-8831-FA03841069F0}" presName="hierRoot1" presStyleCnt="0">
        <dgm:presLayoutVars>
          <dgm:hierBranch val="init"/>
        </dgm:presLayoutVars>
      </dgm:prSet>
      <dgm:spPr/>
    </dgm:pt>
    <dgm:pt modelId="{AF0FB7C5-20E3-474F-8F3E-93BD10B8A360}" type="pres">
      <dgm:prSet presAssocID="{B574DE3E-CEB8-42F4-8831-FA03841069F0}" presName="rootComposite1" presStyleCnt="0"/>
      <dgm:spPr/>
    </dgm:pt>
    <dgm:pt modelId="{D8F70449-00C9-4DCE-8F0B-2BB9C1AA5694}" type="pres">
      <dgm:prSet presAssocID="{B574DE3E-CEB8-42F4-8831-FA03841069F0}" presName="rootText1" presStyleLbl="node0" presStyleIdx="0" presStyleCnt="1">
        <dgm:presLayoutVars>
          <dgm:chPref val="3"/>
        </dgm:presLayoutVars>
      </dgm:prSet>
      <dgm:spPr>
        <a:prstGeom prst="roundRect">
          <a:avLst/>
        </a:prstGeom>
      </dgm:spPr>
    </dgm:pt>
    <dgm:pt modelId="{A93D5CE6-B1D7-432F-A3A3-7EAEA5C4FE38}" type="pres">
      <dgm:prSet presAssocID="{B574DE3E-CEB8-42F4-8831-FA03841069F0}" presName="rootConnector1" presStyleLbl="node1" presStyleIdx="0" presStyleCnt="0"/>
      <dgm:spPr/>
    </dgm:pt>
    <dgm:pt modelId="{441064C1-310A-42CE-8AB5-52C9A1C15A39}" type="pres">
      <dgm:prSet presAssocID="{B574DE3E-CEB8-42F4-8831-FA03841069F0}" presName="hierChild2" presStyleCnt="0"/>
      <dgm:spPr/>
    </dgm:pt>
    <dgm:pt modelId="{C233EA07-9CC1-4D27-BE9D-23FE46204E26}" type="pres">
      <dgm:prSet presAssocID="{FEE0AB1E-0C5C-4046-9418-5CA5D1F9F299}" presName="Name37" presStyleLbl="parChTrans1D2" presStyleIdx="0" presStyleCnt="2"/>
      <dgm:spPr/>
    </dgm:pt>
    <dgm:pt modelId="{76E18835-097B-486C-9EB5-BCC92CA31CC5}" type="pres">
      <dgm:prSet presAssocID="{2A91E13A-765B-45FD-9A3E-0CFC82414F87}" presName="hierRoot2" presStyleCnt="0">
        <dgm:presLayoutVars>
          <dgm:hierBranch val="init"/>
        </dgm:presLayoutVars>
      </dgm:prSet>
      <dgm:spPr/>
    </dgm:pt>
    <dgm:pt modelId="{0C76A023-2E22-45EE-88C3-CC49DD16EE87}" type="pres">
      <dgm:prSet presAssocID="{2A91E13A-765B-45FD-9A3E-0CFC82414F87}" presName="rootComposite" presStyleCnt="0"/>
      <dgm:spPr/>
    </dgm:pt>
    <dgm:pt modelId="{8F3188F2-7836-4F24-9561-A901971A7700}" type="pres">
      <dgm:prSet presAssocID="{2A91E13A-765B-45FD-9A3E-0CFC82414F87}" presName="rootText" presStyleLbl="node2" presStyleIdx="0" presStyleCnt="2">
        <dgm:presLayoutVars>
          <dgm:chPref val="3"/>
        </dgm:presLayoutVars>
      </dgm:prSet>
      <dgm:spPr>
        <a:prstGeom prst="roundRect">
          <a:avLst/>
        </a:prstGeom>
      </dgm:spPr>
    </dgm:pt>
    <dgm:pt modelId="{B55C26A6-A2D0-49AB-8BD1-78194FCF15D2}" type="pres">
      <dgm:prSet presAssocID="{2A91E13A-765B-45FD-9A3E-0CFC82414F87}" presName="rootConnector" presStyleLbl="node2" presStyleIdx="0" presStyleCnt="2"/>
      <dgm:spPr/>
    </dgm:pt>
    <dgm:pt modelId="{FAF2C2A5-F268-405E-A4CA-9901A7AA4F33}" type="pres">
      <dgm:prSet presAssocID="{2A91E13A-765B-45FD-9A3E-0CFC82414F87}" presName="hierChild4" presStyleCnt="0"/>
      <dgm:spPr/>
    </dgm:pt>
    <dgm:pt modelId="{C2790CBF-06E7-4532-A598-3506969B495C}" type="pres">
      <dgm:prSet presAssocID="{2A91E13A-765B-45FD-9A3E-0CFC82414F87}" presName="hierChild5" presStyleCnt="0"/>
      <dgm:spPr/>
    </dgm:pt>
    <dgm:pt modelId="{E6C41F20-DEB5-4527-8FAF-A23E64529D31}" type="pres">
      <dgm:prSet presAssocID="{F3FD6C99-839F-4AEC-8D21-B25E672D1476}" presName="Name37" presStyleLbl="parChTrans1D2" presStyleIdx="1" presStyleCnt="2"/>
      <dgm:spPr/>
    </dgm:pt>
    <dgm:pt modelId="{F457853C-3A24-4B65-9EB0-14EA9BC54D1B}" type="pres">
      <dgm:prSet presAssocID="{84524F04-ED9C-4B26-89E1-631154AA7100}" presName="hierRoot2" presStyleCnt="0">
        <dgm:presLayoutVars>
          <dgm:hierBranch val="init"/>
        </dgm:presLayoutVars>
      </dgm:prSet>
      <dgm:spPr/>
    </dgm:pt>
    <dgm:pt modelId="{C9F5E474-EB98-4D41-BC4D-AD6DF47C148D}" type="pres">
      <dgm:prSet presAssocID="{84524F04-ED9C-4B26-89E1-631154AA7100}" presName="rootComposite" presStyleCnt="0"/>
      <dgm:spPr/>
    </dgm:pt>
    <dgm:pt modelId="{BFC011D5-3E0D-4B9E-89E7-322289FE5F48}" type="pres">
      <dgm:prSet presAssocID="{84524F04-ED9C-4B26-89E1-631154AA7100}" presName="rootText" presStyleLbl="node2" presStyleIdx="1" presStyleCnt="2">
        <dgm:presLayoutVars>
          <dgm:chPref val="3"/>
        </dgm:presLayoutVars>
      </dgm:prSet>
      <dgm:spPr>
        <a:prstGeom prst="roundRect">
          <a:avLst/>
        </a:prstGeom>
      </dgm:spPr>
    </dgm:pt>
    <dgm:pt modelId="{B121ED36-7A51-4CFA-A073-9C0C1CF08C34}" type="pres">
      <dgm:prSet presAssocID="{84524F04-ED9C-4B26-89E1-631154AA7100}" presName="rootConnector" presStyleLbl="node2" presStyleIdx="1" presStyleCnt="2"/>
      <dgm:spPr/>
    </dgm:pt>
    <dgm:pt modelId="{914C2698-CB0C-49E8-9E17-F38CE7BDAA80}" type="pres">
      <dgm:prSet presAssocID="{84524F04-ED9C-4B26-89E1-631154AA7100}" presName="hierChild4" presStyleCnt="0"/>
      <dgm:spPr/>
    </dgm:pt>
    <dgm:pt modelId="{21DAF5A8-AFB7-45D1-943B-BAB99B07B08C}" type="pres">
      <dgm:prSet presAssocID="{84524F04-ED9C-4B26-89E1-631154AA7100}" presName="hierChild5" presStyleCnt="0"/>
      <dgm:spPr/>
    </dgm:pt>
    <dgm:pt modelId="{7D035A9F-7D7F-45BE-B423-5E9796C08536}" type="pres">
      <dgm:prSet presAssocID="{B574DE3E-CEB8-42F4-8831-FA03841069F0}" presName="hierChild3" presStyleCnt="0"/>
      <dgm:spPr/>
    </dgm:pt>
  </dgm:ptLst>
  <dgm:cxnLst>
    <dgm:cxn modelId="{D6D0D510-C38C-400F-AD72-CB8C5BA55D33}" type="presOf" srcId="{F3FD6C99-839F-4AEC-8D21-B25E672D1476}" destId="{E6C41F20-DEB5-4527-8FAF-A23E64529D31}" srcOrd="0" destOrd="0" presId="urn:microsoft.com/office/officeart/2005/8/layout/orgChart1"/>
    <dgm:cxn modelId="{B1858D1D-3C7B-4C6D-8B5B-622882D19153}" type="presOf" srcId="{FEE0AB1E-0C5C-4046-9418-5CA5D1F9F299}" destId="{C233EA07-9CC1-4D27-BE9D-23FE46204E26}" srcOrd="0" destOrd="0" presId="urn:microsoft.com/office/officeart/2005/8/layout/orgChart1"/>
    <dgm:cxn modelId="{BA9DDD1F-C2E6-4F76-ADF9-D31A60D2262C}" type="presOf" srcId="{2A91E13A-765B-45FD-9A3E-0CFC82414F87}" destId="{B55C26A6-A2D0-49AB-8BD1-78194FCF15D2}" srcOrd="1" destOrd="0" presId="urn:microsoft.com/office/officeart/2005/8/layout/orgChart1"/>
    <dgm:cxn modelId="{3FBB3023-EBF2-4504-8862-1E524A9A1BB3}" srcId="{B574DE3E-CEB8-42F4-8831-FA03841069F0}" destId="{84524F04-ED9C-4B26-89E1-631154AA7100}" srcOrd="1" destOrd="0" parTransId="{F3FD6C99-839F-4AEC-8D21-B25E672D1476}" sibTransId="{817B1AA4-B312-48E8-8CFC-FACB94BC621B}"/>
    <dgm:cxn modelId="{26A90E70-3930-4430-9D84-F059AE3B8A75}" type="presOf" srcId="{84524F04-ED9C-4B26-89E1-631154AA7100}" destId="{BFC011D5-3E0D-4B9E-89E7-322289FE5F48}" srcOrd="0" destOrd="0" presId="urn:microsoft.com/office/officeart/2005/8/layout/orgChart1"/>
    <dgm:cxn modelId="{35507387-468F-4D09-ACC5-AA9947581CF9}" type="presOf" srcId="{2A91E13A-765B-45FD-9A3E-0CFC82414F87}" destId="{8F3188F2-7836-4F24-9561-A901971A7700}" srcOrd="0" destOrd="0" presId="urn:microsoft.com/office/officeart/2005/8/layout/orgChart1"/>
    <dgm:cxn modelId="{8D29B487-7DA9-446F-85CA-7D8D5B7366E6}" srcId="{B574DE3E-CEB8-42F4-8831-FA03841069F0}" destId="{2A91E13A-765B-45FD-9A3E-0CFC82414F87}" srcOrd="0" destOrd="0" parTransId="{FEE0AB1E-0C5C-4046-9418-5CA5D1F9F299}" sibTransId="{D206D5BE-6D89-4917-B359-7FCCC2D95CDA}"/>
    <dgm:cxn modelId="{CE273C90-A051-4DBB-A781-9E02C61ED29F}" type="presOf" srcId="{5B78BED9-E2B1-4D8F-AE54-FA5FFEE096CA}" destId="{2E53CB07-029F-4ECC-A2CF-7E63A9FE6105}" srcOrd="0" destOrd="0" presId="urn:microsoft.com/office/officeart/2005/8/layout/orgChart1"/>
    <dgm:cxn modelId="{8A91A89D-0855-4C84-B90C-58FB3AA4F3EF}" type="presOf" srcId="{84524F04-ED9C-4B26-89E1-631154AA7100}" destId="{B121ED36-7A51-4CFA-A073-9C0C1CF08C34}" srcOrd="1" destOrd="0" presId="urn:microsoft.com/office/officeart/2005/8/layout/orgChart1"/>
    <dgm:cxn modelId="{7DADB4AB-EBAA-4549-ACBB-EF682B406F48}" srcId="{5B78BED9-E2B1-4D8F-AE54-FA5FFEE096CA}" destId="{B574DE3E-CEB8-42F4-8831-FA03841069F0}" srcOrd="0" destOrd="0" parTransId="{DD4CEAD2-79ED-4CE7-8B5C-588C7C873694}" sibTransId="{15931A87-F5FD-4C10-B331-EE8307FD3E17}"/>
    <dgm:cxn modelId="{07FCAECC-67EB-48FA-BA3E-2E03B0048B41}" type="presOf" srcId="{B574DE3E-CEB8-42F4-8831-FA03841069F0}" destId="{D8F70449-00C9-4DCE-8F0B-2BB9C1AA5694}" srcOrd="0" destOrd="0" presId="urn:microsoft.com/office/officeart/2005/8/layout/orgChart1"/>
    <dgm:cxn modelId="{92C81FD8-BF34-4C9F-B7B7-E81FF580B508}" type="presOf" srcId="{B574DE3E-CEB8-42F4-8831-FA03841069F0}" destId="{A93D5CE6-B1D7-432F-A3A3-7EAEA5C4FE38}" srcOrd="1" destOrd="0" presId="urn:microsoft.com/office/officeart/2005/8/layout/orgChart1"/>
    <dgm:cxn modelId="{5E343FB2-00DB-4A7F-832A-14F4F3C77A26}" type="presParOf" srcId="{2E53CB07-029F-4ECC-A2CF-7E63A9FE6105}" destId="{1B0CD608-3457-4CA4-A302-B167860987C8}" srcOrd="0" destOrd="0" presId="urn:microsoft.com/office/officeart/2005/8/layout/orgChart1"/>
    <dgm:cxn modelId="{C4B59DBF-9EB5-4403-B6D5-389166C91345}" type="presParOf" srcId="{1B0CD608-3457-4CA4-A302-B167860987C8}" destId="{AF0FB7C5-20E3-474F-8F3E-93BD10B8A360}" srcOrd="0" destOrd="0" presId="urn:microsoft.com/office/officeart/2005/8/layout/orgChart1"/>
    <dgm:cxn modelId="{979AFD43-927A-40E4-8BF4-007BA1CB0740}" type="presParOf" srcId="{AF0FB7C5-20E3-474F-8F3E-93BD10B8A360}" destId="{D8F70449-00C9-4DCE-8F0B-2BB9C1AA5694}" srcOrd="0" destOrd="0" presId="urn:microsoft.com/office/officeart/2005/8/layout/orgChart1"/>
    <dgm:cxn modelId="{C32FB7D0-1F60-426B-A4B1-5ED535BCFB2E}" type="presParOf" srcId="{AF0FB7C5-20E3-474F-8F3E-93BD10B8A360}" destId="{A93D5CE6-B1D7-432F-A3A3-7EAEA5C4FE38}" srcOrd="1" destOrd="0" presId="urn:microsoft.com/office/officeart/2005/8/layout/orgChart1"/>
    <dgm:cxn modelId="{A9CA4B6C-EF77-4997-8FCC-F3C08E43F054}" type="presParOf" srcId="{1B0CD608-3457-4CA4-A302-B167860987C8}" destId="{441064C1-310A-42CE-8AB5-52C9A1C15A39}" srcOrd="1" destOrd="0" presId="urn:microsoft.com/office/officeart/2005/8/layout/orgChart1"/>
    <dgm:cxn modelId="{D658DC09-46A3-491F-A40A-4B2C3B49320F}" type="presParOf" srcId="{441064C1-310A-42CE-8AB5-52C9A1C15A39}" destId="{C233EA07-9CC1-4D27-BE9D-23FE46204E26}" srcOrd="0" destOrd="0" presId="urn:microsoft.com/office/officeart/2005/8/layout/orgChart1"/>
    <dgm:cxn modelId="{C3590033-FB53-40F9-9794-5B8057911294}" type="presParOf" srcId="{441064C1-310A-42CE-8AB5-52C9A1C15A39}" destId="{76E18835-097B-486C-9EB5-BCC92CA31CC5}" srcOrd="1" destOrd="0" presId="urn:microsoft.com/office/officeart/2005/8/layout/orgChart1"/>
    <dgm:cxn modelId="{B0634BB4-5070-4B82-A045-2958CF8749B4}" type="presParOf" srcId="{76E18835-097B-486C-9EB5-BCC92CA31CC5}" destId="{0C76A023-2E22-45EE-88C3-CC49DD16EE87}" srcOrd="0" destOrd="0" presId="urn:microsoft.com/office/officeart/2005/8/layout/orgChart1"/>
    <dgm:cxn modelId="{BAE0C875-049A-484A-B54A-07B708460F57}" type="presParOf" srcId="{0C76A023-2E22-45EE-88C3-CC49DD16EE87}" destId="{8F3188F2-7836-4F24-9561-A901971A7700}" srcOrd="0" destOrd="0" presId="urn:microsoft.com/office/officeart/2005/8/layout/orgChart1"/>
    <dgm:cxn modelId="{072D0160-C5F4-4377-955A-1848A6096202}" type="presParOf" srcId="{0C76A023-2E22-45EE-88C3-CC49DD16EE87}" destId="{B55C26A6-A2D0-49AB-8BD1-78194FCF15D2}" srcOrd="1" destOrd="0" presId="urn:microsoft.com/office/officeart/2005/8/layout/orgChart1"/>
    <dgm:cxn modelId="{180D4932-B7BC-4702-9215-4FF5C1854DBF}" type="presParOf" srcId="{76E18835-097B-486C-9EB5-BCC92CA31CC5}" destId="{FAF2C2A5-F268-405E-A4CA-9901A7AA4F33}" srcOrd="1" destOrd="0" presId="urn:microsoft.com/office/officeart/2005/8/layout/orgChart1"/>
    <dgm:cxn modelId="{32BC27AD-FAE2-4D30-A479-57554052EAAB}" type="presParOf" srcId="{76E18835-097B-486C-9EB5-BCC92CA31CC5}" destId="{C2790CBF-06E7-4532-A598-3506969B495C}" srcOrd="2" destOrd="0" presId="urn:microsoft.com/office/officeart/2005/8/layout/orgChart1"/>
    <dgm:cxn modelId="{02B43711-8088-49C0-A012-1E4716FEAF2C}" type="presParOf" srcId="{441064C1-310A-42CE-8AB5-52C9A1C15A39}" destId="{E6C41F20-DEB5-4527-8FAF-A23E64529D31}" srcOrd="2" destOrd="0" presId="urn:microsoft.com/office/officeart/2005/8/layout/orgChart1"/>
    <dgm:cxn modelId="{928CC9F3-E700-422C-A1CE-FBA60933AA8D}" type="presParOf" srcId="{441064C1-310A-42CE-8AB5-52C9A1C15A39}" destId="{F457853C-3A24-4B65-9EB0-14EA9BC54D1B}" srcOrd="3" destOrd="0" presId="urn:microsoft.com/office/officeart/2005/8/layout/orgChart1"/>
    <dgm:cxn modelId="{9620FBFA-7B46-4195-83A0-3D8BEC947035}" type="presParOf" srcId="{F457853C-3A24-4B65-9EB0-14EA9BC54D1B}" destId="{C9F5E474-EB98-4D41-BC4D-AD6DF47C148D}" srcOrd="0" destOrd="0" presId="urn:microsoft.com/office/officeart/2005/8/layout/orgChart1"/>
    <dgm:cxn modelId="{017D1B4A-2E5F-4A3C-96F5-3CC224105635}" type="presParOf" srcId="{C9F5E474-EB98-4D41-BC4D-AD6DF47C148D}" destId="{BFC011D5-3E0D-4B9E-89E7-322289FE5F48}" srcOrd="0" destOrd="0" presId="urn:microsoft.com/office/officeart/2005/8/layout/orgChart1"/>
    <dgm:cxn modelId="{72BA3D47-1AD3-4C18-95FF-744159DF2E18}" type="presParOf" srcId="{C9F5E474-EB98-4D41-BC4D-AD6DF47C148D}" destId="{B121ED36-7A51-4CFA-A073-9C0C1CF08C34}" srcOrd="1" destOrd="0" presId="urn:microsoft.com/office/officeart/2005/8/layout/orgChart1"/>
    <dgm:cxn modelId="{9EB24383-642F-40A8-BE19-3A316AB688BB}" type="presParOf" srcId="{F457853C-3A24-4B65-9EB0-14EA9BC54D1B}" destId="{914C2698-CB0C-49E8-9E17-F38CE7BDAA80}" srcOrd="1" destOrd="0" presId="urn:microsoft.com/office/officeart/2005/8/layout/orgChart1"/>
    <dgm:cxn modelId="{1DC65E84-C65E-41DD-B8A7-9CD927D23BDD}" type="presParOf" srcId="{F457853C-3A24-4B65-9EB0-14EA9BC54D1B}" destId="{21DAF5A8-AFB7-45D1-943B-BAB99B07B08C}" srcOrd="2" destOrd="0" presId="urn:microsoft.com/office/officeart/2005/8/layout/orgChart1"/>
    <dgm:cxn modelId="{31B3D8FE-616C-4200-B346-E893759C0BEB}" type="presParOf" srcId="{1B0CD608-3457-4CA4-A302-B167860987C8}" destId="{7D035A9F-7D7F-45BE-B423-5E9796C0853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B78BED9-E2B1-4D8F-AE54-FA5FFEE096C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574DE3E-CEB8-42F4-8831-FA03841069F0}">
      <dgm:prSet phldrT="[Text]"/>
      <dgm:spPr>
        <a:xfrm>
          <a:off x="3287583" y="2651"/>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PROPERTY RISKS</a:t>
          </a:r>
        </a:p>
      </dgm:t>
    </dgm:pt>
    <dgm:pt modelId="{DD4CEAD2-79ED-4CE7-8B5C-588C7C873694}" type="parTrans" cxnId="{7DADB4AB-EBAA-4549-ACBB-EF682B406F48}">
      <dgm:prSet/>
      <dgm:spPr/>
      <dgm:t>
        <a:bodyPr/>
        <a:lstStyle/>
        <a:p>
          <a:endParaRPr lang="en-US"/>
        </a:p>
      </dgm:t>
    </dgm:pt>
    <dgm:pt modelId="{15931A87-F5FD-4C10-B331-EE8307FD3E17}" type="sibTrans" cxnId="{7DADB4AB-EBAA-4549-ACBB-EF682B406F48}">
      <dgm:prSet/>
      <dgm:spPr/>
      <dgm:t>
        <a:bodyPr/>
        <a:lstStyle/>
        <a:p>
          <a:endParaRPr lang="en-US"/>
        </a:p>
      </dgm:t>
    </dgm:pt>
    <dgm:pt modelId="{2A91E13A-765B-45FD-9A3E-0CFC82414F87}">
      <dgm:prSet phldrT="[Text]"/>
      <dgm:spPr>
        <a:xfrm>
          <a:off x="2486837" y="942369"/>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a:solidFill>
                <a:sysClr val="window" lastClr="FFFFFF"/>
              </a:solidFill>
              <a:latin typeface="Helvetica Neue"/>
              <a:ea typeface="+mn-ea"/>
              <a:cs typeface="+mn-cs"/>
            </a:rPr>
            <a:t>LOSS OF USE OR VALUE</a:t>
          </a:r>
        </a:p>
      </dgm:t>
    </dgm:pt>
    <dgm:pt modelId="{FEE0AB1E-0C5C-4046-9418-5CA5D1F9F299}" type="parTrans" cxnId="{8D29B487-7DA9-446F-85CA-7D8D5B7366E6}">
      <dgm:prSet/>
      <dgm:spPr>
        <a:xfrm>
          <a:off x="3148610" y="664424"/>
          <a:ext cx="800746" cy="277944"/>
        </a:xfrm>
        <a:custGeom>
          <a:avLst/>
          <a:gdLst/>
          <a:ahLst/>
          <a:cxnLst/>
          <a:rect l="0" t="0" r="0" b="0"/>
          <a:pathLst>
            <a:path>
              <a:moveTo>
                <a:pt x="800746" y="0"/>
              </a:moveTo>
              <a:lnTo>
                <a:pt x="800746" y="138972"/>
              </a:lnTo>
              <a:lnTo>
                <a:pt x="0" y="138972"/>
              </a:lnTo>
              <a:lnTo>
                <a:pt x="0" y="27794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D206D5BE-6D89-4917-B359-7FCCC2D95CDA}" type="sibTrans" cxnId="{8D29B487-7DA9-446F-85CA-7D8D5B7366E6}">
      <dgm:prSet/>
      <dgm:spPr/>
      <dgm:t>
        <a:bodyPr/>
        <a:lstStyle/>
        <a:p>
          <a:endParaRPr lang="en-US"/>
        </a:p>
      </dgm:t>
    </dgm:pt>
    <dgm:pt modelId="{84524F04-ED9C-4B26-89E1-631154AA7100}">
      <dgm:prSet phldrT="[Text]" custT="1"/>
      <dgm:spPr>
        <a:xfrm>
          <a:off x="4088329" y="942369"/>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400">
              <a:solidFill>
                <a:sysClr val="window" lastClr="FFFFFF"/>
              </a:solidFill>
              <a:latin typeface="Helvetica Neue"/>
              <a:ea typeface="+mn-ea"/>
              <a:cs typeface="+mn-cs"/>
            </a:rPr>
            <a:t>LIABILITY</a:t>
          </a:r>
        </a:p>
      </dgm:t>
    </dgm:pt>
    <dgm:pt modelId="{F3FD6C99-839F-4AEC-8D21-B25E672D1476}" type="parTrans" cxnId="{3FBB3023-EBF2-4504-8862-1E524A9A1BB3}">
      <dgm:prSet/>
      <dgm:spPr>
        <a:xfrm>
          <a:off x="3949356" y="664424"/>
          <a:ext cx="800746" cy="277944"/>
        </a:xfrm>
        <a:custGeom>
          <a:avLst/>
          <a:gdLst/>
          <a:ahLst/>
          <a:cxnLst/>
          <a:rect l="0" t="0" r="0" b="0"/>
          <a:pathLst>
            <a:path>
              <a:moveTo>
                <a:pt x="0" y="0"/>
              </a:moveTo>
              <a:lnTo>
                <a:pt x="0" y="138972"/>
              </a:lnTo>
              <a:lnTo>
                <a:pt x="800746" y="138972"/>
              </a:lnTo>
              <a:lnTo>
                <a:pt x="800746" y="27794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817B1AA4-B312-48E8-8CFC-FACB94BC621B}" type="sibTrans" cxnId="{3FBB3023-EBF2-4504-8862-1E524A9A1BB3}">
      <dgm:prSet/>
      <dgm:spPr/>
      <dgm:t>
        <a:bodyPr/>
        <a:lstStyle/>
        <a:p>
          <a:endParaRPr lang="en-US"/>
        </a:p>
      </dgm:t>
    </dgm:pt>
    <dgm:pt modelId="{BF8AAC56-C9F3-4CAD-BC18-7318EA34F5BE}">
      <dgm:prSet phldrT="[Text]" custT="1"/>
      <dgm:spPr>
        <a:xfrm>
          <a:off x="2817723" y="1882088"/>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400">
              <a:solidFill>
                <a:sysClr val="window" lastClr="FFFFFF"/>
              </a:solidFill>
              <a:latin typeface="Helvetica Neue"/>
              <a:ea typeface="+mn-ea"/>
              <a:cs typeface="+mn-cs"/>
            </a:rPr>
            <a:t>HAZARDS</a:t>
          </a:r>
        </a:p>
      </dgm:t>
    </dgm:pt>
    <dgm:pt modelId="{77C3E952-DA7F-417C-89F1-5AA5CAC0A677}" type="parTrans" cxnId="{3EFD2AFD-0E95-4942-B60F-82694A74F59E}">
      <dgm:prSet/>
      <dgm:spPr>
        <a:xfrm>
          <a:off x="2619191"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C451418F-BBB8-4B1C-81BF-B61C7698F264}" type="sibTrans" cxnId="{3EFD2AFD-0E95-4942-B60F-82694A74F59E}">
      <dgm:prSet/>
      <dgm:spPr/>
      <dgm:t>
        <a:bodyPr/>
        <a:lstStyle/>
        <a:p>
          <a:endParaRPr lang="en-US"/>
        </a:p>
      </dgm:t>
    </dgm:pt>
    <dgm:pt modelId="{4D84B4DE-D7AF-4BAF-B616-8F32B3773E3C}">
      <dgm:prSet phldrT="[Text]" custT="1"/>
      <dgm:spPr>
        <a:xfrm>
          <a:off x="2817723" y="2821806"/>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400">
              <a:solidFill>
                <a:sysClr val="window" lastClr="FFFFFF"/>
              </a:solidFill>
              <a:latin typeface="Helvetica Neue"/>
              <a:ea typeface="+mn-ea"/>
              <a:cs typeface="+mn-cs"/>
            </a:rPr>
            <a:t>VANDALISM</a:t>
          </a:r>
        </a:p>
      </dgm:t>
    </dgm:pt>
    <dgm:pt modelId="{895E92A5-825C-472D-BCF8-B8DB51CA8E3A}" type="parTrans" cxnId="{5BE6C6E6-FCEE-4292-AD3D-C0A4457D7EF4}">
      <dgm:prSet/>
      <dgm:spPr>
        <a:xfrm>
          <a:off x="2619191"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C788D059-5E49-4F72-938D-514772815AB9}" type="sibTrans" cxnId="{5BE6C6E6-FCEE-4292-AD3D-C0A4457D7EF4}">
      <dgm:prSet/>
      <dgm:spPr/>
      <dgm:t>
        <a:bodyPr/>
        <a:lstStyle/>
        <a:p>
          <a:endParaRPr lang="en-US"/>
        </a:p>
      </dgm:t>
    </dgm:pt>
    <dgm:pt modelId="{98E2F0B9-0AF5-4CD0-BDEE-38ADF96ECC3D}">
      <dgm:prSet phldrT="[Text]" custT="1"/>
      <dgm:spPr>
        <a:xfrm>
          <a:off x="2817723" y="3761525"/>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400">
              <a:solidFill>
                <a:sysClr val="window" lastClr="FFFFFF"/>
              </a:solidFill>
              <a:latin typeface="Helvetica Neue"/>
              <a:ea typeface="+mn-ea"/>
              <a:cs typeface="+mn-cs"/>
            </a:rPr>
            <a:t>THEFT</a:t>
          </a:r>
        </a:p>
      </dgm:t>
    </dgm:pt>
    <dgm:pt modelId="{E88C370A-8BC7-4BA5-9553-E08D9321C396}" type="parTrans" cxnId="{86DCFE0D-FF89-4568-8CDB-6BD9B62F1853}">
      <dgm:prSet/>
      <dgm:spPr>
        <a:xfrm>
          <a:off x="2619191" y="1604143"/>
          <a:ext cx="198532" cy="2488268"/>
        </a:xfrm>
        <a:custGeom>
          <a:avLst/>
          <a:gdLst/>
          <a:ahLst/>
          <a:cxnLst/>
          <a:rect l="0" t="0" r="0" b="0"/>
          <a:pathLst>
            <a:path>
              <a:moveTo>
                <a:pt x="0" y="0"/>
              </a:moveTo>
              <a:lnTo>
                <a:pt x="0" y="2488268"/>
              </a:lnTo>
              <a:lnTo>
                <a:pt x="198532" y="2488268"/>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EB3CC71B-F839-4548-8D1C-E186319AAF61}" type="sibTrans" cxnId="{86DCFE0D-FF89-4568-8CDB-6BD9B62F1853}">
      <dgm:prSet/>
      <dgm:spPr/>
      <dgm:t>
        <a:bodyPr/>
        <a:lstStyle/>
        <a:p>
          <a:endParaRPr lang="en-US"/>
        </a:p>
      </dgm:t>
    </dgm:pt>
    <dgm:pt modelId="{E92B3711-F7DF-3740-A8B1-2B82CD566B07}">
      <dgm:prSet phldrT="[Text]" custT="1"/>
      <dgm:spPr>
        <a:xfrm>
          <a:off x="4419215" y="1882088"/>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400">
              <a:solidFill>
                <a:sysClr val="window" lastClr="FFFFFF"/>
              </a:solidFill>
              <a:latin typeface="Helvetica Neue"/>
              <a:ea typeface="+mn-ea"/>
              <a:cs typeface="+mn-cs"/>
            </a:rPr>
            <a:t>PERSONAL INJURY</a:t>
          </a:r>
        </a:p>
      </dgm:t>
    </dgm:pt>
    <dgm:pt modelId="{850B6B08-CD79-E440-986E-B9596B146534}" type="parTrans" cxnId="{111F98B1-54F6-E04C-A9DF-7CA572D558E4}">
      <dgm:prSet/>
      <dgm:spPr>
        <a:xfrm>
          <a:off x="4220683"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77BC992A-A071-454A-BC9E-ED0B3B340685}" type="sibTrans" cxnId="{111F98B1-54F6-E04C-A9DF-7CA572D558E4}">
      <dgm:prSet/>
      <dgm:spPr/>
      <dgm:t>
        <a:bodyPr/>
        <a:lstStyle/>
        <a:p>
          <a:endParaRPr lang="en-US"/>
        </a:p>
      </dgm:t>
    </dgm:pt>
    <dgm:pt modelId="{F6D0DE56-62A4-6247-957C-F5C496648B2D}">
      <dgm:prSet phldrT="[Text]" custT="1"/>
      <dgm:spPr>
        <a:xfrm>
          <a:off x="4419215" y="2821806"/>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400">
              <a:solidFill>
                <a:sysClr val="window" lastClr="FFFFFF"/>
              </a:solidFill>
              <a:latin typeface="Helvetica Neue"/>
              <a:ea typeface="+mn-ea"/>
              <a:cs typeface="+mn-cs"/>
            </a:rPr>
            <a:t>PROPERTY DAMAGE</a:t>
          </a:r>
        </a:p>
      </dgm:t>
    </dgm:pt>
    <dgm:pt modelId="{C8D64E55-808A-BE4D-916F-AE541E7C1494}" type="parTrans" cxnId="{74588A46-453C-EC4F-B00B-3E4C0E699024}">
      <dgm:prSet/>
      <dgm:spPr>
        <a:xfrm>
          <a:off x="4220683"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F1905A5-08F3-2A41-AC09-947D2297F344}" type="sibTrans" cxnId="{74588A46-453C-EC4F-B00B-3E4C0E699024}">
      <dgm:prSet/>
      <dgm:spPr/>
      <dgm:t>
        <a:bodyPr/>
        <a:lstStyle/>
        <a:p>
          <a:endParaRPr lang="en-US"/>
        </a:p>
      </dgm:t>
    </dgm:pt>
    <dgm:pt modelId="{2E53CB07-029F-4ECC-A2CF-7E63A9FE6105}" type="pres">
      <dgm:prSet presAssocID="{5B78BED9-E2B1-4D8F-AE54-FA5FFEE096CA}" presName="hierChild1" presStyleCnt="0">
        <dgm:presLayoutVars>
          <dgm:orgChart val="1"/>
          <dgm:chPref val="1"/>
          <dgm:dir/>
          <dgm:animOne val="branch"/>
          <dgm:animLvl val="lvl"/>
          <dgm:resizeHandles/>
        </dgm:presLayoutVars>
      </dgm:prSet>
      <dgm:spPr/>
    </dgm:pt>
    <dgm:pt modelId="{1B0CD608-3457-4CA4-A302-B167860987C8}" type="pres">
      <dgm:prSet presAssocID="{B574DE3E-CEB8-42F4-8831-FA03841069F0}" presName="hierRoot1" presStyleCnt="0">
        <dgm:presLayoutVars>
          <dgm:hierBranch val="init"/>
        </dgm:presLayoutVars>
      </dgm:prSet>
      <dgm:spPr/>
    </dgm:pt>
    <dgm:pt modelId="{AF0FB7C5-20E3-474F-8F3E-93BD10B8A360}" type="pres">
      <dgm:prSet presAssocID="{B574DE3E-CEB8-42F4-8831-FA03841069F0}" presName="rootComposite1" presStyleCnt="0"/>
      <dgm:spPr/>
    </dgm:pt>
    <dgm:pt modelId="{D8F70449-00C9-4DCE-8F0B-2BB9C1AA5694}" type="pres">
      <dgm:prSet presAssocID="{B574DE3E-CEB8-42F4-8831-FA03841069F0}" presName="rootText1" presStyleLbl="node0" presStyleIdx="0" presStyleCnt="1">
        <dgm:presLayoutVars>
          <dgm:chPref val="3"/>
        </dgm:presLayoutVars>
      </dgm:prSet>
      <dgm:spPr>
        <a:prstGeom prst="roundRect">
          <a:avLst/>
        </a:prstGeom>
      </dgm:spPr>
    </dgm:pt>
    <dgm:pt modelId="{A93D5CE6-B1D7-432F-A3A3-7EAEA5C4FE38}" type="pres">
      <dgm:prSet presAssocID="{B574DE3E-CEB8-42F4-8831-FA03841069F0}" presName="rootConnector1" presStyleLbl="node1" presStyleIdx="0" presStyleCnt="0"/>
      <dgm:spPr/>
    </dgm:pt>
    <dgm:pt modelId="{441064C1-310A-42CE-8AB5-52C9A1C15A39}" type="pres">
      <dgm:prSet presAssocID="{B574DE3E-CEB8-42F4-8831-FA03841069F0}" presName="hierChild2" presStyleCnt="0"/>
      <dgm:spPr/>
    </dgm:pt>
    <dgm:pt modelId="{C233EA07-9CC1-4D27-BE9D-23FE46204E26}" type="pres">
      <dgm:prSet presAssocID="{FEE0AB1E-0C5C-4046-9418-5CA5D1F9F299}" presName="Name37" presStyleLbl="parChTrans1D2" presStyleIdx="0" presStyleCnt="2"/>
      <dgm:spPr/>
    </dgm:pt>
    <dgm:pt modelId="{76E18835-097B-486C-9EB5-BCC92CA31CC5}" type="pres">
      <dgm:prSet presAssocID="{2A91E13A-765B-45FD-9A3E-0CFC82414F87}" presName="hierRoot2" presStyleCnt="0">
        <dgm:presLayoutVars>
          <dgm:hierBranch val="init"/>
        </dgm:presLayoutVars>
      </dgm:prSet>
      <dgm:spPr/>
    </dgm:pt>
    <dgm:pt modelId="{0C76A023-2E22-45EE-88C3-CC49DD16EE87}" type="pres">
      <dgm:prSet presAssocID="{2A91E13A-765B-45FD-9A3E-0CFC82414F87}" presName="rootComposite" presStyleCnt="0"/>
      <dgm:spPr/>
    </dgm:pt>
    <dgm:pt modelId="{8F3188F2-7836-4F24-9561-A901971A7700}" type="pres">
      <dgm:prSet presAssocID="{2A91E13A-765B-45FD-9A3E-0CFC82414F87}" presName="rootText" presStyleLbl="node2" presStyleIdx="0" presStyleCnt="2">
        <dgm:presLayoutVars>
          <dgm:chPref val="3"/>
        </dgm:presLayoutVars>
      </dgm:prSet>
      <dgm:spPr>
        <a:prstGeom prst="roundRect">
          <a:avLst/>
        </a:prstGeom>
      </dgm:spPr>
    </dgm:pt>
    <dgm:pt modelId="{B55C26A6-A2D0-49AB-8BD1-78194FCF15D2}" type="pres">
      <dgm:prSet presAssocID="{2A91E13A-765B-45FD-9A3E-0CFC82414F87}" presName="rootConnector" presStyleLbl="node2" presStyleIdx="0" presStyleCnt="2"/>
      <dgm:spPr/>
    </dgm:pt>
    <dgm:pt modelId="{FAF2C2A5-F268-405E-A4CA-9901A7AA4F33}" type="pres">
      <dgm:prSet presAssocID="{2A91E13A-765B-45FD-9A3E-0CFC82414F87}" presName="hierChild4" presStyleCnt="0"/>
      <dgm:spPr/>
    </dgm:pt>
    <dgm:pt modelId="{169A8F08-E4B8-42DB-B756-0BD637794E20}" type="pres">
      <dgm:prSet presAssocID="{77C3E952-DA7F-417C-89F1-5AA5CAC0A677}" presName="Name37" presStyleLbl="parChTrans1D3" presStyleIdx="0" presStyleCnt="5"/>
      <dgm:spPr/>
    </dgm:pt>
    <dgm:pt modelId="{A0DADDF0-1E0C-40DF-9311-A0B6A4FE4A17}" type="pres">
      <dgm:prSet presAssocID="{BF8AAC56-C9F3-4CAD-BC18-7318EA34F5BE}" presName="hierRoot2" presStyleCnt="0">
        <dgm:presLayoutVars>
          <dgm:hierBranch val="init"/>
        </dgm:presLayoutVars>
      </dgm:prSet>
      <dgm:spPr/>
    </dgm:pt>
    <dgm:pt modelId="{641948B2-183D-4474-ABC3-CCF7470F6963}" type="pres">
      <dgm:prSet presAssocID="{BF8AAC56-C9F3-4CAD-BC18-7318EA34F5BE}" presName="rootComposite" presStyleCnt="0"/>
      <dgm:spPr/>
    </dgm:pt>
    <dgm:pt modelId="{4D073644-2F03-4F13-804B-77684323F5FD}" type="pres">
      <dgm:prSet presAssocID="{BF8AAC56-C9F3-4CAD-BC18-7318EA34F5BE}" presName="rootText" presStyleLbl="node3" presStyleIdx="0" presStyleCnt="5">
        <dgm:presLayoutVars>
          <dgm:chPref val="3"/>
        </dgm:presLayoutVars>
      </dgm:prSet>
      <dgm:spPr>
        <a:prstGeom prst="roundRect">
          <a:avLst/>
        </a:prstGeom>
      </dgm:spPr>
    </dgm:pt>
    <dgm:pt modelId="{DE2463FF-3B9F-40DA-82F3-9A3D25749B22}" type="pres">
      <dgm:prSet presAssocID="{BF8AAC56-C9F3-4CAD-BC18-7318EA34F5BE}" presName="rootConnector" presStyleLbl="node3" presStyleIdx="0" presStyleCnt="5"/>
      <dgm:spPr/>
    </dgm:pt>
    <dgm:pt modelId="{F58772AB-174D-4E24-9E98-6869235EC6B4}" type="pres">
      <dgm:prSet presAssocID="{BF8AAC56-C9F3-4CAD-BC18-7318EA34F5BE}" presName="hierChild4" presStyleCnt="0"/>
      <dgm:spPr/>
    </dgm:pt>
    <dgm:pt modelId="{1851BDFC-1266-4ADF-AE87-654D87394D8A}" type="pres">
      <dgm:prSet presAssocID="{BF8AAC56-C9F3-4CAD-BC18-7318EA34F5BE}" presName="hierChild5" presStyleCnt="0"/>
      <dgm:spPr/>
    </dgm:pt>
    <dgm:pt modelId="{80070363-84F4-4F00-B12B-36945D2395EF}" type="pres">
      <dgm:prSet presAssocID="{895E92A5-825C-472D-BCF8-B8DB51CA8E3A}" presName="Name37" presStyleLbl="parChTrans1D3" presStyleIdx="1" presStyleCnt="5"/>
      <dgm:spPr/>
    </dgm:pt>
    <dgm:pt modelId="{7B9DF526-6601-4C75-B366-E64C4944688D}" type="pres">
      <dgm:prSet presAssocID="{4D84B4DE-D7AF-4BAF-B616-8F32B3773E3C}" presName="hierRoot2" presStyleCnt="0">
        <dgm:presLayoutVars>
          <dgm:hierBranch val="init"/>
        </dgm:presLayoutVars>
      </dgm:prSet>
      <dgm:spPr/>
    </dgm:pt>
    <dgm:pt modelId="{0059C443-D6DD-4956-BC88-0F0D8CE28D98}" type="pres">
      <dgm:prSet presAssocID="{4D84B4DE-D7AF-4BAF-B616-8F32B3773E3C}" presName="rootComposite" presStyleCnt="0"/>
      <dgm:spPr/>
    </dgm:pt>
    <dgm:pt modelId="{A13DBF5D-2F7C-4F89-A244-F7298023CD9F}" type="pres">
      <dgm:prSet presAssocID="{4D84B4DE-D7AF-4BAF-B616-8F32B3773E3C}" presName="rootText" presStyleLbl="node3" presStyleIdx="1" presStyleCnt="5">
        <dgm:presLayoutVars>
          <dgm:chPref val="3"/>
        </dgm:presLayoutVars>
      </dgm:prSet>
      <dgm:spPr>
        <a:prstGeom prst="roundRect">
          <a:avLst/>
        </a:prstGeom>
      </dgm:spPr>
    </dgm:pt>
    <dgm:pt modelId="{7CB963B2-76AC-4EFD-B0AC-B3DEBF7D6884}" type="pres">
      <dgm:prSet presAssocID="{4D84B4DE-D7AF-4BAF-B616-8F32B3773E3C}" presName="rootConnector" presStyleLbl="node3" presStyleIdx="1" presStyleCnt="5"/>
      <dgm:spPr/>
    </dgm:pt>
    <dgm:pt modelId="{4EBEDB58-59F5-412F-A337-4B3C37EA60C2}" type="pres">
      <dgm:prSet presAssocID="{4D84B4DE-D7AF-4BAF-B616-8F32B3773E3C}" presName="hierChild4" presStyleCnt="0"/>
      <dgm:spPr/>
    </dgm:pt>
    <dgm:pt modelId="{4717E003-72C1-4035-9917-5A543C33F3CA}" type="pres">
      <dgm:prSet presAssocID="{4D84B4DE-D7AF-4BAF-B616-8F32B3773E3C}" presName="hierChild5" presStyleCnt="0"/>
      <dgm:spPr/>
    </dgm:pt>
    <dgm:pt modelId="{9C6D1E07-2950-48AE-9DF4-2C94EB3B10A2}" type="pres">
      <dgm:prSet presAssocID="{E88C370A-8BC7-4BA5-9553-E08D9321C396}" presName="Name37" presStyleLbl="parChTrans1D3" presStyleIdx="2" presStyleCnt="5"/>
      <dgm:spPr/>
    </dgm:pt>
    <dgm:pt modelId="{4C5DCB1C-88FB-412E-83C2-B46C1B9AD8E2}" type="pres">
      <dgm:prSet presAssocID="{98E2F0B9-0AF5-4CD0-BDEE-38ADF96ECC3D}" presName="hierRoot2" presStyleCnt="0">
        <dgm:presLayoutVars>
          <dgm:hierBranch val="init"/>
        </dgm:presLayoutVars>
      </dgm:prSet>
      <dgm:spPr/>
    </dgm:pt>
    <dgm:pt modelId="{925D9D2A-6B63-49AB-8CD3-B5147CB62882}" type="pres">
      <dgm:prSet presAssocID="{98E2F0B9-0AF5-4CD0-BDEE-38ADF96ECC3D}" presName="rootComposite" presStyleCnt="0"/>
      <dgm:spPr/>
    </dgm:pt>
    <dgm:pt modelId="{8A4D8F0F-1FC2-4B66-A62A-1008739CFFFF}" type="pres">
      <dgm:prSet presAssocID="{98E2F0B9-0AF5-4CD0-BDEE-38ADF96ECC3D}" presName="rootText" presStyleLbl="node3" presStyleIdx="2" presStyleCnt="5">
        <dgm:presLayoutVars>
          <dgm:chPref val="3"/>
        </dgm:presLayoutVars>
      </dgm:prSet>
      <dgm:spPr>
        <a:prstGeom prst="roundRect">
          <a:avLst/>
        </a:prstGeom>
      </dgm:spPr>
    </dgm:pt>
    <dgm:pt modelId="{F153C903-0174-4D0A-A800-7AF540FCA657}" type="pres">
      <dgm:prSet presAssocID="{98E2F0B9-0AF5-4CD0-BDEE-38ADF96ECC3D}" presName="rootConnector" presStyleLbl="node3" presStyleIdx="2" presStyleCnt="5"/>
      <dgm:spPr/>
    </dgm:pt>
    <dgm:pt modelId="{08D44088-7759-4D48-BB85-122A25404249}" type="pres">
      <dgm:prSet presAssocID="{98E2F0B9-0AF5-4CD0-BDEE-38ADF96ECC3D}" presName="hierChild4" presStyleCnt="0"/>
      <dgm:spPr/>
    </dgm:pt>
    <dgm:pt modelId="{CC0BB99C-99DF-47B2-AB16-A23BAC16BEBE}" type="pres">
      <dgm:prSet presAssocID="{98E2F0B9-0AF5-4CD0-BDEE-38ADF96ECC3D}" presName="hierChild5" presStyleCnt="0"/>
      <dgm:spPr/>
    </dgm:pt>
    <dgm:pt modelId="{C2790CBF-06E7-4532-A598-3506969B495C}" type="pres">
      <dgm:prSet presAssocID="{2A91E13A-765B-45FD-9A3E-0CFC82414F87}" presName="hierChild5" presStyleCnt="0"/>
      <dgm:spPr/>
    </dgm:pt>
    <dgm:pt modelId="{E6C41F20-DEB5-4527-8FAF-A23E64529D31}" type="pres">
      <dgm:prSet presAssocID="{F3FD6C99-839F-4AEC-8D21-B25E672D1476}" presName="Name37" presStyleLbl="parChTrans1D2" presStyleIdx="1" presStyleCnt="2"/>
      <dgm:spPr/>
    </dgm:pt>
    <dgm:pt modelId="{F457853C-3A24-4B65-9EB0-14EA9BC54D1B}" type="pres">
      <dgm:prSet presAssocID="{84524F04-ED9C-4B26-89E1-631154AA7100}" presName="hierRoot2" presStyleCnt="0">
        <dgm:presLayoutVars>
          <dgm:hierBranch val="init"/>
        </dgm:presLayoutVars>
      </dgm:prSet>
      <dgm:spPr/>
    </dgm:pt>
    <dgm:pt modelId="{C9F5E474-EB98-4D41-BC4D-AD6DF47C148D}" type="pres">
      <dgm:prSet presAssocID="{84524F04-ED9C-4B26-89E1-631154AA7100}" presName="rootComposite" presStyleCnt="0"/>
      <dgm:spPr/>
    </dgm:pt>
    <dgm:pt modelId="{BFC011D5-3E0D-4B9E-89E7-322289FE5F48}" type="pres">
      <dgm:prSet presAssocID="{84524F04-ED9C-4B26-89E1-631154AA7100}" presName="rootText" presStyleLbl="node2" presStyleIdx="1" presStyleCnt="2">
        <dgm:presLayoutVars>
          <dgm:chPref val="3"/>
        </dgm:presLayoutVars>
      </dgm:prSet>
      <dgm:spPr>
        <a:prstGeom prst="roundRect">
          <a:avLst/>
        </a:prstGeom>
      </dgm:spPr>
    </dgm:pt>
    <dgm:pt modelId="{B121ED36-7A51-4CFA-A073-9C0C1CF08C34}" type="pres">
      <dgm:prSet presAssocID="{84524F04-ED9C-4B26-89E1-631154AA7100}" presName="rootConnector" presStyleLbl="node2" presStyleIdx="1" presStyleCnt="2"/>
      <dgm:spPr/>
    </dgm:pt>
    <dgm:pt modelId="{914C2698-CB0C-49E8-9E17-F38CE7BDAA80}" type="pres">
      <dgm:prSet presAssocID="{84524F04-ED9C-4B26-89E1-631154AA7100}" presName="hierChild4" presStyleCnt="0"/>
      <dgm:spPr/>
    </dgm:pt>
    <dgm:pt modelId="{577D989E-31B2-7548-A30B-CBF92629F822}" type="pres">
      <dgm:prSet presAssocID="{850B6B08-CD79-E440-986E-B9596B146534}" presName="Name37" presStyleLbl="parChTrans1D3" presStyleIdx="3" presStyleCnt="5"/>
      <dgm:spPr/>
    </dgm:pt>
    <dgm:pt modelId="{9E4FB442-EA26-D04A-BD32-3A9165A6634A}" type="pres">
      <dgm:prSet presAssocID="{E92B3711-F7DF-3740-A8B1-2B82CD566B07}" presName="hierRoot2" presStyleCnt="0">
        <dgm:presLayoutVars>
          <dgm:hierBranch val="init"/>
        </dgm:presLayoutVars>
      </dgm:prSet>
      <dgm:spPr/>
    </dgm:pt>
    <dgm:pt modelId="{042F37A4-2C00-4742-AA6A-BCC1A5D2DDF8}" type="pres">
      <dgm:prSet presAssocID="{E92B3711-F7DF-3740-A8B1-2B82CD566B07}" presName="rootComposite" presStyleCnt="0"/>
      <dgm:spPr/>
    </dgm:pt>
    <dgm:pt modelId="{EC5B6F2C-6DA9-A849-BD33-1201A49DE373}" type="pres">
      <dgm:prSet presAssocID="{E92B3711-F7DF-3740-A8B1-2B82CD566B07}" presName="rootText" presStyleLbl="node3" presStyleIdx="3" presStyleCnt="5">
        <dgm:presLayoutVars>
          <dgm:chPref val="3"/>
        </dgm:presLayoutVars>
      </dgm:prSet>
      <dgm:spPr>
        <a:prstGeom prst="roundRect">
          <a:avLst/>
        </a:prstGeom>
      </dgm:spPr>
    </dgm:pt>
    <dgm:pt modelId="{A62F2921-5749-5940-9E73-AF03802E2DDD}" type="pres">
      <dgm:prSet presAssocID="{E92B3711-F7DF-3740-A8B1-2B82CD566B07}" presName="rootConnector" presStyleLbl="node3" presStyleIdx="3" presStyleCnt="5"/>
      <dgm:spPr/>
    </dgm:pt>
    <dgm:pt modelId="{B2091FDC-3961-6148-A501-D53C9949B044}" type="pres">
      <dgm:prSet presAssocID="{E92B3711-F7DF-3740-A8B1-2B82CD566B07}" presName="hierChild4" presStyleCnt="0"/>
      <dgm:spPr/>
    </dgm:pt>
    <dgm:pt modelId="{E3342102-22D3-C841-AADB-81FB49B1771A}" type="pres">
      <dgm:prSet presAssocID="{E92B3711-F7DF-3740-A8B1-2B82CD566B07}" presName="hierChild5" presStyleCnt="0"/>
      <dgm:spPr/>
    </dgm:pt>
    <dgm:pt modelId="{53E65604-CBC6-6B49-BB90-B2A680B38198}" type="pres">
      <dgm:prSet presAssocID="{C8D64E55-808A-BE4D-916F-AE541E7C1494}" presName="Name37" presStyleLbl="parChTrans1D3" presStyleIdx="4" presStyleCnt="5"/>
      <dgm:spPr/>
    </dgm:pt>
    <dgm:pt modelId="{E322D619-A32F-2244-8E7A-E18547A247FE}" type="pres">
      <dgm:prSet presAssocID="{F6D0DE56-62A4-6247-957C-F5C496648B2D}" presName="hierRoot2" presStyleCnt="0">
        <dgm:presLayoutVars>
          <dgm:hierBranch val="init"/>
        </dgm:presLayoutVars>
      </dgm:prSet>
      <dgm:spPr/>
    </dgm:pt>
    <dgm:pt modelId="{1307B7E9-F045-B548-BFE9-455CB07E6E41}" type="pres">
      <dgm:prSet presAssocID="{F6D0DE56-62A4-6247-957C-F5C496648B2D}" presName="rootComposite" presStyleCnt="0"/>
      <dgm:spPr/>
    </dgm:pt>
    <dgm:pt modelId="{BABE2C49-C16C-E144-979A-97D3335DA0ED}" type="pres">
      <dgm:prSet presAssocID="{F6D0DE56-62A4-6247-957C-F5C496648B2D}" presName="rootText" presStyleLbl="node3" presStyleIdx="4" presStyleCnt="5">
        <dgm:presLayoutVars>
          <dgm:chPref val="3"/>
        </dgm:presLayoutVars>
      </dgm:prSet>
      <dgm:spPr>
        <a:prstGeom prst="roundRect">
          <a:avLst/>
        </a:prstGeom>
      </dgm:spPr>
    </dgm:pt>
    <dgm:pt modelId="{76DB29B4-A2B2-AB4A-A09C-767D032ADA2C}" type="pres">
      <dgm:prSet presAssocID="{F6D0DE56-62A4-6247-957C-F5C496648B2D}" presName="rootConnector" presStyleLbl="node3" presStyleIdx="4" presStyleCnt="5"/>
      <dgm:spPr/>
    </dgm:pt>
    <dgm:pt modelId="{0F9BCF22-4F56-C046-91F8-F1E2F0BEB176}" type="pres">
      <dgm:prSet presAssocID="{F6D0DE56-62A4-6247-957C-F5C496648B2D}" presName="hierChild4" presStyleCnt="0"/>
      <dgm:spPr/>
    </dgm:pt>
    <dgm:pt modelId="{63075A24-E7C6-E64A-A4C7-F6BC86009688}" type="pres">
      <dgm:prSet presAssocID="{F6D0DE56-62A4-6247-957C-F5C496648B2D}" presName="hierChild5" presStyleCnt="0"/>
      <dgm:spPr/>
    </dgm:pt>
    <dgm:pt modelId="{21DAF5A8-AFB7-45D1-943B-BAB99B07B08C}" type="pres">
      <dgm:prSet presAssocID="{84524F04-ED9C-4B26-89E1-631154AA7100}" presName="hierChild5" presStyleCnt="0"/>
      <dgm:spPr/>
    </dgm:pt>
    <dgm:pt modelId="{7D035A9F-7D7F-45BE-B423-5E9796C08536}" type="pres">
      <dgm:prSet presAssocID="{B574DE3E-CEB8-42F4-8831-FA03841069F0}" presName="hierChild3" presStyleCnt="0"/>
      <dgm:spPr/>
    </dgm:pt>
  </dgm:ptLst>
  <dgm:cxnLst>
    <dgm:cxn modelId="{FE15C904-A553-4FB4-B19A-5DDEE50A6FE3}" type="presOf" srcId="{B574DE3E-CEB8-42F4-8831-FA03841069F0}" destId="{A93D5CE6-B1D7-432F-A3A3-7EAEA5C4FE38}" srcOrd="1" destOrd="0" presId="urn:microsoft.com/office/officeart/2005/8/layout/orgChart1"/>
    <dgm:cxn modelId="{86DCFE0D-FF89-4568-8CDB-6BD9B62F1853}" srcId="{2A91E13A-765B-45FD-9A3E-0CFC82414F87}" destId="{98E2F0B9-0AF5-4CD0-BDEE-38ADF96ECC3D}" srcOrd="2" destOrd="0" parTransId="{E88C370A-8BC7-4BA5-9553-E08D9321C396}" sibTransId="{EB3CC71B-F839-4548-8D1C-E186319AAF61}"/>
    <dgm:cxn modelId="{F334FD0E-AAA6-9F4E-9DA4-9212495D3AFB}" type="presOf" srcId="{C8D64E55-808A-BE4D-916F-AE541E7C1494}" destId="{53E65604-CBC6-6B49-BB90-B2A680B38198}" srcOrd="0" destOrd="0" presId="urn:microsoft.com/office/officeart/2005/8/layout/orgChart1"/>
    <dgm:cxn modelId="{7ABD7E16-35EA-4162-B2E6-63A7EBD0EFB8}" type="presOf" srcId="{84524F04-ED9C-4B26-89E1-631154AA7100}" destId="{BFC011D5-3E0D-4B9E-89E7-322289FE5F48}" srcOrd="0" destOrd="0" presId="urn:microsoft.com/office/officeart/2005/8/layout/orgChart1"/>
    <dgm:cxn modelId="{FE775A1E-8296-43EF-B3B6-F4DD0B42933E}" type="presOf" srcId="{F3FD6C99-839F-4AEC-8D21-B25E672D1476}" destId="{E6C41F20-DEB5-4527-8FAF-A23E64529D31}" srcOrd="0" destOrd="0" presId="urn:microsoft.com/office/officeart/2005/8/layout/orgChart1"/>
    <dgm:cxn modelId="{9A138120-43A2-4EA1-87DD-0CC2B755E0B4}" type="presOf" srcId="{5B78BED9-E2B1-4D8F-AE54-FA5FFEE096CA}" destId="{2E53CB07-029F-4ECC-A2CF-7E63A9FE6105}" srcOrd="0" destOrd="0" presId="urn:microsoft.com/office/officeart/2005/8/layout/orgChart1"/>
    <dgm:cxn modelId="{26A4A021-1BA1-41C6-A554-D9B5BFF60054}" type="presOf" srcId="{BF8AAC56-C9F3-4CAD-BC18-7318EA34F5BE}" destId="{DE2463FF-3B9F-40DA-82F3-9A3D25749B22}" srcOrd="1" destOrd="0" presId="urn:microsoft.com/office/officeart/2005/8/layout/orgChart1"/>
    <dgm:cxn modelId="{3FBB3023-EBF2-4504-8862-1E524A9A1BB3}" srcId="{B574DE3E-CEB8-42F4-8831-FA03841069F0}" destId="{84524F04-ED9C-4B26-89E1-631154AA7100}" srcOrd="1" destOrd="0" parTransId="{F3FD6C99-839F-4AEC-8D21-B25E672D1476}" sibTransId="{817B1AA4-B312-48E8-8CFC-FACB94BC621B}"/>
    <dgm:cxn modelId="{BEBF4126-35AF-489F-8ECF-FAE3A675067B}" type="presOf" srcId="{98E2F0B9-0AF5-4CD0-BDEE-38ADF96ECC3D}" destId="{F153C903-0174-4D0A-A800-7AF540FCA657}" srcOrd="1" destOrd="0" presId="urn:microsoft.com/office/officeart/2005/8/layout/orgChart1"/>
    <dgm:cxn modelId="{53A2192C-0177-4386-A3F4-391BFE25B275}" type="presOf" srcId="{895E92A5-825C-472D-BCF8-B8DB51CA8E3A}" destId="{80070363-84F4-4F00-B12B-36945D2395EF}" srcOrd="0" destOrd="0" presId="urn:microsoft.com/office/officeart/2005/8/layout/orgChart1"/>
    <dgm:cxn modelId="{0BF2BD42-DD48-4FFF-B040-8ED63667CA67}" type="presOf" srcId="{FEE0AB1E-0C5C-4046-9418-5CA5D1F9F299}" destId="{C233EA07-9CC1-4D27-BE9D-23FE46204E26}" srcOrd="0" destOrd="0" presId="urn:microsoft.com/office/officeart/2005/8/layout/orgChart1"/>
    <dgm:cxn modelId="{74588A46-453C-EC4F-B00B-3E4C0E699024}" srcId="{84524F04-ED9C-4B26-89E1-631154AA7100}" destId="{F6D0DE56-62A4-6247-957C-F5C496648B2D}" srcOrd="1" destOrd="0" parTransId="{C8D64E55-808A-BE4D-916F-AE541E7C1494}" sibTransId="{9F1905A5-08F3-2A41-AC09-947D2297F344}"/>
    <dgm:cxn modelId="{225F0E4B-8C6D-4609-ACCB-ECA94C0A8191}" type="presOf" srcId="{77C3E952-DA7F-417C-89F1-5AA5CAC0A677}" destId="{169A8F08-E4B8-42DB-B756-0BD637794E20}" srcOrd="0" destOrd="0" presId="urn:microsoft.com/office/officeart/2005/8/layout/orgChart1"/>
    <dgm:cxn modelId="{0E504A4C-1E06-49D2-8453-463EFCA6196E}" type="presOf" srcId="{E88C370A-8BC7-4BA5-9553-E08D9321C396}" destId="{9C6D1E07-2950-48AE-9DF4-2C94EB3B10A2}" srcOrd="0" destOrd="0" presId="urn:microsoft.com/office/officeart/2005/8/layout/orgChart1"/>
    <dgm:cxn modelId="{DA3B1B69-B440-49CF-8D38-97267146CC7A}" type="presOf" srcId="{B574DE3E-CEB8-42F4-8831-FA03841069F0}" destId="{D8F70449-00C9-4DCE-8F0B-2BB9C1AA5694}" srcOrd="0" destOrd="0" presId="urn:microsoft.com/office/officeart/2005/8/layout/orgChart1"/>
    <dgm:cxn modelId="{CEC4DE75-7D8C-4F2D-960D-EBA8AB59904A}" type="presOf" srcId="{BF8AAC56-C9F3-4CAD-BC18-7318EA34F5BE}" destId="{4D073644-2F03-4F13-804B-77684323F5FD}" srcOrd="0" destOrd="0" presId="urn:microsoft.com/office/officeart/2005/8/layout/orgChart1"/>
    <dgm:cxn modelId="{8D29B487-7DA9-446F-85CA-7D8D5B7366E6}" srcId="{B574DE3E-CEB8-42F4-8831-FA03841069F0}" destId="{2A91E13A-765B-45FD-9A3E-0CFC82414F87}" srcOrd="0" destOrd="0" parTransId="{FEE0AB1E-0C5C-4046-9418-5CA5D1F9F299}" sibTransId="{D206D5BE-6D89-4917-B359-7FCCC2D95CDA}"/>
    <dgm:cxn modelId="{1F544B9C-DFE8-314D-B3FC-990BF364BA66}" type="presOf" srcId="{E92B3711-F7DF-3740-A8B1-2B82CD566B07}" destId="{A62F2921-5749-5940-9E73-AF03802E2DDD}" srcOrd="1" destOrd="0" presId="urn:microsoft.com/office/officeart/2005/8/layout/orgChart1"/>
    <dgm:cxn modelId="{7DADB4AB-EBAA-4549-ACBB-EF682B406F48}" srcId="{5B78BED9-E2B1-4D8F-AE54-FA5FFEE096CA}" destId="{B574DE3E-CEB8-42F4-8831-FA03841069F0}" srcOrd="0" destOrd="0" parTransId="{DD4CEAD2-79ED-4CE7-8B5C-588C7C873694}" sibTransId="{15931A87-F5FD-4C10-B331-EE8307FD3E17}"/>
    <dgm:cxn modelId="{DCD51CAF-0C8C-264A-89EF-D43EFEF2E024}" type="presOf" srcId="{E92B3711-F7DF-3740-A8B1-2B82CD566B07}" destId="{EC5B6F2C-6DA9-A849-BD33-1201A49DE373}" srcOrd="0" destOrd="0" presId="urn:microsoft.com/office/officeart/2005/8/layout/orgChart1"/>
    <dgm:cxn modelId="{111F98B1-54F6-E04C-A9DF-7CA572D558E4}" srcId="{84524F04-ED9C-4B26-89E1-631154AA7100}" destId="{E92B3711-F7DF-3740-A8B1-2B82CD566B07}" srcOrd="0" destOrd="0" parTransId="{850B6B08-CD79-E440-986E-B9596B146534}" sibTransId="{77BC992A-A071-454A-BC9E-ED0B3B340685}"/>
    <dgm:cxn modelId="{5130B3BC-7822-2D46-9291-C96B231B590B}" type="presOf" srcId="{F6D0DE56-62A4-6247-957C-F5C496648B2D}" destId="{76DB29B4-A2B2-AB4A-A09C-767D032ADA2C}" srcOrd="1" destOrd="0" presId="urn:microsoft.com/office/officeart/2005/8/layout/orgChart1"/>
    <dgm:cxn modelId="{1AF2EBBD-356C-4993-811C-3F0E42F87768}" type="presOf" srcId="{4D84B4DE-D7AF-4BAF-B616-8F32B3773E3C}" destId="{A13DBF5D-2F7C-4F89-A244-F7298023CD9F}" srcOrd="0" destOrd="0" presId="urn:microsoft.com/office/officeart/2005/8/layout/orgChart1"/>
    <dgm:cxn modelId="{50E112C2-6A17-4FE2-B80F-93F924F99B5A}" type="presOf" srcId="{98E2F0B9-0AF5-4CD0-BDEE-38ADF96ECC3D}" destId="{8A4D8F0F-1FC2-4B66-A62A-1008739CFFFF}" srcOrd="0" destOrd="0" presId="urn:microsoft.com/office/officeart/2005/8/layout/orgChart1"/>
    <dgm:cxn modelId="{4915A5CE-7852-7B46-B042-9F2065E7E050}" type="presOf" srcId="{F6D0DE56-62A4-6247-957C-F5C496648B2D}" destId="{BABE2C49-C16C-E144-979A-97D3335DA0ED}" srcOrd="0" destOrd="0" presId="urn:microsoft.com/office/officeart/2005/8/layout/orgChart1"/>
    <dgm:cxn modelId="{F3D288D4-B511-40E9-A3BB-95CB08E85186}" type="presOf" srcId="{4D84B4DE-D7AF-4BAF-B616-8F32B3773E3C}" destId="{7CB963B2-76AC-4EFD-B0AC-B3DEBF7D6884}" srcOrd="1" destOrd="0" presId="urn:microsoft.com/office/officeart/2005/8/layout/orgChart1"/>
    <dgm:cxn modelId="{183274E3-0E06-4F55-8DA5-3CAADF260611}" type="presOf" srcId="{84524F04-ED9C-4B26-89E1-631154AA7100}" destId="{B121ED36-7A51-4CFA-A073-9C0C1CF08C34}" srcOrd="1" destOrd="0" presId="urn:microsoft.com/office/officeart/2005/8/layout/orgChart1"/>
    <dgm:cxn modelId="{5BE6C6E6-FCEE-4292-AD3D-C0A4457D7EF4}" srcId="{2A91E13A-765B-45FD-9A3E-0CFC82414F87}" destId="{4D84B4DE-D7AF-4BAF-B616-8F32B3773E3C}" srcOrd="1" destOrd="0" parTransId="{895E92A5-825C-472D-BCF8-B8DB51CA8E3A}" sibTransId="{C788D059-5E49-4F72-938D-514772815AB9}"/>
    <dgm:cxn modelId="{C12AEBF7-E26D-8A45-9497-39B8361419E8}" type="presOf" srcId="{850B6B08-CD79-E440-986E-B9596B146534}" destId="{577D989E-31B2-7548-A30B-CBF92629F822}" srcOrd="0" destOrd="0" presId="urn:microsoft.com/office/officeart/2005/8/layout/orgChart1"/>
    <dgm:cxn modelId="{DBD086FB-F59F-4A0C-8AF0-EEEA26530012}" type="presOf" srcId="{2A91E13A-765B-45FD-9A3E-0CFC82414F87}" destId="{8F3188F2-7836-4F24-9561-A901971A7700}" srcOrd="0" destOrd="0" presId="urn:microsoft.com/office/officeart/2005/8/layout/orgChart1"/>
    <dgm:cxn modelId="{ADBB25FD-51EA-408B-9159-5362482961DF}" type="presOf" srcId="{2A91E13A-765B-45FD-9A3E-0CFC82414F87}" destId="{B55C26A6-A2D0-49AB-8BD1-78194FCF15D2}" srcOrd="1" destOrd="0" presId="urn:microsoft.com/office/officeart/2005/8/layout/orgChart1"/>
    <dgm:cxn modelId="{3EFD2AFD-0E95-4942-B60F-82694A74F59E}" srcId="{2A91E13A-765B-45FD-9A3E-0CFC82414F87}" destId="{BF8AAC56-C9F3-4CAD-BC18-7318EA34F5BE}" srcOrd="0" destOrd="0" parTransId="{77C3E952-DA7F-417C-89F1-5AA5CAC0A677}" sibTransId="{C451418F-BBB8-4B1C-81BF-B61C7698F264}"/>
    <dgm:cxn modelId="{E7833CD8-225D-4FE3-942D-D2849560271E}" type="presParOf" srcId="{2E53CB07-029F-4ECC-A2CF-7E63A9FE6105}" destId="{1B0CD608-3457-4CA4-A302-B167860987C8}" srcOrd="0" destOrd="0" presId="urn:microsoft.com/office/officeart/2005/8/layout/orgChart1"/>
    <dgm:cxn modelId="{3B33A663-E7A8-4150-8D8F-418C3BAF212D}" type="presParOf" srcId="{1B0CD608-3457-4CA4-A302-B167860987C8}" destId="{AF0FB7C5-20E3-474F-8F3E-93BD10B8A360}" srcOrd="0" destOrd="0" presId="urn:microsoft.com/office/officeart/2005/8/layout/orgChart1"/>
    <dgm:cxn modelId="{804AFF81-BB5C-44EE-891A-CAAEA20715AC}" type="presParOf" srcId="{AF0FB7C5-20E3-474F-8F3E-93BD10B8A360}" destId="{D8F70449-00C9-4DCE-8F0B-2BB9C1AA5694}" srcOrd="0" destOrd="0" presId="urn:microsoft.com/office/officeart/2005/8/layout/orgChart1"/>
    <dgm:cxn modelId="{02A6C24C-B57B-402B-A7B4-D35B877B8286}" type="presParOf" srcId="{AF0FB7C5-20E3-474F-8F3E-93BD10B8A360}" destId="{A93D5CE6-B1D7-432F-A3A3-7EAEA5C4FE38}" srcOrd="1" destOrd="0" presId="urn:microsoft.com/office/officeart/2005/8/layout/orgChart1"/>
    <dgm:cxn modelId="{0B306B92-7B02-4EAE-91CA-DF21E0DC15E7}" type="presParOf" srcId="{1B0CD608-3457-4CA4-A302-B167860987C8}" destId="{441064C1-310A-42CE-8AB5-52C9A1C15A39}" srcOrd="1" destOrd="0" presId="urn:microsoft.com/office/officeart/2005/8/layout/orgChart1"/>
    <dgm:cxn modelId="{86AFD497-1667-4AB7-917D-88AF98F54FD9}" type="presParOf" srcId="{441064C1-310A-42CE-8AB5-52C9A1C15A39}" destId="{C233EA07-9CC1-4D27-BE9D-23FE46204E26}" srcOrd="0" destOrd="0" presId="urn:microsoft.com/office/officeart/2005/8/layout/orgChart1"/>
    <dgm:cxn modelId="{388BE2BD-B0C8-4D1F-B821-9BF54D41D99D}" type="presParOf" srcId="{441064C1-310A-42CE-8AB5-52C9A1C15A39}" destId="{76E18835-097B-486C-9EB5-BCC92CA31CC5}" srcOrd="1" destOrd="0" presId="urn:microsoft.com/office/officeart/2005/8/layout/orgChart1"/>
    <dgm:cxn modelId="{FE8362D2-6DC4-4E78-9317-989B0DA40246}" type="presParOf" srcId="{76E18835-097B-486C-9EB5-BCC92CA31CC5}" destId="{0C76A023-2E22-45EE-88C3-CC49DD16EE87}" srcOrd="0" destOrd="0" presId="urn:microsoft.com/office/officeart/2005/8/layout/orgChart1"/>
    <dgm:cxn modelId="{4D442469-3DC0-415B-AE0B-BE841E637F01}" type="presParOf" srcId="{0C76A023-2E22-45EE-88C3-CC49DD16EE87}" destId="{8F3188F2-7836-4F24-9561-A901971A7700}" srcOrd="0" destOrd="0" presId="urn:microsoft.com/office/officeart/2005/8/layout/orgChart1"/>
    <dgm:cxn modelId="{6F56E3BE-0C4B-4217-9DD6-B05571C92067}" type="presParOf" srcId="{0C76A023-2E22-45EE-88C3-CC49DD16EE87}" destId="{B55C26A6-A2D0-49AB-8BD1-78194FCF15D2}" srcOrd="1" destOrd="0" presId="urn:microsoft.com/office/officeart/2005/8/layout/orgChart1"/>
    <dgm:cxn modelId="{5B94268A-F226-4AF7-B342-B970104923B4}" type="presParOf" srcId="{76E18835-097B-486C-9EB5-BCC92CA31CC5}" destId="{FAF2C2A5-F268-405E-A4CA-9901A7AA4F33}" srcOrd="1" destOrd="0" presId="urn:microsoft.com/office/officeart/2005/8/layout/orgChart1"/>
    <dgm:cxn modelId="{66C59BE3-592E-4A38-AF5E-A0A71F7D143D}" type="presParOf" srcId="{FAF2C2A5-F268-405E-A4CA-9901A7AA4F33}" destId="{169A8F08-E4B8-42DB-B756-0BD637794E20}" srcOrd="0" destOrd="0" presId="urn:microsoft.com/office/officeart/2005/8/layout/orgChart1"/>
    <dgm:cxn modelId="{E3553591-E5EB-4CF3-83F2-AC6A55F47B3A}" type="presParOf" srcId="{FAF2C2A5-F268-405E-A4CA-9901A7AA4F33}" destId="{A0DADDF0-1E0C-40DF-9311-A0B6A4FE4A17}" srcOrd="1" destOrd="0" presId="urn:microsoft.com/office/officeart/2005/8/layout/orgChart1"/>
    <dgm:cxn modelId="{D47F1EB1-2617-4952-9DDB-1191AA49D711}" type="presParOf" srcId="{A0DADDF0-1E0C-40DF-9311-A0B6A4FE4A17}" destId="{641948B2-183D-4474-ABC3-CCF7470F6963}" srcOrd="0" destOrd="0" presId="urn:microsoft.com/office/officeart/2005/8/layout/orgChart1"/>
    <dgm:cxn modelId="{FAA7673B-4208-40CF-BE66-B8494B66EE42}" type="presParOf" srcId="{641948B2-183D-4474-ABC3-CCF7470F6963}" destId="{4D073644-2F03-4F13-804B-77684323F5FD}" srcOrd="0" destOrd="0" presId="urn:microsoft.com/office/officeart/2005/8/layout/orgChart1"/>
    <dgm:cxn modelId="{C2348183-4B58-403C-BCE5-9B11BD0CD92A}" type="presParOf" srcId="{641948B2-183D-4474-ABC3-CCF7470F6963}" destId="{DE2463FF-3B9F-40DA-82F3-9A3D25749B22}" srcOrd="1" destOrd="0" presId="urn:microsoft.com/office/officeart/2005/8/layout/orgChart1"/>
    <dgm:cxn modelId="{19503256-128B-42BE-9CDF-FE88DF098F3A}" type="presParOf" srcId="{A0DADDF0-1E0C-40DF-9311-A0B6A4FE4A17}" destId="{F58772AB-174D-4E24-9E98-6869235EC6B4}" srcOrd="1" destOrd="0" presId="urn:microsoft.com/office/officeart/2005/8/layout/orgChart1"/>
    <dgm:cxn modelId="{A6626D69-2A92-4077-AC58-852EC0E92EB7}" type="presParOf" srcId="{A0DADDF0-1E0C-40DF-9311-A0B6A4FE4A17}" destId="{1851BDFC-1266-4ADF-AE87-654D87394D8A}" srcOrd="2" destOrd="0" presId="urn:microsoft.com/office/officeart/2005/8/layout/orgChart1"/>
    <dgm:cxn modelId="{2015FC61-88D1-44E3-86F1-948A0DEA942F}" type="presParOf" srcId="{FAF2C2A5-F268-405E-A4CA-9901A7AA4F33}" destId="{80070363-84F4-4F00-B12B-36945D2395EF}" srcOrd="2" destOrd="0" presId="urn:microsoft.com/office/officeart/2005/8/layout/orgChart1"/>
    <dgm:cxn modelId="{E905E7D0-1E03-4BC7-89D3-2D6ABB0E616D}" type="presParOf" srcId="{FAF2C2A5-F268-405E-A4CA-9901A7AA4F33}" destId="{7B9DF526-6601-4C75-B366-E64C4944688D}" srcOrd="3" destOrd="0" presId="urn:microsoft.com/office/officeart/2005/8/layout/orgChart1"/>
    <dgm:cxn modelId="{30AEE92D-F10B-4E19-99CA-A17B6802AFC6}" type="presParOf" srcId="{7B9DF526-6601-4C75-B366-E64C4944688D}" destId="{0059C443-D6DD-4956-BC88-0F0D8CE28D98}" srcOrd="0" destOrd="0" presId="urn:microsoft.com/office/officeart/2005/8/layout/orgChart1"/>
    <dgm:cxn modelId="{748C544A-878A-4531-A782-C438B2FAF475}" type="presParOf" srcId="{0059C443-D6DD-4956-BC88-0F0D8CE28D98}" destId="{A13DBF5D-2F7C-4F89-A244-F7298023CD9F}" srcOrd="0" destOrd="0" presId="urn:microsoft.com/office/officeart/2005/8/layout/orgChart1"/>
    <dgm:cxn modelId="{8C1CAB80-D505-42B2-BFB6-585D87F58A4A}" type="presParOf" srcId="{0059C443-D6DD-4956-BC88-0F0D8CE28D98}" destId="{7CB963B2-76AC-4EFD-B0AC-B3DEBF7D6884}" srcOrd="1" destOrd="0" presId="urn:microsoft.com/office/officeart/2005/8/layout/orgChart1"/>
    <dgm:cxn modelId="{8CEC7E7E-C9EE-4AF4-90AC-3FBA8A6B4059}" type="presParOf" srcId="{7B9DF526-6601-4C75-B366-E64C4944688D}" destId="{4EBEDB58-59F5-412F-A337-4B3C37EA60C2}" srcOrd="1" destOrd="0" presId="urn:microsoft.com/office/officeart/2005/8/layout/orgChart1"/>
    <dgm:cxn modelId="{B683D372-64C1-45E6-A91F-6B03F4F3735E}" type="presParOf" srcId="{7B9DF526-6601-4C75-B366-E64C4944688D}" destId="{4717E003-72C1-4035-9917-5A543C33F3CA}" srcOrd="2" destOrd="0" presId="urn:microsoft.com/office/officeart/2005/8/layout/orgChart1"/>
    <dgm:cxn modelId="{F4408C09-8357-4E22-8F18-DDFD7BDFEF2A}" type="presParOf" srcId="{FAF2C2A5-F268-405E-A4CA-9901A7AA4F33}" destId="{9C6D1E07-2950-48AE-9DF4-2C94EB3B10A2}" srcOrd="4" destOrd="0" presId="urn:microsoft.com/office/officeart/2005/8/layout/orgChart1"/>
    <dgm:cxn modelId="{7081BD99-4BA7-47DE-92A4-F01096C1FE2C}" type="presParOf" srcId="{FAF2C2A5-F268-405E-A4CA-9901A7AA4F33}" destId="{4C5DCB1C-88FB-412E-83C2-B46C1B9AD8E2}" srcOrd="5" destOrd="0" presId="urn:microsoft.com/office/officeart/2005/8/layout/orgChart1"/>
    <dgm:cxn modelId="{9D8C3A3D-1226-430E-BC28-3FFE5502CC12}" type="presParOf" srcId="{4C5DCB1C-88FB-412E-83C2-B46C1B9AD8E2}" destId="{925D9D2A-6B63-49AB-8CD3-B5147CB62882}" srcOrd="0" destOrd="0" presId="urn:microsoft.com/office/officeart/2005/8/layout/orgChart1"/>
    <dgm:cxn modelId="{0A0F63A9-6F82-46A1-A92F-9B43259E6BA3}" type="presParOf" srcId="{925D9D2A-6B63-49AB-8CD3-B5147CB62882}" destId="{8A4D8F0F-1FC2-4B66-A62A-1008739CFFFF}" srcOrd="0" destOrd="0" presId="urn:microsoft.com/office/officeart/2005/8/layout/orgChart1"/>
    <dgm:cxn modelId="{36671F56-B821-4D25-B147-BEBEFE0A4E87}" type="presParOf" srcId="{925D9D2A-6B63-49AB-8CD3-B5147CB62882}" destId="{F153C903-0174-4D0A-A800-7AF540FCA657}" srcOrd="1" destOrd="0" presId="urn:microsoft.com/office/officeart/2005/8/layout/orgChart1"/>
    <dgm:cxn modelId="{3A86CFA3-CEB9-4733-BA45-F091DB3AD859}" type="presParOf" srcId="{4C5DCB1C-88FB-412E-83C2-B46C1B9AD8E2}" destId="{08D44088-7759-4D48-BB85-122A25404249}" srcOrd="1" destOrd="0" presId="urn:microsoft.com/office/officeart/2005/8/layout/orgChart1"/>
    <dgm:cxn modelId="{CEF08012-B7E9-4179-85A0-76966F30ABA8}" type="presParOf" srcId="{4C5DCB1C-88FB-412E-83C2-B46C1B9AD8E2}" destId="{CC0BB99C-99DF-47B2-AB16-A23BAC16BEBE}" srcOrd="2" destOrd="0" presId="urn:microsoft.com/office/officeart/2005/8/layout/orgChart1"/>
    <dgm:cxn modelId="{39462ADA-3584-4D62-BD21-3E9752301ECA}" type="presParOf" srcId="{76E18835-097B-486C-9EB5-BCC92CA31CC5}" destId="{C2790CBF-06E7-4532-A598-3506969B495C}" srcOrd="2" destOrd="0" presId="urn:microsoft.com/office/officeart/2005/8/layout/orgChart1"/>
    <dgm:cxn modelId="{7E692CA8-361C-49EC-A843-7E8A8338D788}" type="presParOf" srcId="{441064C1-310A-42CE-8AB5-52C9A1C15A39}" destId="{E6C41F20-DEB5-4527-8FAF-A23E64529D31}" srcOrd="2" destOrd="0" presId="urn:microsoft.com/office/officeart/2005/8/layout/orgChart1"/>
    <dgm:cxn modelId="{28C55C54-05B5-487E-B061-29EB5B64CB1B}" type="presParOf" srcId="{441064C1-310A-42CE-8AB5-52C9A1C15A39}" destId="{F457853C-3A24-4B65-9EB0-14EA9BC54D1B}" srcOrd="3" destOrd="0" presId="urn:microsoft.com/office/officeart/2005/8/layout/orgChart1"/>
    <dgm:cxn modelId="{F70046F2-8783-46FD-8951-B13BB200CA69}" type="presParOf" srcId="{F457853C-3A24-4B65-9EB0-14EA9BC54D1B}" destId="{C9F5E474-EB98-4D41-BC4D-AD6DF47C148D}" srcOrd="0" destOrd="0" presId="urn:microsoft.com/office/officeart/2005/8/layout/orgChart1"/>
    <dgm:cxn modelId="{03F5076C-FD4D-428B-94B9-AE300F8E335E}" type="presParOf" srcId="{C9F5E474-EB98-4D41-BC4D-AD6DF47C148D}" destId="{BFC011D5-3E0D-4B9E-89E7-322289FE5F48}" srcOrd="0" destOrd="0" presId="urn:microsoft.com/office/officeart/2005/8/layout/orgChart1"/>
    <dgm:cxn modelId="{F2A13250-15DE-4AFA-B19B-886EF81B3F77}" type="presParOf" srcId="{C9F5E474-EB98-4D41-BC4D-AD6DF47C148D}" destId="{B121ED36-7A51-4CFA-A073-9C0C1CF08C34}" srcOrd="1" destOrd="0" presId="urn:microsoft.com/office/officeart/2005/8/layout/orgChart1"/>
    <dgm:cxn modelId="{787B7DED-5C4B-4E8F-98C7-738630121F8E}" type="presParOf" srcId="{F457853C-3A24-4B65-9EB0-14EA9BC54D1B}" destId="{914C2698-CB0C-49E8-9E17-F38CE7BDAA80}" srcOrd="1" destOrd="0" presId="urn:microsoft.com/office/officeart/2005/8/layout/orgChart1"/>
    <dgm:cxn modelId="{51B1D9E7-2287-B04B-9004-B4B7F69AD0DA}" type="presParOf" srcId="{914C2698-CB0C-49E8-9E17-F38CE7BDAA80}" destId="{577D989E-31B2-7548-A30B-CBF92629F822}" srcOrd="0" destOrd="0" presId="urn:microsoft.com/office/officeart/2005/8/layout/orgChart1"/>
    <dgm:cxn modelId="{E2BE59A5-E223-F047-B888-0CA6CE7165B5}" type="presParOf" srcId="{914C2698-CB0C-49E8-9E17-F38CE7BDAA80}" destId="{9E4FB442-EA26-D04A-BD32-3A9165A6634A}" srcOrd="1" destOrd="0" presId="urn:microsoft.com/office/officeart/2005/8/layout/orgChart1"/>
    <dgm:cxn modelId="{DE159949-A3B5-5741-986D-BC61ABAA9935}" type="presParOf" srcId="{9E4FB442-EA26-D04A-BD32-3A9165A6634A}" destId="{042F37A4-2C00-4742-AA6A-BCC1A5D2DDF8}" srcOrd="0" destOrd="0" presId="urn:microsoft.com/office/officeart/2005/8/layout/orgChart1"/>
    <dgm:cxn modelId="{3E04629D-21F0-364A-AEB4-30574631F4C1}" type="presParOf" srcId="{042F37A4-2C00-4742-AA6A-BCC1A5D2DDF8}" destId="{EC5B6F2C-6DA9-A849-BD33-1201A49DE373}" srcOrd="0" destOrd="0" presId="urn:microsoft.com/office/officeart/2005/8/layout/orgChart1"/>
    <dgm:cxn modelId="{FCB366EB-2E03-2843-8791-8D37048C6416}" type="presParOf" srcId="{042F37A4-2C00-4742-AA6A-BCC1A5D2DDF8}" destId="{A62F2921-5749-5940-9E73-AF03802E2DDD}" srcOrd="1" destOrd="0" presId="urn:microsoft.com/office/officeart/2005/8/layout/orgChart1"/>
    <dgm:cxn modelId="{891D8B7C-0D91-EE4B-A41C-2CD2EA10AEF5}" type="presParOf" srcId="{9E4FB442-EA26-D04A-BD32-3A9165A6634A}" destId="{B2091FDC-3961-6148-A501-D53C9949B044}" srcOrd="1" destOrd="0" presId="urn:microsoft.com/office/officeart/2005/8/layout/orgChart1"/>
    <dgm:cxn modelId="{6AF0F6D8-E7F2-DA42-BEB3-963EA7B59524}" type="presParOf" srcId="{9E4FB442-EA26-D04A-BD32-3A9165A6634A}" destId="{E3342102-22D3-C841-AADB-81FB49B1771A}" srcOrd="2" destOrd="0" presId="urn:microsoft.com/office/officeart/2005/8/layout/orgChart1"/>
    <dgm:cxn modelId="{71E541AF-612A-C64D-80CA-0D6D380A5D74}" type="presParOf" srcId="{914C2698-CB0C-49E8-9E17-F38CE7BDAA80}" destId="{53E65604-CBC6-6B49-BB90-B2A680B38198}" srcOrd="2" destOrd="0" presId="urn:microsoft.com/office/officeart/2005/8/layout/orgChart1"/>
    <dgm:cxn modelId="{29BFE91C-77F0-6742-B27F-64EDDDA211F6}" type="presParOf" srcId="{914C2698-CB0C-49E8-9E17-F38CE7BDAA80}" destId="{E322D619-A32F-2244-8E7A-E18547A247FE}" srcOrd="3" destOrd="0" presId="urn:microsoft.com/office/officeart/2005/8/layout/orgChart1"/>
    <dgm:cxn modelId="{ADA23B25-800C-5D4B-8B77-01D9378FD9D3}" type="presParOf" srcId="{E322D619-A32F-2244-8E7A-E18547A247FE}" destId="{1307B7E9-F045-B548-BFE9-455CB07E6E41}" srcOrd="0" destOrd="0" presId="urn:microsoft.com/office/officeart/2005/8/layout/orgChart1"/>
    <dgm:cxn modelId="{BD044C14-D9EA-2948-8A66-5EA1586B8ACE}" type="presParOf" srcId="{1307B7E9-F045-B548-BFE9-455CB07E6E41}" destId="{BABE2C49-C16C-E144-979A-97D3335DA0ED}" srcOrd="0" destOrd="0" presId="urn:microsoft.com/office/officeart/2005/8/layout/orgChart1"/>
    <dgm:cxn modelId="{CB7A5EC4-115C-A141-BA1E-C84CBCE097F5}" type="presParOf" srcId="{1307B7E9-F045-B548-BFE9-455CB07E6E41}" destId="{76DB29B4-A2B2-AB4A-A09C-767D032ADA2C}" srcOrd="1" destOrd="0" presId="urn:microsoft.com/office/officeart/2005/8/layout/orgChart1"/>
    <dgm:cxn modelId="{00A45520-B0A2-2240-B1F3-A26649344460}" type="presParOf" srcId="{E322D619-A32F-2244-8E7A-E18547A247FE}" destId="{0F9BCF22-4F56-C046-91F8-F1E2F0BEB176}" srcOrd="1" destOrd="0" presId="urn:microsoft.com/office/officeart/2005/8/layout/orgChart1"/>
    <dgm:cxn modelId="{27A98633-220C-C648-AB29-97B00D85C144}" type="presParOf" srcId="{E322D619-A32F-2244-8E7A-E18547A247FE}" destId="{63075A24-E7C6-E64A-A4C7-F6BC86009688}" srcOrd="2" destOrd="0" presId="urn:microsoft.com/office/officeart/2005/8/layout/orgChart1"/>
    <dgm:cxn modelId="{ED548AF6-63E4-4314-A379-6B8386293726}" type="presParOf" srcId="{F457853C-3A24-4B65-9EB0-14EA9BC54D1B}" destId="{21DAF5A8-AFB7-45D1-943B-BAB99B07B08C}" srcOrd="2" destOrd="0" presId="urn:microsoft.com/office/officeart/2005/8/layout/orgChart1"/>
    <dgm:cxn modelId="{D81C3000-4E78-4742-AA50-521BE74523C8}" type="presParOf" srcId="{1B0CD608-3457-4CA4-A302-B167860987C8}" destId="{7D035A9F-7D7F-45BE-B423-5E9796C0853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5B78BED9-E2B1-4D8F-AE54-FA5FFEE096C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574DE3E-CEB8-42F4-8831-FA03841069F0}">
      <dgm:prSet phldrT="[Text]" custT="1"/>
      <dgm:spPr>
        <a:xfrm>
          <a:off x="2286446" y="667"/>
          <a:ext cx="3656707" cy="1828353"/>
        </a:xfrm>
        <a:prstGeom prst="roundRect">
          <a:avLst/>
        </a:prstGeom>
        <a:solidFill>
          <a:srgbClr val="1B2B51"/>
        </a:solidFill>
        <a:ln w="25400" cap="flat" cmpd="sng" algn="ctr">
          <a:solidFill>
            <a:srgbClr val="1B2B51"/>
          </a:solidFill>
          <a:prstDash val="solid"/>
        </a:ln>
        <a:effectLst/>
      </dgm:spPr>
      <dgm:t>
        <a:bodyPr/>
        <a:lstStyle/>
        <a:p>
          <a:pPr>
            <a:buNone/>
          </a:pPr>
          <a:r>
            <a:rPr lang="en-US" sz="3600">
              <a:solidFill>
                <a:sysClr val="window" lastClr="FFFFFF"/>
              </a:solidFill>
              <a:latin typeface="Helvetica Neue"/>
              <a:ea typeface="+mn-ea"/>
              <a:cs typeface="+mn-cs"/>
            </a:rPr>
            <a:t>PROPERTY RISKS</a:t>
          </a:r>
        </a:p>
      </dgm:t>
    </dgm:pt>
    <dgm:pt modelId="{DD4CEAD2-79ED-4CE7-8B5C-588C7C873694}" type="parTrans" cxnId="{7DADB4AB-EBAA-4549-ACBB-EF682B406F48}">
      <dgm:prSet/>
      <dgm:spPr/>
      <dgm:t>
        <a:bodyPr/>
        <a:lstStyle/>
        <a:p>
          <a:endParaRPr lang="en-US"/>
        </a:p>
      </dgm:t>
    </dgm:pt>
    <dgm:pt modelId="{15931A87-F5FD-4C10-B331-EE8307FD3E17}" type="sibTrans" cxnId="{7DADB4AB-EBAA-4549-ACBB-EF682B406F48}">
      <dgm:prSet/>
      <dgm:spPr/>
      <dgm:t>
        <a:bodyPr/>
        <a:lstStyle/>
        <a:p>
          <a:endParaRPr lang="en-US"/>
        </a:p>
      </dgm:t>
    </dgm:pt>
    <dgm:pt modelId="{2A91E13A-765B-45FD-9A3E-0CFC82414F87}">
      <dgm:prSet phldrT="[Text]" custT="1"/>
      <dgm:spPr>
        <a:xfrm>
          <a:off x="74138" y="2596929"/>
          <a:ext cx="3656707" cy="1828353"/>
        </a:xfrm>
        <a:prstGeom prst="roundRect">
          <a:avLst/>
        </a:prstGeom>
        <a:solidFill>
          <a:srgbClr val="1B2B51"/>
        </a:solidFill>
        <a:ln w="25400" cap="flat" cmpd="sng" algn="ctr">
          <a:solidFill>
            <a:srgbClr val="1B2B51"/>
          </a:solidFill>
          <a:prstDash val="solid"/>
        </a:ln>
        <a:effectLst/>
      </dgm:spPr>
      <dgm:t>
        <a:bodyPr/>
        <a:lstStyle/>
        <a:p>
          <a:pPr>
            <a:buNone/>
          </a:pPr>
          <a:r>
            <a:rPr lang="en-US" sz="3600">
              <a:solidFill>
                <a:sysClr val="window" lastClr="FFFFFF"/>
              </a:solidFill>
              <a:latin typeface="Helvetica Neue"/>
              <a:ea typeface="+mn-ea"/>
              <a:cs typeface="+mn-cs"/>
            </a:rPr>
            <a:t>HOME</a:t>
          </a:r>
        </a:p>
      </dgm:t>
    </dgm:pt>
    <dgm:pt modelId="{FEE0AB1E-0C5C-4046-9418-5CA5D1F9F299}" type="parTrans" cxnId="{8D29B487-7DA9-446F-85CA-7D8D5B7366E6}">
      <dgm:prSet/>
      <dgm:spPr>
        <a:xfrm>
          <a:off x="1902492" y="1829020"/>
          <a:ext cx="2212307" cy="767908"/>
        </a:xfrm>
        <a:custGeom>
          <a:avLst/>
          <a:gdLst/>
          <a:ahLst/>
          <a:cxnLst/>
          <a:rect l="0" t="0" r="0" b="0"/>
          <a:pathLst>
            <a:path>
              <a:moveTo>
                <a:pt x="2212307" y="0"/>
              </a:moveTo>
              <a:lnTo>
                <a:pt x="2212307" y="383954"/>
              </a:lnTo>
              <a:lnTo>
                <a:pt x="0" y="383954"/>
              </a:lnTo>
              <a:lnTo>
                <a:pt x="0" y="76790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D206D5BE-6D89-4917-B359-7FCCC2D95CDA}" type="sibTrans" cxnId="{8D29B487-7DA9-446F-85CA-7D8D5B7366E6}">
      <dgm:prSet/>
      <dgm:spPr/>
      <dgm:t>
        <a:bodyPr/>
        <a:lstStyle/>
        <a:p>
          <a:endParaRPr lang="en-US"/>
        </a:p>
      </dgm:t>
    </dgm:pt>
    <dgm:pt modelId="{84524F04-ED9C-4B26-89E1-631154AA7100}">
      <dgm:prSet phldrT="[Text]" custT="1"/>
      <dgm:spPr>
        <a:xfrm>
          <a:off x="4498754" y="2596929"/>
          <a:ext cx="3656707" cy="1828353"/>
        </a:xfrm>
        <a:prstGeom prst="roundRect">
          <a:avLst/>
        </a:prstGeom>
        <a:solidFill>
          <a:srgbClr val="1B2B51"/>
        </a:solidFill>
        <a:ln w="25400" cap="flat" cmpd="sng" algn="ctr">
          <a:solidFill>
            <a:srgbClr val="1B2B51"/>
          </a:solidFill>
          <a:prstDash val="solid"/>
        </a:ln>
        <a:effectLst/>
      </dgm:spPr>
      <dgm:t>
        <a:bodyPr/>
        <a:lstStyle/>
        <a:p>
          <a:pPr>
            <a:buNone/>
          </a:pPr>
          <a:r>
            <a:rPr lang="en-US" sz="3600">
              <a:solidFill>
                <a:sysClr val="window" lastClr="FFFFFF"/>
              </a:solidFill>
              <a:latin typeface="Helvetica Neue"/>
              <a:ea typeface="+mn-ea"/>
              <a:cs typeface="+mn-cs"/>
            </a:rPr>
            <a:t>AUTO</a:t>
          </a:r>
        </a:p>
      </dgm:t>
    </dgm:pt>
    <dgm:pt modelId="{F3FD6C99-839F-4AEC-8D21-B25E672D1476}" type="parTrans" cxnId="{3FBB3023-EBF2-4504-8862-1E524A9A1BB3}">
      <dgm:prSet/>
      <dgm:spPr>
        <a:xfrm>
          <a:off x="4114800" y="1829020"/>
          <a:ext cx="2212307" cy="767908"/>
        </a:xfrm>
        <a:custGeom>
          <a:avLst/>
          <a:gdLst/>
          <a:ahLst/>
          <a:cxnLst/>
          <a:rect l="0" t="0" r="0" b="0"/>
          <a:pathLst>
            <a:path>
              <a:moveTo>
                <a:pt x="0" y="0"/>
              </a:moveTo>
              <a:lnTo>
                <a:pt x="0" y="383954"/>
              </a:lnTo>
              <a:lnTo>
                <a:pt x="2212307" y="383954"/>
              </a:lnTo>
              <a:lnTo>
                <a:pt x="2212307" y="76790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817B1AA4-B312-48E8-8CFC-FACB94BC621B}" type="sibTrans" cxnId="{3FBB3023-EBF2-4504-8862-1E524A9A1BB3}">
      <dgm:prSet/>
      <dgm:spPr/>
      <dgm:t>
        <a:bodyPr/>
        <a:lstStyle/>
        <a:p>
          <a:endParaRPr lang="en-US"/>
        </a:p>
      </dgm:t>
    </dgm:pt>
    <dgm:pt modelId="{2E53CB07-029F-4ECC-A2CF-7E63A9FE6105}" type="pres">
      <dgm:prSet presAssocID="{5B78BED9-E2B1-4D8F-AE54-FA5FFEE096CA}" presName="hierChild1" presStyleCnt="0">
        <dgm:presLayoutVars>
          <dgm:orgChart val="1"/>
          <dgm:chPref val="1"/>
          <dgm:dir/>
          <dgm:animOne val="branch"/>
          <dgm:animLvl val="lvl"/>
          <dgm:resizeHandles/>
        </dgm:presLayoutVars>
      </dgm:prSet>
      <dgm:spPr/>
    </dgm:pt>
    <dgm:pt modelId="{1B0CD608-3457-4CA4-A302-B167860987C8}" type="pres">
      <dgm:prSet presAssocID="{B574DE3E-CEB8-42F4-8831-FA03841069F0}" presName="hierRoot1" presStyleCnt="0">
        <dgm:presLayoutVars>
          <dgm:hierBranch val="init"/>
        </dgm:presLayoutVars>
      </dgm:prSet>
      <dgm:spPr/>
    </dgm:pt>
    <dgm:pt modelId="{AF0FB7C5-20E3-474F-8F3E-93BD10B8A360}" type="pres">
      <dgm:prSet presAssocID="{B574DE3E-CEB8-42F4-8831-FA03841069F0}" presName="rootComposite1" presStyleCnt="0"/>
      <dgm:spPr/>
    </dgm:pt>
    <dgm:pt modelId="{D8F70449-00C9-4DCE-8F0B-2BB9C1AA5694}" type="pres">
      <dgm:prSet presAssocID="{B574DE3E-CEB8-42F4-8831-FA03841069F0}" presName="rootText1" presStyleLbl="node0" presStyleIdx="0" presStyleCnt="1">
        <dgm:presLayoutVars>
          <dgm:chPref val="3"/>
        </dgm:presLayoutVars>
      </dgm:prSet>
      <dgm:spPr>
        <a:prstGeom prst="roundRect">
          <a:avLst/>
        </a:prstGeom>
      </dgm:spPr>
    </dgm:pt>
    <dgm:pt modelId="{A93D5CE6-B1D7-432F-A3A3-7EAEA5C4FE38}" type="pres">
      <dgm:prSet presAssocID="{B574DE3E-CEB8-42F4-8831-FA03841069F0}" presName="rootConnector1" presStyleLbl="node1" presStyleIdx="0" presStyleCnt="0"/>
      <dgm:spPr/>
    </dgm:pt>
    <dgm:pt modelId="{441064C1-310A-42CE-8AB5-52C9A1C15A39}" type="pres">
      <dgm:prSet presAssocID="{B574DE3E-CEB8-42F4-8831-FA03841069F0}" presName="hierChild2" presStyleCnt="0"/>
      <dgm:spPr/>
    </dgm:pt>
    <dgm:pt modelId="{C233EA07-9CC1-4D27-BE9D-23FE46204E26}" type="pres">
      <dgm:prSet presAssocID="{FEE0AB1E-0C5C-4046-9418-5CA5D1F9F299}" presName="Name37" presStyleLbl="parChTrans1D2" presStyleIdx="0" presStyleCnt="2"/>
      <dgm:spPr/>
    </dgm:pt>
    <dgm:pt modelId="{76E18835-097B-486C-9EB5-BCC92CA31CC5}" type="pres">
      <dgm:prSet presAssocID="{2A91E13A-765B-45FD-9A3E-0CFC82414F87}" presName="hierRoot2" presStyleCnt="0">
        <dgm:presLayoutVars>
          <dgm:hierBranch val="init"/>
        </dgm:presLayoutVars>
      </dgm:prSet>
      <dgm:spPr/>
    </dgm:pt>
    <dgm:pt modelId="{0C76A023-2E22-45EE-88C3-CC49DD16EE87}" type="pres">
      <dgm:prSet presAssocID="{2A91E13A-765B-45FD-9A3E-0CFC82414F87}" presName="rootComposite" presStyleCnt="0"/>
      <dgm:spPr/>
    </dgm:pt>
    <dgm:pt modelId="{8F3188F2-7836-4F24-9561-A901971A7700}" type="pres">
      <dgm:prSet presAssocID="{2A91E13A-765B-45FD-9A3E-0CFC82414F87}" presName="rootText" presStyleLbl="node2" presStyleIdx="0" presStyleCnt="2">
        <dgm:presLayoutVars>
          <dgm:chPref val="3"/>
        </dgm:presLayoutVars>
      </dgm:prSet>
      <dgm:spPr>
        <a:prstGeom prst="roundRect">
          <a:avLst/>
        </a:prstGeom>
      </dgm:spPr>
    </dgm:pt>
    <dgm:pt modelId="{B55C26A6-A2D0-49AB-8BD1-78194FCF15D2}" type="pres">
      <dgm:prSet presAssocID="{2A91E13A-765B-45FD-9A3E-0CFC82414F87}" presName="rootConnector" presStyleLbl="node2" presStyleIdx="0" presStyleCnt="2"/>
      <dgm:spPr/>
    </dgm:pt>
    <dgm:pt modelId="{FAF2C2A5-F268-405E-A4CA-9901A7AA4F33}" type="pres">
      <dgm:prSet presAssocID="{2A91E13A-765B-45FD-9A3E-0CFC82414F87}" presName="hierChild4" presStyleCnt="0"/>
      <dgm:spPr/>
    </dgm:pt>
    <dgm:pt modelId="{C2790CBF-06E7-4532-A598-3506969B495C}" type="pres">
      <dgm:prSet presAssocID="{2A91E13A-765B-45FD-9A3E-0CFC82414F87}" presName="hierChild5" presStyleCnt="0"/>
      <dgm:spPr/>
    </dgm:pt>
    <dgm:pt modelId="{E6C41F20-DEB5-4527-8FAF-A23E64529D31}" type="pres">
      <dgm:prSet presAssocID="{F3FD6C99-839F-4AEC-8D21-B25E672D1476}" presName="Name37" presStyleLbl="parChTrans1D2" presStyleIdx="1" presStyleCnt="2"/>
      <dgm:spPr/>
    </dgm:pt>
    <dgm:pt modelId="{F457853C-3A24-4B65-9EB0-14EA9BC54D1B}" type="pres">
      <dgm:prSet presAssocID="{84524F04-ED9C-4B26-89E1-631154AA7100}" presName="hierRoot2" presStyleCnt="0">
        <dgm:presLayoutVars>
          <dgm:hierBranch val="init"/>
        </dgm:presLayoutVars>
      </dgm:prSet>
      <dgm:spPr/>
    </dgm:pt>
    <dgm:pt modelId="{C9F5E474-EB98-4D41-BC4D-AD6DF47C148D}" type="pres">
      <dgm:prSet presAssocID="{84524F04-ED9C-4B26-89E1-631154AA7100}" presName="rootComposite" presStyleCnt="0"/>
      <dgm:spPr/>
    </dgm:pt>
    <dgm:pt modelId="{BFC011D5-3E0D-4B9E-89E7-322289FE5F48}" type="pres">
      <dgm:prSet presAssocID="{84524F04-ED9C-4B26-89E1-631154AA7100}" presName="rootText" presStyleLbl="node2" presStyleIdx="1" presStyleCnt="2">
        <dgm:presLayoutVars>
          <dgm:chPref val="3"/>
        </dgm:presLayoutVars>
      </dgm:prSet>
      <dgm:spPr>
        <a:prstGeom prst="roundRect">
          <a:avLst/>
        </a:prstGeom>
      </dgm:spPr>
    </dgm:pt>
    <dgm:pt modelId="{B121ED36-7A51-4CFA-A073-9C0C1CF08C34}" type="pres">
      <dgm:prSet presAssocID="{84524F04-ED9C-4B26-89E1-631154AA7100}" presName="rootConnector" presStyleLbl="node2" presStyleIdx="1" presStyleCnt="2"/>
      <dgm:spPr/>
    </dgm:pt>
    <dgm:pt modelId="{914C2698-CB0C-49E8-9E17-F38CE7BDAA80}" type="pres">
      <dgm:prSet presAssocID="{84524F04-ED9C-4B26-89E1-631154AA7100}" presName="hierChild4" presStyleCnt="0"/>
      <dgm:spPr/>
    </dgm:pt>
    <dgm:pt modelId="{21DAF5A8-AFB7-45D1-943B-BAB99B07B08C}" type="pres">
      <dgm:prSet presAssocID="{84524F04-ED9C-4B26-89E1-631154AA7100}" presName="hierChild5" presStyleCnt="0"/>
      <dgm:spPr/>
    </dgm:pt>
    <dgm:pt modelId="{7D035A9F-7D7F-45BE-B423-5E9796C08536}" type="pres">
      <dgm:prSet presAssocID="{B574DE3E-CEB8-42F4-8831-FA03841069F0}" presName="hierChild3" presStyleCnt="0"/>
      <dgm:spPr/>
    </dgm:pt>
  </dgm:ptLst>
  <dgm:cxnLst>
    <dgm:cxn modelId="{3FBB3023-EBF2-4504-8862-1E524A9A1BB3}" srcId="{B574DE3E-CEB8-42F4-8831-FA03841069F0}" destId="{84524F04-ED9C-4B26-89E1-631154AA7100}" srcOrd="1" destOrd="0" parTransId="{F3FD6C99-839F-4AEC-8D21-B25E672D1476}" sibTransId="{817B1AA4-B312-48E8-8CFC-FACB94BC621B}"/>
    <dgm:cxn modelId="{0EDCAC2E-EE52-401E-92CA-2BD5DD0AFD96}" type="presOf" srcId="{84524F04-ED9C-4B26-89E1-631154AA7100}" destId="{BFC011D5-3E0D-4B9E-89E7-322289FE5F48}" srcOrd="0" destOrd="0" presId="urn:microsoft.com/office/officeart/2005/8/layout/orgChart1"/>
    <dgm:cxn modelId="{9FF31034-B871-490D-902F-90483351BEE5}" type="presOf" srcId="{B574DE3E-CEB8-42F4-8831-FA03841069F0}" destId="{A93D5CE6-B1D7-432F-A3A3-7EAEA5C4FE38}" srcOrd="1" destOrd="0" presId="urn:microsoft.com/office/officeart/2005/8/layout/orgChart1"/>
    <dgm:cxn modelId="{50E67B42-765F-465A-9AA2-8E41D4A8B77D}" type="presOf" srcId="{FEE0AB1E-0C5C-4046-9418-5CA5D1F9F299}" destId="{C233EA07-9CC1-4D27-BE9D-23FE46204E26}" srcOrd="0" destOrd="0" presId="urn:microsoft.com/office/officeart/2005/8/layout/orgChart1"/>
    <dgm:cxn modelId="{EB4C4B53-5C3B-4F4F-8EA3-3EB93E7DC08A}" type="presOf" srcId="{B574DE3E-CEB8-42F4-8831-FA03841069F0}" destId="{D8F70449-00C9-4DCE-8F0B-2BB9C1AA5694}" srcOrd="0" destOrd="0" presId="urn:microsoft.com/office/officeart/2005/8/layout/orgChart1"/>
    <dgm:cxn modelId="{EEA18E6A-0802-4000-BC72-4BCFFC6EEFF2}" type="presOf" srcId="{84524F04-ED9C-4B26-89E1-631154AA7100}" destId="{B121ED36-7A51-4CFA-A073-9C0C1CF08C34}" srcOrd="1" destOrd="0" presId="urn:microsoft.com/office/officeart/2005/8/layout/orgChart1"/>
    <dgm:cxn modelId="{8D29B487-7DA9-446F-85CA-7D8D5B7366E6}" srcId="{B574DE3E-CEB8-42F4-8831-FA03841069F0}" destId="{2A91E13A-765B-45FD-9A3E-0CFC82414F87}" srcOrd="0" destOrd="0" parTransId="{FEE0AB1E-0C5C-4046-9418-5CA5D1F9F299}" sibTransId="{D206D5BE-6D89-4917-B359-7FCCC2D95CDA}"/>
    <dgm:cxn modelId="{128FBA98-983B-426B-BDC6-37D505D01385}" type="presOf" srcId="{5B78BED9-E2B1-4D8F-AE54-FA5FFEE096CA}" destId="{2E53CB07-029F-4ECC-A2CF-7E63A9FE6105}" srcOrd="0" destOrd="0" presId="urn:microsoft.com/office/officeart/2005/8/layout/orgChart1"/>
    <dgm:cxn modelId="{7DADB4AB-EBAA-4549-ACBB-EF682B406F48}" srcId="{5B78BED9-E2B1-4D8F-AE54-FA5FFEE096CA}" destId="{B574DE3E-CEB8-42F4-8831-FA03841069F0}" srcOrd="0" destOrd="0" parTransId="{DD4CEAD2-79ED-4CE7-8B5C-588C7C873694}" sibTransId="{15931A87-F5FD-4C10-B331-EE8307FD3E17}"/>
    <dgm:cxn modelId="{433C70BA-B46A-4C1E-ACEA-A0E9B0AB32BB}" type="presOf" srcId="{2A91E13A-765B-45FD-9A3E-0CFC82414F87}" destId="{8F3188F2-7836-4F24-9561-A901971A7700}" srcOrd="0" destOrd="0" presId="urn:microsoft.com/office/officeart/2005/8/layout/orgChart1"/>
    <dgm:cxn modelId="{3F3F8FD4-FDD1-4586-B7E5-F001EF37DB0D}" type="presOf" srcId="{2A91E13A-765B-45FD-9A3E-0CFC82414F87}" destId="{B55C26A6-A2D0-49AB-8BD1-78194FCF15D2}" srcOrd="1" destOrd="0" presId="urn:microsoft.com/office/officeart/2005/8/layout/orgChart1"/>
    <dgm:cxn modelId="{02A7F5E6-EFD2-49EA-9454-97B122F1F11B}" type="presOf" srcId="{F3FD6C99-839F-4AEC-8D21-B25E672D1476}" destId="{E6C41F20-DEB5-4527-8FAF-A23E64529D31}" srcOrd="0" destOrd="0" presId="urn:microsoft.com/office/officeart/2005/8/layout/orgChart1"/>
    <dgm:cxn modelId="{B976E4F0-0524-4182-A7A5-21C217CCAFB3}" type="presParOf" srcId="{2E53CB07-029F-4ECC-A2CF-7E63A9FE6105}" destId="{1B0CD608-3457-4CA4-A302-B167860987C8}" srcOrd="0" destOrd="0" presId="urn:microsoft.com/office/officeart/2005/8/layout/orgChart1"/>
    <dgm:cxn modelId="{9AA87CB1-7D76-4016-84A9-C74EEDD9FD2E}" type="presParOf" srcId="{1B0CD608-3457-4CA4-A302-B167860987C8}" destId="{AF0FB7C5-20E3-474F-8F3E-93BD10B8A360}" srcOrd="0" destOrd="0" presId="urn:microsoft.com/office/officeart/2005/8/layout/orgChart1"/>
    <dgm:cxn modelId="{A321F939-E87B-492D-BB21-0EFC2C7DD246}" type="presParOf" srcId="{AF0FB7C5-20E3-474F-8F3E-93BD10B8A360}" destId="{D8F70449-00C9-4DCE-8F0B-2BB9C1AA5694}" srcOrd="0" destOrd="0" presId="urn:microsoft.com/office/officeart/2005/8/layout/orgChart1"/>
    <dgm:cxn modelId="{6F44223A-D4AD-4FEB-8B22-C17EDCFAA851}" type="presParOf" srcId="{AF0FB7C5-20E3-474F-8F3E-93BD10B8A360}" destId="{A93D5CE6-B1D7-432F-A3A3-7EAEA5C4FE38}" srcOrd="1" destOrd="0" presId="urn:microsoft.com/office/officeart/2005/8/layout/orgChart1"/>
    <dgm:cxn modelId="{F00406CC-C850-459E-BDBA-BE4FB3B7760E}" type="presParOf" srcId="{1B0CD608-3457-4CA4-A302-B167860987C8}" destId="{441064C1-310A-42CE-8AB5-52C9A1C15A39}" srcOrd="1" destOrd="0" presId="urn:microsoft.com/office/officeart/2005/8/layout/orgChart1"/>
    <dgm:cxn modelId="{D1F13412-8BC1-4DB1-B654-172982B82370}" type="presParOf" srcId="{441064C1-310A-42CE-8AB5-52C9A1C15A39}" destId="{C233EA07-9CC1-4D27-BE9D-23FE46204E26}" srcOrd="0" destOrd="0" presId="urn:microsoft.com/office/officeart/2005/8/layout/orgChart1"/>
    <dgm:cxn modelId="{A447DAC8-6424-44B2-9DF9-E47166C2E13C}" type="presParOf" srcId="{441064C1-310A-42CE-8AB5-52C9A1C15A39}" destId="{76E18835-097B-486C-9EB5-BCC92CA31CC5}" srcOrd="1" destOrd="0" presId="urn:microsoft.com/office/officeart/2005/8/layout/orgChart1"/>
    <dgm:cxn modelId="{D6FC8812-343E-491A-8A17-9F28FF41A6E0}" type="presParOf" srcId="{76E18835-097B-486C-9EB5-BCC92CA31CC5}" destId="{0C76A023-2E22-45EE-88C3-CC49DD16EE87}" srcOrd="0" destOrd="0" presId="urn:microsoft.com/office/officeart/2005/8/layout/orgChart1"/>
    <dgm:cxn modelId="{440AFD78-ED26-4FAD-98E7-37CD789522D3}" type="presParOf" srcId="{0C76A023-2E22-45EE-88C3-CC49DD16EE87}" destId="{8F3188F2-7836-4F24-9561-A901971A7700}" srcOrd="0" destOrd="0" presId="urn:microsoft.com/office/officeart/2005/8/layout/orgChart1"/>
    <dgm:cxn modelId="{0A477CBF-094E-449D-81F6-E5F9FD41F35B}" type="presParOf" srcId="{0C76A023-2E22-45EE-88C3-CC49DD16EE87}" destId="{B55C26A6-A2D0-49AB-8BD1-78194FCF15D2}" srcOrd="1" destOrd="0" presId="urn:microsoft.com/office/officeart/2005/8/layout/orgChart1"/>
    <dgm:cxn modelId="{89E02DC9-CC34-4817-96AA-A72CA56C3A3C}" type="presParOf" srcId="{76E18835-097B-486C-9EB5-BCC92CA31CC5}" destId="{FAF2C2A5-F268-405E-A4CA-9901A7AA4F33}" srcOrd="1" destOrd="0" presId="urn:microsoft.com/office/officeart/2005/8/layout/orgChart1"/>
    <dgm:cxn modelId="{D447B2CA-8E5A-429E-A553-854DB33A0BEA}" type="presParOf" srcId="{76E18835-097B-486C-9EB5-BCC92CA31CC5}" destId="{C2790CBF-06E7-4532-A598-3506969B495C}" srcOrd="2" destOrd="0" presId="urn:microsoft.com/office/officeart/2005/8/layout/orgChart1"/>
    <dgm:cxn modelId="{9EC4EA0D-A304-4EDA-95A8-44F2151992DD}" type="presParOf" srcId="{441064C1-310A-42CE-8AB5-52C9A1C15A39}" destId="{E6C41F20-DEB5-4527-8FAF-A23E64529D31}" srcOrd="2" destOrd="0" presId="urn:microsoft.com/office/officeart/2005/8/layout/orgChart1"/>
    <dgm:cxn modelId="{2A970CBA-575A-426F-9152-4A72CE680FB9}" type="presParOf" srcId="{441064C1-310A-42CE-8AB5-52C9A1C15A39}" destId="{F457853C-3A24-4B65-9EB0-14EA9BC54D1B}" srcOrd="3" destOrd="0" presId="urn:microsoft.com/office/officeart/2005/8/layout/orgChart1"/>
    <dgm:cxn modelId="{41F87174-29EA-4894-B696-D49444255DC5}" type="presParOf" srcId="{F457853C-3A24-4B65-9EB0-14EA9BC54D1B}" destId="{C9F5E474-EB98-4D41-BC4D-AD6DF47C148D}" srcOrd="0" destOrd="0" presId="urn:microsoft.com/office/officeart/2005/8/layout/orgChart1"/>
    <dgm:cxn modelId="{341DC6B5-5793-41ED-A6E5-B442C5EE25BB}" type="presParOf" srcId="{C9F5E474-EB98-4D41-BC4D-AD6DF47C148D}" destId="{BFC011D5-3E0D-4B9E-89E7-322289FE5F48}" srcOrd="0" destOrd="0" presId="urn:microsoft.com/office/officeart/2005/8/layout/orgChart1"/>
    <dgm:cxn modelId="{B9168328-E175-4EBF-BF6B-470D0DC93E75}" type="presParOf" srcId="{C9F5E474-EB98-4D41-BC4D-AD6DF47C148D}" destId="{B121ED36-7A51-4CFA-A073-9C0C1CF08C34}" srcOrd="1" destOrd="0" presId="urn:microsoft.com/office/officeart/2005/8/layout/orgChart1"/>
    <dgm:cxn modelId="{54C3F31E-FC76-4900-A7EF-AA16ED469201}" type="presParOf" srcId="{F457853C-3A24-4B65-9EB0-14EA9BC54D1B}" destId="{914C2698-CB0C-49E8-9E17-F38CE7BDAA80}" srcOrd="1" destOrd="0" presId="urn:microsoft.com/office/officeart/2005/8/layout/orgChart1"/>
    <dgm:cxn modelId="{10E2AC3D-9CFB-47C2-9F60-773DD06A8DE3}" type="presParOf" srcId="{F457853C-3A24-4B65-9EB0-14EA9BC54D1B}" destId="{21DAF5A8-AFB7-45D1-943B-BAB99B07B08C}" srcOrd="2" destOrd="0" presId="urn:microsoft.com/office/officeart/2005/8/layout/orgChart1"/>
    <dgm:cxn modelId="{C2E5DFE8-7F48-4656-8418-7CFA61A9DD98}" type="presParOf" srcId="{1B0CD608-3457-4CA4-A302-B167860987C8}" destId="{7D035A9F-7D7F-45BE-B423-5E9796C0853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5B78BED9-E2B1-4D8F-AE54-FA5FFEE096C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574DE3E-CEB8-42F4-8831-FA03841069F0}">
      <dgm:prSet phldrT="[Text]" custT="1"/>
      <dgm:spPr>
        <a:xfrm>
          <a:off x="3572133" y="240"/>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Home</a:t>
          </a:r>
        </a:p>
      </dgm:t>
    </dgm:pt>
    <dgm:pt modelId="{DD4CEAD2-79ED-4CE7-8B5C-588C7C873694}" type="parTrans" cxnId="{7DADB4AB-EBAA-4549-ACBB-EF682B406F48}">
      <dgm:prSet/>
      <dgm:spPr/>
      <dgm:t>
        <a:bodyPr/>
        <a:lstStyle/>
        <a:p>
          <a:endParaRPr lang="en-US"/>
        </a:p>
      </dgm:t>
    </dgm:pt>
    <dgm:pt modelId="{15931A87-F5FD-4C10-B331-EE8307FD3E17}" type="sibTrans" cxnId="{7DADB4AB-EBAA-4549-ACBB-EF682B406F48}">
      <dgm:prSet/>
      <dgm:spPr/>
      <dgm:t>
        <a:bodyPr/>
        <a:lstStyle/>
        <a:p>
          <a:endParaRPr lang="en-US"/>
        </a:p>
      </dgm:t>
    </dgm:pt>
    <dgm:pt modelId="{3D179C23-8FE5-44C9-BA53-CEA26B3FDA48}">
      <dgm:prSet phldrT="[Text]" custT="1"/>
      <dgm:spPr>
        <a:xfrm>
          <a:off x="2045093" y="1194948"/>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Owner</a:t>
          </a:r>
        </a:p>
      </dgm:t>
    </dgm:pt>
    <dgm:pt modelId="{596BB4B8-6E22-4862-B129-E0ACB3837620}" type="parTrans" cxnId="{5CE8E504-E76E-47BA-BB6F-E0046BB96714}">
      <dgm:prSet/>
      <dgm:spPr>
        <a:xfrm>
          <a:off x="2886437" y="841584"/>
          <a:ext cx="1527039" cy="353364"/>
        </a:xfrm>
        <a:custGeom>
          <a:avLst/>
          <a:gdLst/>
          <a:ahLst/>
          <a:cxnLst/>
          <a:rect l="0" t="0" r="0" b="0"/>
          <a:pathLst>
            <a:path>
              <a:moveTo>
                <a:pt x="1527039" y="0"/>
              </a:moveTo>
              <a:lnTo>
                <a:pt x="1527039" y="176682"/>
              </a:lnTo>
              <a:lnTo>
                <a:pt x="0" y="176682"/>
              </a:lnTo>
              <a:lnTo>
                <a:pt x="0"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5A431A4-043B-4B0F-9037-69554D9ED4B3}" type="sibTrans" cxnId="{5CE8E504-E76E-47BA-BB6F-E0046BB96714}">
      <dgm:prSet/>
      <dgm:spPr/>
      <dgm:t>
        <a:bodyPr/>
        <a:lstStyle/>
        <a:p>
          <a:endParaRPr lang="en-US"/>
        </a:p>
      </dgm:t>
    </dgm:pt>
    <dgm:pt modelId="{227F407F-0210-4DA1-9753-9E558064B25A}">
      <dgm:prSet phldrT="[Text]" custT="1"/>
      <dgm:spPr>
        <a:xfrm>
          <a:off x="1027067" y="2389657"/>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Structure</a:t>
          </a:r>
        </a:p>
      </dgm:t>
    </dgm:pt>
    <dgm:pt modelId="{C30D26C5-FE53-4CBF-ACC4-4E4D7DD406F4}" type="parTrans" cxnId="{71C44453-EA58-426B-8F7A-EAD9061CC072}">
      <dgm:prSet/>
      <dgm:spPr>
        <a:xfrm>
          <a:off x="1868411" y="2036292"/>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C1B0753E-4FDB-427D-B794-B7454B21753B}" type="sibTrans" cxnId="{71C44453-EA58-426B-8F7A-EAD9061CC072}">
      <dgm:prSet/>
      <dgm:spPr/>
      <dgm:t>
        <a:bodyPr/>
        <a:lstStyle/>
        <a:p>
          <a:endParaRPr lang="en-US"/>
        </a:p>
      </dgm:t>
    </dgm:pt>
    <dgm:pt modelId="{9B3CCA12-3AA4-47C1-BD0E-905F301A97CE}">
      <dgm:prSet phldrT="[Text]" custT="1"/>
      <dgm:spPr>
        <a:xfrm>
          <a:off x="3063120" y="2389657"/>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Possessions</a:t>
          </a:r>
        </a:p>
      </dgm:t>
    </dgm:pt>
    <dgm:pt modelId="{77958041-7A42-4F0C-B15B-7F679C41195D}" type="parTrans" cxnId="{877AF2F2-0DAB-4778-A8BE-4816A7B730EE}">
      <dgm:prSet/>
      <dgm:spPr>
        <a:xfrm>
          <a:off x="2886437" y="2036292"/>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A7F47CF6-2106-4D54-9B08-859903F5AF11}" type="sibTrans" cxnId="{877AF2F2-0DAB-4778-A8BE-4816A7B730EE}">
      <dgm:prSet/>
      <dgm:spPr/>
      <dgm:t>
        <a:bodyPr/>
        <a:lstStyle/>
        <a:p>
          <a:endParaRPr lang="en-US"/>
        </a:p>
      </dgm:t>
    </dgm:pt>
    <dgm:pt modelId="{309088C4-6531-400C-B668-1A1F06FFDAD6}">
      <dgm:prSet phldrT="[Text]" custT="1"/>
      <dgm:spPr>
        <a:xfrm>
          <a:off x="3483792" y="3584365"/>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Listed Property</a:t>
          </a:r>
        </a:p>
      </dgm:t>
    </dgm:pt>
    <dgm:pt modelId="{B7C7C6F5-094A-43BC-996C-817DBE1FB6D0}" type="parTrans" cxnId="{50ED8ACD-A914-4369-8AD4-813F5E06E80D}">
      <dgm:prSet/>
      <dgm:spPr>
        <a:xfrm>
          <a:off x="3231388"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F698B7D0-A7CD-4182-B056-C45499955767}" type="sibTrans" cxnId="{50ED8ACD-A914-4369-8AD4-813F5E06E80D}">
      <dgm:prSet/>
      <dgm:spPr/>
      <dgm:t>
        <a:bodyPr/>
        <a:lstStyle/>
        <a:p>
          <a:endParaRPr lang="en-US"/>
        </a:p>
      </dgm:t>
    </dgm:pt>
    <dgm:pt modelId="{85AC594C-5987-4D1D-8677-853E0252E5C9}">
      <dgm:prSet phldrT="[Text]" custT="1"/>
      <dgm:spPr>
        <a:xfrm>
          <a:off x="5099172" y="1194948"/>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Renter</a:t>
          </a:r>
        </a:p>
      </dgm:t>
    </dgm:pt>
    <dgm:pt modelId="{9FD62607-0215-43AD-9CD1-FCB8D90F84C2}" type="parTrans" cxnId="{3F30DB8D-2E24-4709-A0B1-EA4B4E7CCB66}">
      <dgm:prSet/>
      <dgm:spPr>
        <a:xfrm>
          <a:off x="4413477" y="841584"/>
          <a:ext cx="1527039" cy="353364"/>
        </a:xfrm>
        <a:custGeom>
          <a:avLst/>
          <a:gdLst/>
          <a:ahLst/>
          <a:cxnLst/>
          <a:rect l="0" t="0" r="0" b="0"/>
          <a:pathLst>
            <a:path>
              <a:moveTo>
                <a:pt x="0" y="0"/>
              </a:moveTo>
              <a:lnTo>
                <a:pt x="0" y="176682"/>
              </a:lnTo>
              <a:lnTo>
                <a:pt x="1527039" y="176682"/>
              </a:lnTo>
              <a:lnTo>
                <a:pt x="1527039"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F7420DC-FA93-4AF0-96C5-A8B3C07E4F26}" type="sibTrans" cxnId="{3F30DB8D-2E24-4709-A0B1-EA4B4E7CCB66}">
      <dgm:prSet/>
      <dgm:spPr/>
      <dgm:t>
        <a:bodyPr/>
        <a:lstStyle/>
        <a:p>
          <a:endParaRPr lang="en-US"/>
        </a:p>
      </dgm:t>
    </dgm:pt>
    <dgm:pt modelId="{79987FFB-E2EF-44B8-A10C-B29D130D7D17}">
      <dgm:prSet phldrT="[Text]" custT="1"/>
      <dgm:spPr>
        <a:xfrm>
          <a:off x="5099172" y="2389657"/>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Possessions</a:t>
          </a:r>
        </a:p>
      </dgm:t>
    </dgm:pt>
    <dgm:pt modelId="{BE392FF4-CB32-4BD8-9DCD-24DD32909C33}" type="parTrans" cxnId="{4F3835E3-DC54-4363-A5FB-771C4AFA848D}">
      <dgm:prSet/>
      <dgm:spPr>
        <a:xfrm>
          <a:off x="5894796"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A5CE89B9-6F99-4EDB-92BD-EA14CAA5DB7C}" type="sibTrans" cxnId="{4F3835E3-DC54-4363-A5FB-771C4AFA848D}">
      <dgm:prSet/>
      <dgm:spPr/>
      <dgm:t>
        <a:bodyPr/>
        <a:lstStyle/>
        <a:p>
          <a:endParaRPr lang="en-US"/>
        </a:p>
      </dgm:t>
    </dgm:pt>
    <dgm:pt modelId="{E441A467-F8A3-49B5-B18C-4711D901D403}">
      <dgm:prSet phldrT="[Text]" custT="1"/>
      <dgm:spPr>
        <a:xfrm>
          <a:off x="5519844" y="3584365"/>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Listed Property</a:t>
          </a:r>
        </a:p>
      </dgm:t>
    </dgm:pt>
    <dgm:pt modelId="{7349BE0C-D07B-4263-AC92-9070BEA13670}" type="parTrans" cxnId="{6B02A8D5-B121-40B0-B321-D13355C38F92}">
      <dgm:prSet/>
      <dgm:spPr>
        <a:xfrm>
          <a:off x="5267441"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7EE53DB6-C565-4F55-A92B-EF46F885CB87}" type="sibTrans" cxnId="{6B02A8D5-B121-40B0-B321-D13355C38F92}">
      <dgm:prSet/>
      <dgm:spPr/>
      <dgm:t>
        <a:bodyPr/>
        <a:lstStyle/>
        <a:p>
          <a:endParaRPr lang="en-US"/>
        </a:p>
      </dgm:t>
    </dgm:pt>
    <dgm:pt modelId="{2E53CB07-029F-4ECC-A2CF-7E63A9FE6105}" type="pres">
      <dgm:prSet presAssocID="{5B78BED9-E2B1-4D8F-AE54-FA5FFEE096CA}" presName="hierChild1" presStyleCnt="0">
        <dgm:presLayoutVars>
          <dgm:orgChart val="1"/>
          <dgm:chPref val="1"/>
          <dgm:dir/>
          <dgm:animOne val="branch"/>
          <dgm:animLvl val="lvl"/>
          <dgm:resizeHandles/>
        </dgm:presLayoutVars>
      </dgm:prSet>
      <dgm:spPr/>
    </dgm:pt>
    <dgm:pt modelId="{1B0CD608-3457-4CA4-A302-B167860987C8}" type="pres">
      <dgm:prSet presAssocID="{B574DE3E-CEB8-42F4-8831-FA03841069F0}" presName="hierRoot1" presStyleCnt="0">
        <dgm:presLayoutVars>
          <dgm:hierBranch val="init"/>
        </dgm:presLayoutVars>
      </dgm:prSet>
      <dgm:spPr/>
    </dgm:pt>
    <dgm:pt modelId="{AF0FB7C5-20E3-474F-8F3E-93BD10B8A360}" type="pres">
      <dgm:prSet presAssocID="{B574DE3E-CEB8-42F4-8831-FA03841069F0}" presName="rootComposite1" presStyleCnt="0"/>
      <dgm:spPr/>
    </dgm:pt>
    <dgm:pt modelId="{D8F70449-00C9-4DCE-8F0B-2BB9C1AA5694}" type="pres">
      <dgm:prSet presAssocID="{B574DE3E-CEB8-42F4-8831-FA03841069F0}" presName="rootText1" presStyleLbl="node0" presStyleIdx="0" presStyleCnt="1">
        <dgm:presLayoutVars>
          <dgm:chPref val="3"/>
        </dgm:presLayoutVars>
      </dgm:prSet>
      <dgm:spPr>
        <a:prstGeom prst="roundRect">
          <a:avLst/>
        </a:prstGeom>
      </dgm:spPr>
    </dgm:pt>
    <dgm:pt modelId="{A93D5CE6-B1D7-432F-A3A3-7EAEA5C4FE38}" type="pres">
      <dgm:prSet presAssocID="{B574DE3E-CEB8-42F4-8831-FA03841069F0}" presName="rootConnector1" presStyleLbl="node1" presStyleIdx="0" presStyleCnt="0"/>
      <dgm:spPr/>
    </dgm:pt>
    <dgm:pt modelId="{441064C1-310A-42CE-8AB5-52C9A1C15A39}" type="pres">
      <dgm:prSet presAssocID="{B574DE3E-CEB8-42F4-8831-FA03841069F0}" presName="hierChild2" presStyleCnt="0"/>
      <dgm:spPr/>
    </dgm:pt>
    <dgm:pt modelId="{5232FACC-DFB6-4C24-A216-1634BC00BBD3}" type="pres">
      <dgm:prSet presAssocID="{596BB4B8-6E22-4862-B129-E0ACB3837620}" presName="Name37" presStyleLbl="parChTrans1D2" presStyleIdx="0" presStyleCnt="2"/>
      <dgm:spPr/>
    </dgm:pt>
    <dgm:pt modelId="{4431E518-1464-42A2-BD23-883D2BEEC09E}" type="pres">
      <dgm:prSet presAssocID="{3D179C23-8FE5-44C9-BA53-CEA26B3FDA48}" presName="hierRoot2" presStyleCnt="0">
        <dgm:presLayoutVars>
          <dgm:hierBranch val="init"/>
        </dgm:presLayoutVars>
      </dgm:prSet>
      <dgm:spPr/>
    </dgm:pt>
    <dgm:pt modelId="{340DB7DA-0A27-4E62-94B0-E54168939A7D}" type="pres">
      <dgm:prSet presAssocID="{3D179C23-8FE5-44C9-BA53-CEA26B3FDA48}" presName="rootComposite" presStyleCnt="0"/>
      <dgm:spPr/>
    </dgm:pt>
    <dgm:pt modelId="{A2935723-2D67-4186-A5A2-63E7DC896089}" type="pres">
      <dgm:prSet presAssocID="{3D179C23-8FE5-44C9-BA53-CEA26B3FDA48}" presName="rootText" presStyleLbl="node2" presStyleIdx="0" presStyleCnt="2">
        <dgm:presLayoutVars>
          <dgm:chPref val="3"/>
        </dgm:presLayoutVars>
      </dgm:prSet>
      <dgm:spPr>
        <a:prstGeom prst="roundRect">
          <a:avLst/>
        </a:prstGeom>
      </dgm:spPr>
    </dgm:pt>
    <dgm:pt modelId="{98B5DE89-5AC6-4EE4-9BED-EA67A2F4227E}" type="pres">
      <dgm:prSet presAssocID="{3D179C23-8FE5-44C9-BA53-CEA26B3FDA48}" presName="rootConnector" presStyleLbl="node2" presStyleIdx="0" presStyleCnt="2"/>
      <dgm:spPr/>
    </dgm:pt>
    <dgm:pt modelId="{8A260335-6944-47B0-81FD-D3BD48F80DE7}" type="pres">
      <dgm:prSet presAssocID="{3D179C23-8FE5-44C9-BA53-CEA26B3FDA48}" presName="hierChild4" presStyleCnt="0"/>
      <dgm:spPr/>
    </dgm:pt>
    <dgm:pt modelId="{34A5E2D5-EDB8-4DB2-8506-DC1A30FB871D}" type="pres">
      <dgm:prSet presAssocID="{C30D26C5-FE53-4CBF-ACC4-4E4D7DD406F4}" presName="Name37" presStyleLbl="parChTrans1D3" presStyleIdx="0" presStyleCnt="3"/>
      <dgm:spPr/>
    </dgm:pt>
    <dgm:pt modelId="{10FA3ADB-4952-42D8-A773-C3D11FC863E0}" type="pres">
      <dgm:prSet presAssocID="{227F407F-0210-4DA1-9753-9E558064B25A}" presName="hierRoot2" presStyleCnt="0">
        <dgm:presLayoutVars>
          <dgm:hierBranch val="init"/>
        </dgm:presLayoutVars>
      </dgm:prSet>
      <dgm:spPr/>
    </dgm:pt>
    <dgm:pt modelId="{E3F5C73B-1BD7-47C0-912D-5BDC66FDA415}" type="pres">
      <dgm:prSet presAssocID="{227F407F-0210-4DA1-9753-9E558064B25A}" presName="rootComposite" presStyleCnt="0"/>
      <dgm:spPr/>
    </dgm:pt>
    <dgm:pt modelId="{F1C0B368-F798-4A5F-B393-DE9D9A83353A}" type="pres">
      <dgm:prSet presAssocID="{227F407F-0210-4DA1-9753-9E558064B25A}" presName="rootText" presStyleLbl="node3" presStyleIdx="0" presStyleCnt="3">
        <dgm:presLayoutVars>
          <dgm:chPref val="3"/>
        </dgm:presLayoutVars>
      </dgm:prSet>
      <dgm:spPr>
        <a:prstGeom prst="roundRect">
          <a:avLst/>
        </a:prstGeom>
      </dgm:spPr>
    </dgm:pt>
    <dgm:pt modelId="{FEDF5582-50FC-4B17-9AC1-4EA6F094C359}" type="pres">
      <dgm:prSet presAssocID="{227F407F-0210-4DA1-9753-9E558064B25A}" presName="rootConnector" presStyleLbl="node3" presStyleIdx="0" presStyleCnt="3"/>
      <dgm:spPr/>
    </dgm:pt>
    <dgm:pt modelId="{3B7772F6-9930-45C4-A5F8-88D2FCCAEA6F}" type="pres">
      <dgm:prSet presAssocID="{227F407F-0210-4DA1-9753-9E558064B25A}" presName="hierChild4" presStyleCnt="0"/>
      <dgm:spPr/>
    </dgm:pt>
    <dgm:pt modelId="{8658A65E-0934-4F01-9C52-A81A7F8DB819}" type="pres">
      <dgm:prSet presAssocID="{227F407F-0210-4DA1-9753-9E558064B25A}" presName="hierChild5" presStyleCnt="0"/>
      <dgm:spPr/>
    </dgm:pt>
    <dgm:pt modelId="{B32CDC6C-558C-4854-B405-436A96BA7193}" type="pres">
      <dgm:prSet presAssocID="{77958041-7A42-4F0C-B15B-7F679C41195D}" presName="Name37" presStyleLbl="parChTrans1D3" presStyleIdx="1" presStyleCnt="3"/>
      <dgm:spPr/>
    </dgm:pt>
    <dgm:pt modelId="{400797BD-615E-494E-9E8F-29076B262E11}" type="pres">
      <dgm:prSet presAssocID="{9B3CCA12-3AA4-47C1-BD0E-905F301A97CE}" presName="hierRoot2" presStyleCnt="0">
        <dgm:presLayoutVars>
          <dgm:hierBranch val="init"/>
        </dgm:presLayoutVars>
      </dgm:prSet>
      <dgm:spPr/>
    </dgm:pt>
    <dgm:pt modelId="{A713BF6F-E77F-4048-B494-9144E39BE800}" type="pres">
      <dgm:prSet presAssocID="{9B3CCA12-3AA4-47C1-BD0E-905F301A97CE}" presName="rootComposite" presStyleCnt="0"/>
      <dgm:spPr/>
    </dgm:pt>
    <dgm:pt modelId="{01160CE5-EF5B-49BF-B86A-27D9CA5E1FC8}" type="pres">
      <dgm:prSet presAssocID="{9B3CCA12-3AA4-47C1-BD0E-905F301A97CE}" presName="rootText" presStyleLbl="node3" presStyleIdx="1" presStyleCnt="3">
        <dgm:presLayoutVars>
          <dgm:chPref val="3"/>
        </dgm:presLayoutVars>
      </dgm:prSet>
      <dgm:spPr>
        <a:prstGeom prst="roundRect">
          <a:avLst/>
        </a:prstGeom>
      </dgm:spPr>
    </dgm:pt>
    <dgm:pt modelId="{5DC156A0-E3A2-49D2-BE7D-C20D32A02588}" type="pres">
      <dgm:prSet presAssocID="{9B3CCA12-3AA4-47C1-BD0E-905F301A97CE}" presName="rootConnector" presStyleLbl="node3" presStyleIdx="1" presStyleCnt="3"/>
      <dgm:spPr/>
    </dgm:pt>
    <dgm:pt modelId="{5EDFE96D-5B1C-43EF-BF2D-A90E6D5EAFD8}" type="pres">
      <dgm:prSet presAssocID="{9B3CCA12-3AA4-47C1-BD0E-905F301A97CE}" presName="hierChild4" presStyleCnt="0"/>
      <dgm:spPr/>
    </dgm:pt>
    <dgm:pt modelId="{092EA677-690C-4749-9872-A0AFB780A789}" type="pres">
      <dgm:prSet presAssocID="{B7C7C6F5-094A-43BC-996C-817DBE1FB6D0}" presName="Name37" presStyleLbl="parChTrans1D4" presStyleIdx="0" presStyleCnt="2"/>
      <dgm:spPr/>
    </dgm:pt>
    <dgm:pt modelId="{529F180B-5CF7-4FCF-A985-4D410FD57C26}" type="pres">
      <dgm:prSet presAssocID="{309088C4-6531-400C-B668-1A1F06FFDAD6}" presName="hierRoot2" presStyleCnt="0">
        <dgm:presLayoutVars>
          <dgm:hierBranch val="init"/>
        </dgm:presLayoutVars>
      </dgm:prSet>
      <dgm:spPr/>
    </dgm:pt>
    <dgm:pt modelId="{CCA698C3-69C7-4917-885C-053118FCF5EA}" type="pres">
      <dgm:prSet presAssocID="{309088C4-6531-400C-B668-1A1F06FFDAD6}" presName="rootComposite" presStyleCnt="0"/>
      <dgm:spPr/>
    </dgm:pt>
    <dgm:pt modelId="{5775FDCB-D79F-45C0-A25E-F8BB75D483A1}" type="pres">
      <dgm:prSet presAssocID="{309088C4-6531-400C-B668-1A1F06FFDAD6}" presName="rootText" presStyleLbl="node4" presStyleIdx="0" presStyleCnt="2">
        <dgm:presLayoutVars>
          <dgm:chPref val="3"/>
        </dgm:presLayoutVars>
      </dgm:prSet>
      <dgm:spPr>
        <a:prstGeom prst="roundRect">
          <a:avLst/>
        </a:prstGeom>
      </dgm:spPr>
    </dgm:pt>
    <dgm:pt modelId="{E885C40C-4A61-484B-96EA-6FF744EB7431}" type="pres">
      <dgm:prSet presAssocID="{309088C4-6531-400C-B668-1A1F06FFDAD6}" presName="rootConnector" presStyleLbl="node4" presStyleIdx="0" presStyleCnt="2"/>
      <dgm:spPr/>
    </dgm:pt>
    <dgm:pt modelId="{78A720FC-D150-4CE5-B9F3-C742E21FD05B}" type="pres">
      <dgm:prSet presAssocID="{309088C4-6531-400C-B668-1A1F06FFDAD6}" presName="hierChild4" presStyleCnt="0"/>
      <dgm:spPr/>
    </dgm:pt>
    <dgm:pt modelId="{AAB58E39-2914-4D37-9DE1-565261A4482A}" type="pres">
      <dgm:prSet presAssocID="{309088C4-6531-400C-B668-1A1F06FFDAD6}" presName="hierChild5" presStyleCnt="0"/>
      <dgm:spPr/>
    </dgm:pt>
    <dgm:pt modelId="{6496271E-1CC2-4ADB-A986-5C679E66D7EB}" type="pres">
      <dgm:prSet presAssocID="{9B3CCA12-3AA4-47C1-BD0E-905F301A97CE}" presName="hierChild5" presStyleCnt="0"/>
      <dgm:spPr/>
    </dgm:pt>
    <dgm:pt modelId="{D3724EAA-B651-40A7-9795-9C4D51F3825F}" type="pres">
      <dgm:prSet presAssocID="{3D179C23-8FE5-44C9-BA53-CEA26B3FDA48}" presName="hierChild5" presStyleCnt="0"/>
      <dgm:spPr/>
    </dgm:pt>
    <dgm:pt modelId="{BE7FAF61-3ADC-4DA6-9640-1FC774114FD1}" type="pres">
      <dgm:prSet presAssocID="{9FD62607-0215-43AD-9CD1-FCB8D90F84C2}" presName="Name37" presStyleLbl="parChTrans1D2" presStyleIdx="1" presStyleCnt="2"/>
      <dgm:spPr/>
    </dgm:pt>
    <dgm:pt modelId="{0B3AFCF9-793E-486C-A0C1-0B426CA5663E}" type="pres">
      <dgm:prSet presAssocID="{85AC594C-5987-4D1D-8677-853E0252E5C9}" presName="hierRoot2" presStyleCnt="0">
        <dgm:presLayoutVars>
          <dgm:hierBranch val="init"/>
        </dgm:presLayoutVars>
      </dgm:prSet>
      <dgm:spPr/>
    </dgm:pt>
    <dgm:pt modelId="{CBF973DD-924D-4500-8695-A17FF139F53E}" type="pres">
      <dgm:prSet presAssocID="{85AC594C-5987-4D1D-8677-853E0252E5C9}" presName="rootComposite" presStyleCnt="0"/>
      <dgm:spPr/>
    </dgm:pt>
    <dgm:pt modelId="{E509FB9C-00C5-46BC-A21E-3462FE031984}" type="pres">
      <dgm:prSet presAssocID="{85AC594C-5987-4D1D-8677-853E0252E5C9}" presName="rootText" presStyleLbl="node2" presStyleIdx="1" presStyleCnt="2">
        <dgm:presLayoutVars>
          <dgm:chPref val="3"/>
        </dgm:presLayoutVars>
      </dgm:prSet>
      <dgm:spPr>
        <a:prstGeom prst="roundRect">
          <a:avLst/>
        </a:prstGeom>
      </dgm:spPr>
    </dgm:pt>
    <dgm:pt modelId="{D6D0985F-9C72-469A-B7AD-64AA0B398C64}" type="pres">
      <dgm:prSet presAssocID="{85AC594C-5987-4D1D-8677-853E0252E5C9}" presName="rootConnector" presStyleLbl="node2" presStyleIdx="1" presStyleCnt="2"/>
      <dgm:spPr/>
    </dgm:pt>
    <dgm:pt modelId="{2C49A64F-B8E2-44E6-BFD6-6D8806922E48}" type="pres">
      <dgm:prSet presAssocID="{85AC594C-5987-4D1D-8677-853E0252E5C9}" presName="hierChild4" presStyleCnt="0"/>
      <dgm:spPr/>
    </dgm:pt>
    <dgm:pt modelId="{A75CAD68-4485-4802-8A8C-76BF8A56D373}" type="pres">
      <dgm:prSet presAssocID="{BE392FF4-CB32-4BD8-9DCD-24DD32909C33}" presName="Name37" presStyleLbl="parChTrans1D3" presStyleIdx="2" presStyleCnt="3"/>
      <dgm:spPr/>
    </dgm:pt>
    <dgm:pt modelId="{2C1413ED-26A6-4735-A787-B661CBC417ED}" type="pres">
      <dgm:prSet presAssocID="{79987FFB-E2EF-44B8-A10C-B29D130D7D17}" presName="hierRoot2" presStyleCnt="0">
        <dgm:presLayoutVars>
          <dgm:hierBranch val="init"/>
        </dgm:presLayoutVars>
      </dgm:prSet>
      <dgm:spPr/>
    </dgm:pt>
    <dgm:pt modelId="{D7E7CAEE-718D-47D5-BDE3-4C1CA38020F6}" type="pres">
      <dgm:prSet presAssocID="{79987FFB-E2EF-44B8-A10C-B29D130D7D17}" presName="rootComposite" presStyleCnt="0"/>
      <dgm:spPr/>
    </dgm:pt>
    <dgm:pt modelId="{31AF22D3-5038-4248-B004-8D5ED3167E0B}" type="pres">
      <dgm:prSet presAssocID="{79987FFB-E2EF-44B8-A10C-B29D130D7D17}" presName="rootText" presStyleLbl="node3" presStyleIdx="2" presStyleCnt="3">
        <dgm:presLayoutVars>
          <dgm:chPref val="3"/>
        </dgm:presLayoutVars>
      </dgm:prSet>
      <dgm:spPr>
        <a:prstGeom prst="roundRect">
          <a:avLst/>
        </a:prstGeom>
      </dgm:spPr>
    </dgm:pt>
    <dgm:pt modelId="{8E925385-B57A-418C-9EAB-169CFC783539}" type="pres">
      <dgm:prSet presAssocID="{79987FFB-E2EF-44B8-A10C-B29D130D7D17}" presName="rootConnector" presStyleLbl="node3" presStyleIdx="2" presStyleCnt="3"/>
      <dgm:spPr/>
    </dgm:pt>
    <dgm:pt modelId="{C5C6735C-5C6F-4653-9E2E-19446DF89DBC}" type="pres">
      <dgm:prSet presAssocID="{79987FFB-E2EF-44B8-A10C-B29D130D7D17}" presName="hierChild4" presStyleCnt="0"/>
      <dgm:spPr/>
    </dgm:pt>
    <dgm:pt modelId="{692E0CD7-BEF3-4E4A-BF57-55819270C1C7}" type="pres">
      <dgm:prSet presAssocID="{7349BE0C-D07B-4263-AC92-9070BEA13670}" presName="Name37" presStyleLbl="parChTrans1D4" presStyleIdx="1" presStyleCnt="2"/>
      <dgm:spPr/>
    </dgm:pt>
    <dgm:pt modelId="{D122DF3A-12C1-440E-99DA-756EAFC6C4FE}" type="pres">
      <dgm:prSet presAssocID="{E441A467-F8A3-49B5-B18C-4711D901D403}" presName="hierRoot2" presStyleCnt="0">
        <dgm:presLayoutVars>
          <dgm:hierBranch val="init"/>
        </dgm:presLayoutVars>
      </dgm:prSet>
      <dgm:spPr/>
    </dgm:pt>
    <dgm:pt modelId="{9EA90D7F-4970-49A6-802F-5D3ED91FA6D1}" type="pres">
      <dgm:prSet presAssocID="{E441A467-F8A3-49B5-B18C-4711D901D403}" presName="rootComposite" presStyleCnt="0"/>
      <dgm:spPr/>
    </dgm:pt>
    <dgm:pt modelId="{29CB59E4-A71B-49BA-A427-E0A24D4E41A5}" type="pres">
      <dgm:prSet presAssocID="{E441A467-F8A3-49B5-B18C-4711D901D403}" presName="rootText" presStyleLbl="node4" presStyleIdx="1" presStyleCnt="2">
        <dgm:presLayoutVars>
          <dgm:chPref val="3"/>
        </dgm:presLayoutVars>
      </dgm:prSet>
      <dgm:spPr>
        <a:prstGeom prst="roundRect">
          <a:avLst/>
        </a:prstGeom>
      </dgm:spPr>
    </dgm:pt>
    <dgm:pt modelId="{C849993F-A415-47C9-8ACD-46167BADED3D}" type="pres">
      <dgm:prSet presAssocID="{E441A467-F8A3-49B5-B18C-4711D901D403}" presName="rootConnector" presStyleLbl="node4" presStyleIdx="1" presStyleCnt="2"/>
      <dgm:spPr/>
    </dgm:pt>
    <dgm:pt modelId="{81E5ED8B-BFBF-487A-B997-474702BACBDB}" type="pres">
      <dgm:prSet presAssocID="{E441A467-F8A3-49B5-B18C-4711D901D403}" presName="hierChild4" presStyleCnt="0"/>
      <dgm:spPr/>
    </dgm:pt>
    <dgm:pt modelId="{20928441-C517-489F-9B2C-E7917B4552CF}" type="pres">
      <dgm:prSet presAssocID="{E441A467-F8A3-49B5-B18C-4711D901D403}" presName="hierChild5" presStyleCnt="0"/>
      <dgm:spPr/>
    </dgm:pt>
    <dgm:pt modelId="{2DB31913-6978-4461-A65C-5A5BBE16BF8D}" type="pres">
      <dgm:prSet presAssocID="{79987FFB-E2EF-44B8-A10C-B29D130D7D17}" presName="hierChild5" presStyleCnt="0"/>
      <dgm:spPr/>
    </dgm:pt>
    <dgm:pt modelId="{6D0BDBCB-393D-42AE-90EE-0EF5812D4DCF}" type="pres">
      <dgm:prSet presAssocID="{85AC594C-5987-4D1D-8677-853E0252E5C9}" presName="hierChild5" presStyleCnt="0"/>
      <dgm:spPr/>
    </dgm:pt>
    <dgm:pt modelId="{7D035A9F-7D7F-45BE-B423-5E9796C08536}" type="pres">
      <dgm:prSet presAssocID="{B574DE3E-CEB8-42F4-8831-FA03841069F0}" presName="hierChild3" presStyleCnt="0"/>
      <dgm:spPr/>
    </dgm:pt>
  </dgm:ptLst>
  <dgm:cxnLst>
    <dgm:cxn modelId="{FCD4A201-1A9A-41C7-B60F-320EB31BE61B}" type="presOf" srcId="{E441A467-F8A3-49B5-B18C-4711D901D403}" destId="{C849993F-A415-47C9-8ACD-46167BADED3D}" srcOrd="1" destOrd="0" presId="urn:microsoft.com/office/officeart/2005/8/layout/orgChart1"/>
    <dgm:cxn modelId="{5CE8E504-E76E-47BA-BB6F-E0046BB96714}" srcId="{B574DE3E-CEB8-42F4-8831-FA03841069F0}" destId="{3D179C23-8FE5-44C9-BA53-CEA26B3FDA48}" srcOrd="0" destOrd="0" parTransId="{596BB4B8-6E22-4862-B129-E0ACB3837620}" sibTransId="{75A431A4-043B-4B0F-9037-69554D9ED4B3}"/>
    <dgm:cxn modelId="{04A51714-E905-4A4E-B5AC-78EDC7E175D6}" type="presOf" srcId="{C30D26C5-FE53-4CBF-ACC4-4E4D7DD406F4}" destId="{34A5E2D5-EDB8-4DB2-8506-DC1A30FB871D}" srcOrd="0" destOrd="0" presId="urn:microsoft.com/office/officeart/2005/8/layout/orgChart1"/>
    <dgm:cxn modelId="{E610E414-6DCE-4732-A2E6-C48B125BF446}" type="presOf" srcId="{85AC594C-5987-4D1D-8677-853E0252E5C9}" destId="{E509FB9C-00C5-46BC-A21E-3462FE031984}" srcOrd="0" destOrd="0" presId="urn:microsoft.com/office/officeart/2005/8/layout/orgChart1"/>
    <dgm:cxn modelId="{3FB30C22-10FD-4393-9DE9-07F4F1276687}" type="presOf" srcId="{BE392FF4-CB32-4BD8-9DCD-24DD32909C33}" destId="{A75CAD68-4485-4802-8A8C-76BF8A56D373}" srcOrd="0" destOrd="0" presId="urn:microsoft.com/office/officeart/2005/8/layout/orgChart1"/>
    <dgm:cxn modelId="{8A713931-FD4F-4821-9AC3-0D9C7D3AFE58}" type="presOf" srcId="{227F407F-0210-4DA1-9753-9E558064B25A}" destId="{FEDF5582-50FC-4B17-9AC1-4EA6F094C359}" srcOrd="1" destOrd="0" presId="urn:microsoft.com/office/officeart/2005/8/layout/orgChart1"/>
    <dgm:cxn modelId="{5E871734-B0A1-415C-BBB4-D390D9F44F8A}" type="presOf" srcId="{7349BE0C-D07B-4263-AC92-9070BEA13670}" destId="{692E0CD7-BEF3-4E4A-BF57-55819270C1C7}" srcOrd="0" destOrd="0" presId="urn:microsoft.com/office/officeart/2005/8/layout/orgChart1"/>
    <dgm:cxn modelId="{A6A98334-BADA-42D8-B650-7699798B485F}" type="presOf" srcId="{309088C4-6531-400C-B668-1A1F06FFDAD6}" destId="{E885C40C-4A61-484B-96EA-6FF744EB7431}" srcOrd="1" destOrd="0" presId="urn:microsoft.com/office/officeart/2005/8/layout/orgChart1"/>
    <dgm:cxn modelId="{DFA7393E-41C0-487B-9BDD-A9D3EF7506F1}" type="presOf" srcId="{5B78BED9-E2B1-4D8F-AE54-FA5FFEE096CA}" destId="{2E53CB07-029F-4ECC-A2CF-7E63A9FE6105}" srcOrd="0" destOrd="0" presId="urn:microsoft.com/office/officeart/2005/8/layout/orgChart1"/>
    <dgm:cxn modelId="{13BF1C53-66B5-49DC-AA6C-611C84041DE9}" type="presOf" srcId="{79987FFB-E2EF-44B8-A10C-B29D130D7D17}" destId="{31AF22D3-5038-4248-B004-8D5ED3167E0B}" srcOrd="0" destOrd="0" presId="urn:microsoft.com/office/officeart/2005/8/layout/orgChart1"/>
    <dgm:cxn modelId="{71C44453-EA58-426B-8F7A-EAD9061CC072}" srcId="{3D179C23-8FE5-44C9-BA53-CEA26B3FDA48}" destId="{227F407F-0210-4DA1-9753-9E558064B25A}" srcOrd="0" destOrd="0" parTransId="{C30D26C5-FE53-4CBF-ACC4-4E4D7DD406F4}" sibTransId="{C1B0753E-4FDB-427D-B794-B7454B21753B}"/>
    <dgm:cxn modelId="{F99A9559-3175-4873-B459-28FA5A82281D}" type="presOf" srcId="{596BB4B8-6E22-4862-B129-E0ACB3837620}" destId="{5232FACC-DFB6-4C24-A216-1634BC00BBD3}" srcOrd="0" destOrd="0" presId="urn:microsoft.com/office/officeart/2005/8/layout/orgChart1"/>
    <dgm:cxn modelId="{E150DB5D-5E06-4573-BCCD-95AE35E881B8}" type="presOf" srcId="{85AC594C-5987-4D1D-8677-853E0252E5C9}" destId="{D6D0985F-9C72-469A-B7AD-64AA0B398C64}" srcOrd="1" destOrd="0" presId="urn:microsoft.com/office/officeart/2005/8/layout/orgChart1"/>
    <dgm:cxn modelId="{64AC2568-DB21-4F06-BF99-50CAFEFFF9BD}" type="presOf" srcId="{3D179C23-8FE5-44C9-BA53-CEA26B3FDA48}" destId="{A2935723-2D67-4186-A5A2-63E7DC896089}" srcOrd="0" destOrd="0" presId="urn:microsoft.com/office/officeart/2005/8/layout/orgChart1"/>
    <dgm:cxn modelId="{A1E13670-E69B-4468-A7FC-5929F4A5E310}" type="presOf" srcId="{309088C4-6531-400C-B668-1A1F06FFDAD6}" destId="{5775FDCB-D79F-45C0-A25E-F8BB75D483A1}" srcOrd="0" destOrd="0" presId="urn:microsoft.com/office/officeart/2005/8/layout/orgChart1"/>
    <dgm:cxn modelId="{3F30DB8D-2E24-4709-A0B1-EA4B4E7CCB66}" srcId="{B574DE3E-CEB8-42F4-8831-FA03841069F0}" destId="{85AC594C-5987-4D1D-8677-853E0252E5C9}" srcOrd="1" destOrd="0" parTransId="{9FD62607-0215-43AD-9CD1-FCB8D90F84C2}" sibTransId="{7F7420DC-FA93-4AF0-96C5-A8B3C07E4F26}"/>
    <dgm:cxn modelId="{C657128F-2D40-4FB8-B565-1083E8D9E108}" type="presOf" srcId="{E441A467-F8A3-49B5-B18C-4711D901D403}" destId="{29CB59E4-A71B-49BA-A427-E0A24D4E41A5}" srcOrd="0" destOrd="0" presId="urn:microsoft.com/office/officeart/2005/8/layout/orgChart1"/>
    <dgm:cxn modelId="{ED9362A0-82A0-40E9-B883-A82A4E74C700}" type="presOf" srcId="{9B3CCA12-3AA4-47C1-BD0E-905F301A97CE}" destId="{5DC156A0-E3A2-49D2-BE7D-C20D32A02588}" srcOrd="1" destOrd="0" presId="urn:microsoft.com/office/officeart/2005/8/layout/orgChart1"/>
    <dgm:cxn modelId="{7DADB4AB-EBAA-4549-ACBB-EF682B406F48}" srcId="{5B78BED9-E2B1-4D8F-AE54-FA5FFEE096CA}" destId="{B574DE3E-CEB8-42F4-8831-FA03841069F0}" srcOrd="0" destOrd="0" parTransId="{DD4CEAD2-79ED-4CE7-8B5C-588C7C873694}" sibTransId="{15931A87-F5FD-4C10-B331-EE8307FD3E17}"/>
    <dgm:cxn modelId="{994463B0-5977-4AC3-9B14-DE25331A0322}" type="presOf" srcId="{227F407F-0210-4DA1-9753-9E558064B25A}" destId="{F1C0B368-F798-4A5F-B393-DE9D9A83353A}" srcOrd="0" destOrd="0" presId="urn:microsoft.com/office/officeart/2005/8/layout/orgChart1"/>
    <dgm:cxn modelId="{205EEFB2-BA23-4716-9288-2389BD9A452D}" type="presOf" srcId="{B7C7C6F5-094A-43BC-996C-817DBE1FB6D0}" destId="{092EA677-690C-4749-9872-A0AFB780A789}" srcOrd="0" destOrd="0" presId="urn:microsoft.com/office/officeart/2005/8/layout/orgChart1"/>
    <dgm:cxn modelId="{2CADD4BA-C911-49C5-B52E-5BE783FA32E7}" type="presOf" srcId="{9FD62607-0215-43AD-9CD1-FCB8D90F84C2}" destId="{BE7FAF61-3ADC-4DA6-9640-1FC774114FD1}" srcOrd="0" destOrd="0" presId="urn:microsoft.com/office/officeart/2005/8/layout/orgChart1"/>
    <dgm:cxn modelId="{3B2143C1-CFE0-44B4-AEC3-F360D7AD90E0}" type="presOf" srcId="{9B3CCA12-3AA4-47C1-BD0E-905F301A97CE}" destId="{01160CE5-EF5B-49BF-B86A-27D9CA5E1FC8}" srcOrd="0" destOrd="0" presId="urn:microsoft.com/office/officeart/2005/8/layout/orgChart1"/>
    <dgm:cxn modelId="{8C16F8C9-D7BC-4FFD-AA40-2786E901A9DE}" type="presOf" srcId="{B574DE3E-CEB8-42F4-8831-FA03841069F0}" destId="{A93D5CE6-B1D7-432F-A3A3-7EAEA5C4FE38}" srcOrd="1" destOrd="0" presId="urn:microsoft.com/office/officeart/2005/8/layout/orgChart1"/>
    <dgm:cxn modelId="{2EDA05CA-E919-4BE8-AF8D-B898F3B9D8EC}" type="presOf" srcId="{79987FFB-E2EF-44B8-A10C-B29D130D7D17}" destId="{8E925385-B57A-418C-9EAB-169CFC783539}" srcOrd="1" destOrd="0" presId="urn:microsoft.com/office/officeart/2005/8/layout/orgChart1"/>
    <dgm:cxn modelId="{50ED8ACD-A914-4369-8AD4-813F5E06E80D}" srcId="{9B3CCA12-3AA4-47C1-BD0E-905F301A97CE}" destId="{309088C4-6531-400C-B668-1A1F06FFDAD6}" srcOrd="0" destOrd="0" parTransId="{B7C7C6F5-094A-43BC-996C-817DBE1FB6D0}" sibTransId="{F698B7D0-A7CD-4182-B056-C45499955767}"/>
    <dgm:cxn modelId="{6B02A8D5-B121-40B0-B321-D13355C38F92}" srcId="{79987FFB-E2EF-44B8-A10C-B29D130D7D17}" destId="{E441A467-F8A3-49B5-B18C-4711D901D403}" srcOrd="0" destOrd="0" parTransId="{7349BE0C-D07B-4263-AC92-9070BEA13670}" sibTransId="{7EE53DB6-C565-4F55-A92B-EF46F885CB87}"/>
    <dgm:cxn modelId="{DBD43DDB-0039-4FA2-9615-66CBA5C7CBB4}" type="presOf" srcId="{3D179C23-8FE5-44C9-BA53-CEA26B3FDA48}" destId="{98B5DE89-5AC6-4EE4-9BED-EA67A2F4227E}" srcOrd="1" destOrd="0" presId="urn:microsoft.com/office/officeart/2005/8/layout/orgChart1"/>
    <dgm:cxn modelId="{7D31CFDD-306B-484E-82F3-23E1F45F1BEF}" type="presOf" srcId="{77958041-7A42-4F0C-B15B-7F679C41195D}" destId="{B32CDC6C-558C-4854-B405-436A96BA7193}" srcOrd="0" destOrd="0" presId="urn:microsoft.com/office/officeart/2005/8/layout/orgChart1"/>
    <dgm:cxn modelId="{4F3835E3-DC54-4363-A5FB-771C4AFA848D}" srcId="{85AC594C-5987-4D1D-8677-853E0252E5C9}" destId="{79987FFB-E2EF-44B8-A10C-B29D130D7D17}" srcOrd="0" destOrd="0" parTransId="{BE392FF4-CB32-4BD8-9DCD-24DD32909C33}" sibTransId="{A5CE89B9-6F99-4EDB-92BD-EA14CAA5DB7C}"/>
    <dgm:cxn modelId="{39BD09EC-3FD6-4ACD-87D0-53A357E28B4E}" type="presOf" srcId="{B574DE3E-CEB8-42F4-8831-FA03841069F0}" destId="{D8F70449-00C9-4DCE-8F0B-2BB9C1AA5694}" srcOrd="0" destOrd="0" presId="urn:microsoft.com/office/officeart/2005/8/layout/orgChart1"/>
    <dgm:cxn modelId="{877AF2F2-0DAB-4778-A8BE-4816A7B730EE}" srcId="{3D179C23-8FE5-44C9-BA53-CEA26B3FDA48}" destId="{9B3CCA12-3AA4-47C1-BD0E-905F301A97CE}" srcOrd="1" destOrd="0" parTransId="{77958041-7A42-4F0C-B15B-7F679C41195D}" sibTransId="{A7F47CF6-2106-4D54-9B08-859903F5AF11}"/>
    <dgm:cxn modelId="{9C17B92F-F00C-49C9-962C-1DA89B91A21E}" type="presParOf" srcId="{2E53CB07-029F-4ECC-A2CF-7E63A9FE6105}" destId="{1B0CD608-3457-4CA4-A302-B167860987C8}" srcOrd="0" destOrd="0" presId="urn:microsoft.com/office/officeart/2005/8/layout/orgChart1"/>
    <dgm:cxn modelId="{C6D99C77-72F1-4978-BAA5-C528F73737CF}" type="presParOf" srcId="{1B0CD608-3457-4CA4-A302-B167860987C8}" destId="{AF0FB7C5-20E3-474F-8F3E-93BD10B8A360}" srcOrd="0" destOrd="0" presId="urn:microsoft.com/office/officeart/2005/8/layout/orgChart1"/>
    <dgm:cxn modelId="{B5B7E9DA-72F3-4F65-B45A-17ABEE151B9B}" type="presParOf" srcId="{AF0FB7C5-20E3-474F-8F3E-93BD10B8A360}" destId="{D8F70449-00C9-4DCE-8F0B-2BB9C1AA5694}" srcOrd="0" destOrd="0" presId="urn:microsoft.com/office/officeart/2005/8/layout/orgChart1"/>
    <dgm:cxn modelId="{E9697A83-5F85-420F-A4B6-F510FA4841F5}" type="presParOf" srcId="{AF0FB7C5-20E3-474F-8F3E-93BD10B8A360}" destId="{A93D5CE6-B1D7-432F-A3A3-7EAEA5C4FE38}" srcOrd="1" destOrd="0" presId="urn:microsoft.com/office/officeart/2005/8/layout/orgChart1"/>
    <dgm:cxn modelId="{D7A18974-538E-4954-B377-C4CD71588D55}" type="presParOf" srcId="{1B0CD608-3457-4CA4-A302-B167860987C8}" destId="{441064C1-310A-42CE-8AB5-52C9A1C15A39}" srcOrd="1" destOrd="0" presId="urn:microsoft.com/office/officeart/2005/8/layout/orgChart1"/>
    <dgm:cxn modelId="{5FE45E28-AC46-4A20-8F9A-F69E0AFF4C1D}" type="presParOf" srcId="{441064C1-310A-42CE-8AB5-52C9A1C15A39}" destId="{5232FACC-DFB6-4C24-A216-1634BC00BBD3}" srcOrd="0" destOrd="0" presId="urn:microsoft.com/office/officeart/2005/8/layout/orgChart1"/>
    <dgm:cxn modelId="{F6B6B2D3-E532-4581-A871-4B69F8580016}" type="presParOf" srcId="{441064C1-310A-42CE-8AB5-52C9A1C15A39}" destId="{4431E518-1464-42A2-BD23-883D2BEEC09E}" srcOrd="1" destOrd="0" presId="urn:microsoft.com/office/officeart/2005/8/layout/orgChart1"/>
    <dgm:cxn modelId="{3324F688-2838-4D41-B996-05F3BA241C45}" type="presParOf" srcId="{4431E518-1464-42A2-BD23-883D2BEEC09E}" destId="{340DB7DA-0A27-4E62-94B0-E54168939A7D}" srcOrd="0" destOrd="0" presId="urn:microsoft.com/office/officeart/2005/8/layout/orgChart1"/>
    <dgm:cxn modelId="{ABF02AE6-3AAC-4356-9565-EF7F124EF887}" type="presParOf" srcId="{340DB7DA-0A27-4E62-94B0-E54168939A7D}" destId="{A2935723-2D67-4186-A5A2-63E7DC896089}" srcOrd="0" destOrd="0" presId="urn:microsoft.com/office/officeart/2005/8/layout/orgChart1"/>
    <dgm:cxn modelId="{AE42FD9D-05D3-474E-BDF8-7EB4637F5BC7}" type="presParOf" srcId="{340DB7DA-0A27-4E62-94B0-E54168939A7D}" destId="{98B5DE89-5AC6-4EE4-9BED-EA67A2F4227E}" srcOrd="1" destOrd="0" presId="urn:microsoft.com/office/officeart/2005/8/layout/orgChart1"/>
    <dgm:cxn modelId="{8AAA5687-D3B7-40F2-8704-9A300B86DB64}" type="presParOf" srcId="{4431E518-1464-42A2-BD23-883D2BEEC09E}" destId="{8A260335-6944-47B0-81FD-D3BD48F80DE7}" srcOrd="1" destOrd="0" presId="urn:microsoft.com/office/officeart/2005/8/layout/orgChart1"/>
    <dgm:cxn modelId="{2CD86924-6D70-4690-A946-64373BBE48AD}" type="presParOf" srcId="{8A260335-6944-47B0-81FD-D3BD48F80DE7}" destId="{34A5E2D5-EDB8-4DB2-8506-DC1A30FB871D}" srcOrd="0" destOrd="0" presId="urn:microsoft.com/office/officeart/2005/8/layout/orgChart1"/>
    <dgm:cxn modelId="{F4FE5B9E-196D-4DC1-A97B-50CDBAFDC38B}" type="presParOf" srcId="{8A260335-6944-47B0-81FD-D3BD48F80DE7}" destId="{10FA3ADB-4952-42D8-A773-C3D11FC863E0}" srcOrd="1" destOrd="0" presId="urn:microsoft.com/office/officeart/2005/8/layout/orgChart1"/>
    <dgm:cxn modelId="{AD7B875F-C691-4C38-88C8-942ED9F48BFF}" type="presParOf" srcId="{10FA3ADB-4952-42D8-A773-C3D11FC863E0}" destId="{E3F5C73B-1BD7-47C0-912D-5BDC66FDA415}" srcOrd="0" destOrd="0" presId="urn:microsoft.com/office/officeart/2005/8/layout/orgChart1"/>
    <dgm:cxn modelId="{6C211108-2068-44CD-BD9C-949C3C13ECA8}" type="presParOf" srcId="{E3F5C73B-1BD7-47C0-912D-5BDC66FDA415}" destId="{F1C0B368-F798-4A5F-B393-DE9D9A83353A}" srcOrd="0" destOrd="0" presId="urn:microsoft.com/office/officeart/2005/8/layout/orgChart1"/>
    <dgm:cxn modelId="{1EFE2B88-A745-404D-A562-FA20C3B21FE6}" type="presParOf" srcId="{E3F5C73B-1BD7-47C0-912D-5BDC66FDA415}" destId="{FEDF5582-50FC-4B17-9AC1-4EA6F094C359}" srcOrd="1" destOrd="0" presId="urn:microsoft.com/office/officeart/2005/8/layout/orgChart1"/>
    <dgm:cxn modelId="{018A2B38-2C32-47C1-8A2F-F2D9F31BF2A5}" type="presParOf" srcId="{10FA3ADB-4952-42D8-A773-C3D11FC863E0}" destId="{3B7772F6-9930-45C4-A5F8-88D2FCCAEA6F}" srcOrd="1" destOrd="0" presId="urn:microsoft.com/office/officeart/2005/8/layout/orgChart1"/>
    <dgm:cxn modelId="{005E2CA3-E65A-4E54-AC9C-D444F793D95F}" type="presParOf" srcId="{10FA3ADB-4952-42D8-A773-C3D11FC863E0}" destId="{8658A65E-0934-4F01-9C52-A81A7F8DB819}" srcOrd="2" destOrd="0" presId="urn:microsoft.com/office/officeart/2005/8/layout/orgChart1"/>
    <dgm:cxn modelId="{BE9F6D62-20E3-4D63-B98B-CC2AC9F24363}" type="presParOf" srcId="{8A260335-6944-47B0-81FD-D3BD48F80DE7}" destId="{B32CDC6C-558C-4854-B405-436A96BA7193}" srcOrd="2" destOrd="0" presId="urn:microsoft.com/office/officeart/2005/8/layout/orgChart1"/>
    <dgm:cxn modelId="{776CD158-EE46-46B4-B3A4-6CD509E3B06C}" type="presParOf" srcId="{8A260335-6944-47B0-81FD-D3BD48F80DE7}" destId="{400797BD-615E-494E-9E8F-29076B262E11}" srcOrd="3" destOrd="0" presId="urn:microsoft.com/office/officeart/2005/8/layout/orgChart1"/>
    <dgm:cxn modelId="{34741EDC-74A2-4E9E-A846-8EA4528737F6}" type="presParOf" srcId="{400797BD-615E-494E-9E8F-29076B262E11}" destId="{A713BF6F-E77F-4048-B494-9144E39BE800}" srcOrd="0" destOrd="0" presId="urn:microsoft.com/office/officeart/2005/8/layout/orgChart1"/>
    <dgm:cxn modelId="{90B32B80-0C0B-44E5-912B-C6C537CE06CF}" type="presParOf" srcId="{A713BF6F-E77F-4048-B494-9144E39BE800}" destId="{01160CE5-EF5B-49BF-B86A-27D9CA5E1FC8}" srcOrd="0" destOrd="0" presId="urn:microsoft.com/office/officeart/2005/8/layout/orgChart1"/>
    <dgm:cxn modelId="{40B6D543-3F34-466A-8166-8F4190AA5E5F}" type="presParOf" srcId="{A713BF6F-E77F-4048-B494-9144E39BE800}" destId="{5DC156A0-E3A2-49D2-BE7D-C20D32A02588}" srcOrd="1" destOrd="0" presId="urn:microsoft.com/office/officeart/2005/8/layout/orgChart1"/>
    <dgm:cxn modelId="{58A5BF92-46CE-4989-8908-B3EB689C0532}" type="presParOf" srcId="{400797BD-615E-494E-9E8F-29076B262E11}" destId="{5EDFE96D-5B1C-43EF-BF2D-A90E6D5EAFD8}" srcOrd="1" destOrd="0" presId="urn:microsoft.com/office/officeart/2005/8/layout/orgChart1"/>
    <dgm:cxn modelId="{D30903E7-3DE1-4A22-8A21-F40CC62F3443}" type="presParOf" srcId="{5EDFE96D-5B1C-43EF-BF2D-A90E6D5EAFD8}" destId="{092EA677-690C-4749-9872-A0AFB780A789}" srcOrd="0" destOrd="0" presId="urn:microsoft.com/office/officeart/2005/8/layout/orgChart1"/>
    <dgm:cxn modelId="{C05411FB-002A-4949-B571-8C10B4CEB4AF}" type="presParOf" srcId="{5EDFE96D-5B1C-43EF-BF2D-A90E6D5EAFD8}" destId="{529F180B-5CF7-4FCF-A985-4D410FD57C26}" srcOrd="1" destOrd="0" presId="urn:microsoft.com/office/officeart/2005/8/layout/orgChart1"/>
    <dgm:cxn modelId="{9D0C6DCF-4C18-4920-90BF-A3A18ECD4787}" type="presParOf" srcId="{529F180B-5CF7-4FCF-A985-4D410FD57C26}" destId="{CCA698C3-69C7-4917-885C-053118FCF5EA}" srcOrd="0" destOrd="0" presId="urn:microsoft.com/office/officeart/2005/8/layout/orgChart1"/>
    <dgm:cxn modelId="{81A80F27-F009-404A-B0B5-804BD0762BC7}" type="presParOf" srcId="{CCA698C3-69C7-4917-885C-053118FCF5EA}" destId="{5775FDCB-D79F-45C0-A25E-F8BB75D483A1}" srcOrd="0" destOrd="0" presId="urn:microsoft.com/office/officeart/2005/8/layout/orgChart1"/>
    <dgm:cxn modelId="{5763935C-74B2-4B28-90A8-7C389FBCC6EC}" type="presParOf" srcId="{CCA698C3-69C7-4917-885C-053118FCF5EA}" destId="{E885C40C-4A61-484B-96EA-6FF744EB7431}" srcOrd="1" destOrd="0" presId="urn:microsoft.com/office/officeart/2005/8/layout/orgChart1"/>
    <dgm:cxn modelId="{8C58C7D1-809E-4DF2-8323-7A54E908981F}" type="presParOf" srcId="{529F180B-5CF7-4FCF-A985-4D410FD57C26}" destId="{78A720FC-D150-4CE5-B9F3-C742E21FD05B}" srcOrd="1" destOrd="0" presId="urn:microsoft.com/office/officeart/2005/8/layout/orgChart1"/>
    <dgm:cxn modelId="{8FFE15E3-BF63-4341-B7AC-5E19F73184A8}" type="presParOf" srcId="{529F180B-5CF7-4FCF-A985-4D410FD57C26}" destId="{AAB58E39-2914-4D37-9DE1-565261A4482A}" srcOrd="2" destOrd="0" presId="urn:microsoft.com/office/officeart/2005/8/layout/orgChart1"/>
    <dgm:cxn modelId="{D0EE6418-8B8A-4EED-8898-1A5793B1737A}" type="presParOf" srcId="{400797BD-615E-494E-9E8F-29076B262E11}" destId="{6496271E-1CC2-4ADB-A986-5C679E66D7EB}" srcOrd="2" destOrd="0" presId="urn:microsoft.com/office/officeart/2005/8/layout/orgChart1"/>
    <dgm:cxn modelId="{8CBE14DE-2188-4706-89CD-255BF41E31DB}" type="presParOf" srcId="{4431E518-1464-42A2-BD23-883D2BEEC09E}" destId="{D3724EAA-B651-40A7-9795-9C4D51F3825F}" srcOrd="2" destOrd="0" presId="urn:microsoft.com/office/officeart/2005/8/layout/orgChart1"/>
    <dgm:cxn modelId="{098A3433-97B6-4EB4-BDEE-CBDE46309F88}" type="presParOf" srcId="{441064C1-310A-42CE-8AB5-52C9A1C15A39}" destId="{BE7FAF61-3ADC-4DA6-9640-1FC774114FD1}" srcOrd="2" destOrd="0" presId="urn:microsoft.com/office/officeart/2005/8/layout/orgChart1"/>
    <dgm:cxn modelId="{2CCB3958-BFFD-434D-843B-EEF37A1D53B8}" type="presParOf" srcId="{441064C1-310A-42CE-8AB5-52C9A1C15A39}" destId="{0B3AFCF9-793E-486C-A0C1-0B426CA5663E}" srcOrd="3" destOrd="0" presId="urn:microsoft.com/office/officeart/2005/8/layout/orgChart1"/>
    <dgm:cxn modelId="{F47A0041-E003-471F-A933-365A47AA86AC}" type="presParOf" srcId="{0B3AFCF9-793E-486C-A0C1-0B426CA5663E}" destId="{CBF973DD-924D-4500-8695-A17FF139F53E}" srcOrd="0" destOrd="0" presId="urn:microsoft.com/office/officeart/2005/8/layout/orgChart1"/>
    <dgm:cxn modelId="{D6591294-B824-4D56-98D2-30C76CB6C105}" type="presParOf" srcId="{CBF973DD-924D-4500-8695-A17FF139F53E}" destId="{E509FB9C-00C5-46BC-A21E-3462FE031984}" srcOrd="0" destOrd="0" presId="urn:microsoft.com/office/officeart/2005/8/layout/orgChart1"/>
    <dgm:cxn modelId="{C4EB58F4-7425-4602-884B-6E4F168286C0}" type="presParOf" srcId="{CBF973DD-924D-4500-8695-A17FF139F53E}" destId="{D6D0985F-9C72-469A-B7AD-64AA0B398C64}" srcOrd="1" destOrd="0" presId="urn:microsoft.com/office/officeart/2005/8/layout/orgChart1"/>
    <dgm:cxn modelId="{A4D57D1B-D632-4C79-A813-9CFDF8DE8F44}" type="presParOf" srcId="{0B3AFCF9-793E-486C-A0C1-0B426CA5663E}" destId="{2C49A64F-B8E2-44E6-BFD6-6D8806922E48}" srcOrd="1" destOrd="0" presId="urn:microsoft.com/office/officeart/2005/8/layout/orgChart1"/>
    <dgm:cxn modelId="{19572DE4-95D5-4381-8E65-1755AFF0EF01}" type="presParOf" srcId="{2C49A64F-B8E2-44E6-BFD6-6D8806922E48}" destId="{A75CAD68-4485-4802-8A8C-76BF8A56D373}" srcOrd="0" destOrd="0" presId="urn:microsoft.com/office/officeart/2005/8/layout/orgChart1"/>
    <dgm:cxn modelId="{9435365D-9D7D-402F-B31E-03791D76820D}" type="presParOf" srcId="{2C49A64F-B8E2-44E6-BFD6-6D8806922E48}" destId="{2C1413ED-26A6-4735-A787-B661CBC417ED}" srcOrd="1" destOrd="0" presId="urn:microsoft.com/office/officeart/2005/8/layout/orgChart1"/>
    <dgm:cxn modelId="{FA360409-6AFE-4488-910B-5012BA900A02}" type="presParOf" srcId="{2C1413ED-26A6-4735-A787-B661CBC417ED}" destId="{D7E7CAEE-718D-47D5-BDE3-4C1CA38020F6}" srcOrd="0" destOrd="0" presId="urn:microsoft.com/office/officeart/2005/8/layout/orgChart1"/>
    <dgm:cxn modelId="{66E12EB0-5CE0-4E5B-943E-A8D4E51C5B00}" type="presParOf" srcId="{D7E7CAEE-718D-47D5-BDE3-4C1CA38020F6}" destId="{31AF22D3-5038-4248-B004-8D5ED3167E0B}" srcOrd="0" destOrd="0" presId="urn:microsoft.com/office/officeart/2005/8/layout/orgChart1"/>
    <dgm:cxn modelId="{5EA01CC8-E25E-41AE-A334-AA801A86B257}" type="presParOf" srcId="{D7E7CAEE-718D-47D5-BDE3-4C1CA38020F6}" destId="{8E925385-B57A-418C-9EAB-169CFC783539}" srcOrd="1" destOrd="0" presId="urn:microsoft.com/office/officeart/2005/8/layout/orgChart1"/>
    <dgm:cxn modelId="{7E94048F-B1F3-4CA7-9838-532185798E19}" type="presParOf" srcId="{2C1413ED-26A6-4735-A787-B661CBC417ED}" destId="{C5C6735C-5C6F-4653-9E2E-19446DF89DBC}" srcOrd="1" destOrd="0" presId="urn:microsoft.com/office/officeart/2005/8/layout/orgChart1"/>
    <dgm:cxn modelId="{0636C818-AAA3-447A-BDAB-99023F40E4C4}" type="presParOf" srcId="{C5C6735C-5C6F-4653-9E2E-19446DF89DBC}" destId="{692E0CD7-BEF3-4E4A-BF57-55819270C1C7}" srcOrd="0" destOrd="0" presId="urn:microsoft.com/office/officeart/2005/8/layout/orgChart1"/>
    <dgm:cxn modelId="{CBB4385B-0CD7-4944-8A9C-682C5F847BF1}" type="presParOf" srcId="{C5C6735C-5C6F-4653-9E2E-19446DF89DBC}" destId="{D122DF3A-12C1-440E-99DA-756EAFC6C4FE}" srcOrd="1" destOrd="0" presId="urn:microsoft.com/office/officeart/2005/8/layout/orgChart1"/>
    <dgm:cxn modelId="{7E69CE43-6FDA-47F0-9481-F4D3CC6F27ED}" type="presParOf" srcId="{D122DF3A-12C1-440E-99DA-756EAFC6C4FE}" destId="{9EA90D7F-4970-49A6-802F-5D3ED91FA6D1}" srcOrd="0" destOrd="0" presId="urn:microsoft.com/office/officeart/2005/8/layout/orgChart1"/>
    <dgm:cxn modelId="{F00CBF04-BE1F-4DCF-BFD5-DD5DB4624C74}" type="presParOf" srcId="{9EA90D7F-4970-49A6-802F-5D3ED91FA6D1}" destId="{29CB59E4-A71B-49BA-A427-E0A24D4E41A5}" srcOrd="0" destOrd="0" presId="urn:microsoft.com/office/officeart/2005/8/layout/orgChart1"/>
    <dgm:cxn modelId="{1712564D-787D-4143-932D-A77C0F033BFF}" type="presParOf" srcId="{9EA90D7F-4970-49A6-802F-5D3ED91FA6D1}" destId="{C849993F-A415-47C9-8ACD-46167BADED3D}" srcOrd="1" destOrd="0" presId="urn:microsoft.com/office/officeart/2005/8/layout/orgChart1"/>
    <dgm:cxn modelId="{F0D3B855-123A-4F82-A1E3-505CECF30303}" type="presParOf" srcId="{D122DF3A-12C1-440E-99DA-756EAFC6C4FE}" destId="{81E5ED8B-BFBF-487A-B997-474702BACBDB}" srcOrd="1" destOrd="0" presId="urn:microsoft.com/office/officeart/2005/8/layout/orgChart1"/>
    <dgm:cxn modelId="{D0132D47-C344-420A-87DB-288BA566291A}" type="presParOf" srcId="{D122DF3A-12C1-440E-99DA-756EAFC6C4FE}" destId="{20928441-C517-489F-9B2C-E7917B4552CF}" srcOrd="2" destOrd="0" presId="urn:microsoft.com/office/officeart/2005/8/layout/orgChart1"/>
    <dgm:cxn modelId="{E9F83D1F-7BF6-49A3-A62D-C55E732F4AF1}" type="presParOf" srcId="{2C1413ED-26A6-4735-A787-B661CBC417ED}" destId="{2DB31913-6978-4461-A65C-5A5BBE16BF8D}" srcOrd="2" destOrd="0" presId="urn:microsoft.com/office/officeart/2005/8/layout/orgChart1"/>
    <dgm:cxn modelId="{9A637B49-DF3A-4F2D-A80B-C2DD028B4D2A}" type="presParOf" srcId="{0B3AFCF9-793E-486C-A0C1-0B426CA5663E}" destId="{6D0BDBCB-393D-42AE-90EE-0EF5812D4DCF}" srcOrd="2" destOrd="0" presId="urn:microsoft.com/office/officeart/2005/8/layout/orgChart1"/>
    <dgm:cxn modelId="{C9CB96A6-92FD-414F-89FE-185FDA00A154}" type="presParOf" srcId="{1B0CD608-3457-4CA4-A302-B167860987C8}" destId="{7D035A9F-7D7F-45BE-B423-5E9796C0853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xfrm>
          <a:off x="3226993" y="1138729"/>
          <a:ext cx="1775612" cy="887806"/>
        </a:xfr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ASSESS the </a:t>
          </a:r>
          <a:r>
            <a:rPr lang="en-US" sz="1600" cap="all" baseline="0">
              <a:solidFill>
                <a:srgbClr val="FF0000"/>
              </a:solidFill>
              <a:latin typeface="Helvetica Neue"/>
              <a:ea typeface="+mn-ea"/>
              <a:cs typeface="+mn-cs"/>
            </a:rPr>
            <a:t>new</a:t>
          </a:r>
          <a:r>
            <a:rPr lang="en-US" sz="1600" cap="all" baseline="0">
              <a:solidFill>
                <a:sysClr val="window" lastClr="FFFFFF"/>
              </a:solidFill>
              <a:latin typeface="Helvetica Neue"/>
              <a:ea typeface="+mn-ea"/>
              <a:cs typeface="+mn-cs"/>
            </a:rPr>
            <a:t> Current Situation</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76C52B4F-FFD1-4CBA-94A2-D05C69E851E8}">
      <dgm:prSet custT="1"/>
      <dgm:spPr>
        <a:xfrm>
          <a:off x="4256" y="2399414"/>
          <a:ext cx="1775612" cy="887806"/>
        </a:xfr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Sources of Income</a:t>
          </a:r>
        </a:p>
      </dgm:t>
    </dgm:pt>
    <dgm:pt modelId="{67763F49-5DF5-4A17-96CA-1BB116A655C6}" type="parTrans" cxnId="{3C244E3D-E4EA-4449-9432-25C707085C6A}">
      <dgm:prSet/>
      <dgm:spPr>
        <a:xfrm>
          <a:off x="892063" y="2026535"/>
          <a:ext cx="3222736"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8F6567B5-9950-4A69-8347-B7F292A0D5A4}" type="sibTrans" cxnId="{3C244E3D-E4EA-4449-9432-25C707085C6A}">
      <dgm:prSet/>
      <dgm:spPr/>
      <dgm:t>
        <a:bodyPr/>
        <a:lstStyle/>
        <a:p>
          <a:endParaRPr lang="en-US"/>
        </a:p>
      </dgm:t>
    </dgm:pt>
    <dgm:pt modelId="{1DDDDD53-52E3-46B2-B71A-991A00AC28A4}">
      <dgm:prSet custT="1"/>
      <dgm:spPr>
        <a:xfrm>
          <a:off x="2152748" y="2399414"/>
          <a:ext cx="1775612" cy="887806"/>
        </a:xfr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Expenses</a:t>
          </a:r>
        </a:p>
      </dgm:t>
    </dgm:pt>
    <dgm:pt modelId="{BEB11A95-786F-4FF1-B286-0C7D0004BED8}" type="parTrans" cxnId="{ED2A5071-4A56-4F2D-8D85-982D5F86DF8B}">
      <dgm:prSet/>
      <dgm:spPr>
        <a:xfrm>
          <a:off x="3040554" y="2026535"/>
          <a:ext cx="1074245"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65CD7646-5229-4FD2-BE5A-77CA045C8706}" type="sibTrans" cxnId="{ED2A5071-4A56-4F2D-8D85-982D5F86DF8B}">
      <dgm:prSet/>
      <dgm:spPr/>
      <dgm:t>
        <a:bodyPr/>
        <a:lstStyle/>
        <a:p>
          <a:endParaRPr lang="en-US"/>
        </a:p>
      </dgm:t>
    </dgm:pt>
    <dgm:pt modelId="{D5C4D844-5EA3-4415-AF13-B7C560073CB3}">
      <dgm:prSet custT="1"/>
      <dgm:spPr>
        <a:xfrm>
          <a:off x="4301239" y="2399414"/>
          <a:ext cx="1775612" cy="887806"/>
        </a:xfr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Debt Obligations</a:t>
          </a:r>
        </a:p>
      </dgm:t>
    </dgm:pt>
    <dgm:pt modelId="{B67AAAE2-809D-4796-8816-E89578CFC6BE}" type="parTrans" cxnId="{4191F3CF-5690-4A34-8F07-C6CDBC45FE14}">
      <dgm:prSet/>
      <dgm:spPr>
        <a:xfrm>
          <a:off x="4114800" y="2026535"/>
          <a:ext cx="1074245"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45EF45EB-FACB-44ED-8769-D1ED432E2A58}" type="sibTrans" cxnId="{4191F3CF-5690-4A34-8F07-C6CDBC45FE14}">
      <dgm:prSet/>
      <dgm:spPr/>
      <dgm:t>
        <a:bodyPr/>
        <a:lstStyle/>
        <a:p>
          <a:endParaRPr lang="en-US"/>
        </a:p>
      </dgm:t>
    </dgm:pt>
    <dgm:pt modelId="{C7336981-AB99-4E96-8D28-B678FE53C2CA}">
      <dgm:prSet custT="1"/>
      <dgm:spPr>
        <a:xfrm>
          <a:off x="6449730" y="2399414"/>
          <a:ext cx="1775612" cy="887806"/>
        </a:xfr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Saving Potential</a:t>
          </a:r>
        </a:p>
      </dgm:t>
    </dgm:pt>
    <dgm:pt modelId="{076C2E43-C2D5-482C-8225-03840ECF359B}" type="parTrans" cxnId="{640CBC4F-8700-4F4F-BF40-00DD59E6121A}">
      <dgm:prSet/>
      <dgm:spPr>
        <a:xfrm>
          <a:off x="4114800" y="2026535"/>
          <a:ext cx="3222736" cy="372878"/>
        </a:xfrm>
        <a:noFill/>
        <a:ln w="25400" cap="flat" cmpd="sng" algn="ctr">
          <a:solidFill>
            <a:srgbClr val="1B2B51">
              <a:shade val="60000"/>
              <a:hueOff val="0"/>
              <a:satOff val="0"/>
              <a:lumOff val="0"/>
              <a:alphaOff val="0"/>
            </a:srgbClr>
          </a:solidFill>
          <a:prstDash val="solid"/>
        </a:ln>
        <a:effectLst/>
      </dgm:spPr>
      <dgm:t>
        <a:bodyPr/>
        <a:lstStyle/>
        <a:p>
          <a:endParaRPr lang="en-US"/>
        </a:p>
      </dgm:t>
    </dgm:pt>
    <dgm:pt modelId="{7F940142-D3F6-4A54-909F-009F238AEFB4}" type="sibTrans" cxnId="{640CBC4F-8700-4F4F-BF40-00DD59E6121A}">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443ED5D6-8085-43AE-9419-B7492F3D1352}" type="pres">
      <dgm:prSet presAssocID="{67763F49-5DF5-4A17-96CA-1BB116A655C6}" presName="Name37" presStyleLbl="parChTrans1D2" presStyleIdx="0" presStyleCnt="4"/>
      <dgm:spPr>
        <a:custGeom>
          <a:avLst/>
          <a:gdLst/>
          <a:ahLst/>
          <a:cxnLst/>
          <a:rect l="0" t="0" r="0" b="0"/>
          <a:pathLst>
            <a:path>
              <a:moveTo>
                <a:pt x="3222736" y="0"/>
              </a:moveTo>
              <a:lnTo>
                <a:pt x="3222736" y="186439"/>
              </a:lnTo>
              <a:lnTo>
                <a:pt x="0" y="186439"/>
              </a:lnTo>
              <a:lnTo>
                <a:pt x="0" y="372878"/>
              </a:lnTo>
            </a:path>
          </a:pathLst>
        </a:custGeom>
      </dgm:spPr>
    </dgm:pt>
    <dgm:pt modelId="{6D938754-F904-4C89-915B-3BC9229186A8}" type="pres">
      <dgm:prSet presAssocID="{76C52B4F-FFD1-4CBA-94A2-D05C69E851E8}" presName="hierRoot2" presStyleCnt="0">
        <dgm:presLayoutVars>
          <dgm:hierBranch val="init"/>
        </dgm:presLayoutVars>
      </dgm:prSet>
      <dgm:spPr/>
    </dgm:pt>
    <dgm:pt modelId="{B3396A31-0A6B-4CAF-A89C-BF941A9C04DB}" type="pres">
      <dgm:prSet presAssocID="{76C52B4F-FFD1-4CBA-94A2-D05C69E851E8}" presName="rootComposite" presStyleCnt="0"/>
      <dgm:spPr/>
    </dgm:pt>
    <dgm:pt modelId="{F04D794D-914A-48C1-9459-476F59311300}" type="pres">
      <dgm:prSet presAssocID="{76C52B4F-FFD1-4CBA-94A2-D05C69E851E8}" presName="rootText" presStyleLbl="node2" presStyleIdx="0" presStyleCnt="4">
        <dgm:presLayoutVars>
          <dgm:chPref val="3"/>
        </dgm:presLayoutVars>
      </dgm:prSet>
      <dgm:spPr>
        <a:prstGeom prst="roundRect">
          <a:avLst/>
        </a:prstGeom>
      </dgm:spPr>
    </dgm:pt>
    <dgm:pt modelId="{81194235-7E1D-4D6A-8492-F9790198DAA2}" type="pres">
      <dgm:prSet presAssocID="{76C52B4F-FFD1-4CBA-94A2-D05C69E851E8}" presName="rootConnector" presStyleLbl="node2" presStyleIdx="0" presStyleCnt="4"/>
      <dgm:spPr/>
    </dgm:pt>
    <dgm:pt modelId="{E23DBD5A-DE54-4326-9A3D-81E7FFB8E7B0}" type="pres">
      <dgm:prSet presAssocID="{76C52B4F-FFD1-4CBA-94A2-D05C69E851E8}" presName="hierChild4" presStyleCnt="0"/>
      <dgm:spPr/>
    </dgm:pt>
    <dgm:pt modelId="{E7805D58-10BC-48DF-AAE3-7BC5A0D53332}" type="pres">
      <dgm:prSet presAssocID="{76C52B4F-FFD1-4CBA-94A2-D05C69E851E8}" presName="hierChild5" presStyleCnt="0"/>
      <dgm:spPr/>
    </dgm:pt>
    <dgm:pt modelId="{4F777F0F-0D56-448F-855A-F7427AC2ED85}" type="pres">
      <dgm:prSet presAssocID="{BEB11A95-786F-4FF1-B286-0C7D0004BED8}" presName="Name37" presStyleLbl="parChTrans1D2" presStyleIdx="1" presStyleCnt="4"/>
      <dgm:spPr>
        <a:custGeom>
          <a:avLst/>
          <a:gdLst/>
          <a:ahLst/>
          <a:cxnLst/>
          <a:rect l="0" t="0" r="0" b="0"/>
          <a:pathLst>
            <a:path>
              <a:moveTo>
                <a:pt x="1074245" y="0"/>
              </a:moveTo>
              <a:lnTo>
                <a:pt x="1074245" y="186439"/>
              </a:lnTo>
              <a:lnTo>
                <a:pt x="0" y="186439"/>
              </a:lnTo>
              <a:lnTo>
                <a:pt x="0" y="372878"/>
              </a:lnTo>
            </a:path>
          </a:pathLst>
        </a:custGeom>
      </dgm:spPr>
    </dgm:pt>
    <dgm:pt modelId="{A40D90AC-1D1E-4827-8CDE-8AD5ADE4A0BC}" type="pres">
      <dgm:prSet presAssocID="{1DDDDD53-52E3-46B2-B71A-991A00AC28A4}" presName="hierRoot2" presStyleCnt="0">
        <dgm:presLayoutVars>
          <dgm:hierBranch val="init"/>
        </dgm:presLayoutVars>
      </dgm:prSet>
      <dgm:spPr/>
    </dgm:pt>
    <dgm:pt modelId="{6ACA7B54-7650-41D5-B4B9-63974119081B}" type="pres">
      <dgm:prSet presAssocID="{1DDDDD53-52E3-46B2-B71A-991A00AC28A4}" presName="rootComposite" presStyleCnt="0"/>
      <dgm:spPr/>
    </dgm:pt>
    <dgm:pt modelId="{E84437C3-2E89-49B3-88A6-A4153B07C725}" type="pres">
      <dgm:prSet presAssocID="{1DDDDD53-52E3-46B2-B71A-991A00AC28A4}" presName="rootText" presStyleLbl="node2" presStyleIdx="1" presStyleCnt="4">
        <dgm:presLayoutVars>
          <dgm:chPref val="3"/>
        </dgm:presLayoutVars>
      </dgm:prSet>
      <dgm:spPr>
        <a:prstGeom prst="roundRect">
          <a:avLst/>
        </a:prstGeom>
      </dgm:spPr>
    </dgm:pt>
    <dgm:pt modelId="{CCD49B29-8FBA-4CF9-97F5-C42B313D639A}" type="pres">
      <dgm:prSet presAssocID="{1DDDDD53-52E3-46B2-B71A-991A00AC28A4}" presName="rootConnector" presStyleLbl="node2" presStyleIdx="1" presStyleCnt="4"/>
      <dgm:spPr/>
    </dgm:pt>
    <dgm:pt modelId="{6F62B261-C19C-4EF0-AB03-584B77BD509B}" type="pres">
      <dgm:prSet presAssocID="{1DDDDD53-52E3-46B2-B71A-991A00AC28A4}" presName="hierChild4" presStyleCnt="0"/>
      <dgm:spPr/>
    </dgm:pt>
    <dgm:pt modelId="{67B6AC25-B557-4B89-B709-67D9F1BD20BD}" type="pres">
      <dgm:prSet presAssocID="{1DDDDD53-52E3-46B2-B71A-991A00AC28A4}" presName="hierChild5" presStyleCnt="0"/>
      <dgm:spPr/>
    </dgm:pt>
    <dgm:pt modelId="{BA15A581-8640-490B-A21C-06F33B3E1FA5}" type="pres">
      <dgm:prSet presAssocID="{B67AAAE2-809D-4796-8816-E89578CFC6BE}" presName="Name37" presStyleLbl="parChTrans1D2" presStyleIdx="2" presStyleCnt="4"/>
      <dgm:spPr>
        <a:custGeom>
          <a:avLst/>
          <a:gdLst/>
          <a:ahLst/>
          <a:cxnLst/>
          <a:rect l="0" t="0" r="0" b="0"/>
          <a:pathLst>
            <a:path>
              <a:moveTo>
                <a:pt x="0" y="0"/>
              </a:moveTo>
              <a:lnTo>
                <a:pt x="0" y="186439"/>
              </a:lnTo>
              <a:lnTo>
                <a:pt x="1074245" y="186439"/>
              </a:lnTo>
              <a:lnTo>
                <a:pt x="1074245" y="372878"/>
              </a:lnTo>
            </a:path>
          </a:pathLst>
        </a:custGeom>
      </dgm:spPr>
    </dgm:pt>
    <dgm:pt modelId="{130FDB54-CE98-4C17-9A7B-9B10970EDB20}" type="pres">
      <dgm:prSet presAssocID="{D5C4D844-5EA3-4415-AF13-B7C560073CB3}" presName="hierRoot2" presStyleCnt="0">
        <dgm:presLayoutVars>
          <dgm:hierBranch val="init"/>
        </dgm:presLayoutVars>
      </dgm:prSet>
      <dgm:spPr/>
    </dgm:pt>
    <dgm:pt modelId="{8020EE2E-A08F-4936-8554-539818EB0EDC}" type="pres">
      <dgm:prSet presAssocID="{D5C4D844-5EA3-4415-AF13-B7C560073CB3}" presName="rootComposite" presStyleCnt="0"/>
      <dgm:spPr/>
    </dgm:pt>
    <dgm:pt modelId="{1B26BC90-7027-40CE-9F72-76A433EA2F2F}" type="pres">
      <dgm:prSet presAssocID="{D5C4D844-5EA3-4415-AF13-B7C560073CB3}" presName="rootText" presStyleLbl="node2" presStyleIdx="2" presStyleCnt="4">
        <dgm:presLayoutVars>
          <dgm:chPref val="3"/>
        </dgm:presLayoutVars>
      </dgm:prSet>
      <dgm:spPr>
        <a:prstGeom prst="roundRect">
          <a:avLst/>
        </a:prstGeom>
      </dgm:spPr>
    </dgm:pt>
    <dgm:pt modelId="{BD1609A9-E38C-41E1-A527-130BD160EB5E}" type="pres">
      <dgm:prSet presAssocID="{D5C4D844-5EA3-4415-AF13-B7C560073CB3}" presName="rootConnector" presStyleLbl="node2" presStyleIdx="2" presStyleCnt="4"/>
      <dgm:spPr/>
    </dgm:pt>
    <dgm:pt modelId="{FADDF972-EEE1-4779-BAA4-0142F7409CB1}" type="pres">
      <dgm:prSet presAssocID="{D5C4D844-5EA3-4415-AF13-B7C560073CB3}" presName="hierChild4" presStyleCnt="0"/>
      <dgm:spPr/>
    </dgm:pt>
    <dgm:pt modelId="{CA5C1C93-F391-4010-9FB2-ED79CDEF2EA1}" type="pres">
      <dgm:prSet presAssocID="{D5C4D844-5EA3-4415-AF13-B7C560073CB3}" presName="hierChild5" presStyleCnt="0"/>
      <dgm:spPr/>
    </dgm:pt>
    <dgm:pt modelId="{67358AE7-F4E5-4E0D-B54A-90AA8BAE5A8B}" type="pres">
      <dgm:prSet presAssocID="{076C2E43-C2D5-482C-8225-03840ECF359B}" presName="Name37" presStyleLbl="parChTrans1D2" presStyleIdx="3" presStyleCnt="4"/>
      <dgm:spPr>
        <a:custGeom>
          <a:avLst/>
          <a:gdLst/>
          <a:ahLst/>
          <a:cxnLst/>
          <a:rect l="0" t="0" r="0" b="0"/>
          <a:pathLst>
            <a:path>
              <a:moveTo>
                <a:pt x="0" y="0"/>
              </a:moveTo>
              <a:lnTo>
                <a:pt x="0" y="186439"/>
              </a:lnTo>
              <a:lnTo>
                <a:pt x="3222736" y="186439"/>
              </a:lnTo>
              <a:lnTo>
                <a:pt x="3222736" y="372878"/>
              </a:lnTo>
            </a:path>
          </a:pathLst>
        </a:custGeom>
      </dgm:spPr>
    </dgm:pt>
    <dgm:pt modelId="{EC3514C3-A016-4F29-89DA-9033F7A9E6F6}" type="pres">
      <dgm:prSet presAssocID="{C7336981-AB99-4E96-8D28-B678FE53C2CA}" presName="hierRoot2" presStyleCnt="0">
        <dgm:presLayoutVars>
          <dgm:hierBranch val="init"/>
        </dgm:presLayoutVars>
      </dgm:prSet>
      <dgm:spPr/>
    </dgm:pt>
    <dgm:pt modelId="{5A604C1C-6025-4CF7-88FE-DD7F629F0C4B}" type="pres">
      <dgm:prSet presAssocID="{C7336981-AB99-4E96-8D28-B678FE53C2CA}" presName="rootComposite" presStyleCnt="0"/>
      <dgm:spPr/>
    </dgm:pt>
    <dgm:pt modelId="{895FDBD8-4440-49EF-A422-5020631C1C90}" type="pres">
      <dgm:prSet presAssocID="{C7336981-AB99-4E96-8D28-B678FE53C2CA}" presName="rootText" presStyleLbl="node2" presStyleIdx="3" presStyleCnt="4">
        <dgm:presLayoutVars>
          <dgm:chPref val="3"/>
        </dgm:presLayoutVars>
      </dgm:prSet>
      <dgm:spPr>
        <a:prstGeom prst="roundRect">
          <a:avLst/>
        </a:prstGeom>
      </dgm:spPr>
    </dgm:pt>
    <dgm:pt modelId="{4E0195E7-535D-49FB-AA29-B8A7F9F492DB}" type="pres">
      <dgm:prSet presAssocID="{C7336981-AB99-4E96-8D28-B678FE53C2CA}" presName="rootConnector" presStyleLbl="node2" presStyleIdx="3" presStyleCnt="4"/>
      <dgm:spPr/>
    </dgm:pt>
    <dgm:pt modelId="{8FDC8218-9050-4E5E-90B1-B9797FF6A201}" type="pres">
      <dgm:prSet presAssocID="{C7336981-AB99-4E96-8D28-B678FE53C2CA}" presName="hierChild4" presStyleCnt="0"/>
      <dgm:spPr/>
    </dgm:pt>
    <dgm:pt modelId="{5F9B1F1F-9CA0-499A-A9F4-CDCDA11827FC}" type="pres">
      <dgm:prSet presAssocID="{C7336981-AB99-4E96-8D28-B678FE53C2CA}" presName="hierChild5" presStyleCnt="0"/>
      <dgm:spPr/>
    </dgm:pt>
    <dgm:pt modelId="{1D446722-516A-48C9-BB9C-FD66F8B11052}" type="pres">
      <dgm:prSet presAssocID="{61B8B7CE-6011-41C6-9961-82EB093C06AF}" presName="hierChild3" presStyleCnt="0"/>
      <dgm:spPr/>
    </dgm:pt>
  </dgm:ptLst>
  <dgm:cxnLst>
    <dgm:cxn modelId="{A9E42206-5CCB-414A-B37C-5FA8A1315F23}" type="presOf" srcId="{C7336981-AB99-4E96-8D28-B678FE53C2CA}" destId="{895FDBD8-4440-49EF-A422-5020631C1C90}" srcOrd="0" destOrd="0" presId="urn:microsoft.com/office/officeart/2005/8/layout/orgChart1"/>
    <dgm:cxn modelId="{E1B59C22-56F4-A04A-8E52-B62CAAD710EB}" type="presOf" srcId="{61B8B7CE-6011-41C6-9961-82EB093C06AF}" destId="{AA2E5EAC-82FF-431C-9FF6-342ED8BA23C6}" srcOrd="1" destOrd="0" presId="urn:microsoft.com/office/officeart/2005/8/layout/orgChart1"/>
    <dgm:cxn modelId="{6DAE5C25-57BE-DE4C-B3BD-72146D562093}" type="presOf" srcId="{D5C4D844-5EA3-4415-AF13-B7C560073CB3}" destId="{1B26BC90-7027-40CE-9F72-76A433EA2F2F}" srcOrd="0" destOrd="0" presId="urn:microsoft.com/office/officeart/2005/8/layout/orgChart1"/>
    <dgm:cxn modelId="{8FA7172D-CE68-1E4C-854E-5B1D67D4631A}" type="presOf" srcId="{076C2E43-C2D5-482C-8225-03840ECF359B}" destId="{67358AE7-F4E5-4E0D-B54A-90AA8BAE5A8B}" srcOrd="0" destOrd="0" presId="urn:microsoft.com/office/officeart/2005/8/layout/orgChart1"/>
    <dgm:cxn modelId="{A2CC8B30-3293-0243-B1EB-DA466753F303}" type="presOf" srcId="{D5C4D844-5EA3-4415-AF13-B7C560073CB3}" destId="{BD1609A9-E38C-41E1-A527-130BD160EB5E}" srcOrd="1" destOrd="0" presId="urn:microsoft.com/office/officeart/2005/8/layout/orgChart1"/>
    <dgm:cxn modelId="{3C244E3D-E4EA-4449-9432-25C707085C6A}" srcId="{61B8B7CE-6011-41C6-9961-82EB093C06AF}" destId="{76C52B4F-FFD1-4CBA-94A2-D05C69E851E8}" srcOrd="0" destOrd="0" parTransId="{67763F49-5DF5-4A17-96CA-1BB116A655C6}" sibTransId="{8F6567B5-9950-4A69-8347-B7F292A0D5A4}"/>
    <dgm:cxn modelId="{432D064D-6BD6-5841-B33A-A83AED0BA109}" type="presOf" srcId="{79F3FE4F-86F6-4676-9B56-D014CB20A5B4}" destId="{E6DEDBC4-894D-4841-B4EE-0063B9CF9187}" srcOrd="0" destOrd="0" presId="urn:microsoft.com/office/officeart/2005/8/layout/orgChart1"/>
    <dgm:cxn modelId="{640CBC4F-8700-4F4F-BF40-00DD59E6121A}" srcId="{61B8B7CE-6011-41C6-9961-82EB093C06AF}" destId="{C7336981-AB99-4E96-8D28-B678FE53C2CA}" srcOrd="3" destOrd="0" parTransId="{076C2E43-C2D5-482C-8225-03840ECF359B}" sibTransId="{7F940142-D3F6-4A54-909F-009F238AEFB4}"/>
    <dgm:cxn modelId="{29307669-F8AC-7F4B-90EC-8C751512B6A5}" type="presOf" srcId="{76C52B4F-FFD1-4CBA-94A2-D05C69E851E8}" destId="{81194235-7E1D-4D6A-8492-F9790198DAA2}" srcOrd="1" destOrd="0" presId="urn:microsoft.com/office/officeart/2005/8/layout/orgChart1"/>
    <dgm:cxn modelId="{853FD570-B5D1-1041-8858-9A7FB8A3B71C}" type="presOf" srcId="{61B8B7CE-6011-41C6-9961-82EB093C06AF}" destId="{E85B40A5-924F-4522-90F7-A5015B8AAB77}" srcOrd="0" destOrd="0" presId="urn:microsoft.com/office/officeart/2005/8/layout/orgChart1"/>
    <dgm:cxn modelId="{ED2A5071-4A56-4F2D-8D85-982D5F86DF8B}" srcId="{61B8B7CE-6011-41C6-9961-82EB093C06AF}" destId="{1DDDDD53-52E3-46B2-B71A-991A00AC28A4}" srcOrd="1" destOrd="0" parTransId="{BEB11A95-786F-4FF1-B286-0C7D0004BED8}" sibTransId="{65CD7646-5229-4FD2-BE5A-77CA045C8706}"/>
    <dgm:cxn modelId="{8A53A383-061A-6544-A5D3-AC559F7F155B}" type="presOf" srcId="{76C52B4F-FFD1-4CBA-94A2-D05C69E851E8}" destId="{F04D794D-914A-48C1-9459-476F59311300}" srcOrd="0" destOrd="0" presId="urn:microsoft.com/office/officeart/2005/8/layout/orgChart1"/>
    <dgm:cxn modelId="{5330A895-BE58-AF4F-952D-CBFC4DA46E0D}" type="presOf" srcId="{C7336981-AB99-4E96-8D28-B678FE53C2CA}" destId="{4E0195E7-535D-49FB-AA29-B8A7F9F492DB}" srcOrd="1" destOrd="0" presId="urn:microsoft.com/office/officeart/2005/8/layout/orgChart1"/>
    <dgm:cxn modelId="{11E59E99-09AB-8640-9F75-95533B4574DB}" type="presOf" srcId="{BEB11A95-786F-4FF1-B286-0C7D0004BED8}" destId="{4F777F0F-0D56-448F-855A-F7427AC2ED85}" srcOrd="0" destOrd="0" presId="urn:microsoft.com/office/officeart/2005/8/layout/orgChart1"/>
    <dgm:cxn modelId="{B4D59B9C-6EAC-DF4B-8323-3DDD8C143672}" type="presOf" srcId="{1DDDDD53-52E3-46B2-B71A-991A00AC28A4}" destId="{E84437C3-2E89-49B3-88A6-A4153B07C725}" srcOrd="0" destOrd="0" presId="urn:microsoft.com/office/officeart/2005/8/layout/orgChart1"/>
    <dgm:cxn modelId="{FF3238C9-E055-4A66-85F3-5121B07B09B7}" srcId="{79F3FE4F-86F6-4676-9B56-D014CB20A5B4}" destId="{61B8B7CE-6011-41C6-9961-82EB093C06AF}" srcOrd="0" destOrd="0" parTransId="{9ED1E0CD-31E4-420F-A230-543680E09F7F}" sibTransId="{7CB0EF79-ECC0-4D59-AAC5-1CC16ACB42EF}"/>
    <dgm:cxn modelId="{4191F3CF-5690-4A34-8F07-C6CDBC45FE14}" srcId="{61B8B7CE-6011-41C6-9961-82EB093C06AF}" destId="{D5C4D844-5EA3-4415-AF13-B7C560073CB3}" srcOrd="2" destOrd="0" parTransId="{B67AAAE2-809D-4796-8816-E89578CFC6BE}" sibTransId="{45EF45EB-FACB-44ED-8769-D1ED432E2A58}"/>
    <dgm:cxn modelId="{D11288D1-B9E2-6440-B000-A87CE1C4BAEF}" type="presOf" srcId="{B67AAAE2-809D-4796-8816-E89578CFC6BE}" destId="{BA15A581-8640-490B-A21C-06F33B3E1FA5}" srcOrd="0" destOrd="0" presId="urn:microsoft.com/office/officeart/2005/8/layout/orgChart1"/>
    <dgm:cxn modelId="{3F542AE6-8E27-8941-9528-5B3C0AFABC8C}" type="presOf" srcId="{67763F49-5DF5-4A17-96CA-1BB116A655C6}" destId="{443ED5D6-8085-43AE-9419-B7492F3D1352}" srcOrd="0" destOrd="0" presId="urn:microsoft.com/office/officeart/2005/8/layout/orgChart1"/>
    <dgm:cxn modelId="{A26E5BF8-44A4-374E-A202-4C4B5AD2D835}" type="presOf" srcId="{1DDDDD53-52E3-46B2-B71A-991A00AC28A4}" destId="{CCD49B29-8FBA-4CF9-97F5-C42B313D639A}" srcOrd="1" destOrd="0" presId="urn:microsoft.com/office/officeart/2005/8/layout/orgChart1"/>
    <dgm:cxn modelId="{E4E5404A-5DEF-B94B-880A-B165B0283341}" type="presParOf" srcId="{E6DEDBC4-894D-4841-B4EE-0063B9CF9187}" destId="{485D6FBE-8109-42B6-A34B-4E6BE6BDE174}" srcOrd="0" destOrd="0" presId="urn:microsoft.com/office/officeart/2005/8/layout/orgChart1"/>
    <dgm:cxn modelId="{97F4214B-8444-1243-8A86-5791D1EC13A3}" type="presParOf" srcId="{485D6FBE-8109-42B6-A34B-4E6BE6BDE174}" destId="{2909D96A-611F-4552-81D9-134055F3FFE4}" srcOrd="0" destOrd="0" presId="urn:microsoft.com/office/officeart/2005/8/layout/orgChart1"/>
    <dgm:cxn modelId="{CE5D24FF-BD3C-2948-B5ED-4E3ADAEBB0E7}" type="presParOf" srcId="{2909D96A-611F-4552-81D9-134055F3FFE4}" destId="{E85B40A5-924F-4522-90F7-A5015B8AAB77}" srcOrd="0" destOrd="0" presId="urn:microsoft.com/office/officeart/2005/8/layout/orgChart1"/>
    <dgm:cxn modelId="{231299D4-D981-6746-A4B9-7C4B8E19D913}" type="presParOf" srcId="{2909D96A-611F-4552-81D9-134055F3FFE4}" destId="{AA2E5EAC-82FF-431C-9FF6-342ED8BA23C6}" srcOrd="1" destOrd="0" presId="urn:microsoft.com/office/officeart/2005/8/layout/orgChart1"/>
    <dgm:cxn modelId="{03D276BE-81A9-2744-9AB7-53384EF5FB29}" type="presParOf" srcId="{485D6FBE-8109-42B6-A34B-4E6BE6BDE174}" destId="{6DDD4E5C-677A-4BBF-852F-27E7EC6F70D6}" srcOrd="1" destOrd="0" presId="urn:microsoft.com/office/officeart/2005/8/layout/orgChart1"/>
    <dgm:cxn modelId="{AFC94EBC-14FA-2543-8FB9-A29CAB003CB4}" type="presParOf" srcId="{6DDD4E5C-677A-4BBF-852F-27E7EC6F70D6}" destId="{443ED5D6-8085-43AE-9419-B7492F3D1352}" srcOrd="0" destOrd="0" presId="urn:microsoft.com/office/officeart/2005/8/layout/orgChart1"/>
    <dgm:cxn modelId="{0023D532-7D7F-BB46-9EA5-5B4B3A6C08DA}" type="presParOf" srcId="{6DDD4E5C-677A-4BBF-852F-27E7EC6F70D6}" destId="{6D938754-F904-4C89-915B-3BC9229186A8}" srcOrd="1" destOrd="0" presId="urn:microsoft.com/office/officeart/2005/8/layout/orgChart1"/>
    <dgm:cxn modelId="{EA48F8AA-11CD-C345-BBF2-F3DB1CF7DCE6}" type="presParOf" srcId="{6D938754-F904-4C89-915B-3BC9229186A8}" destId="{B3396A31-0A6B-4CAF-A89C-BF941A9C04DB}" srcOrd="0" destOrd="0" presId="urn:microsoft.com/office/officeart/2005/8/layout/orgChart1"/>
    <dgm:cxn modelId="{C48B2610-0209-3949-8982-B2566FDDA214}" type="presParOf" srcId="{B3396A31-0A6B-4CAF-A89C-BF941A9C04DB}" destId="{F04D794D-914A-48C1-9459-476F59311300}" srcOrd="0" destOrd="0" presId="urn:microsoft.com/office/officeart/2005/8/layout/orgChart1"/>
    <dgm:cxn modelId="{74E117DC-2696-4E4A-8742-76693D1B7709}" type="presParOf" srcId="{B3396A31-0A6B-4CAF-A89C-BF941A9C04DB}" destId="{81194235-7E1D-4D6A-8492-F9790198DAA2}" srcOrd="1" destOrd="0" presId="urn:microsoft.com/office/officeart/2005/8/layout/orgChart1"/>
    <dgm:cxn modelId="{2F523414-5BDC-5E42-9CBD-BB0A25E215DC}" type="presParOf" srcId="{6D938754-F904-4C89-915B-3BC9229186A8}" destId="{E23DBD5A-DE54-4326-9A3D-81E7FFB8E7B0}" srcOrd="1" destOrd="0" presId="urn:microsoft.com/office/officeart/2005/8/layout/orgChart1"/>
    <dgm:cxn modelId="{B06D16C1-437C-1349-953C-7FFC77565BD3}" type="presParOf" srcId="{6D938754-F904-4C89-915B-3BC9229186A8}" destId="{E7805D58-10BC-48DF-AAE3-7BC5A0D53332}" srcOrd="2" destOrd="0" presId="urn:microsoft.com/office/officeart/2005/8/layout/orgChart1"/>
    <dgm:cxn modelId="{E076DC11-8DFE-F14F-8739-13C17BCA0035}" type="presParOf" srcId="{6DDD4E5C-677A-4BBF-852F-27E7EC6F70D6}" destId="{4F777F0F-0D56-448F-855A-F7427AC2ED85}" srcOrd="2" destOrd="0" presId="urn:microsoft.com/office/officeart/2005/8/layout/orgChart1"/>
    <dgm:cxn modelId="{0EF3EB56-709B-CD48-B263-62841FC302AE}" type="presParOf" srcId="{6DDD4E5C-677A-4BBF-852F-27E7EC6F70D6}" destId="{A40D90AC-1D1E-4827-8CDE-8AD5ADE4A0BC}" srcOrd="3" destOrd="0" presId="urn:microsoft.com/office/officeart/2005/8/layout/orgChart1"/>
    <dgm:cxn modelId="{1C6B2D05-DFE4-F440-9D82-103B18CB223E}" type="presParOf" srcId="{A40D90AC-1D1E-4827-8CDE-8AD5ADE4A0BC}" destId="{6ACA7B54-7650-41D5-B4B9-63974119081B}" srcOrd="0" destOrd="0" presId="urn:microsoft.com/office/officeart/2005/8/layout/orgChart1"/>
    <dgm:cxn modelId="{FA951ECC-64ED-2C4B-A72E-B5C719D04081}" type="presParOf" srcId="{6ACA7B54-7650-41D5-B4B9-63974119081B}" destId="{E84437C3-2E89-49B3-88A6-A4153B07C725}" srcOrd="0" destOrd="0" presId="urn:microsoft.com/office/officeart/2005/8/layout/orgChart1"/>
    <dgm:cxn modelId="{2B289C12-0FC5-CA4A-A82D-8F3F81501C0D}" type="presParOf" srcId="{6ACA7B54-7650-41D5-B4B9-63974119081B}" destId="{CCD49B29-8FBA-4CF9-97F5-C42B313D639A}" srcOrd="1" destOrd="0" presId="urn:microsoft.com/office/officeart/2005/8/layout/orgChart1"/>
    <dgm:cxn modelId="{A479D624-F8AC-C14D-B5A9-A492D8D252D8}" type="presParOf" srcId="{A40D90AC-1D1E-4827-8CDE-8AD5ADE4A0BC}" destId="{6F62B261-C19C-4EF0-AB03-584B77BD509B}" srcOrd="1" destOrd="0" presId="urn:microsoft.com/office/officeart/2005/8/layout/orgChart1"/>
    <dgm:cxn modelId="{60E3305E-BA95-9A4C-8B3B-7E2A8891DCC5}" type="presParOf" srcId="{A40D90AC-1D1E-4827-8CDE-8AD5ADE4A0BC}" destId="{67B6AC25-B557-4B89-B709-67D9F1BD20BD}" srcOrd="2" destOrd="0" presId="urn:microsoft.com/office/officeart/2005/8/layout/orgChart1"/>
    <dgm:cxn modelId="{5CF00CF8-2722-984E-988E-1F5BC1DC75D8}" type="presParOf" srcId="{6DDD4E5C-677A-4BBF-852F-27E7EC6F70D6}" destId="{BA15A581-8640-490B-A21C-06F33B3E1FA5}" srcOrd="4" destOrd="0" presId="urn:microsoft.com/office/officeart/2005/8/layout/orgChart1"/>
    <dgm:cxn modelId="{05CDA815-9785-F745-9256-0CF5336812DC}" type="presParOf" srcId="{6DDD4E5C-677A-4BBF-852F-27E7EC6F70D6}" destId="{130FDB54-CE98-4C17-9A7B-9B10970EDB20}" srcOrd="5" destOrd="0" presId="urn:microsoft.com/office/officeart/2005/8/layout/orgChart1"/>
    <dgm:cxn modelId="{0519EA5D-A900-7845-AC45-FB52B1C6536C}" type="presParOf" srcId="{130FDB54-CE98-4C17-9A7B-9B10970EDB20}" destId="{8020EE2E-A08F-4936-8554-539818EB0EDC}" srcOrd="0" destOrd="0" presId="urn:microsoft.com/office/officeart/2005/8/layout/orgChart1"/>
    <dgm:cxn modelId="{D9D22D58-6EEE-B740-9FB1-E2BB1FB426CF}" type="presParOf" srcId="{8020EE2E-A08F-4936-8554-539818EB0EDC}" destId="{1B26BC90-7027-40CE-9F72-76A433EA2F2F}" srcOrd="0" destOrd="0" presId="urn:microsoft.com/office/officeart/2005/8/layout/orgChart1"/>
    <dgm:cxn modelId="{04EDE0B2-05CF-854A-9921-633E1D4E0272}" type="presParOf" srcId="{8020EE2E-A08F-4936-8554-539818EB0EDC}" destId="{BD1609A9-E38C-41E1-A527-130BD160EB5E}" srcOrd="1" destOrd="0" presId="urn:microsoft.com/office/officeart/2005/8/layout/orgChart1"/>
    <dgm:cxn modelId="{B7EA1AB9-6E37-4C40-BF5B-CAC483F55D7F}" type="presParOf" srcId="{130FDB54-CE98-4C17-9A7B-9B10970EDB20}" destId="{FADDF972-EEE1-4779-BAA4-0142F7409CB1}" srcOrd="1" destOrd="0" presId="urn:microsoft.com/office/officeart/2005/8/layout/orgChart1"/>
    <dgm:cxn modelId="{89F7BE34-07B2-8E4E-A5AE-6CFE502E01CF}" type="presParOf" srcId="{130FDB54-CE98-4C17-9A7B-9B10970EDB20}" destId="{CA5C1C93-F391-4010-9FB2-ED79CDEF2EA1}" srcOrd="2" destOrd="0" presId="urn:microsoft.com/office/officeart/2005/8/layout/orgChart1"/>
    <dgm:cxn modelId="{39533071-BA52-094C-843A-08D906C3CC44}" type="presParOf" srcId="{6DDD4E5C-677A-4BBF-852F-27E7EC6F70D6}" destId="{67358AE7-F4E5-4E0D-B54A-90AA8BAE5A8B}" srcOrd="6" destOrd="0" presId="urn:microsoft.com/office/officeart/2005/8/layout/orgChart1"/>
    <dgm:cxn modelId="{0644C2DB-1DB7-3443-AE1D-E038728580BE}" type="presParOf" srcId="{6DDD4E5C-677A-4BBF-852F-27E7EC6F70D6}" destId="{EC3514C3-A016-4F29-89DA-9033F7A9E6F6}" srcOrd="7" destOrd="0" presId="urn:microsoft.com/office/officeart/2005/8/layout/orgChart1"/>
    <dgm:cxn modelId="{2901CF16-5D52-7547-A741-4622A4C77493}" type="presParOf" srcId="{EC3514C3-A016-4F29-89DA-9033F7A9E6F6}" destId="{5A604C1C-6025-4CF7-88FE-DD7F629F0C4B}" srcOrd="0" destOrd="0" presId="urn:microsoft.com/office/officeart/2005/8/layout/orgChart1"/>
    <dgm:cxn modelId="{D1336C79-8C15-0D48-9B1D-0DA7DB676802}" type="presParOf" srcId="{5A604C1C-6025-4CF7-88FE-DD7F629F0C4B}" destId="{895FDBD8-4440-49EF-A422-5020631C1C90}" srcOrd="0" destOrd="0" presId="urn:microsoft.com/office/officeart/2005/8/layout/orgChart1"/>
    <dgm:cxn modelId="{08F36F94-E9E0-C544-81AA-2D61D46F243E}" type="presParOf" srcId="{5A604C1C-6025-4CF7-88FE-DD7F629F0C4B}" destId="{4E0195E7-535D-49FB-AA29-B8A7F9F492DB}" srcOrd="1" destOrd="0" presId="urn:microsoft.com/office/officeart/2005/8/layout/orgChart1"/>
    <dgm:cxn modelId="{2A267DDF-7BCE-E842-9016-55CF13ADCA9A}" type="presParOf" srcId="{EC3514C3-A016-4F29-89DA-9033F7A9E6F6}" destId="{8FDC8218-9050-4E5E-90B1-B9797FF6A201}" srcOrd="1" destOrd="0" presId="urn:microsoft.com/office/officeart/2005/8/layout/orgChart1"/>
    <dgm:cxn modelId="{41A93B04-32D3-734D-9D98-42B1C85F602A}" type="presParOf" srcId="{EC3514C3-A016-4F29-89DA-9033F7A9E6F6}" destId="{5F9B1F1F-9CA0-499A-A9F4-CDCDA11827FC}" srcOrd="2" destOrd="0" presId="urn:microsoft.com/office/officeart/2005/8/layout/orgChart1"/>
    <dgm:cxn modelId="{69DE8133-8FA6-B647-BB25-13A0CDC5E65D}"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0DF89941-E332-46E6-9C27-4C6AF2D3342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A701185-64BA-440E-BA69-790285D66D90}">
      <dgm:prSet phldrT="[Text]" custT="1"/>
      <dgm:spPr>
        <a:xfrm>
          <a:off x="3063120" y="240"/>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Insurance Benefit</a:t>
          </a:r>
        </a:p>
      </dgm:t>
    </dgm:pt>
    <dgm:pt modelId="{C20826A9-8C7A-4C29-9CD2-3C1F480A3F51}" type="parTrans" cxnId="{8C4B3CB1-161B-44C7-AA6D-809A68810A13}">
      <dgm:prSet/>
      <dgm:spPr/>
      <dgm:t>
        <a:bodyPr/>
        <a:lstStyle/>
        <a:p>
          <a:endParaRPr lang="en-US"/>
        </a:p>
      </dgm:t>
    </dgm:pt>
    <dgm:pt modelId="{E8F9C285-C82A-49B1-8D2C-6E99CC27E488}" type="sibTrans" cxnId="{8C4B3CB1-161B-44C7-AA6D-809A68810A13}">
      <dgm:prSet/>
      <dgm:spPr/>
      <dgm:t>
        <a:bodyPr/>
        <a:lstStyle/>
        <a:p>
          <a:endParaRPr lang="en-US"/>
        </a:p>
      </dgm:t>
    </dgm:pt>
    <dgm:pt modelId="{C021974C-F287-43FC-BC56-83ADD64F893A}">
      <dgm:prSet phldrT="[Text]" custT="1"/>
      <dgm:spPr>
        <a:xfrm>
          <a:off x="2045093" y="1194948"/>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Actual Cash Value</a:t>
          </a:r>
        </a:p>
      </dgm:t>
    </dgm:pt>
    <dgm:pt modelId="{47B59950-41C4-4F2B-98EB-BCC0D811E5A5}" type="parTrans" cxnId="{3125775B-9040-41F4-9E16-9B402198E9FE}">
      <dgm:prSet/>
      <dgm:spPr>
        <a:xfrm>
          <a:off x="2886437"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A1713DA4-F088-4D45-81B0-6EABC669F090}" type="sibTrans" cxnId="{3125775B-9040-41F4-9E16-9B402198E9FE}">
      <dgm:prSet/>
      <dgm:spPr/>
      <dgm:t>
        <a:bodyPr/>
        <a:lstStyle/>
        <a:p>
          <a:endParaRPr lang="en-US"/>
        </a:p>
      </dgm:t>
    </dgm:pt>
    <dgm:pt modelId="{B810DEEC-3EBD-4FFA-9949-A90319F20DFE}">
      <dgm:prSet phldrT="[Text]" custT="1"/>
      <dgm:spPr>
        <a:xfrm>
          <a:off x="4081146" y="1194948"/>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Replacement Cost</a:t>
          </a:r>
        </a:p>
      </dgm:t>
    </dgm:pt>
    <dgm:pt modelId="{B7356E34-302C-4D33-9BA1-CA9D10A314DB}" type="parTrans" cxnId="{ED74086E-8879-40EF-9FA6-472E39EDC0C4}">
      <dgm:prSet/>
      <dgm:spPr>
        <a:xfrm>
          <a:off x="3904464"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916D1557-3983-4C28-BF26-C76735DA7FD3}" type="sibTrans" cxnId="{ED74086E-8879-40EF-9FA6-472E39EDC0C4}">
      <dgm:prSet/>
      <dgm:spPr/>
      <dgm:t>
        <a:bodyPr/>
        <a:lstStyle/>
        <a:p>
          <a:endParaRPr lang="en-US"/>
        </a:p>
      </dgm:t>
    </dgm:pt>
    <dgm:pt modelId="{A7B040C3-CD8B-40E6-B46B-7F5FC5AF4D0F}">
      <dgm:prSet phldrT="[Text]"/>
      <dgm:spPr>
        <a:xfrm>
          <a:off x="4501818" y="2389657"/>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Guaranteed Replacement Costs</a:t>
          </a:r>
        </a:p>
      </dgm:t>
    </dgm:pt>
    <dgm:pt modelId="{506F3E35-DE84-4CA5-B094-8A5C1A6EA13B}" type="parTrans" cxnId="{EF983C71-DE00-4F80-AA75-21AAEF5A372C}">
      <dgm:prSet/>
      <dgm:spPr>
        <a:xfrm>
          <a:off x="4249415"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F9108CF-C31A-4719-90CB-D5F46E67D257}" type="sibTrans" cxnId="{EF983C71-DE00-4F80-AA75-21AAEF5A372C}">
      <dgm:prSet/>
      <dgm:spPr/>
      <dgm:t>
        <a:bodyPr/>
        <a:lstStyle/>
        <a:p>
          <a:endParaRPr lang="en-US"/>
        </a:p>
      </dgm:t>
    </dgm:pt>
    <dgm:pt modelId="{733157AA-1DCF-4E75-BD8F-24A74AA87818}">
      <dgm:prSet phldrT="[Text]"/>
      <dgm:spPr>
        <a:xfrm>
          <a:off x="4501818" y="3584365"/>
          <a:ext cx="1682687" cy="841343"/>
        </a:xfrm>
        <a:prstGeom prst="roundRect">
          <a:avLst/>
        </a:prstGeom>
        <a:solidFill>
          <a:srgbClr val="1B2B51"/>
        </a:solidFill>
        <a:ln w="25400" cap="flat" cmpd="sng" algn="ctr">
          <a:solidFill>
            <a:srgbClr val="1B2B51"/>
          </a:solidFill>
          <a:prstDash val="solid"/>
        </a:ln>
        <a:effectLst/>
      </dgm:spPr>
      <dgm:t>
        <a:bodyPr/>
        <a:lstStyle/>
        <a:p>
          <a:pPr>
            <a:buNone/>
          </a:pPr>
          <a:r>
            <a:rPr lang="en-US" cap="all" baseline="0">
              <a:solidFill>
                <a:sysClr val="window" lastClr="FFFFFF"/>
              </a:solidFill>
              <a:latin typeface="Helvetica Neue"/>
              <a:ea typeface="+mn-ea"/>
              <a:cs typeface="+mn-cs"/>
            </a:rPr>
            <a:t>Extended Replacement Costs</a:t>
          </a:r>
        </a:p>
      </dgm:t>
    </dgm:pt>
    <dgm:pt modelId="{A33DCDC2-D353-4048-ABE9-0A66BEA59BA4}" type="parTrans" cxnId="{426EB196-EB3C-417D-9200-B4C6F8D22174}">
      <dgm:prSet/>
      <dgm:spPr>
        <a:xfrm>
          <a:off x="4249415"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B059B70E-B792-4DF8-B613-279E2A0466A3}" type="sibTrans" cxnId="{426EB196-EB3C-417D-9200-B4C6F8D22174}">
      <dgm:prSet/>
      <dgm:spPr/>
      <dgm:t>
        <a:bodyPr/>
        <a:lstStyle/>
        <a:p>
          <a:endParaRPr lang="en-US"/>
        </a:p>
      </dgm:t>
    </dgm:pt>
    <dgm:pt modelId="{7C0FBBE8-AE4A-4104-BB45-C1A016F07B52}" type="pres">
      <dgm:prSet presAssocID="{0DF89941-E332-46E6-9C27-4C6AF2D3342B}" presName="hierChild1" presStyleCnt="0">
        <dgm:presLayoutVars>
          <dgm:orgChart val="1"/>
          <dgm:chPref val="1"/>
          <dgm:dir/>
          <dgm:animOne val="branch"/>
          <dgm:animLvl val="lvl"/>
          <dgm:resizeHandles/>
        </dgm:presLayoutVars>
      </dgm:prSet>
      <dgm:spPr/>
    </dgm:pt>
    <dgm:pt modelId="{B332B2AB-D71E-483D-B2D0-11D0147C072E}" type="pres">
      <dgm:prSet presAssocID="{6A701185-64BA-440E-BA69-790285D66D90}" presName="hierRoot1" presStyleCnt="0">
        <dgm:presLayoutVars>
          <dgm:hierBranch val="init"/>
        </dgm:presLayoutVars>
      </dgm:prSet>
      <dgm:spPr/>
    </dgm:pt>
    <dgm:pt modelId="{A1222DE6-A06C-46E5-9953-5674AF959F07}" type="pres">
      <dgm:prSet presAssocID="{6A701185-64BA-440E-BA69-790285D66D90}" presName="rootComposite1" presStyleCnt="0"/>
      <dgm:spPr/>
    </dgm:pt>
    <dgm:pt modelId="{487C78CE-4EF4-4C47-B3D4-F889C1670603}" type="pres">
      <dgm:prSet presAssocID="{6A701185-64BA-440E-BA69-790285D66D90}" presName="rootText1" presStyleLbl="node0" presStyleIdx="0" presStyleCnt="1">
        <dgm:presLayoutVars>
          <dgm:chPref val="3"/>
        </dgm:presLayoutVars>
      </dgm:prSet>
      <dgm:spPr>
        <a:prstGeom prst="roundRect">
          <a:avLst/>
        </a:prstGeom>
      </dgm:spPr>
    </dgm:pt>
    <dgm:pt modelId="{D531B5C4-389C-4354-9DB6-70BCAE01B382}" type="pres">
      <dgm:prSet presAssocID="{6A701185-64BA-440E-BA69-790285D66D90}" presName="rootConnector1" presStyleLbl="node1" presStyleIdx="0" presStyleCnt="0"/>
      <dgm:spPr/>
    </dgm:pt>
    <dgm:pt modelId="{CA38F8DC-8529-4196-897B-9FDCBB3A31DC}" type="pres">
      <dgm:prSet presAssocID="{6A701185-64BA-440E-BA69-790285D66D90}" presName="hierChild2" presStyleCnt="0"/>
      <dgm:spPr/>
    </dgm:pt>
    <dgm:pt modelId="{4FAD0735-F3E7-42DC-878C-03979491A1BF}" type="pres">
      <dgm:prSet presAssocID="{47B59950-41C4-4F2B-98EB-BCC0D811E5A5}" presName="Name37" presStyleLbl="parChTrans1D2" presStyleIdx="0" presStyleCnt="2"/>
      <dgm:spPr/>
    </dgm:pt>
    <dgm:pt modelId="{DB041453-8F20-4961-82D5-E587E06F21C9}" type="pres">
      <dgm:prSet presAssocID="{C021974C-F287-43FC-BC56-83ADD64F893A}" presName="hierRoot2" presStyleCnt="0">
        <dgm:presLayoutVars>
          <dgm:hierBranch val="init"/>
        </dgm:presLayoutVars>
      </dgm:prSet>
      <dgm:spPr/>
    </dgm:pt>
    <dgm:pt modelId="{C27DA772-F0AF-4B1E-A8F6-52C2238784F9}" type="pres">
      <dgm:prSet presAssocID="{C021974C-F287-43FC-BC56-83ADD64F893A}" presName="rootComposite" presStyleCnt="0"/>
      <dgm:spPr/>
    </dgm:pt>
    <dgm:pt modelId="{75993D8E-4F66-4E38-BB33-171D6141B20C}" type="pres">
      <dgm:prSet presAssocID="{C021974C-F287-43FC-BC56-83ADD64F893A}" presName="rootText" presStyleLbl="node2" presStyleIdx="0" presStyleCnt="2">
        <dgm:presLayoutVars>
          <dgm:chPref val="3"/>
        </dgm:presLayoutVars>
      </dgm:prSet>
      <dgm:spPr>
        <a:prstGeom prst="roundRect">
          <a:avLst/>
        </a:prstGeom>
      </dgm:spPr>
    </dgm:pt>
    <dgm:pt modelId="{85950836-1135-45C4-9AE0-C97F49914915}" type="pres">
      <dgm:prSet presAssocID="{C021974C-F287-43FC-BC56-83ADD64F893A}" presName="rootConnector" presStyleLbl="node2" presStyleIdx="0" presStyleCnt="2"/>
      <dgm:spPr/>
    </dgm:pt>
    <dgm:pt modelId="{A6C13C96-3B26-41F4-A6CE-06D19D12A68C}" type="pres">
      <dgm:prSet presAssocID="{C021974C-F287-43FC-BC56-83ADD64F893A}" presName="hierChild4" presStyleCnt="0"/>
      <dgm:spPr/>
    </dgm:pt>
    <dgm:pt modelId="{68306655-E883-4967-AF8F-193D431196F3}" type="pres">
      <dgm:prSet presAssocID="{C021974C-F287-43FC-BC56-83ADD64F893A}" presName="hierChild5" presStyleCnt="0"/>
      <dgm:spPr/>
    </dgm:pt>
    <dgm:pt modelId="{A2424769-FF08-4B16-8574-BD40904FEF6E}" type="pres">
      <dgm:prSet presAssocID="{B7356E34-302C-4D33-9BA1-CA9D10A314DB}" presName="Name37" presStyleLbl="parChTrans1D2" presStyleIdx="1" presStyleCnt="2"/>
      <dgm:spPr/>
    </dgm:pt>
    <dgm:pt modelId="{CD51B324-30CF-4109-A4AD-2714ED0ABC6E}" type="pres">
      <dgm:prSet presAssocID="{B810DEEC-3EBD-4FFA-9949-A90319F20DFE}" presName="hierRoot2" presStyleCnt="0">
        <dgm:presLayoutVars>
          <dgm:hierBranch val="init"/>
        </dgm:presLayoutVars>
      </dgm:prSet>
      <dgm:spPr/>
    </dgm:pt>
    <dgm:pt modelId="{1F679B70-6CA8-45B5-B9FF-22A203F61F15}" type="pres">
      <dgm:prSet presAssocID="{B810DEEC-3EBD-4FFA-9949-A90319F20DFE}" presName="rootComposite" presStyleCnt="0"/>
      <dgm:spPr/>
    </dgm:pt>
    <dgm:pt modelId="{782FBD49-F8E4-4741-A58E-9FEFB353CFB1}" type="pres">
      <dgm:prSet presAssocID="{B810DEEC-3EBD-4FFA-9949-A90319F20DFE}" presName="rootText" presStyleLbl="node2" presStyleIdx="1" presStyleCnt="2">
        <dgm:presLayoutVars>
          <dgm:chPref val="3"/>
        </dgm:presLayoutVars>
      </dgm:prSet>
      <dgm:spPr>
        <a:prstGeom prst="roundRect">
          <a:avLst/>
        </a:prstGeom>
      </dgm:spPr>
    </dgm:pt>
    <dgm:pt modelId="{D6B3FC25-384C-4E56-88E7-A94CB77576A4}" type="pres">
      <dgm:prSet presAssocID="{B810DEEC-3EBD-4FFA-9949-A90319F20DFE}" presName="rootConnector" presStyleLbl="node2" presStyleIdx="1" presStyleCnt="2"/>
      <dgm:spPr/>
    </dgm:pt>
    <dgm:pt modelId="{90A5BD72-0041-461F-982D-0B7662FF4ED9}" type="pres">
      <dgm:prSet presAssocID="{B810DEEC-3EBD-4FFA-9949-A90319F20DFE}" presName="hierChild4" presStyleCnt="0"/>
      <dgm:spPr/>
    </dgm:pt>
    <dgm:pt modelId="{4CF3B848-FE3E-475B-9C4A-D92B761267D9}" type="pres">
      <dgm:prSet presAssocID="{506F3E35-DE84-4CA5-B094-8A5C1A6EA13B}" presName="Name37" presStyleLbl="parChTrans1D3" presStyleIdx="0" presStyleCnt="2"/>
      <dgm:spPr/>
    </dgm:pt>
    <dgm:pt modelId="{DE57B52A-0A81-4434-862E-9ACE957BB535}" type="pres">
      <dgm:prSet presAssocID="{A7B040C3-CD8B-40E6-B46B-7F5FC5AF4D0F}" presName="hierRoot2" presStyleCnt="0">
        <dgm:presLayoutVars>
          <dgm:hierBranch val="init"/>
        </dgm:presLayoutVars>
      </dgm:prSet>
      <dgm:spPr/>
    </dgm:pt>
    <dgm:pt modelId="{12060700-6E0A-4F18-96C7-2F4B79FC2FDF}" type="pres">
      <dgm:prSet presAssocID="{A7B040C3-CD8B-40E6-B46B-7F5FC5AF4D0F}" presName="rootComposite" presStyleCnt="0"/>
      <dgm:spPr/>
    </dgm:pt>
    <dgm:pt modelId="{539979C8-708E-4242-B988-9852D7816915}" type="pres">
      <dgm:prSet presAssocID="{A7B040C3-CD8B-40E6-B46B-7F5FC5AF4D0F}" presName="rootText" presStyleLbl="node3" presStyleIdx="0" presStyleCnt="2">
        <dgm:presLayoutVars>
          <dgm:chPref val="3"/>
        </dgm:presLayoutVars>
      </dgm:prSet>
      <dgm:spPr>
        <a:prstGeom prst="roundRect">
          <a:avLst/>
        </a:prstGeom>
      </dgm:spPr>
    </dgm:pt>
    <dgm:pt modelId="{58DD28F1-6045-4E04-A090-231FEE9448E5}" type="pres">
      <dgm:prSet presAssocID="{A7B040C3-CD8B-40E6-B46B-7F5FC5AF4D0F}" presName="rootConnector" presStyleLbl="node3" presStyleIdx="0" presStyleCnt="2"/>
      <dgm:spPr/>
    </dgm:pt>
    <dgm:pt modelId="{2B062C9C-1F5F-4ABB-BC52-6D1FDBED83FC}" type="pres">
      <dgm:prSet presAssocID="{A7B040C3-CD8B-40E6-B46B-7F5FC5AF4D0F}" presName="hierChild4" presStyleCnt="0"/>
      <dgm:spPr/>
    </dgm:pt>
    <dgm:pt modelId="{DE2FD576-3384-4D57-9C98-8E9A9AEFBE58}" type="pres">
      <dgm:prSet presAssocID="{A7B040C3-CD8B-40E6-B46B-7F5FC5AF4D0F}" presName="hierChild5" presStyleCnt="0"/>
      <dgm:spPr/>
    </dgm:pt>
    <dgm:pt modelId="{A7AE766A-35C4-49F4-A03D-F55B2B534FF4}" type="pres">
      <dgm:prSet presAssocID="{A33DCDC2-D353-4048-ABE9-0A66BEA59BA4}" presName="Name37" presStyleLbl="parChTrans1D3" presStyleIdx="1" presStyleCnt="2"/>
      <dgm:spPr/>
    </dgm:pt>
    <dgm:pt modelId="{FFA8929B-4C8D-4B72-825B-82FA82915A24}" type="pres">
      <dgm:prSet presAssocID="{733157AA-1DCF-4E75-BD8F-24A74AA87818}" presName="hierRoot2" presStyleCnt="0">
        <dgm:presLayoutVars>
          <dgm:hierBranch val="init"/>
        </dgm:presLayoutVars>
      </dgm:prSet>
      <dgm:spPr/>
    </dgm:pt>
    <dgm:pt modelId="{27E87BBE-598F-4557-982F-C7647FFAC690}" type="pres">
      <dgm:prSet presAssocID="{733157AA-1DCF-4E75-BD8F-24A74AA87818}" presName="rootComposite" presStyleCnt="0"/>
      <dgm:spPr/>
    </dgm:pt>
    <dgm:pt modelId="{AE80F86B-5A1D-44D2-B01F-D5D43FAAACAF}" type="pres">
      <dgm:prSet presAssocID="{733157AA-1DCF-4E75-BD8F-24A74AA87818}" presName="rootText" presStyleLbl="node3" presStyleIdx="1" presStyleCnt="2">
        <dgm:presLayoutVars>
          <dgm:chPref val="3"/>
        </dgm:presLayoutVars>
      </dgm:prSet>
      <dgm:spPr>
        <a:prstGeom prst="roundRect">
          <a:avLst/>
        </a:prstGeom>
      </dgm:spPr>
    </dgm:pt>
    <dgm:pt modelId="{C694D343-7A5D-449A-AD79-A8CEC53A8F7E}" type="pres">
      <dgm:prSet presAssocID="{733157AA-1DCF-4E75-BD8F-24A74AA87818}" presName="rootConnector" presStyleLbl="node3" presStyleIdx="1" presStyleCnt="2"/>
      <dgm:spPr/>
    </dgm:pt>
    <dgm:pt modelId="{EA54716E-1B85-4C68-AA27-DA64431FCFEE}" type="pres">
      <dgm:prSet presAssocID="{733157AA-1DCF-4E75-BD8F-24A74AA87818}" presName="hierChild4" presStyleCnt="0"/>
      <dgm:spPr/>
    </dgm:pt>
    <dgm:pt modelId="{3AD91D38-DB44-45DC-8173-D7425044C730}" type="pres">
      <dgm:prSet presAssocID="{733157AA-1DCF-4E75-BD8F-24A74AA87818}" presName="hierChild5" presStyleCnt="0"/>
      <dgm:spPr/>
    </dgm:pt>
    <dgm:pt modelId="{FA7EBA13-0916-4BA7-901E-98569C3F4D00}" type="pres">
      <dgm:prSet presAssocID="{B810DEEC-3EBD-4FFA-9949-A90319F20DFE}" presName="hierChild5" presStyleCnt="0"/>
      <dgm:spPr/>
    </dgm:pt>
    <dgm:pt modelId="{02F74693-4466-4F59-85A9-D8B917131794}" type="pres">
      <dgm:prSet presAssocID="{6A701185-64BA-440E-BA69-790285D66D90}" presName="hierChild3" presStyleCnt="0"/>
      <dgm:spPr/>
    </dgm:pt>
  </dgm:ptLst>
  <dgm:cxnLst>
    <dgm:cxn modelId="{561C0C0A-6513-4047-8BFB-6EDD37A1AF6B}" type="presOf" srcId="{A7B040C3-CD8B-40E6-B46B-7F5FC5AF4D0F}" destId="{539979C8-708E-4242-B988-9852D7816915}" srcOrd="0" destOrd="0" presId="urn:microsoft.com/office/officeart/2005/8/layout/orgChart1"/>
    <dgm:cxn modelId="{C672D41B-E2E7-4D3D-8235-956B96BD8AD4}" type="presOf" srcId="{A33DCDC2-D353-4048-ABE9-0A66BEA59BA4}" destId="{A7AE766A-35C4-49F4-A03D-F55B2B534FF4}" srcOrd="0" destOrd="0" presId="urn:microsoft.com/office/officeart/2005/8/layout/orgChart1"/>
    <dgm:cxn modelId="{03E23333-5986-42A3-9510-F6DF3AA3CE71}" type="presOf" srcId="{6A701185-64BA-440E-BA69-790285D66D90}" destId="{487C78CE-4EF4-4C47-B3D4-F889C1670603}" srcOrd="0" destOrd="0" presId="urn:microsoft.com/office/officeart/2005/8/layout/orgChart1"/>
    <dgm:cxn modelId="{3125775B-9040-41F4-9E16-9B402198E9FE}" srcId="{6A701185-64BA-440E-BA69-790285D66D90}" destId="{C021974C-F287-43FC-BC56-83ADD64F893A}" srcOrd="0" destOrd="0" parTransId="{47B59950-41C4-4F2B-98EB-BCC0D811E5A5}" sibTransId="{A1713DA4-F088-4D45-81B0-6EABC669F090}"/>
    <dgm:cxn modelId="{EC671A6A-74B4-4624-A0C1-874EFB31A925}" type="presOf" srcId="{C021974C-F287-43FC-BC56-83ADD64F893A}" destId="{85950836-1135-45C4-9AE0-C97F49914915}" srcOrd="1" destOrd="0" presId="urn:microsoft.com/office/officeart/2005/8/layout/orgChart1"/>
    <dgm:cxn modelId="{ED74086E-8879-40EF-9FA6-472E39EDC0C4}" srcId="{6A701185-64BA-440E-BA69-790285D66D90}" destId="{B810DEEC-3EBD-4FFA-9949-A90319F20DFE}" srcOrd="1" destOrd="0" parTransId="{B7356E34-302C-4D33-9BA1-CA9D10A314DB}" sibTransId="{916D1557-3983-4C28-BF26-C76735DA7FD3}"/>
    <dgm:cxn modelId="{EF983C71-DE00-4F80-AA75-21AAEF5A372C}" srcId="{B810DEEC-3EBD-4FFA-9949-A90319F20DFE}" destId="{A7B040C3-CD8B-40E6-B46B-7F5FC5AF4D0F}" srcOrd="0" destOrd="0" parTransId="{506F3E35-DE84-4CA5-B094-8A5C1A6EA13B}" sibTransId="{9F9108CF-C31A-4719-90CB-D5F46E67D257}"/>
    <dgm:cxn modelId="{1F572E77-A8A7-42A4-9213-CC2949C3B5ED}" type="presOf" srcId="{6A701185-64BA-440E-BA69-790285D66D90}" destId="{D531B5C4-389C-4354-9DB6-70BCAE01B382}" srcOrd="1" destOrd="0" presId="urn:microsoft.com/office/officeart/2005/8/layout/orgChart1"/>
    <dgm:cxn modelId="{7960EE78-BA57-4756-B42D-CC37006D13A2}" type="presOf" srcId="{506F3E35-DE84-4CA5-B094-8A5C1A6EA13B}" destId="{4CF3B848-FE3E-475B-9C4A-D92B761267D9}" srcOrd="0" destOrd="0" presId="urn:microsoft.com/office/officeart/2005/8/layout/orgChart1"/>
    <dgm:cxn modelId="{1AC3BA7F-CCAD-458D-AF5A-17FA3C6EFBF6}" type="presOf" srcId="{B810DEEC-3EBD-4FFA-9949-A90319F20DFE}" destId="{D6B3FC25-384C-4E56-88E7-A94CB77576A4}" srcOrd="1" destOrd="0" presId="urn:microsoft.com/office/officeart/2005/8/layout/orgChart1"/>
    <dgm:cxn modelId="{F2884788-71F1-4C1D-9DB8-217365B11591}" type="presOf" srcId="{47B59950-41C4-4F2B-98EB-BCC0D811E5A5}" destId="{4FAD0735-F3E7-42DC-878C-03979491A1BF}" srcOrd="0" destOrd="0" presId="urn:microsoft.com/office/officeart/2005/8/layout/orgChart1"/>
    <dgm:cxn modelId="{8E507A94-E2E0-42EC-B4B2-0CE68408DED3}" type="presOf" srcId="{733157AA-1DCF-4E75-BD8F-24A74AA87818}" destId="{AE80F86B-5A1D-44D2-B01F-D5D43FAAACAF}" srcOrd="0" destOrd="0" presId="urn:microsoft.com/office/officeart/2005/8/layout/orgChart1"/>
    <dgm:cxn modelId="{426EB196-EB3C-417D-9200-B4C6F8D22174}" srcId="{B810DEEC-3EBD-4FFA-9949-A90319F20DFE}" destId="{733157AA-1DCF-4E75-BD8F-24A74AA87818}" srcOrd="1" destOrd="0" parTransId="{A33DCDC2-D353-4048-ABE9-0A66BEA59BA4}" sibTransId="{B059B70E-B792-4DF8-B613-279E2A0466A3}"/>
    <dgm:cxn modelId="{71518A98-9192-4C9F-A8CE-2A627E718760}" type="presOf" srcId="{0DF89941-E332-46E6-9C27-4C6AF2D3342B}" destId="{7C0FBBE8-AE4A-4104-BB45-C1A016F07B52}" srcOrd="0" destOrd="0" presId="urn:microsoft.com/office/officeart/2005/8/layout/orgChart1"/>
    <dgm:cxn modelId="{0F63939A-9039-42E2-BEA6-5706D4B65CA0}" type="presOf" srcId="{B810DEEC-3EBD-4FFA-9949-A90319F20DFE}" destId="{782FBD49-F8E4-4741-A58E-9FEFB353CFB1}" srcOrd="0" destOrd="0" presId="urn:microsoft.com/office/officeart/2005/8/layout/orgChart1"/>
    <dgm:cxn modelId="{454094A1-8955-4E9F-82E5-33FF25767846}" type="presOf" srcId="{C021974C-F287-43FC-BC56-83ADD64F893A}" destId="{75993D8E-4F66-4E38-BB33-171D6141B20C}" srcOrd="0" destOrd="0" presId="urn:microsoft.com/office/officeart/2005/8/layout/orgChart1"/>
    <dgm:cxn modelId="{8C4B3CB1-161B-44C7-AA6D-809A68810A13}" srcId="{0DF89941-E332-46E6-9C27-4C6AF2D3342B}" destId="{6A701185-64BA-440E-BA69-790285D66D90}" srcOrd="0" destOrd="0" parTransId="{C20826A9-8C7A-4C29-9CD2-3C1F480A3F51}" sibTransId="{E8F9C285-C82A-49B1-8D2C-6E99CC27E488}"/>
    <dgm:cxn modelId="{383FDDB3-4F37-4081-BB42-9240B2727CE9}" type="presOf" srcId="{733157AA-1DCF-4E75-BD8F-24A74AA87818}" destId="{C694D343-7A5D-449A-AD79-A8CEC53A8F7E}" srcOrd="1" destOrd="0" presId="urn:microsoft.com/office/officeart/2005/8/layout/orgChart1"/>
    <dgm:cxn modelId="{DA12F3CE-10DD-4CE5-AE2E-72D1237B5BBD}" type="presOf" srcId="{A7B040C3-CD8B-40E6-B46B-7F5FC5AF4D0F}" destId="{58DD28F1-6045-4E04-A090-231FEE9448E5}" srcOrd="1" destOrd="0" presId="urn:microsoft.com/office/officeart/2005/8/layout/orgChart1"/>
    <dgm:cxn modelId="{55104FE4-7CD5-4D16-8F6A-FF751997443E}" type="presOf" srcId="{B7356E34-302C-4D33-9BA1-CA9D10A314DB}" destId="{A2424769-FF08-4B16-8574-BD40904FEF6E}" srcOrd="0" destOrd="0" presId="urn:microsoft.com/office/officeart/2005/8/layout/orgChart1"/>
    <dgm:cxn modelId="{5CF4072D-8277-49E7-BB67-EE9305066C0D}" type="presParOf" srcId="{7C0FBBE8-AE4A-4104-BB45-C1A016F07B52}" destId="{B332B2AB-D71E-483D-B2D0-11D0147C072E}" srcOrd="0" destOrd="0" presId="urn:microsoft.com/office/officeart/2005/8/layout/orgChart1"/>
    <dgm:cxn modelId="{F56697A3-901D-4E56-8303-38CE258A17FC}" type="presParOf" srcId="{B332B2AB-D71E-483D-B2D0-11D0147C072E}" destId="{A1222DE6-A06C-46E5-9953-5674AF959F07}" srcOrd="0" destOrd="0" presId="urn:microsoft.com/office/officeart/2005/8/layout/orgChart1"/>
    <dgm:cxn modelId="{2C5A0AFB-69B5-4CB6-B02C-C89B7E5B2162}" type="presParOf" srcId="{A1222DE6-A06C-46E5-9953-5674AF959F07}" destId="{487C78CE-4EF4-4C47-B3D4-F889C1670603}" srcOrd="0" destOrd="0" presId="urn:microsoft.com/office/officeart/2005/8/layout/orgChart1"/>
    <dgm:cxn modelId="{57453F1D-1560-4A50-AB13-E138C5B17954}" type="presParOf" srcId="{A1222DE6-A06C-46E5-9953-5674AF959F07}" destId="{D531B5C4-389C-4354-9DB6-70BCAE01B382}" srcOrd="1" destOrd="0" presId="urn:microsoft.com/office/officeart/2005/8/layout/orgChart1"/>
    <dgm:cxn modelId="{A6830A9D-B336-4659-BF6E-0D2983004867}" type="presParOf" srcId="{B332B2AB-D71E-483D-B2D0-11D0147C072E}" destId="{CA38F8DC-8529-4196-897B-9FDCBB3A31DC}" srcOrd="1" destOrd="0" presId="urn:microsoft.com/office/officeart/2005/8/layout/orgChart1"/>
    <dgm:cxn modelId="{093F78E9-653F-48CD-ABCE-2255284D1832}" type="presParOf" srcId="{CA38F8DC-8529-4196-897B-9FDCBB3A31DC}" destId="{4FAD0735-F3E7-42DC-878C-03979491A1BF}" srcOrd="0" destOrd="0" presId="urn:microsoft.com/office/officeart/2005/8/layout/orgChart1"/>
    <dgm:cxn modelId="{44A995A2-EF7C-4D90-96B9-BB53F174BF18}" type="presParOf" srcId="{CA38F8DC-8529-4196-897B-9FDCBB3A31DC}" destId="{DB041453-8F20-4961-82D5-E587E06F21C9}" srcOrd="1" destOrd="0" presId="urn:microsoft.com/office/officeart/2005/8/layout/orgChart1"/>
    <dgm:cxn modelId="{38FA7D4F-3721-460D-B342-C945B169BF48}" type="presParOf" srcId="{DB041453-8F20-4961-82D5-E587E06F21C9}" destId="{C27DA772-F0AF-4B1E-A8F6-52C2238784F9}" srcOrd="0" destOrd="0" presId="urn:microsoft.com/office/officeart/2005/8/layout/orgChart1"/>
    <dgm:cxn modelId="{26DF6BD6-43F3-4BEB-8625-5342A0E4EC27}" type="presParOf" srcId="{C27DA772-F0AF-4B1E-A8F6-52C2238784F9}" destId="{75993D8E-4F66-4E38-BB33-171D6141B20C}" srcOrd="0" destOrd="0" presId="urn:microsoft.com/office/officeart/2005/8/layout/orgChart1"/>
    <dgm:cxn modelId="{9765EF18-C1EE-4E0A-9E5D-A7587260E295}" type="presParOf" srcId="{C27DA772-F0AF-4B1E-A8F6-52C2238784F9}" destId="{85950836-1135-45C4-9AE0-C97F49914915}" srcOrd="1" destOrd="0" presId="urn:microsoft.com/office/officeart/2005/8/layout/orgChart1"/>
    <dgm:cxn modelId="{C32829EE-127B-4054-A647-BD53E62794FA}" type="presParOf" srcId="{DB041453-8F20-4961-82D5-E587E06F21C9}" destId="{A6C13C96-3B26-41F4-A6CE-06D19D12A68C}" srcOrd="1" destOrd="0" presId="urn:microsoft.com/office/officeart/2005/8/layout/orgChart1"/>
    <dgm:cxn modelId="{0D4715C8-C9CC-44CC-9864-B91227C8F2E9}" type="presParOf" srcId="{DB041453-8F20-4961-82D5-E587E06F21C9}" destId="{68306655-E883-4967-AF8F-193D431196F3}" srcOrd="2" destOrd="0" presId="urn:microsoft.com/office/officeart/2005/8/layout/orgChart1"/>
    <dgm:cxn modelId="{EB00D3B8-F661-441F-B3F0-60CE6A0292D2}" type="presParOf" srcId="{CA38F8DC-8529-4196-897B-9FDCBB3A31DC}" destId="{A2424769-FF08-4B16-8574-BD40904FEF6E}" srcOrd="2" destOrd="0" presId="urn:microsoft.com/office/officeart/2005/8/layout/orgChart1"/>
    <dgm:cxn modelId="{CC4FF4A0-E51E-45BF-B824-2EDE94AE291D}" type="presParOf" srcId="{CA38F8DC-8529-4196-897B-9FDCBB3A31DC}" destId="{CD51B324-30CF-4109-A4AD-2714ED0ABC6E}" srcOrd="3" destOrd="0" presId="urn:microsoft.com/office/officeart/2005/8/layout/orgChart1"/>
    <dgm:cxn modelId="{E6DC4D4D-246A-43DD-97FD-E043716AE31F}" type="presParOf" srcId="{CD51B324-30CF-4109-A4AD-2714ED0ABC6E}" destId="{1F679B70-6CA8-45B5-B9FF-22A203F61F15}" srcOrd="0" destOrd="0" presId="urn:microsoft.com/office/officeart/2005/8/layout/orgChart1"/>
    <dgm:cxn modelId="{4C9BDFD9-5842-43E6-9732-7312E4C35E86}" type="presParOf" srcId="{1F679B70-6CA8-45B5-B9FF-22A203F61F15}" destId="{782FBD49-F8E4-4741-A58E-9FEFB353CFB1}" srcOrd="0" destOrd="0" presId="urn:microsoft.com/office/officeart/2005/8/layout/orgChart1"/>
    <dgm:cxn modelId="{A186699B-1D41-48C0-A15E-58B6C3D85B9E}" type="presParOf" srcId="{1F679B70-6CA8-45B5-B9FF-22A203F61F15}" destId="{D6B3FC25-384C-4E56-88E7-A94CB77576A4}" srcOrd="1" destOrd="0" presId="urn:microsoft.com/office/officeart/2005/8/layout/orgChart1"/>
    <dgm:cxn modelId="{7F22C474-6336-4CBB-A619-FE7D347D05D6}" type="presParOf" srcId="{CD51B324-30CF-4109-A4AD-2714ED0ABC6E}" destId="{90A5BD72-0041-461F-982D-0B7662FF4ED9}" srcOrd="1" destOrd="0" presId="urn:microsoft.com/office/officeart/2005/8/layout/orgChart1"/>
    <dgm:cxn modelId="{B7FF0E95-B54C-4949-98B3-A45F3DACB36C}" type="presParOf" srcId="{90A5BD72-0041-461F-982D-0B7662FF4ED9}" destId="{4CF3B848-FE3E-475B-9C4A-D92B761267D9}" srcOrd="0" destOrd="0" presId="urn:microsoft.com/office/officeart/2005/8/layout/orgChart1"/>
    <dgm:cxn modelId="{07C150C2-85A9-41F8-A05C-AEA194A57D5F}" type="presParOf" srcId="{90A5BD72-0041-461F-982D-0B7662FF4ED9}" destId="{DE57B52A-0A81-4434-862E-9ACE957BB535}" srcOrd="1" destOrd="0" presId="urn:microsoft.com/office/officeart/2005/8/layout/orgChart1"/>
    <dgm:cxn modelId="{81814FF1-F8C4-48D3-A65E-E9221CDFEA4F}" type="presParOf" srcId="{DE57B52A-0A81-4434-862E-9ACE957BB535}" destId="{12060700-6E0A-4F18-96C7-2F4B79FC2FDF}" srcOrd="0" destOrd="0" presId="urn:microsoft.com/office/officeart/2005/8/layout/orgChart1"/>
    <dgm:cxn modelId="{76D1418D-2832-4032-A5FB-1F17C44B0AF6}" type="presParOf" srcId="{12060700-6E0A-4F18-96C7-2F4B79FC2FDF}" destId="{539979C8-708E-4242-B988-9852D7816915}" srcOrd="0" destOrd="0" presId="urn:microsoft.com/office/officeart/2005/8/layout/orgChart1"/>
    <dgm:cxn modelId="{A7712B24-D677-4D2A-B884-CF3F958F1D81}" type="presParOf" srcId="{12060700-6E0A-4F18-96C7-2F4B79FC2FDF}" destId="{58DD28F1-6045-4E04-A090-231FEE9448E5}" srcOrd="1" destOrd="0" presId="urn:microsoft.com/office/officeart/2005/8/layout/orgChart1"/>
    <dgm:cxn modelId="{C4677C47-6D44-4A4A-BEAD-D4EF1057A9F5}" type="presParOf" srcId="{DE57B52A-0A81-4434-862E-9ACE957BB535}" destId="{2B062C9C-1F5F-4ABB-BC52-6D1FDBED83FC}" srcOrd="1" destOrd="0" presId="urn:microsoft.com/office/officeart/2005/8/layout/orgChart1"/>
    <dgm:cxn modelId="{09894A7A-C003-441F-B80B-D431A62F3042}" type="presParOf" srcId="{DE57B52A-0A81-4434-862E-9ACE957BB535}" destId="{DE2FD576-3384-4D57-9C98-8E9A9AEFBE58}" srcOrd="2" destOrd="0" presId="urn:microsoft.com/office/officeart/2005/8/layout/orgChart1"/>
    <dgm:cxn modelId="{9D289B92-707B-45C1-BD76-FFCEF3A25F05}" type="presParOf" srcId="{90A5BD72-0041-461F-982D-0B7662FF4ED9}" destId="{A7AE766A-35C4-49F4-A03D-F55B2B534FF4}" srcOrd="2" destOrd="0" presId="urn:microsoft.com/office/officeart/2005/8/layout/orgChart1"/>
    <dgm:cxn modelId="{605F5009-CAF2-4016-8619-5AFCDAA74387}" type="presParOf" srcId="{90A5BD72-0041-461F-982D-0B7662FF4ED9}" destId="{FFA8929B-4C8D-4B72-825B-82FA82915A24}" srcOrd="3" destOrd="0" presId="urn:microsoft.com/office/officeart/2005/8/layout/orgChart1"/>
    <dgm:cxn modelId="{E4C9EC67-AFAE-460C-A7D6-8E43E874AEF1}" type="presParOf" srcId="{FFA8929B-4C8D-4B72-825B-82FA82915A24}" destId="{27E87BBE-598F-4557-982F-C7647FFAC690}" srcOrd="0" destOrd="0" presId="urn:microsoft.com/office/officeart/2005/8/layout/orgChart1"/>
    <dgm:cxn modelId="{FF1C85A9-D86C-44FD-B1A1-A13598ADAF11}" type="presParOf" srcId="{27E87BBE-598F-4557-982F-C7647FFAC690}" destId="{AE80F86B-5A1D-44D2-B01F-D5D43FAAACAF}" srcOrd="0" destOrd="0" presId="urn:microsoft.com/office/officeart/2005/8/layout/orgChart1"/>
    <dgm:cxn modelId="{01FFAB5C-39E5-4387-91EA-0A5A2CB531F5}" type="presParOf" srcId="{27E87BBE-598F-4557-982F-C7647FFAC690}" destId="{C694D343-7A5D-449A-AD79-A8CEC53A8F7E}" srcOrd="1" destOrd="0" presId="urn:microsoft.com/office/officeart/2005/8/layout/orgChart1"/>
    <dgm:cxn modelId="{108346B4-A685-4C7F-8B72-9BEB3D699F42}" type="presParOf" srcId="{FFA8929B-4C8D-4B72-825B-82FA82915A24}" destId="{EA54716E-1B85-4C68-AA27-DA64431FCFEE}" srcOrd="1" destOrd="0" presId="urn:microsoft.com/office/officeart/2005/8/layout/orgChart1"/>
    <dgm:cxn modelId="{E775C127-71DF-4855-BC08-0D4EF5014DD2}" type="presParOf" srcId="{FFA8929B-4C8D-4B72-825B-82FA82915A24}" destId="{3AD91D38-DB44-45DC-8173-D7425044C730}" srcOrd="2" destOrd="0" presId="urn:microsoft.com/office/officeart/2005/8/layout/orgChart1"/>
    <dgm:cxn modelId="{3DB5FF72-FB3B-4308-A382-56E6DCA4B8E2}" type="presParOf" srcId="{CD51B324-30CF-4109-A4AD-2714ED0ABC6E}" destId="{FA7EBA13-0916-4BA7-901E-98569C3F4D00}" srcOrd="2" destOrd="0" presId="urn:microsoft.com/office/officeart/2005/8/layout/orgChart1"/>
    <dgm:cxn modelId="{2BD88547-ABD5-4CB8-A58B-DA2C3BA1F75F}" type="presParOf" srcId="{B332B2AB-D71E-483D-B2D0-11D0147C072E}" destId="{02F74693-4466-4F59-85A9-D8B91713179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5322243-9531-4034-9E5A-2337E43F6AE3}"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5C73EDC-076C-4DDD-A9B7-4D13DEE88A54}">
      <dgm:prSet phldrT="[Text]" custT="1"/>
      <dgm:spPr>
        <a:xfrm>
          <a:off x="4819117" y="334793"/>
          <a:ext cx="1482774" cy="988516"/>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Insurance Cost</a:t>
          </a:r>
        </a:p>
      </dgm:t>
    </dgm:pt>
    <dgm:pt modelId="{6E8AA39C-74C5-4B66-9BF6-034FE6CD8E1C}" type="parTrans" cxnId="{7D976749-AE99-4F66-A4E9-26EB44B836AD}">
      <dgm:prSet/>
      <dgm:spPr/>
      <dgm:t>
        <a:bodyPr/>
        <a:lstStyle/>
        <a:p>
          <a:endParaRPr lang="en-US"/>
        </a:p>
      </dgm:t>
    </dgm:pt>
    <dgm:pt modelId="{508CAC42-C37B-4230-ABE9-95334B2108D2}" type="sibTrans" cxnId="{7D976749-AE99-4F66-A4E9-26EB44B836AD}">
      <dgm:prSet/>
      <dgm:spPr/>
      <dgm:t>
        <a:bodyPr/>
        <a:lstStyle/>
        <a:p>
          <a:endParaRPr lang="en-US"/>
        </a:p>
      </dgm:t>
    </dgm:pt>
    <dgm:pt modelId="{7CE31BF6-BD53-4EE1-88D2-06DEEBE5F1DE}">
      <dgm:prSet phldrT="[Text]" custT="1"/>
      <dgm:spPr>
        <a:xfrm>
          <a:off x="2891510" y="1718716"/>
          <a:ext cx="1482774" cy="988516"/>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The Car</a:t>
          </a:r>
        </a:p>
      </dgm:t>
    </dgm:pt>
    <dgm:pt modelId="{630DB8B7-4AD3-4176-82E8-E8A0076EBD27}" type="parTrans" cxnId="{52874CF3-0112-4338-80B9-729AACB33B13}">
      <dgm:prSet/>
      <dgm:spPr>
        <a:xfrm>
          <a:off x="3632898" y="1323310"/>
          <a:ext cx="1927606" cy="395406"/>
        </a:xfrm>
        <a:custGeom>
          <a:avLst/>
          <a:gdLst/>
          <a:ahLst/>
          <a:cxnLst/>
          <a:rect l="0" t="0" r="0" b="0"/>
          <a:pathLst>
            <a:path>
              <a:moveTo>
                <a:pt x="1927606" y="0"/>
              </a:moveTo>
              <a:lnTo>
                <a:pt x="1927606" y="197703"/>
              </a:lnTo>
              <a:lnTo>
                <a:pt x="0" y="197703"/>
              </a:lnTo>
              <a:lnTo>
                <a:pt x="0" y="39540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4931A730-237B-48E4-80CA-0F14363729C5}" type="sibTrans" cxnId="{52874CF3-0112-4338-80B9-729AACB33B13}">
      <dgm:prSet/>
      <dgm:spPr/>
      <dgm:t>
        <a:bodyPr/>
        <a:lstStyle/>
        <a:p>
          <a:endParaRPr lang="en-US"/>
        </a:p>
      </dgm:t>
    </dgm:pt>
    <dgm:pt modelId="{F1A83CD7-344F-47F4-A8FF-37AF70A41D79}">
      <dgm:prSet phldrT="[Text]" custT="1"/>
      <dgm:spPr>
        <a:xfrm>
          <a:off x="100" y="3102639"/>
          <a:ext cx="1482774" cy="988516"/>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Model</a:t>
          </a:r>
        </a:p>
      </dgm:t>
    </dgm:pt>
    <dgm:pt modelId="{7EC2DC7F-1FAB-4954-B39B-2A2ABCFFCB54}" type="parTrans" cxnId="{45C01D2A-6816-4292-A250-629F90EBF0D0}">
      <dgm:prSet/>
      <dgm:spPr>
        <a:xfrm>
          <a:off x="741487" y="2707233"/>
          <a:ext cx="2891410" cy="395406"/>
        </a:xfrm>
        <a:custGeom>
          <a:avLst/>
          <a:gdLst/>
          <a:ahLst/>
          <a:cxnLst/>
          <a:rect l="0" t="0" r="0" b="0"/>
          <a:pathLst>
            <a:path>
              <a:moveTo>
                <a:pt x="2891410" y="0"/>
              </a:moveTo>
              <a:lnTo>
                <a:pt x="2891410" y="197703"/>
              </a:lnTo>
              <a:lnTo>
                <a:pt x="0" y="197703"/>
              </a:lnTo>
              <a:lnTo>
                <a:pt x="0" y="39540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D4D85E66-1319-4D57-861F-EF1535A3B1E8}" type="sibTrans" cxnId="{45C01D2A-6816-4292-A250-629F90EBF0D0}">
      <dgm:prSet/>
      <dgm:spPr/>
      <dgm:t>
        <a:bodyPr/>
        <a:lstStyle/>
        <a:p>
          <a:endParaRPr lang="en-US"/>
        </a:p>
      </dgm:t>
    </dgm:pt>
    <dgm:pt modelId="{FE043D10-1D00-417B-B476-F3388BD51945}">
      <dgm:prSet phldrT="[Text]" custT="1"/>
      <dgm:spPr>
        <a:xfrm>
          <a:off x="1927707" y="3102639"/>
          <a:ext cx="1482774" cy="988516"/>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Style</a:t>
          </a:r>
        </a:p>
      </dgm:t>
    </dgm:pt>
    <dgm:pt modelId="{7DF87CC2-DBB6-4DF6-9DB9-91569F6BAA32}" type="parTrans" cxnId="{E33E414E-0789-43AC-A187-B32A6E1B014D}">
      <dgm:prSet/>
      <dgm:spPr>
        <a:xfrm>
          <a:off x="2669094" y="2707233"/>
          <a:ext cx="963803" cy="395406"/>
        </a:xfrm>
        <a:custGeom>
          <a:avLst/>
          <a:gdLst/>
          <a:ahLst/>
          <a:cxnLst/>
          <a:rect l="0" t="0" r="0" b="0"/>
          <a:pathLst>
            <a:path>
              <a:moveTo>
                <a:pt x="963803" y="0"/>
              </a:moveTo>
              <a:lnTo>
                <a:pt x="963803" y="197703"/>
              </a:lnTo>
              <a:lnTo>
                <a:pt x="0" y="197703"/>
              </a:lnTo>
              <a:lnTo>
                <a:pt x="0" y="39540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78656906-CCAC-4905-AD50-CDF421A1D0BD}" type="sibTrans" cxnId="{E33E414E-0789-43AC-A187-B32A6E1B014D}">
      <dgm:prSet/>
      <dgm:spPr/>
      <dgm:t>
        <a:bodyPr/>
        <a:lstStyle/>
        <a:p>
          <a:endParaRPr lang="en-US"/>
        </a:p>
      </dgm:t>
    </dgm:pt>
    <dgm:pt modelId="{8F30870E-4C0D-4C47-90EC-C171E5A05AFC}">
      <dgm:prSet phldrT="[Text]" custT="1"/>
      <dgm:spPr>
        <a:xfrm>
          <a:off x="3855314" y="3102639"/>
          <a:ext cx="1482774" cy="988516"/>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Age</a:t>
          </a:r>
        </a:p>
      </dgm:t>
    </dgm:pt>
    <dgm:pt modelId="{24153194-8411-4460-B26E-CEF5415A045E}" type="parTrans" cxnId="{0B2A6AAE-25D7-4F4D-B66F-6BAEFDEC82F2}">
      <dgm:prSet/>
      <dgm:spPr>
        <a:xfrm>
          <a:off x="3632898" y="2707233"/>
          <a:ext cx="963803" cy="395406"/>
        </a:xfrm>
        <a:custGeom>
          <a:avLst/>
          <a:gdLst/>
          <a:ahLst/>
          <a:cxnLst/>
          <a:rect l="0" t="0" r="0" b="0"/>
          <a:pathLst>
            <a:path>
              <a:moveTo>
                <a:pt x="0" y="0"/>
              </a:moveTo>
              <a:lnTo>
                <a:pt x="0" y="197703"/>
              </a:lnTo>
              <a:lnTo>
                <a:pt x="963803" y="197703"/>
              </a:lnTo>
              <a:lnTo>
                <a:pt x="963803" y="39540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7DE103A5-0818-460F-9408-70074D438A33}" type="sibTrans" cxnId="{0B2A6AAE-25D7-4F4D-B66F-6BAEFDEC82F2}">
      <dgm:prSet/>
      <dgm:spPr/>
      <dgm:t>
        <a:bodyPr/>
        <a:lstStyle/>
        <a:p>
          <a:endParaRPr lang="en-US"/>
        </a:p>
      </dgm:t>
    </dgm:pt>
    <dgm:pt modelId="{37DFB89E-712E-48A9-9ADF-E13DC185C8D7}">
      <dgm:prSet phldrT="[Text]" custT="1"/>
      <dgm:spPr>
        <a:xfrm>
          <a:off x="5782921" y="3102639"/>
          <a:ext cx="1482774" cy="988516"/>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Safety features</a:t>
          </a:r>
        </a:p>
      </dgm:t>
    </dgm:pt>
    <dgm:pt modelId="{66FC7124-F486-43FE-AF64-1F9380D867BC}" type="parTrans" cxnId="{34F97B8A-BB8A-4821-A90A-769001DA38D3}">
      <dgm:prSet/>
      <dgm:spPr>
        <a:xfrm>
          <a:off x="3632898" y="2707233"/>
          <a:ext cx="2891410" cy="395406"/>
        </a:xfrm>
        <a:custGeom>
          <a:avLst/>
          <a:gdLst/>
          <a:ahLst/>
          <a:cxnLst/>
          <a:rect l="0" t="0" r="0" b="0"/>
          <a:pathLst>
            <a:path>
              <a:moveTo>
                <a:pt x="0" y="0"/>
              </a:moveTo>
              <a:lnTo>
                <a:pt x="0" y="197703"/>
              </a:lnTo>
              <a:lnTo>
                <a:pt x="2891410" y="197703"/>
              </a:lnTo>
              <a:lnTo>
                <a:pt x="2891410" y="39540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ECF85D7C-9BB2-43EE-887F-E8CFCEBB5A65}" type="sibTrans" cxnId="{34F97B8A-BB8A-4821-A90A-769001DA38D3}">
      <dgm:prSet/>
      <dgm:spPr/>
      <dgm:t>
        <a:bodyPr/>
        <a:lstStyle/>
        <a:p>
          <a:endParaRPr lang="en-US"/>
        </a:p>
      </dgm:t>
    </dgm:pt>
    <dgm:pt modelId="{768AA1C0-10F0-4B95-B9CB-F0EB570C9359}">
      <dgm:prSet phldrT="[Text]" custT="1"/>
      <dgm:spPr>
        <a:xfrm>
          <a:off x="4819117" y="1718716"/>
          <a:ext cx="1482774" cy="988516"/>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The Driver</a:t>
          </a:r>
        </a:p>
      </dgm:t>
    </dgm:pt>
    <dgm:pt modelId="{D3D73E23-27AD-4DC2-BE9D-C90D6A7DCF65}" type="parTrans" cxnId="{C1F3DC6E-756D-4553-8192-0E3E20FC3DFA}">
      <dgm:prSet/>
      <dgm:spPr>
        <a:xfrm>
          <a:off x="5514785" y="1323310"/>
          <a:ext cx="91440" cy="395406"/>
        </a:xfrm>
        <a:custGeom>
          <a:avLst/>
          <a:gdLst/>
          <a:ahLst/>
          <a:cxnLst/>
          <a:rect l="0" t="0" r="0" b="0"/>
          <a:pathLst>
            <a:path>
              <a:moveTo>
                <a:pt x="45720" y="0"/>
              </a:moveTo>
              <a:lnTo>
                <a:pt x="45720" y="39540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6C81D7EE-6F37-4D16-9BA2-65B58A8D74A6}" type="sibTrans" cxnId="{C1F3DC6E-756D-4553-8192-0E3E20FC3DFA}">
      <dgm:prSet/>
      <dgm:spPr/>
      <dgm:t>
        <a:bodyPr/>
        <a:lstStyle/>
        <a:p>
          <a:endParaRPr lang="en-US"/>
        </a:p>
      </dgm:t>
    </dgm:pt>
    <dgm:pt modelId="{765103A9-CCEF-4605-9489-55CFD7D69C03}">
      <dgm:prSet phldrT="[Text]" custT="1"/>
      <dgm:spPr>
        <a:xfrm>
          <a:off x="6746724" y="1718716"/>
          <a:ext cx="1482774" cy="988516"/>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The Driving Environment</a:t>
          </a:r>
        </a:p>
      </dgm:t>
    </dgm:pt>
    <dgm:pt modelId="{77B086B5-9FF7-4EE7-8BA8-ED0CD2936585}" type="parTrans" cxnId="{C230DD8B-1B56-4F8B-BC63-46556F4D5FCB}">
      <dgm:prSet/>
      <dgm:spPr>
        <a:xfrm>
          <a:off x="5560505" y="1323310"/>
          <a:ext cx="1927606" cy="395406"/>
        </a:xfrm>
        <a:custGeom>
          <a:avLst/>
          <a:gdLst/>
          <a:ahLst/>
          <a:cxnLst/>
          <a:rect l="0" t="0" r="0" b="0"/>
          <a:pathLst>
            <a:path>
              <a:moveTo>
                <a:pt x="0" y="0"/>
              </a:moveTo>
              <a:lnTo>
                <a:pt x="0" y="197703"/>
              </a:lnTo>
              <a:lnTo>
                <a:pt x="1927606" y="197703"/>
              </a:lnTo>
              <a:lnTo>
                <a:pt x="1927606" y="39540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C582D1E0-EF00-491B-8989-6F6AE421F3CD}" type="sibTrans" cxnId="{C230DD8B-1B56-4F8B-BC63-46556F4D5FCB}">
      <dgm:prSet/>
      <dgm:spPr/>
      <dgm:t>
        <a:bodyPr/>
        <a:lstStyle/>
        <a:p>
          <a:endParaRPr lang="en-US"/>
        </a:p>
      </dgm:t>
    </dgm:pt>
    <dgm:pt modelId="{9FD79ADE-BDA6-4356-8758-6313C3090801}" type="pres">
      <dgm:prSet presAssocID="{25322243-9531-4034-9E5A-2337E43F6AE3}" presName="mainComposite" presStyleCnt="0">
        <dgm:presLayoutVars>
          <dgm:chPref val="1"/>
          <dgm:dir/>
          <dgm:animOne val="branch"/>
          <dgm:animLvl val="lvl"/>
          <dgm:resizeHandles val="exact"/>
        </dgm:presLayoutVars>
      </dgm:prSet>
      <dgm:spPr/>
    </dgm:pt>
    <dgm:pt modelId="{00FAC70B-85EC-4B08-AECF-99A123CEB7B2}" type="pres">
      <dgm:prSet presAssocID="{25322243-9531-4034-9E5A-2337E43F6AE3}" presName="hierFlow" presStyleCnt="0"/>
      <dgm:spPr/>
    </dgm:pt>
    <dgm:pt modelId="{DDCE5F08-80B6-4DCF-9602-9BD7B785FF20}" type="pres">
      <dgm:prSet presAssocID="{25322243-9531-4034-9E5A-2337E43F6AE3}" presName="hierChild1" presStyleCnt="0">
        <dgm:presLayoutVars>
          <dgm:chPref val="1"/>
          <dgm:animOne val="branch"/>
          <dgm:animLvl val="lvl"/>
        </dgm:presLayoutVars>
      </dgm:prSet>
      <dgm:spPr/>
    </dgm:pt>
    <dgm:pt modelId="{D5337360-9373-48FE-8BDD-E62FEE287A46}" type="pres">
      <dgm:prSet presAssocID="{25C73EDC-076C-4DDD-A9B7-4D13DEE88A54}" presName="Name14" presStyleCnt="0"/>
      <dgm:spPr/>
    </dgm:pt>
    <dgm:pt modelId="{0A761407-7F04-4458-9CE3-41B1AECC3273}" type="pres">
      <dgm:prSet presAssocID="{25C73EDC-076C-4DDD-A9B7-4D13DEE88A54}" presName="level1Shape" presStyleLbl="node0" presStyleIdx="0" presStyleCnt="1">
        <dgm:presLayoutVars>
          <dgm:chPref val="3"/>
        </dgm:presLayoutVars>
      </dgm:prSet>
      <dgm:spPr>
        <a:prstGeom prst="roundRect">
          <a:avLst/>
        </a:prstGeom>
      </dgm:spPr>
    </dgm:pt>
    <dgm:pt modelId="{B2C537E8-31FA-444C-8CE9-14F63DD678BE}" type="pres">
      <dgm:prSet presAssocID="{25C73EDC-076C-4DDD-A9B7-4D13DEE88A54}" presName="hierChild2" presStyleCnt="0"/>
      <dgm:spPr/>
    </dgm:pt>
    <dgm:pt modelId="{C0D6C960-9896-4BED-BB4A-066B589ABFD3}" type="pres">
      <dgm:prSet presAssocID="{630DB8B7-4AD3-4176-82E8-E8A0076EBD27}" presName="Name19" presStyleLbl="parChTrans1D2" presStyleIdx="0" presStyleCnt="3"/>
      <dgm:spPr/>
    </dgm:pt>
    <dgm:pt modelId="{4C706114-B982-4395-A554-F278F03499AA}" type="pres">
      <dgm:prSet presAssocID="{7CE31BF6-BD53-4EE1-88D2-06DEEBE5F1DE}" presName="Name21" presStyleCnt="0"/>
      <dgm:spPr/>
    </dgm:pt>
    <dgm:pt modelId="{DC72DC0F-5EE1-4658-9A1C-2EA00B653E9A}" type="pres">
      <dgm:prSet presAssocID="{7CE31BF6-BD53-4EE1-88D2-06DEEBE5F1DE}" presName="level2Shape" presStyleLbl="node2" presStyleIdx="0" presStyleCnt="3"/>
      <dgm:spPr>
        <a:prstGeom prst="roundRect">
          <a:avLst/>
        </a:prstGeom>
      </dgm:spPr>
    </dgm:pt>
    <dgm:pt modelId="{650E5973-F69B-4FA9-AEB1-3C114D82B405}" type="pres">
      <dgm:prSet presAssocID="{7CE31BF6-BD53-4EE1-88D2-06DEEBE5F1DE}" presName="hierChild3" presStyleCnt="0"/>
      <dgm:spPr/>
    </dgm:pt>
    <dgm:pt modelId="{7FF3C43C-98CF-4267-967F-7C8613B86794}" type="pres">
      <dgm:prSet presAssocID="{7EC2DC7F-1FAB-4954-B39B-2A2ABCFFCB54}" presName="Name19" presStyleLbl="parChTrans1D3" presStyleIdx="0" presStyleCnt="4"/>
      <dgm:spPr/>
    </dgm:pt>
    <dgm:pt modelId="{1C44D546-13D2-4183-9339-74ED0E677245}" type="pres">
      <dgm:prSet presAssocID="{F1A83CD7-344F-47F4-A8FF-37AF70A41D79}" presName="Name21" presStyleCnt="0"/>
      <dgm:spPr/>
    </dgm:pt>
    <dgm:pt modelId="{9B4F0EFB-7A94-4D35-A91E-D59F9794A099}" type="pres">
      <dgm:prSet presAssocID="{F1A83CD7-344F-47F4-A8FF-37AF70A41D79}" presName="level2Shape" presStyleLbl="node3" presStyleIdx="0" presStyleCnt="4"/>
      <dgm:spPr>
        <a:prstGeom prst="roundRect">
          <a:avLst/>
        </a:prstGeom>
      </dgm:spPr>
    </dgm:pt>
    <dgm:pt modelId="{A8282B9E-D0BE-4530-8D56-0766FE21D1C8}" type="pres">
      <dgm:prSet presAssocID="{F1A83CD7-344F-47F4-A8FF-37AF70A41D79}" presName="hierChild3" presStyleCnt="0"/>
      <dgm:spPr/>
    </dgm:pt>
    <dgm:pt modelId="{D44CA8A3-8CE1-438C-81B7-8D8251F1BA16}" type="pres">
      <dgm:prSet presAssocID="{7DF87CC2-DBB6-4DF6-9DB9-91569F6BAA32}" presName="Name19" presStyleLbl="parChTrans1D3" presStyleIdx="1" presStyleCnt="4"/>
      <dgm:spPr/>
    </dgm:pt>
    <dgm:pt modelId="{AE436E9A-1F10-4AE9-8B10-ECE897B2DE48}" type="pres">
      <dgm:prSet presAssocID="{FE043D10-1D00-417B-B476-F3388BD51945}" presName="Name21" presStyleCnt="0"/>
      <dgm:spPr/>
    </dgm:pt>
    <dgm:pt modelId="{663D99F2-AC8A-4B6E-A752-E70494B0A9C9}" type="pres">
      <dgm:prSet presAssocID="{FE043D10-1D00-417B-B476-F3388BD51945}" presName="level2Shape" presStyleLbl="node3" presStyleIdx="1" presStyleCnt="4"/>
      <dgm:spPr>
        <a:prstGeom prst="roundRect">
          <a:avLst/>
        </a:prstGeom>
      </dgm:spPr>
    </dgm:pt>
    <dgm:pt modelId="{1AA20368-F306-4FEB-A053-1F674FA3A639}" type="pres">
      <dgm:prSet presAssocID="{FE043D10-1D00-417B-B476-F3388BD51945}" presName="hierChild3" presStyleCnt="0"/>
      <dgm:spPr/>
    </dgm:pt>
    <dgm:pt modelId="{21B4456B-B1EA-4459-887D-D4AC952B11D1}" type="pres">
      <dgm:prSet presAssocID="{24153194-8411-4460-B26E-CEF5415A045E}" presName="Name19" presStyleLbl="parChTrans1D3" presStyleIdx="2" presStyleCnt="4"/>
      <dgm:spPr/>
    </dgm:pt>
    <dgm:pt modelId="{EED818CC-F3A2-4206-92AF-C97118559D66}" type="pres">
      <dgm:prSet presAssocID="{8F30870E-4C0D-4C47-90EC-C171E5A05AFC}" presName="Name21" presStyleCnt="0"/>
      <dgm:spPr/>
    </dgm:pt>
    <dgm:pt modelId="{4E907C95-4857-4330-8EBD-8A8FD418A721}" type="pres">
      <dgm:prSet presAssocID="{8F30870E-4C0D-4C47-90EC-C171E5A05AFC}" presName="level2Shape" presStyleLbl="node3" presStyleIdx="2" presStyleCnt="4"/>
      <dgm:spPr>
        <a:prstGeom prst="roundRect">
          <a:avLst/>
        </a:prstGeom>
      </dgm:spPr>
    </dgm:pt>
    <dgm:pt modelId="{C7DEA36F-36FE-4916-9A29-5C1BB4188919}" type="pres">
      <dgm:prSet presAssocID="{8F30870E-4C0D-4C47-90EC-C171E5A05AFC}" presName="hierChild3" presStyleCnt="0"/>
      <dgm:spPr/>
    </dgm:pt>
    <dgm:pt modelId="{AB6FB581-ED7B-4E6A-8A5C-0EEB6875D85E}" type="pres">
      <dgm:prSet presAssocID="{66FC7124-F486-43FE-AF64-1F9380D867BC}" presName="Name19" presStyleLbl="parChTrans1D3" presStyleIdx="3" presStyleCnt="4"/>
      <dgm:spPr/>
    </dgm:pt>
    <dgm:pt modelId="{FA6E70DA-5116-4613-A48E-C4120CA22E83}" type="pres">
      <dgm:prSet presAssocID="{37DFB89E-712E-48A9-9ADF-E13DC185C8D7}" presName="Name21" presStyleCnt="0"/>
      <dgm:spPr/>
    </dgm:pt>
    <dgm:pt modelId="{79ACDF32-A09E-4DF4-A2E2-C1C000607B82}" type="pres">
      <dgm:prSet presAssocID="{37DFB89E-712E-48A9-9ADF-E13DC185C8D7}" presName="level2Shape" presStyleLbl="node3" presStyleIdx="3" presStyleCnt="4"/>
      <dgm:spPr>
        <a:prstGeom prst="roundRect">
          <a:avLst/>
        </a:prstGeom>
      </dgm:spPr>
    </dgm:pt>
    <dgm:pt modelId="{EF2C7FAC-D63E-4395-8EA6-8FF9608D0C42}" type="pres">
      <dgm:prSet presAssocID="{37DFB89E-712E-48A9-9ADF-E13DC185C8D7}" presName="hierChild3" presStyleCnt="0"/>
      <dgm:spPr/>
    </dgm:pt>
    <dgm:pt modelId="{E8D4B483-F185-47F4-ADEA-C67611790BC5}" type="pres">
      <dgm:prSet presAssocID="{D3D73E23-27AD-4DC2-BE9D-C90D6A7DCF65}" presName="Name19" presStyleLbl="parChTrans1D2" presStyleIdx="1" presStyleCnt="3"/>
      <dgm:spPr/>
    </dgm:pt>
    <dgm:pt modelId="{F41D2158-6866-414D-98F0-F7E3EDF1B6AC}" type="pres">
      <dgm:prSet presAssocID="{768AA1C0-10F0-4B95-B9CB-F0EB570C9359}" presName="Name21" presStyleCnt="0"/>
      <dgm:spPr/>
    </dgm:pt>
    <dgm:pt modelId="{948814B3-06D1-4A02-98AF-DEF5FDC74CD9}" type="pres">
      <dgm:prSet presAssocID="{768AA1C0-10F0-4B95-B9CB-F0EB570C9359}" presName="level2Shape" presStyleLbl="node2" presStyleIdx="1" presStyleCnt="3"/>
      <dgm:spPr>
        <a:prstGeom prst="roundRect">
          <a:avLst/>
        </a:prstGeom>
      </dgm:spPr>
    </dgm:pt>
    <dgm:pt modelId="{BAAACE03-BA83-43EF-A1CF-EC6775BCB1E8}" type="pres">
      <dgm:prSet presAssocID="{768AA1C0-10F0-4B95-B9CB-F0EB570C9359}" presName="hierChild3" presStyleCnt="0"/>
      <dgm:spPr/>
    </dgm:pt>
    <dgm:pt modelId="{B78BC0B6-F60E-432A-98EE-E9C33F02BFEB}" type="pres">
      <dgm:prSet presAssocID="{77B086B5-9FF7-4EE7-8BA8-ED0CD2936585}" presName="Name19" presStyleLbl="parChTrans1D2" presStyleIdx="2" presStyleCnt="3"/>
      <dgm:spPr/>
    </dgm:pt>
    <dgm:pt modelId="{B350D745-5117-4C3C-82B3-FCCA0D80A873}" type="pres">
      <dgm:prSet presAssocID="{765103A9-CCEF-4605-9489-55CFD7D69C03}" presName="Name21" presStyleCnt="0"/>
      <dgm:spPr/>
    </dgm:pt>
    <dgm:pt modelId="{0B40742A-5751-41BB-921F-CCAA48EBEC39}" type="pres">
      <dgm:prSet presAssocID="{765103A9-CCEF-4605-9489-55CFD7D69C03}" presName="level2Shape" presStyleLbl="node2" presStyleIdx="2" presStyleCnt="3"/>
      <dgm:spPr>
        <a:prstGeom prst="roundRect">
          <a:avLst/>
        </a:prstGeom>
      </dgm:spPr>
    </dgm:pt>
    <dgm:pt modelId="{A03E7DFF-E6AD-4845-8F72-9495327DB65F}" type="pres">
      <dgm:prSet presAssocID="{765103A9-CCEF-4605-9489-55CFD7D69C03}" presName="hierChild3" presStyleCnt="0"/>
      <dgm:spPr/>
    </dgm:pt>
    <dgm:pt modelId="{F53C428B-1B32-4DEB-AFBE-7C27BB043868}" type="pres">
      <dgm:prSet presAssocID="{25322243-9531-4034-9E5A-2337E43F6AE3}" presName="bgShapesFlow" presStyleCnt="0"/>
      <dgm:spPr/>
    </dgm:pt>
  </dgm:ptLst>
  <dgm:cxnLst>
    <dgm:cxn modelId="{96B7C600-B3EF-4193-B91D-E88EF6EBCAEC}" type="presOf" srcId="{25C73EDC-076C-4DDD-A9B7-4D13DEE88A54}" destId="{0A761407-7F04-4458-9CE3-41B1AECC3273}" srcOrd="0" destOrd="0" presId="urn:microsoft.com/office/officeart/2005/8/layout/hierarchy6"/>
    <dgm:cxn modelId="{2A76D402-E6BC-42CB-BB2F-A11787E994D1}" type="presOf" srcId="{24153194-8411-4460-B26E-CEF5415A045E}" destId="{21B4456B-B1EA-4459-887D-D4AC952B11D1}" srcOrd="0" destOrd="0" presId="urn:microsoft.com/office/officeart/2005/8/layout/hierarchy6"/>
    <dgm:cxn modelId="{A420D91D-9338-452A-9212-6BE5EC427A39}" type="presOf" srcId="{7EC2DC7F-1FAB-4954-B39B-2A2ABCFFCB54}" destId="{7FF3C43C-98CF-4267-967F-7C8613B86794}" srcOrd="0" destOrd="0" presId="urn:microsoft.com/office/officeart/2005/8/layout/hierarchy6"/>
    <dgm:cxn modelId="{6963AE1E-7D5A-4715-9B2C-522C3905ED80}" type="presOf" srcId="{768AA1C0-10F0-4B95-B9CB-F0EB570C9359}" destId="{948814B3-06D1-4A02-98AF-DEF5FDC74CD9}" srcOrd="0" destOrd="0" presId="urn:microsoft.com/office/officeart/2005/8/layout/hierarchy6"/>
    <dgm:cxn modelId="{45C01D2A-6816-4292-A250-629F90EBF0D0}" srcId="{7CE31BF6-BD53-4EE1-88D2-06DEEBE5F1DE}" destId="{F1A83CD7-344F-47F4-A8FF-37AF70A41D79}" srcOrd="0" destOrd="0" parTransId="{7EC2DC7F-1FAB-4954-B39B-2A2ABCFFCB54}" sibTransId="{D4D85E66-1319-4D57-861F-EF1535A3B1E8}"/>
    <dgm:cxn modelId="{66F5A741-B7EC-4268-AB5D-42CFCEAA67B1}" type="presOf" srcId="{77B086B5-9FF7-4EE7-8BA8-ED0CD2936585}" destId="{B78BC0B6-F60E-432A-98EE-E9C33F02BFEB}" srcOrd="0" destOrd="0" presId="urn:microsoft.com/office/officeart/2005/8/layout/hierarchy6"/>
    <dgm:cxn modelId="{7D976749-AE99-4F66-A4E9-26EB44B836AD}" srcId="{25322243-9531-4034-9E5A-2337E43F6AE3}" destId="{25C73EDC-076C-4DDD-A9B7-4D13DEE88A54}" srcOrd="0" destOrd="0" parTransId="{6E8AA39C-74C5-4B66-9BF6-034FE6CD8E1C}" sibTransId="{508CAC42-C37B-4230-ABE9-95334B2108D2}"/>
    <dgm:cxn modelId="{E33E414E-0789-43AC-A187-B32A6E1B014D}" srcId="{7CE31BF6-BD53-4EE1-88D2-06DEEBE5F1DE}" destId="{FE043D10-1D00-417B-B476-F3388BD51945}" srcOrd="1" destOrd="0" parTransId="{7DF87CC2-DBB6-4DF6-9DB9-91569F6BAA32}" sibTransId="{78656906-CCAC-4905-AD50-CDF421A1D0BD}"/>
    <dgm:cxn modelId="{2DC48356-F613-4E15-82FD-8221D94F7ADD}" type="presOf" srcId="{FE043D10-1D00-417B-B476-F3388BD51945}" destId="{663D99F2-AC8A-4B6E-A752-E70494B0A9C9}" srcOrd="0" destOrd="0" presId="urn:microsoft.com/office/officeart/2005/8/layout/hierarchy6"/>
    <dgm:cxn modelId="{6126A861-7050-492A-BCA4-5560190466D0}" type="presOf" srcId="{7DF87CC2-DBB6-4DF6-9DB9-91569F6BAA32}" destId="{D44CA8A3-8CE1-438C-81B7-8D8251F1BA16}" srcOrd="0" destOrd="0" presId="urn:microsoft.com/office/officeart/2005/8/layout/hierarchy6"/>
    <dgm:cxn modelId="{2B521863-6638-41D2-B126-D7DF9E90D75F}" type="presOf" srcId="{630DB8B7-4AD3-4176-82E8-E8A0076EBD27}" destId="{C0D6C960-9896-4BED-BB4A-066B589ABFD3}" srcOrd="0" destOrd="0" presId="urn:microsoft.com/office/officeart/2005/8/layout/hierarchy6"/>
    <dgm:cxn modelId="{73A2086E-2677-4547-97D7-F600D8490F43}" type="presOf" srcId="{7CE31BF6-BD53-4EE1-88D2-06DEEBE5F1DE}" destId="{DC72DC0F-5EE1-4658-9A1C-2EA00B653E9A}" srcOrd="0" destOrd="0" presId="urn:microsoft.com/office/officeart/2005/8/layout/hierarchy6"/>
    <dgm:cxn modelId="{C1F3DC6E-756D-4553-8192-0E3E20FC3DFA}" srcId="{25C73EDC-076C-4DDD-A9B7-4D13DEE88A54}" destId="{768AA1C0-10F0-4B95-B9CB-F0EB570C9359}" srcOrd="1" destOrd="0" parTransId="{D3D73E23-27AD-4DC2-BE9D-C90D6A7DCF65}" sibTransId="{6C81D7EE-6F37-4D16-9BA2-65B58A8D74A6}"/>
    <dgm:cxn modelId="{7D54A785-D57D-4235-B859-D84B63380CE0}" type="presOf" srcId="{D3D73E23-27AD-4DC2-BE9D-C90D6A7DCF65}" destId="{E8D4B483-F185-47F4-ADEA-C67611790BC5}" srcOrd="0" destOrd="0" presId="urn:microsoft.com/office/officeart/2005/8/layout/hierarchy6"/>
    <dgm:cxn modelId="{34F97B8A-BB8A-4821-A90A-769001DA38D3}" srcId="{7CE31BF6-BD53-4EE1-88D2-06DEEBE5F1DE}" destId="{37DFB89E-712E-48A9-9ADF-E13DC185C8D7}" srcOrd="3" destOrd="0" parTransId="{66FC7124-F486-43FE-AF64-1F9380D867BC}" sibTransId="{ECF85D7C-9BB2-43EE-887F-E8CFCEBB5A65}"/>
    <dgm:cxn modelId="{C230DD8B-1B56-4F8B-BC63-46556F4D5FCB}" srcId="{25C73EDC-076C-4DDD-A9B7-4D13DEE88A54}" destId="{765103A9-CCEF-4605-9489-55CFD7D69C03}" srcOrd="2" destOrd="0" parTransId="{77B086B5-9FF7-4EE7-8BA8-ED0CD2936585}" sibTransId="{C582D1E0-EF00-491B-8989-6F6AE421F3CD}"/>
    <dgm:cxn modelId="{66196891-1B8D-4E15-9EBC-AADD807DB15F}" type="presOf" srcId="{8F30870E-4C0D-4C47-90EC-C171E5A05AFC}" destId="{4E907C95-4857-4330-8EBD-8A8FD418A721}" srcOrd="0" destOrd="0" presId="urn:microsoft.com/office/officeart/2005/8/layout/hierarchy6"/>
    <dgm:cxn modelId="{E90E5899-B58B-4453-A365-1A320E63410F}" type="presOf" srcId="{25322243-9531-4034-9E5A-2337E43F6AE3}" destId="{9FD79ADE-BDA6-4356-8758-6313C3090801}" srcOrd="0" destOrd="0" presId="urn:microsoft.com/office/officeart/2005/8/layout/hierarchy6"/>
    <dgm:cxn modelId="{0B2A6AAE-25D7-4F4D-B66F-6BAEFDEC82F2}" srcId="{7CE31BF6-BD53-4EE1-88D2-06DEEBE5F1DE}" destId="{8F30870E-4C0D-4C47-90EC-C171E5A05AFC}" srcOrd="2" destOrd="0" parTransId="{24153194-8411-4460-B26E-CEF5415A045E}" sibTransId="{7DE103A5-0818-460F-9408-70074D438A33}"/>
    <dgm:cxn modelId="{90A01FBE-99FC-43DC-A5D4-31B6162232F0}" type="presOf" srcId="{F1A83CD7-344F-47F4-A8FF-37AF70A41D79}" destId="{9B4F0EFB-7A94-4D35-A91E-D59F9794A099}" srcOrd="0" destOrd="0" presId="urn:microsoft.com/office/officeart/2005/8/layout/hierarchy6"/>
    <dgm:cxn modelId="{C44CFDC0-0161-4CE8-BFBF-7D063C78CD48}" type="presOf" srcId="{66FC7124-F486-43FE-AF64-1F9380D867BC}" destId="{AB6FB581-ED7B-4E6A-8A5C-0EEB6875D85E}" srcOrd="0" destOrd="0" presId="urn:microsoft.com/office/officeart/2005/8/layout/hierarchy6"/>
    <dgm:cxn modelId="{581B15EC-C41A-4DDC-8D8C-2F1469443896}" type="presOf" srcId="{37DFB89E-712E-48A9-9ADF-E13DC185C8D7}" destId="{79ACDF32-A09E-4DF4-A2E2-C1C000607B82}" srcOrd="0" destOrd="0" presId="urn:microsoft.com/office/officeart/2005/8/layout/hierarchy6"/>
    <dgm:cxn modelId="{52874CF3-0112-4338-80B9-729AACB33B13}" srcId="{25C73EDC-076C-4DDD-A9B7-4D13DEE88A54}" destId="{7CE31BF6-BD53-4EE1-88D2-06DEEBE5F1DE}" srcOrd="0" destOrd="0" parTransId="{630DB8B7-4AD3-4176-82E8-E8A0076EBD27}" sibTransId="{4931A730-237B-48E4-80CA-0F14363729C5}"/>
    <dgm:cxn modelId="{C095AFFF-443F-46B5-ACC4-9790202D82DB}" type="presOf" srcId="{765103A9-CCEF-4605-9489-55CFD7D69C03}" destId="{0B40742A-5751-41BB-921F-CCAA48EBEC39}" srcOrd="0" destOrd="0" presId="urn:microsoft.com/office/officeart/2005/8/layout/hierarchy6"/>
    <dgm:cxn modelId="{3A1D658C-CC8A-4E1A-AB2C-65C5ED9A2FF3}" type="presParOf" srcId="{9FD79ADE-BDA6-4356-8758-6313C3090801}" destId="{00FAC70B-85EC-4B08-AECF-99A123CEB7B2}" srcOrd="0" destOrd="0" presId="urn:microsoft.com/office/officeart/2005/8/layout/hierarchy6"/>
    <dgm:cxn modelId="{582172CD-50DC-4AD4-B84C-533D8F0EA034}" type="presParOf" srcId="{00FAC70B-85EC-4B08-AECF-99A123CEB7B2}" destId="{DDCE5F08-80B6-4DCF-9602-9BD7B785FF20}" srcOrd="0" destOrd="0" presId="urn:microsoft.com/office/officeart/2005/8/layout/hierarchy6"/>
    <dgm:cxn modelId="{F8CF1693-9BDC-4B2C-A23C-26557492B353}" type="presParOf" srcId="{DDCE5F08-80B6-4DCF-9602-9BD7B785FF20}" destId="{D5337360-9373-48FE-8BDD-E62FEE287A46}" srcOrd="0" destOrd="0" presId="urn:microsoft.com/office/officeart/2005/8/layout/hierarchy6"/>
    <dgm:cxn modelId="{792FE4DB-E60D-4338-B85C-84836BF871E3}" type="presParOf" srcId="{D5337360-9373-48FE-8BDD-E62FEE287A46}" destId="{0A761407-7F04-4458-9CE3-41B1AECC3273}" srcOrd="0" destOrd="0" presId="urn:microsoft.com/office/officeart/2005/8/layout/hierarchy6"/>
    <dgm:cxn modelId="{DB2158BB-8D59-4CBE-9216-FE922B65BA4F}" type="presParOf" srcId="{D5337360-9373-48FE-8BDD-E62FEE287A46}" destId="{B2C537E8-31FA-444C-8CE9-14F63DD678BE}" srcOrd="1" destOrd="0" presId="urn:microsoft.com/office/officeart/2005/8/layout/hierarchy6"/>
    <dgm:cxn modelId="{D12FFA67-FAA7-4A00-B4BF-86DAD7A3C763}" type="presParOf" srcId="{B2C537E8-31FA-444C-8CE9-14F63DD678BE}" destId="{C0D6C960-9896-4BED-BB4A-066B589ABFD3}" srcOrd="0" destOrd="0" presId="urn:microsoft.com/office/officeart/2005/8/layout/hierarchy6"/>
    <dgm:cxn modelId="{3DC79FA4-1A7F-4D61-BDC9-63772DB12CC2}" type="presParOf" srcId="{B2C537E8-31FA-444C-8CE9-14F63DD678BE}" destId="{4C706114-B982-4395-A554-F278F03499AA}" srcOrd="1" destOrd="0" presId="urn:microsoft.com/office/officeart/2005/8/layout/hierarchy6"/>
    <dgm:cxn modelId="{6D820207-BF51-435E-8782-DB0B589A57DF}" type="presParOf" srcId="{4C706114-B982-4395-A554-F278F03499AA}" destId="{DC72DC0F-5EE1-4658-9A1C-2EA00B653E9A}" srcOrd="0" destOrd="0" presId="urn:microsoft.com/office/officeart/2005/8/layout/hierarchy6"/>
    <dgm:cxn modelId="{2F73B749-8CF7-49B1-B7AD-11FA3533035C}" type="presParOf" srcId="{4C706114-B982-4395-A554-F278F03499AA}" destId="{650E5973-F69B-4FA9-AEB1-3C114D82B405}" srcOrd="1" destOrd="0" presId="urn:microsoft.com/office/officeart/2005/8/layout/hierarchy6"/>
    <dgm:cxn modelId="{ADB1C98E-23C6-4FB1-A6BC-1382E4B75606}" type="presParOf" srcId="{650E5973-F69B-4FA9-AEB1-3C114D82B405}" destId="{7FF3C43C-98CF-4267-967F-7C8613B86794}" srcOrd="0" destOrd="0" presId="urn:microsoft.com/office/officeart/2005/8/layout/hierarchy6"/>
    <dgm:cxn modelId="{DFABB309-4C04-454E-AA6F-E61AC59FC933}" type="presParOf" srcId="{650E5973-F69B-4FA9-AEB1-3C114D82B405}" destId="{1C44D546-13D2-4183-9339-74ED0E677245}" srcOrd="1" destOrd="0" presId="urn:microsoft.com/office/officeart/2005/8/layout/hierarchy6"/>
    <dgm:cxn modelId="{BBEF2502-0EB0-4B0B-8C90-7676BD00262D}" type="presParOf" srcId="{1C44D546-13D2-4183-9339-74ED0E677245}" destId="{9B4F0EFB-7A94-4D35-A91E-D59F9794A099}" srcOrd="0" destOrd="0" presId="urn:microsoft.com/office/officeart/2005/8/layout/hierarchy6"/>
    <dgm:cxn modelId="{DAA2A348-2F31-4306-A64C-549211245062}" type="presParOf" srcId="{1C44D546-13D2-4183-9339-74ED0E677245}" destId="{A8282B9E-D0BE-4530-8D56-0766FE21D1C8}" srcOrd="1" destOrd="0" presId="urn:microsoft.com/office/officeart/2005/8/layout/hierarchy6"/>
    <dgm:cxn modelId="{03B2B8BC-0949-49F6-B450-7E9D99A4B784}" type="presParOf" srcId="{650E5973-F69B-4FA9-AEB1-3C114D82B405}" destId="{D44CA8A3-8CE1-438C-81B7-8D8251F1BA16}" srcOrd="2" destOrd="0" presId="urn:microsoft.com/office/officeart/2005/8/layout/hierarchy6"/>
    <dgm:cxn modelId="{A18FCF12-52B3-4C1F-A57C-B6E44D032DC5}" type="presParOf" srcId="{650E5973-F69B-4FA9-AEB1-3C114D82B405}" destId="{AE436E9A-1F10-4AE9-8B10-ECE897B2DE48}" srcOrd="3" destOrd="0" presId="urn:microsoft.com/office/officeart/2005/8/layout/hierarchy6"/>
    <dgm:cxn modelId="{404883BC-846B-4D37-B463-4B34494D248F}" type="presParOf" srcId="{AE436E9A-1F10-4AE9-8B10-ECE897B2DE48}" destId="{663D99F2-AC8A-4B6E-A752-E70494B0A9C9}" srcOrd="0" destOrd="0" presId="urn:microsoft.com/office/officeart/2005/8/layout/hierarchy6"/>
    <dgm:cxn modelId="{106D1593-96F5-47DA-BC09-57C577906A09}" type="presParOf" srcId="{AE436E9A-1F10-4AE9-8B10-ECE897B2DE48}" destId="{1AA20368-F306-4FEB-A053-1F674FA3A639}" srcOrd="1" destOrd="0" presId="urn:microsoft.com/office/officeart/2005/8/layout/hierarchy6"/>
    <dgm:cxn modelId="{E9A596D0-23CC-4DD4-9310-1323D9A02E0C}" type="presParOf" srcId="{650E5973-F69B-4FA9-AEB1-3C114D82B405}" destId="{21B4456B-B1EA-4459-887D-D4AC952B11D1}" srcOrd="4" destOrd="0" presId="urn:microsoft.com/office/officeart/2005/8/layout/hierarchy6"/>
    <dgm:cxn modelId="{DB0041A7-4A57-4297-9AB7-CADD5D96B304}" type="presParOf" srcId="{650E5973-F69B-4FA9-AEB1-3C114D82B405}" destId="{EED818CC-F3A2-4206-92AF-C97118559D66}" srcOrd="5" destOrd="0" presId="urn:microsoft.com/office/officeart/2005/8/layout/hierarchy6"/>
    <dgm:cxn modelId="{EB90972F-37D8-4067-9B93-237BB12F92CC}" type="presParOf" srcId="{EED818CC-F3A2-4206-92AF-C97118559D66}" destId="{4E907C95-4857-4330-8EBD-8A8FD418A721}" srcOrd="0" destOrd="0" presId="urn:microsoft.com/office/officeart/2005/8/layout/hierarchy6"/>
    <dgm:cxn modelId="{96C2189A-D594-4B62-9201-D88B10C0CAE2}" type="presParOf" srcId="{EED818CC-F3A2-4206-92AF-C97118559D66}" destId="{C7DEA36F-36FE-4916-9A29-5C1BB4188919}" srcOrd="1" destOrd="0" presId="urn:microsoft.com/office/officeart/2005/8/layout/hierarchy6"/>
    <dgm:cxn modelId="{599DE1DF-2511-4A02-A193-3CA0A0B4CC98}" type="presParOf" srcId="{650E5973-F69B-4FA9-AEB1-3C114D82B405}" destId="{AB6FB581-ED7B-4E6A-8A5C-0EEB6875D85E}" srcOrd="6" destOrd="0" presId="urn:microsoft.com/office/officeart/2005/8/layout/hierarchy6"/>
    <dgm:cxn modelId="{8F1A24CD-D516-4C52-A9A6-A867AED03DB9}" type="presParOf" srcId="{650E5973-F69B-4FA9-AEB1-3C114D82B405}" destId="{FA6E70DA-5116-4613-A48E-C4120CA22E83}" srcOrd="7" destOrd="0" presId="urn:microsoft.com/office/officeart/2005/8/layout/hierarchy6"/>
    <dgm:cxn modelId="{B12B8F28-5420-47B0-9090-D4B8D7796162}" type="presParOf" srcId="{FA6E70DA-5116-4613-A48E-C4120CA22E83}" destId="{79ACDF32-A09E-4DF4-A2E2-C1C000607B82}" srcOrd="0" destOrd="0" presId="urn:microsoft.com/office/officeart/2005/8/layout/hierarchy6"/>
    <dgm:cxn modelId="{5C596C9F-7232-4E3E-BCCE-72F93F237CEF}" type="presParOf" srcId="{FA6E70DA-5116-4613-A48E-C4120CA22E83}" destId="{EF2C7FAC-D63E-4395-8EA6-8FF9608D0C42}" srcOrd="1" destOrd="0" presId="urn:microsoft.com/office/officeart/2005/8/layout/hierarchy6"/>
    <dgm:cxn modelId="{8A2197C3-35F0-4706-AA94-4268C2DEE834}" type="presParOf" srcId="{B2C537E8-31FA-444C-8CE9-14F63DD678BE}" destId="{E8D4B483-F185-47F4-ADEA-C67611790BC5}" srcOrd="2" destOrd="0" presId="urn:microsoft.com/office/officeart/2005/8/layout/hierarchy6"/>
    <dgm:cxn modelId="{79B81816-BBC0-4A25-94A0-FF0915E4C87E}" type="presParOf" srcId="{B2C537E8-31FA-444C-8CE9-14F63DD678BE}" destId="{F41D2158-6866-414D-98F0-F7E3EDF1B6AC}" srcOrd="3" destOrd="0" presId="urn:microsoft.com/office/officeart/2005/8/layout/hierarchy6"/>
    <dgm:cxn modelId="{3586C928-4B00-4FE9-9287-E7A9752348EC}" type="presParOf" srcId="{F41D2158-6866-414D-98F0-F7E3EDF1B6AC}" destId="{948814B3-06D1-4A02-98AF-DEF5FDC74CD9}" srcOrd="0" destOrd="0" presId="urn:microsoft.com/office/officeart/2005/8/layout/hierarchy6"/>
    <dgm:cxn modelId="{CD24C64D-E15A-4357-AE23-8E2480988CA2}" type="presParOf" srcId="{F41D2158-6866-414D-98F0-F7E3EDF1B6AC}" destId="{BAAACE03-BA83-43EF-A1CF-EC6775BCB1E8}" srcOrd="1" destOrd="0" presId="urn:microsoft.com/office/officeart/2005/8/layout/hierarchy6"/>
    <dgm:cxn modelId="{E2CD1E28-A0D2-44D6-BB4A-492657C6103A}" type="presParOf" srcId="{B2C537E8-31FA-444C-8CE9-14F63DD678BE}" destId="{B78BC0B6-F60E-432A-98EE-E9C33F02BFEB}" srcOrd="4" destOrd="0" presId="urn:microsoft.com/office/officeart/2005/8/layout/hierarchy6"/>
    <dgm:cxn modelId="{1EBD9B78-FC2E-474B-B9F4-0BDCA96A371D}" type="presParOf" srcId="{B2C537E8-31FA-444C-8CE9-14F63DD678BE}" destId="{B350D745-5117-4C3C-82B3-FCCA0D80A873}" srcOrd="5" destOrd="0" presId="urn:microsoft.com/office/officeart/2005/8/layout/hierarchy6"/>
    <dgm:cxn modelId="{37263A6E-5E3D-43AC-B58D-DD02710E2AB2}" type="presParOf" srcId="{B350D745-5117-4C3C-82B3-FCCA0D80A873}" destId="{0B40742A-5751-41BB-921F-CCAA48EBEC39}" srcOrd="0" destOrd="0" presId="urn:microsoft.com/office/officeart/2005/8/layout/hierarchy6"/>
    <dgm:cxn modelId="{F8A7B895-4176-4DD7-8A3B-ACC1C7DD49DD}" type="presParOf" srcId="{B350D745-5117-4C3C-82B3-FCCA0D80A873}" destId="{A03E7DFF-E6AD-4845-8F72-9495327DB65F}" srcOrd="1" destOrd="0" presId="urn:microsoft.com/office/officeart/2005/8/layout/hierarchy6"/>
    <dgm:cxn modelId="{12163250-F6E3-4C5D-BDF4-0769CD15A112}" type="presParOf" srcId="{9FD79ADE-BDA6-4356-8758-6313C3090801}" destId="{F53C428B-1B32-4DEB-AFBE-7C27BB043868}"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5322243-9531-4034-9E5A-2337E43F6AE3}"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5C73EDC-076C-4DDD-A9B7-4D13DEE88A54}">
      <dgm:prSet phldrT="[Text]" custT="1"/>
      <dgm:spPr>
        <a:xfrm>
          <a:off x="3451770" y="533300"/>
          <a:ext cx="1326058" cy="884039"/>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Insurance Cost</a:t>
          </a:r>
        </a:p>
      </dgm:t>
    </dgm:pt>
    <dgm:pt modelId="{6E8AA39C-74C5-4B66-9BF6-034FE6CD8E1C}" type="parTrans" cxnId="{7D976749-AE99-4F66-A4E9-26EB44B836AD}">
      <dgm:prSet/>
      <dgm:spPr/>
      <dgm:t>
        <a:bodyPr/>
        <a:lstStyle/>
        <a:p>
          <a:endParaRPr lang="en-US"/>
        </a:p>
      </dgm:t>
    </dgm:pt>
    <dgm:pt modelId="{508CAC42-C37B-4230-ABE9-95334B2108D2}" type="sibTrans" cxnId="{7D976749-AE99-4F66-A4E9-26EB44B836AD}">
      <dgm:prSet/>
      <dgm:spPr/>
      <dgm:t>
        <a:bodyPr/>
        <a:lstStyle/>
        <a:p>
          <a:endParaRPr lang="en-US"/>
        </a:p>
      </dgm:t>
    </dgm:pt>
    <dgm:pt modelId="{7CE31BF6-BD53-4EE1-88D2-06DEEBE5F1DE}">
      <dgm:prSet phldrT="[Text]" custT="1"/>
      <dgm:spPr>
        <a:xfrm>
          <a:off x="1727894" y="1770955"/>
          <a:ext cx="1326058" cy="884039"/>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The Car</a:t>
          </a:r>
        </a:p>
      </dgm:t>
    </dgm:pt>
    <dgm:pt modelId="{630DB8B7-4AD3-4176-82E8-E8A0076EBD27}" type="parTrans" cxnId="{52874CF3-0112-4338-80B9-729AACB33B13}">
      <dgm:prSet/>
      <dgm:spPr>
        <a:xfrm>
          <a:off x="2390923" y="1417339"/>
          <a:ext cx="1723876" cy="353615"/>
        </a:xfrm>
        <a:custGeom>
          <a:avLst/>
          <a:gdLst/>
          <a:ahLst/>
          <a:cxnLst/>
          <a:rect l="0" t="0" r="0" b="0"/>
          <a:pathLst>
            <a:path>
              <a:moveTo>
                <a:pt x="1723876" y="0"/>
              </a:moveTo>
              <a:lnTo>
                <a:pt x="1723876" y="176807"/>
              </a:lnTo>
              <a:lnTo>
                <a:pt x="0" y="176807"/>
              </a:lnTo>
              <a:lnTo>
                <a:pt x="0" y="35361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4931A730-237B-48E4-80CA-0F14363729C5}" type="sibTrans" cxnId="{52874CF3-0112-4338-80B9-729AACB33B13}">
      <dgm:prSet/>
      <dgm:spPr/>
      <dgm:t>
        <a:bodyPr/>
        <a:lstStyle/>
        <a:p>
          <a:endParaRPr lang="en-US"/>
        </a:p>
      </dgm:t>
    </dgm:pt>
    <dgm:pt modelId="{768AA1C0-10F0-4B95-B9CB-F0EB570C9359}">
      <dgm:prSet phldrT="[Text]" custT="1"/>
      <dgm:spPr>
        <a:xfrm>
          <a:off x="3451770" y="1770955"/>
          <a:ext cx="1326058" cy="884039"/>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The Driver</a:t>
          </a:r>
        </a:p>
      </dgm:t>
    </dgm:pt>
    <dgm:pt modelId="{D3D73E23-27AD-4DC2-BE9D-C90D6A7DCF65}" type="parTrans" cxnId="{C1F3DC6E-756D-4553-8192-0E3E20FC3DFA}">
      <dgm:prSet/>
      <dgm:spPr>
        <a:xfrm>
          <a:off x="4069079" y="1417339"/>
          <a:ext cx="91440" cy="353615"/>
        </a:xfrm>
        <a:custGeom>
          <a:avLst/>
          <a:gdLst/>
          <a:ahLst/>
          <a:cxnLst/>
          <a:rect l="0" t="0" r="0" b="0"/>
          <a:pathLst>
            <a:path>
              <a:moveTo>
                <a:pt x="45720" y="0"/>
              </a:moveTo>
              <a:lnTo>
                <a:pt x="45720" y="35361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6C81D7EE-6F37-4D16-9BA2-65B58A8D74A6}" type="sibTrans" cxnId="{C1F3DC6E-756D-4553-8192-0E3E20FC3DFA}">
      <dgm:prSet/>
      <dgm:spPr/>
      <dgm:t>
        <a:bodyPr/>
        <a:lstStyle/>
        <a:p>
          <a:endParaRPr lang="en-US"/>
        </a:p>
      </dgm:t>
    </dgm:pt>
    <dgm:pt modelId="{765103A9-CCEF-4605-9489-55CFD7D69C03}">
      <dgm:prSet phldrT="[Text]" custT="1"/>
      <dgm:spPr>
        <a:xfrm>
          <a:off x="5175646" y="1770955"/>
          <a:ext cx="1326058" cy="884039"/>
        </a:xfrm>
        <a:prstGeom prst="roundRect">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The Driving Environment</a:t>
          </a:r>
        </a:p>
      </dgm:t>
    </dgm:pt>
    <dgm:pt modelId="{77B086B5-9FF7-4EE7-8BA8-ED0CD2936585}" type="parTrans" cxnId="{C230DD8B-1B56-4F8B-BC63-46556F4D5FCB}">
      <dgm:prSet/>
      <dgm:spPr>
        <a:xfrm>
          <a:off x="4114799" y="1417339"/>
          <a:ext cx="1723876" cy="353615"/>
        </a:xfrm>
        <a:custGeom>
          <a:avLst/>
          <a:gdLst/>
          <a:ahLst/>
          <a:cxnLst/>
          <a:rect l="0" t="0" r="0" b="0"/>
          <a:pathLst>
            <a:path>
              <a:moveTo>
                <a:pt x="0" y="0"/>
              </a:moveTo>
              <a:lnTo>
                <a:pt x="0" y="176807"/>
              </a:lnTo>
              <a:lnTo>
                <a:pt x="1723876" y="176807"/>
              </a:lnTo>
              <a:lnTo>
                <a:pt x="1723876" y="353615"/>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C582D1E0-EF00-491B-8989-6F6AE421F3CD}" type="sibTrans" cxnId="{C230DD8B-1B56-4F8B-BC63-46556F4D5FCB}">
      <dgm:prSet/>
      <dgm:spPr/>
      <dgm:t>
        <a:bodyPr/>
        <a:lstStyle/>
        <a:p>
          <a:endParaRPr lang="en-US"/>
        </a:p>
      </dgm:t>
    </dgm:pt>
    <dgm:pt modelId="{7B4D23C2-C310-43F9-A2E4-9195533C0ACE}">
      <dgm:prSet phldrT="[Text]" custT="1"/>
      <dgm:spPr>
        <a:xfrm>
          <a:off x="4018" y="3008610"/>
          <a:ext cx="1326058" cy="884039"/>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AGE</a:t>
          </a:r>
        </a:p>
      </dgm:t>
    </dgm:pt>
    <dgm:pt modelId="{ABC7CE70-C2C4-4492-A654-1B1D71E6730B}" type="parTrans" cxnId="{4388F138-E054-453E-92C7-C377C73D8D29}">
      <dgm:prSet/>
      <dgm:spPr>
        <a:xfrm>
          <a:off x="667047" y="2654994"/>
          <a:ext cx="3447752" cy="353615"/>
        </a:xfrm>
        <a:custGeom>
          <a:avLst/>
          <a:gdLst/>
          <a:ahLst/>
          <a:cxnLst/>
          <a:rect l="0" t="0" r="0" b="0"/>
          <a:pathLst>
            <a:path>
              <a:moveTo>
                <a:pt x="3447752" y="0"/>
              </a:moveTo>
              <a:lnTo>
                <a:pt x="3447752" y="176807"/>
              </a:lnTo>
              <a:lnTo>
                <a:pt x="0" y="176807"/>
              </a:lnTo>
              <a:lnTo>
                <a:pt x="0" y="353615"/>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01E01E1-4C71-44A3-B855-9344E7E34758}" type="sibTrans" cxnId="{4388F138-E054-453E-92C7-C377C73D8D29}">
      <dgm:prSet/>
      <dgm:spPr/>
      <dgm:t>
        <a:bodyPr/>
        <a:lstStyle/>
        <a:p>
          <a:endParaRPr lang="en-US"/>
        </a:p>
      </dgm:t>
    </dgm:pt>
    <dgm:pt modelId="{1F3CFE77-229E-4DDB-A865-12E9EEFAADEA}">
      <dgm:prSet phldrT="[Text]" custT="1"/>
      <dgm:spPr>
        <a:xfrm>
          <a:off x="1727894" y="3008610"/>
          <a:ext cx="1326058" cy="884039"/>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EDUCATION</a:t>
          </a:r>
        </a:p>
      </dgm:t>
    </dgm:pt>
    <dgm:pt modelId="{F287B6A7-9B7A-4997-9A13-A3AD3FB93DF4}" type="parTrans" cxnId="{0D27E65D-F8A9-4171-AFCA-A7068B0E1FE7}">
      <dgm:prSet/>
      <dgm:spPr>
        <a:xfrm>
          <a:off x="2390923" y="2654994"/>
          <a:ext cx="1723876" cy="353615"/>
        </a:xfrm>
        <a:custGeom>
          <a:avLst/>
          <a:gdLst/>
          <a:ahLst/>
          <a:cxnLst/>
          <a:rect l="0" t="0" r="0" b="0"/>
          <a:pathLst>
            <a:path>
              <a:moveTo>
                <a:pt x="1723876" y="0"/>
              </a:moveTo>
              <a:lnTo>
                <a:pt x="1723876" y="176807"/>
              </a:lnTo>
              <a:lnTo>
                <a:pt x="0" y="176807"/>
              </a:lnTo>
              <a:lnTo>
                <a:pt x="0" y="353615"/>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8AAD69C2-D67D-4068-B7D2-368660AB45B5}" type="sibTrans" cxnId="{0D27E65D-F8A9-4171-AFCA-A7068B0E1FE7}">
      <dgm:prSet/>
      <dgm:spPr/>
      <dgm:t>
        <a:bodyPr/>
        <a:lstStyle/>
        <a:p>
          <a:endParaRPr lang="en-US"/>
        </a:p>
      </dgm:t>
    </dgm:pt>
    <dgm:pt modelId="{AF035C92-B1A0-444A-9899-887C29AD74E7}">
      <dgm:prSet phldrT="[Text]" custT="1"/>
      <dgm:spPr>
        <a:xfrm>
          <a:off x="3451770" y="3008610"/>
          <a:ext cx="1326058" cy="884039"/>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GENDER</a:t>
          </a:r>
        </a:p>
      </dgm:t>
    </dgm:pt>
    <dgm:pt modelId="{A3CC0063-2815-4494-81EA-E1FFF8948205}" type="parTrans" cxnId="{ECD2DEF4-AE88-4318-9F77-7BA883DA4A3B}">
      <dgm:prSet/>
      <dgm:spPr>
        <a:xfrm>
          <a:off x="4069079" y="2654994"/>
          <a:ext cx="91440" cy="353615"/>
        </a:xfrm>
        <a:custGeom>
          <a:avLst/>
          <a:gdLst/>
          <a:ahLst/>
          <a:cxnLst/>
          <a:rect l="0" t="0" r="0" b="0"/>
          <a:pathLst>
            <a:path>
              <a:moveTo>
                <a:pt x="45720" y="0"/>
              </a:moveTo>
              <a:lnTo>
                <a:pt x="45720" y="353615"/>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320D9ECE-CB41-42D9-94BB-A99B9E2D97DE}" type="sibTrans" cxnId="{ECD2DEF4-AE88-4318-9F77-7BA883DA4A3B}">
      <dgm:prSet/>
      <dgm:spPr/>
      <dgm:t>
        <a:bodyPr/>
        <a:lstStyle/>
        <a:p>
          <a:endParaRPr lang="en-US"/>
        </a:p>
      </dgm:t>
    </dgm:pt>
    <dgm:pt modelId="{668C0419-030E-416C-8EDC-D254129E367D}">
      <dgm:prSet phldrT="[Text]" custT="1"/>
      <dgm:spPr>
        <a:xfrm>
          <a:off x="5175646" y="3008610"/>
          <a:ext cx="1326058" cy="884039"/>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MARITAL STATUS</a:t>
          </a:r>
        </a:p>
      </dgm:t>
    </dgm:pt>
    <dgm:pt modelId="{D4682355-660B-4830-BAAE-43DD1BB32294}" type="parTrans" cxnId="{6527D1CF-C582-4CDF-B3D5-4AF1CB02F229}">
      <dgm:prSet/>
      <dgm:spPr>
        <a:xfrm>
          <a:off x="4114799" y="2654994"/>
          <a:ext cx="1723876" cy="353615"/>
        </a:xfrm>
        <a:custGeom>
          <a:avLst/>
          <a:gdLst/>
          <a:ahLst/>
          <a:cxnLst/>
          <a:rect l="0" t="0" r="0" b="0"/>
          <a:pathLst>
            <a:path>
              <a:moveTo>
                <a:pt x="0" y="0"/>
              </a:moveTo>
              <a:lnTo>
                <a:pt x="0" y="176807"/>
              </a:lnTo>
              <a:lnTo>
                <a:pt x="1723876" y="176807"/>
              </a:lnTo>
              <a:lnTo>
                <a:pt x="1723876" y="353615"/>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87773C57-BEBD-4CED-92C6-F238F3F0C2B4}" type="sibTrans" cxnId="{6527D1CF-C582-4CDF-B3D5-4AF1CB02F229}">
      <dgm:prSet/>
      <dgm:spPr/>
      <dgm:t>
        <a:bodyPr/>
        <a:lstStyle/>
        <a:p>
          <a:endParaRPr lang="en-US"/>
        </a:p>
      </dgm:t>
    </dgm:pt>
    <dgm:pt modelId="{F906B60A-5DEA-412C-8898-95096DEB8A31}">
      <dgm:prSet phldrT="[Text]" custT="1"/>
      <dgm:spPr>
        <a:xfrm>
          <a:off x="6899523" y="3008610"/>
          <a:ext cx="1326058" cy="884039"/>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200" b="0" cap="all" baseline="0">
              <a:solidFill>
                <a:sysClr val="window" lastClr="FFFFFF"/>
              </a:solidFill>
              <a:latin typeface="Helvetica Neue"/>
              <a:ea typeface="+mn-ea"/>
              <a:cs typeface="+mn-cs"/>
            </a:rPr>
            <a:t>DRIVING HISTORY</a:t>
          </a:r>
        </a:p>
      </dgm:t>
    </dgm:pt>
    <dgm:pt modelId="{EC8E724F-EA9E-40D2-AD0A-BABF9DEE73C9}" type="parTrans" cxnId="{C4830D67-372D-40C1-A2BA-C890CA79B6D5}">
      <dgm:prSet/>
      <dgm:spPr>
        <a:xfrm>
          <a:off x="4114799" y="2654994"/>
          <a:ext cx="3447752" cy="353615"/>
        </a:xfrm>
        <a:custGeom>
          <a:avLst/>
          <a:gdLst/>
          <a:ahLst/>
          <a:cxnLst/>
          <a:rect l="0" t="0" r="0" b="0"/>
          <a:pathLst>
            <a:path>
              <a:moveTo>
                <a:pt x="0" y="0"/>
              </a:moveTo>
              <a:lnTo>
                <a:pt x="0" y="176807"/>
              </a:lnTo>
              <a:lnTo>
                <a:pt x="3447752" y="176807"/>
              </a:lnTo>
              <a:lnTo>
                <a:pt x="3447752" y="353615"/>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EE9B37A7-3973-42C7-B751-096784E8C6C0}" type="sibTrans" cxnId="{C4830D67-372D-40C1-A2BA-C890CA79B6D5}">
      <dgm:prSet/>
      <dgm:spPr/>
      <dgm:t>
        <a:bodyPr/>
        <a:lstStyle/>
        <a:p>
          <a:endParaRPr lang="en-US"/>
        </a:p>
      </dgm:t>
    </dgm:pt>
    <dgm:pt modelId="{9FD79ADE-BDA6-4356-8758-6313C3090801}" type="pres">
      <dgm:prSet presAssocID="{25322243-9531-4034-9E5A-2337E43F6AE3}" presName="mainComposite" presStyleCnt="0">
        <dgm:presLayoutVars>
          <dgm:chPref val="1"/>
          <dgm:dir/>
          <dgm:animOne val="branch"/>
          <dgm:animLvl val="lvl"/>
          <dgm:resizeHandles val="exact"/>
        </dgm:presLayoutVars>
      </dgm:prSet>
      <dgm:spPr/>
    </dgm:pt>
    <dgm:pt modelId="{00FAC70B-85EC-4B08-AECF-99A123CEB7B2}" type="pres">
      <dgm:prSet presAssocID="{25322243-9531-4034-9E5A-2337E43F6AE3}" presName="hierFlow" presStyleCnt="0"/>
      <dgm:spPr/>
    </dgm:pt>
    <dgm:pt modelId="{DDCE5F08-80B6-4DCF-9602-9BD7B785FF20}" type="pres">
      <dgm:prSet presAssocID="{25322243-9531-4034-9E5A-2337E43F6AE3}" presName="hierChild1" presStyleCnt="0">
        <dgm:presLayoutVars>
          <dgm:chPref val="1"/>
          <dgm:animOne val="branch"/>
          <dgm:animLvl val="lvl"/>
        </dgm:presLayoutVars>
      </dgm:prSet>
      <dgm:spPr/>
    </dgm:pt>
    <dgm:pt modelId="{D5337360-9373-48FE-8BDD-E62FEE287A46}" type="pres">
      <dgm:prSet presAssocID="{25C73EDC-076C-4DDD-A9B7-4D13DEE88A54}" presName="Name14" presStyleCnt="0"/>
      <dgm:spPr/>
    </dgm:pt>
    <dgm:pt modelId="{0A761407-7F04-4458-9CE3-41B1AECC3273}" type="pres">
      <dgm:prSet presAssocID="{25C73EDC-076C-4DDD-A9B7-4D13DEE88A54}" presName="level1Shape" presStyleLbl="node0" presStyleIdx="0" presStyleCnt="1">
        <dgm:presLayoutVars>
          <dgm:chPref val="3"/>
        </dgm:presLayoutVars>
      </dgm:prSet>
      <dgm:spPr>
        <a:prstGeom prst="roundRect">
          <a:avLst/>
        </a:prstGeom>
      </dgm:spPr>
    </dgm:pt>
    <dgm:pt modelId="{B2C537E8-31FA-444C-8CE9-14F63DD678BE}" type="pres">
      <dgm:prSet presAssocID="{25C73EDC-076C-4DDD-A9B7-4D13DEE88A54}" presName="hierChild2" presStyleCnt="0"/>
      <dgm:spPr/>
    </dgm:pt>
    <dgm:pt modelId="{C0D6C960-9896-4BED-BB4A-066B589ABFD3}" type="pres">
      <dgm:prSet presAssocID="{630DB8B7-4AD3-4176-82E8-E8A0076EBD27}" presName="Name19" presStyleLbl="parChTrans1D2" presStyleIdx="0" presStyleCnt="3"/>
      <dgm:spPr/>
    </dgm:pt>
    <dgm:pt modelId="{4C706114-B982-4395-A554-F278F03499AA}" type="pres">
      <dgm:prSet presAssocID="{7CE31BF6-BD53-4EE1-88D2-06DEEBE5F1DE}" presName="Name21" presStyleCnt="0"/>
      <dgm:spPr/>
    </dgm:pt>
    <dgm:pt modelId="{DC72DC0F-5EE1-4658-9A1C-2EA00B653E9A}" type="pres">
      <dgm:prSet presAssocID="{7CE31BF6-BD53-4EE1-88D2-06DEEBE5F1DE}" presName="level2Shape" presStyleLbl="node2" presStyleIdx="0" presStyleCnt="3"/>
      <dgm:spPr>
        <a:prstGeom prst="roundRect">
          <a:avLst/>
        </a:prstGeom>
      </dgm:spPr>
    </dgm:pt>
    <dgm:pt modelId="{650E5973-F69B-4FA9-AEB1-3C114D82B405}" type="pres">
      <dgm:prSet presAssocID="{7CE31BF6-BD53-4EE1-88D2-06DEEBE5F1DE}" presName="hierChild3" presStyleCnt="0"/>
      <dgm:spPr/>
    </dgm:pt>
    <dgm:pt modelId="{E8D4B483-F185-47F4-ADEA-C67611790BC5}" type="pres">
      <dgm:prSet presAssocID="{D3D73E23-27AD-4DC2-BE9D-C90D6A7DCF65}" presName="Name19" presStyleLbl="parChTrans1D2" presStyleIdx="1" presStyleCnt="3"/>
      <dgm:spPr/>
    </dgm:pt>
    <dgm:pt modelId="{F41D2158-6866-414D-98F0-F7E3EDF1B6AC}" type="pres">
      <dgm:prSet presAssocID="{768AA1C0-10F0-4B95-B9CB-F0EB570C9359}" presName="Name21" presStyleCnt="0"/>
      <dgm:spPr/>
    </dgm:pt>
    <dgm:pt modelId="{948814B3-06D1-4A02-98AF-DEF5FDC74CD9}" type="pres">
      <dgm:prSet presAssocID="{768AA1C0-10F0-4B95-B9CB-F0EB570C9359}" presName="level2Shape" presStyleLbl="node2" presStyleIdx="1" presStyleCnt="3"/>
      <dgm:spPr>
        <a:prstGeom prst="roundRect">
          <a:avLst/>
        </a:prstGeom>
      </dgm:spPr>
    </dgm:pt>
    <dgm:pt modelId="{BAAACE03-BA83-43EF-A1CF-EC6775BCB1E8}" type="pres">
      <dgm:prSet presAssocID="{768AA1C0-10F0-4B95-B9CB-F0EB570C9359}" presName="hierChild3" presStyleCnt="0"/>
      <dgm:spPr/>
    </dgm:pt>
    <dgm:pt modelId="{6F8C9E49-3ECA-4B66-9825-D6919BBE2DF4}" type="pres">
      <dgm:prSet presAssocID="{ABC7CE70-C2C4-4492-A654-1B1D71E6730B}" presName="Name19" presStyleLbl="parChTrans1D3" presStyleIdx="0" presStyleCnt="5"/>
      <dgm:spPr/>
    </dgm:pt>
    <dgm:pt modelId="{5904768D-9539-485A-86F8-B62FDC4EA0DC}" type="pres">
      <dgm:prSet presAssocID="{7B4D23C2-C310-43F9-A2E4-9195533C0ACE}" presName="Name21" presStyleCnt="0"/>
      <dgm:spPr/>
    </dgm:pt>
    <dgm:pt modelId="{19715F6A-B5C1-448F-A5A1-BF3E106883C1}" type="pres">
      <dgm:prSet presAssocID="{7B4D23C2-C310-43F9-A2E4-9195533C0ACE}" presName="level2Shape" presStyleLbl="node3" presStyleIdx="0" presStyleCnt="5"/>
      <dgm:spPr/>
    </dgm:pt>
    <dgm:pt modelId="{45E3308F-76E3-49B0-AE61-09C791CD9834}" type="pres">
      <dgm:prSet presAssocID="{7B4D23C2-C310-43F9-A2E4-9195533C0ACE}" presName="hierChild3" presStyleCnt="0"/>
      <dgm:spPr/>
    </dgm:pt>
    <dgm:pt modelId="{05B431C8-0496-4119-87A5-59AC46098E82}" type="pres">
      <dgm:prSet presAssocID="{F287B6A7-9B7A-4997-9A13-A3AD3FB93DF4}" presName="Name19" presStyleLbl="parChTrans1D3" presStyleIdx="1" presStyleCnt="5"/>
      <dgm:spPr/>
    </dgm:pt>
    <dgm:pt modelId="{7BE45EA7-2723-4163-B002-435BCF5A2CF0}" type="pres">
      <dgm:prSet presAssocID="{1F3CFE77-229E-4DDB-A865-12E9EEFAADEA}" presName="Name21" presStyleCnt="0"/>
      <dgm:spPr/>
    </dgm:pt>
    <dgm:pt modelId="{998BB019-F2D0-4203-A916-EB74A152D8E5}" type="pres">
      <dgm:prSet presAssocID="{1F3CFE77-229E-4DDB-A865-12E9EEFAADEA}" presName="level2Shape" presStyleLbl="node3" presStyleIdx="1" presStyleCnt="5"/>
      <dgm:spPr/>
    </dgm:pt>
    <dgm:pt modelId="{4F49C0F4-E3E0-452A-98CF-5135F11A1364}" type="pres">
      <dgm:prSet presAssocID="{1F3CFE77-229E-4DDB-A865-12E9EEFAADEA}" presName="hierChild3" presStyleCnt="0"/>
      <dgm:spPr/>
    </dgm:pt>
    <dgm:pt modelId="{6605BB64-0C56-4284-B11D-0D991646029D}" type="pres">
      <dgm:prSet presAssocID="{A3CC0063-2815-4494-81EA-E1FFF8948205}" presName="Name19" presStyleLbl="parChTrans1D3" presStyleIdx="2" presStyleCnt="5"/>
      <dgm:spPr/>
    </dgm:pt>
    <dgm:pt modelId="{3CDE11E0-88D1-4803-B749-CE3D23C4C514}" type="pres">
      <dgm:prSet presAssocID="{AF035C92-B1A0-444A-9899-887C29AD74E7}" presName="Name21" presStyleCnt="0"/>
      <dgm:spPr/>
    </dgm:pt>
    <dgm:pt modelId="{553E0ED6-31C8-4020-A8B3-9EABC6E814C8}" type="pres">
      <dgm:prSet presAssocID="{AF035C92-B1A0-444A-9899-887C29AD74E7}" presName="level2Shape" presStyleLbl="node3" presStyleIdx="2" presStyleCnt="5"/>
      <dgm:spPr/>
    </dgm:pt>
    <dgm:pt modelId="{CEDC172B-7438-4DB3-B957-F36D1355E6E4}" type="pres">
      <dgm:prSet presAssocID="{AF035C92-B1A0-444A-9899-887C29AD74E7}" presName="hierChild3" presStyleCnt="0"/>
      <dgm:spPr/>
    </dgm:pt>
    <dgm:pt modelId="{A354D25A-9922-4442-8830-D4086A98857F}" type="pres">
      <dgm:prSet presAssocID="{D4682355-660B-4830-BAAE-43DD1BB32294}" presName="Name19" presStyleLbl="parChTrans1D3" presStyleIdx="3" presStyleCnt="5"/>
      <dgm:spPr/>
    </dgm:pt>
    <dgm:pt modelId="{BD59DEDD-6949-4ECF-9049-CCB2E7EB46D2}" type="pres">
      <dgm:prSet presAssocID="{668C0419-030E-416C-8EDC-D254129E367D}" presName="Name21" presStyleCnt="0"/>
      <dgm:spPr/>
    </dgm:pt>
    <dgm:pt modelId="{4E74CDB0-96F0-4EFB-B597-0FBA4C02B6D9}" type="pres">
      <dgm:prSet presAssocID="{668C0419-030E-416C-8EDC-D254129E367D}" presName="level2Shape" presStyleLbl="node3" presStyleIdx="3" presStyleCnt="5"/>
      <dgm:spPr/>
    </dgm:pt>
    <dgm:pt modelId="{E832317A-5E39-484C-8A08-65503541B832}" type="pres">
      <dgm:prSet presAssocID="{668C0419-030E-416C-8EDC-D254129E367D}" presName="hierChild3" presStyleCnt="0"/>
      <dgm:spPr/>
    </dgm:pt>
    <dgm:pt modelId="{D1F596F1-C35B-4A2D-BC3A-11FD45A6F76A}" type="pres">
      <dgm:prSet presAssocID="{EC8E724F-EA9E-40D2-AD0A-BABF9DEE73C9}" presName="Name19" presStyleLbl="parChTrans1D3" presStyleIdx="4" presStyleCnt="5"/>
      <dgm:spPr/>
    </dgm:pt>
    <dgm:pt modelId="{FDF5B20F-C5DF-4CE6-AB75-B956E1453A11}" type="pres">
      <dgm:prSet presAssocID="{F906B60A-5DEA-412C-8898-95096DEB8A31}" presName="Name21" presStyleCnt="0"/>
      <dgm:spPr/>
    </dgm:pt>
    <dgm:pt modelId="{7A8DBD5E-B4C8-4E51-B24E-5032E08D6E04}" type="pres">
      <dgm:prSet presAssocID="{F906B60A-5DEA-412C-8898-95096DEB8A31}" presName="level2Shape" presStyleLbl="node3" presStyleIdx="4" presStyleCnt="5"/>
      <dgm:spPr/>
    </dgm:pt>
    <dgm:pt modelId="{3FC452C7-4048-40E0-8EF2-1738428E25AA}" type="pres">
      <dgm:prSet presAssocID="{F906B60A-5DEA-412C-8898-95096DEB8A31}" presName="hierChild3" presStyleCnt="0"/>
      <dgm:spPr/>
    </dgm:pt>
    <dgm:pt modelId="{B78BC0B6-F60E-432A-98EE-E9C33F02BFEB}" type="pres">
      <dgm:prSet presAssocID="{77B086B5-9FF7-4EE7-8BA8-ED0CD2936585}" presName="Name19" presStyleLbl="parChTrans1D2" presStyleIdx="2" presStyleCnt="3"/>
      <dgm:spPr/>
    </dgm:pt>
    <dgm:pt modelId="{B350D745-5117-4C3C-82B3-FCCA0D80A873}" type="pres">
      <dgm:prSet presAssocID="{765103A9-CCEF-4605-9489-55CFD7D69C03}" presName="Name21" presStyleCnt="0"/>
      <dgm:spPr/>
    </dgm:pt>
    <dgm:pt modelId="{0B40742A-5751-41BB-921F-CCAA48EBEC39}" type="pres">
      <dgm:prSet presAssocID="{765103A9-CCEF-4605-9489-55CFD7D69C03}" presName="level2Shape" presStyleLbl="node2" presStyleIdx="2" presStyleCnt="3"/>
      <dgm:spPr>
        <a:prstGeom prst="roundRect">
          <a:avLst/>
        </a:prstGeom>
      </dgm:spPr>
    </dgm:pt>
    <dgm:pt modelId="{A03E7DFF-E6AD-4845-8F72-9495327DB65F}" type="pres">
      <dgm:prSet presAssocID="{765103A9-CCEF-4605-9489-55CFD7D69C03}" presName="hierChild3" presStyleCnt="0"/>
      <dgm:spPr/>
    </dgm:pt>
    <dgm:pt modelId="{F53C428B-1B32-4DEB-AFBE-7C27BB043868}" type="pres">
      <dgm:prSet presAssocID="{25322243-9531-4034-9E5A-2337E43F6AE3}" presName="bgShapesFlow" presStyleCnt="0"/>
      <dgm:spPr/>
    </dgm:pt>
  </dgm:ptLst>
  <dgm:cxnLst>
    <dgm:cxn modelId="{6B4DFF02-27D2-4E9B-B662-8DB2F6C49C71}" type="presOf" srcId="{630DB8B7-4AD3-4176-82E8-E8A0076EBD27}" destId="{C0D6C960-9896-4BED-BB4A-066B589ABFD3}" srcOrd="0" destOrd="0" presId="urn:microsoft.com/office/officeart/2005/8/layout/hierarchy6"/>
    <dgm:cxn modelId="{FA67ED03-0793-4E18-80E1-9F56ACFBA888}" type="presOf" srcId="{A3CC0063-2815-4494-81EA-E1FFF8948205}" destId="{6605BB64-0C56-4284-B11D-0D991646029D}" srcOrd="0" destOrd="0" presId="urn:microsoft.com/office/officeart/2005/8/layout/hierarchy6"/>
    <dgm:cxn modelId="{B19C9004-D165-4B7D-A942-7AA0560BF0C2}" type="presOf" srcId="{1F3CFE77-229E-4DDB-A865-12E9EEFAADEA}" destId="{998BB019-F2D0-4203-A916-EB74A152D8E5}" srcOrd="0" destOrd="0" presId="urn:microsoft.com/office/officeart/2005/8/layout/hierarchy6"/>
    <dgm:cxn modelId="{969E830F-DA79-4947-8706-BF6A5BF80DD3}" type="presOf" srcId="{77B086B5-9FF7-4EE7-8BA8-ED0CD2936585}" destId="{B78BC0B6-F60E-432A-98EE-E9C33F02BFEB}" srcOrd="0" destOrd="0" presId="urn:microsoft.com/office/officeart/2005/8/layout/hierarchy6"/>
    <dgm:cxn modelId="{4388F138-E054-453E-92C7-C377C73D8D29}" srcId="{768AA1C0-10F0-4B95-B9CB-F0EB570C9359}" destId="{7B4D23C2-C310-43F9-A2E4-9195533C0ACE}" srcOrd="0" destOrd="0" parTransId="{ABC7CE70-C2C4-4492-A654-1B1D71E6730B}" sibTransId="{901E01E1-4C71-44A3-B855-9344E7E34758}"/>
    <dgm:cxn modelId="{61833E3F-943A-47FB-9399-5B34A5B2A2C7}" type="presOf" srcId="{768AA1C0-10F0-4B95-B9CB-F0EB570C9359}" destId="{948814B3-06D1-4A02-98AF-DEF5FDC74CD9}" srcOrd="0" destOrd="0" presId="urn:microsoft.com/office/officeart/2005/8/layout/hierarchy6"/>
    <dgm:cxn modelId="{9E86A745-AF44-419A-BBD5-DF9F8B3D449F}" type="presOf" srcId="{D4682355-660B-4830-BAAE-43DD1BB32294}" destId="{A354D25A-9922-4442-8830-D4086A98857F}" srcOrd="0" destOrd="0" presId="urn:microsoft.com/office/officeart/2005/8/layout/hierarchy6"/>
    <dgm:cxn modelId="{7D976749-AE99-4F66-A4E9-26EB44B836AD}" srcId="{25322243-9531-4034-9E5A-2337E43F6AE3}" destId="{25C73EDC-076C-4DDD-A9B7-4D13DEE88A54}" srcOrd="0" destOrd="0" parTransId="{6E8AA39C-74C5-4B66-9BF6-034FE6CD8E1C}" sibTransId="{508CAC42-C37B-4230-ABE9-95334B2108D2}"/>
    <dgm:cxn modelId="{F1DD615B-D553-440D-A285-EEB853E6BB85}" type="presOf" srcId="{765103A9-CCEF-4605-9489-55CFD7D69C03}" destId="{0B40742A-5751-41BB-921F-CCAA48EBEC39}" srcOrd="0" destOrd="0" presId="urn:microsoft.com/office/officeart/2005/8/layout/hierarchy6"/>
    <dgm:cxn modelId="{0D27E65D-F8A9-4171-AFCA-A7068B0E1FE7}" srcId="{768AA1C0-10F0-4B95-B9CB-F0EB570C9359}" destId="{1F3CFE77-229E-4DDB-A865-12E9EEFAADEA}" srcOrd="1" destOrd="0" parTransId="{F287B6A7-9B7A-4997-9A13-A3AD3FB93DF4}" sibTransId="{8AAD69C2-D67D-4068-B7D2-368660AB45B5}"/>
    <dgm:cxn modelId="{C4830D67-372D-40C1-A2BA-C890CA79B6D5}" srcId="{768AA1C0-10F0-4B95-B9CB-F0EB570C9359}" destId="{F906B60A-5DEA-412C-8898-95096DEB8A31}" srcOrd="4" destOrd="0" parTransId="{EC8E724F-EA9E-40D2-AD0A-BABF9DEE73C9}" sibTransId="{EE9B37A7-3973-42C7-B751-096784E8C6C0}"/>
    <dgm:cxn modelId="{C1F3DC6E-756D-4553-8192-0E3E20FC3DFA}" srcId="{25C73EDC-076C-4DDD-A9B7-4D13DEE88A54}" destId="{768AA1C0-10F0-4B95-B9CB-F0EB570C9359}" srcOrd="1" destOrd="0" parTransId="{D3D73E23-27AD-4DC2-BE9D-C90D6A7DCF65}" sibTransId="{6C81D7EE-6F37-4D16-9BA2-65B58A8D74A6}"/>
    <dgm:cxn modelId="{C230DD8B-1B56-4F8B-BC63-46556F4D5FCB}" srcId="{25C73EDC-076C-4DDD-A9B7-4D13DEE88A54}" destId="{765103A9-CCEF-4605-9489-55CFD7D69C03}" srcOrd="2" destOrd="0" parTransId="{77B086B5-9FF7-4EE7-8BA8-ED0CD2936585}" sibTransId="{C582D1E0-EF00-491B-8989-6F6AE421F3CD}"/>
    <dgm:cxn modelId="{9BD75998-E77A-4FF2-A113-A7211BC5335E}" type="presOf" srcId="{ABC7CE70-C2C4-4492-A654-1B1D71E6730B}" destId="{6F8C9E49-3ECA-4B66-9825-D6919BBE2DF4}" srcOrd="0" destOrd="0" presId="urn:microsoft.com/office/officeart/2005/8/layout/hierarchy6"/>
    <dgm:cxn modelId="{4429A699-2FCF-43C6-930B-6B4ACF4DFE49}" type="presOf" srcId="{25C73EDC-076C-4DDD-A9B7-4D13DEE88A54}" destId="{0A761407-7F04-4458-9CE3-41B1AECC3273}" srcOrd="0" destOrd="0" presId="urn:microsoft.com/office/officeart/2005/8/layout/hierarchy6"/>
    <dgm:cxn modelId="{88F84F9A-AF60-4515-836E-5C5C99CAA7DE}" type="presOf" srcId="{F287B6A7-9B7A-4997-9A13-A3AD3FB93DF4}" destId="{05B431C8-0496-4119-87A5-59AC46098E82}" srcOrd="0" destOrd="0" presId="urn:microsoft.com/office/officeart/2005/8/layout/hierarchy6"/>
    <dgm:cxn modelId="{66F0BBA9-894A-404F-AC90-8CFC054980E7}" type="presOf" srcId="{F906B60A-5DEA-412C-8898-95096DEB8A31}" destId="{7A8DBD5E-B4C8-4E51-B24E-5032E08D6E04}" srcOrd="0" destOrd="0" presId="urn:microsoft.com/office/officeart/2005/8/layout/hierarchy6"/>
    <dgm:cxn modelId="{D8A2F3B9-53D1-45A2-B6D9-5EBEF557260F}" type="presOf" srcId="{668C0419-030E-416C-8EDC-D254129E367D}" destId="{4E74CDB0-96F0-4EFB-B597-0FBA4C02B6D9}" srcOrd="0" destOrd="0" presId="urn:microsoft.com/office/officeart/2005/8/layout/hierarchy6"/>
    <dgm:cxn modelId="{611131C4-894D-482C-A7F6-FCCD052774A1}" type="presOf" srcId="{25322243-9531-4034-9E5A-2337E43F6AE3}" destId="{9FD79ADE-BDA6-4356-8758-6313C3090801}" srcOrd="0" destOrd="0" presId="urn:microsoft.com/office/officeart/2005/8/layout/hierarchy6"/>
    <dgm:cxn modelId="{16627BC6-0079-47F9-B357-4E827C830AF0}" type="presOf" srcId="{EC8E724F-EA9E-40D2-AD0A-BABF9DEE73C9}" destId="{D1F596F1-C35B-4A2D-BC3A-11FD45A6F76A}" srcOrd="0" destOrd="0" presId="urn:microsoft.com/office/officeart/2005/8/layout/hierarchy6"/>
    <dgm:cxn modelId="{6527D1CF-C582-4CDF-B3D5-4AF1CB02F229}" srcId="{768AA1C0-10F0-4B95-B9CB-F0EB570C9359}" destId="{668C0419-030E-416C-8EDC-D254129E367D}" srcOrd="3" destOrd="0" parTransId="{D4682355-660B-4830-BAAE-43DD1BB32294}" sibTransId="{87773C57-BEBD-4CED-92C6-F238F3F0C2B4}"/>
    <dgm:cxn modelId="{958CB1E3-CA7A-4852-9A22-CB591A240ECC}" type="presOf" srcId="{7B4D23C2-C310-43F9-A2E4-9195533C0ACE}" destId="{19715F6A-B5C1-448F-A5A1-BF3E106883C1}" srcOrd="0" destOrd="0" presId="urn:microsoft.com/office/officeart/2005/8/layout/hierarchy6"/>
    <dgm:cxn modelId="{87F45BF1-BA5C-45D9-B12A-A46BF8BB7522}" type="presOf" srcId="{AF035C92-B1A0-444A-9899-887C29AD74E7}" destId="{553E0ED6-31C8-4020-A8B3-9EABC6E814C8}" srcOrd="0" destOrd="0" presId="urn:microsoft.com/office/officeart/2005/8/layout/hierarchy6"/>
    <dgm:cxn modelId="{52874CF3-0112-4338-80B9-729AACB33B13}" srcId="{25C73EDC-076C-4DDD-A9B7-4D13DEE88A54}" destId="{7CE31BF6-BD53-4EE1-88D2-06DEEBE5F1DE}" srcOrd="0" destOrd="0" parTransId="{630DB8B7-4AD3-4176-82E8-E8A0076EBD27}" sibTransId="{4931A730-237B-48E4-80CA-0F14363729C5}"/>
    <dgm:cxn modelId="{ECD2DEF4-AE88-4318-9F77-7BA883DA4A3B}" srcId="{768AA1C0-10F0-4B95-B9CB-F0EB570C9359}" destId="{AF035C92-B1A0-444A-9899-887C29AD74E7}" srcOrd="2" destOrd="0" parTransId="{A3CC0063-2815-4494-81EA-E1FFF8948205}" sibTransId="{320D9ECE-CB41-42D9-94BB-A99B9E2D97DE}"/>
    <dgm:cxn modelId="{0AF58CFB-F050-4FEF-AD7F-F49FC4B49EFC}" type="presOf" srcId="{7CE31BF6-BD53-4EE1-88D2-06DEEBE5F1DE}" destId="{DC72DC0F-5EE1-4658-9A1C-2EA00B653E9A}" srcOrd="0" destOrd="0" presId="urn:microsoft.com/office/officeart/2005/8/layout/hierarchy6"/>
    <dgm:cxn modelId="{D833E2FB-8E15-4941-BB19-A7DC3EA16635}" type="presOf" srcId="{D3D73E23-27AD-4DC2-BE9D-C90D6A7DCF65}" destId="{E8D4B483-F185-47F4-ADEA-C67611790BC5}" srcOrd="0" destOrd="0" presId="urn:microsoft.com/office/officeart/2005/8/layout/hierarchy6"/>
    <dgm:cxn modelId="{FB298BE8-D1E6-46E9-A621-C9C261EDB21A}" type="presParOf" srcId="{9FD79ADE-BDA6-4356-8758-6313C3090801}" destId="{00FAC70B-85EC-4B08-AECF-99A123CEB7B2}" srcOrd="0" destOrd="0" presId="urn:microsoft.com/office/officeart/2005/8/layout/hierarchy6"/>
    <dgm:cxn modelId="{C890BB5B-329F-4450-8456-3633E6D8AE07}" type="presParOf" srcId="{00FAC70B-85EC-4B08-AECF-99A123CEB7B2}" destId="{DDCE5F08-80B6-4DCF-9602-9BD7B785FF20}" srcOrd="0" destOrd="0" presId="urn:microsoft.com/office/officeart/2005/8/layout/hierarchy6"/>
    <dgm:cxn modelId="{C4DA9E17-F13D-4017-9390-473F189E88BC}" type="presParOf" srcId="{DDCE5F08-80B6-4DCF-9602-9BD7B785FF20}" destId="{D5337360-9373-48FE-8BDD-E62FEE287A46}" srcOrd="0" destOrd="0" presId="urn:microsoft.com/office/officeart/2005/8/layout/hierarchy6"/>
    <dgm:cxn modelId="{BFF84C86-E5A8-43F4-ACF5-842C19CB3BB9}" type="presParOf" srcId="{D5337360-9373-48FE-8BDD-E62FEE287A46}" destId="{0A761407-7F04-4458-9CE3-41B1AECC3273}" srcOrd="0" destOrd="0" presId="urn:microsoft.com/office/officeart/2005/8/layout/hierarchy6"/>
    <dgm:cxn modelId="{0C74C79F-145A-46A0-80A7-300B46FAE5B3}" type="presParOf" srcId="{D5337360-9373-48FE-8BDD-E62FEE287A46}" destId="{B2C537E8-31FA-444C-8CE9-14F63DD678BE}" srcOrd="1" destOrd="0" presId="urn:microsoft.com/office/officeart/2005/8/layout/hierarchy6"/>
    <dgm:cxn modelId="{2CFE15B1-39BF-4CE4-B459-23AED7438848}" type="presParOf" srcId="{B2C537E8-31FA-444C-8CE9-14F63DD678BE}" destId="{C0D6C960-9896-4BED-BB4A-066B589ABFD3}" srcOrd="0" destOrd="0" presId="urn:microsoft.com/office/officeart/2005/8/layout/hierarchy6"/>
    <dgm:cxn modelId="{A7F2CF9F-5FEB-486D-807B-1F1F61AB5230}" type="presParOf" srcId="{B2C537E8-31FA-444C-8CE9-14F63DD678BE}" destId="{4C706114-B982-4395-A554-F278F03499AA}" srcOrd="1" destOrd="0" presId="urn:microsoft.com/office/officeart/2005/8/layout/hierarchy6"/>
    <dgm:cxn modelId="{C17D0B87-27C3-4B2F-A909-A251749FB144}" type="presParOf" srcId="{4C706114-B982-4395-A554-F278F03499AA}" destId="{DC72DC0F-5EE1-4658-9A1C-2EA00B653E9A}" srcOrd="0" destOrd="0" presId="urn:microsoft.com/office/officeart/2005/8/layout/hierarchy6"/>
    <dgm:cxn modelId="{475C3FDD-FC7A-4717-B5E6-7BA13A105D45}" type="presParOf" srcId="{4C706114-B982-4395-A554-F278F03499AA}" destId="{650E5973-F69B-4FA9-AEB1-3C114D82B405}" srcOrd="1" destOrd="0" presId="urn:microsoft.com/office/officeart/2005/8/layout/hierarchy6"/>
    <dgm:cxn modelId="{0BB0820F-BFE0-4D8B-B11E-F7AAD4085ACE}" type="presParOf" srcId="{B2C537E8-31FA-444C-8CE9-14F63DD678BE}" destId="{E8D4B483-F185-47F4-ADEA-C67611790BC5}" srcOrd="2" destOrd="0" presId="urn:microsoft.com/office/officeart/2005/8/layout/hierarchy6"/>
    <dgm:cxn modelId="{450DD156-DAF1-4316-A028-E843290E3161}" type="presParOf" srcId="{B2C537E8-31FA-444C-8CE9-14F63DD678BE}" destId="{F41D2158-6866-414D-98F0-F7E3EDF1B6AC}" srcOrd="3" destOrd="0" presId="urn:microsoft.com/office/officeart/2005/8/layout/hierarchy6"/>
    <dgm:cxn modelId="{6C124FB0-7605-421E-AB32-B132F3AEFF68}" type="presParOf" srcId="{F41D2158-6866-414D-98F0-F7E3EDF1B6AC}" destId="{948814B3-06D1-4A02-98AF-DEF5FDC74CD9}" srcOrd="0" destOrd="0" presId="urn:microsoft.com/office/officeart/2005/8/layout/hierarchy6"/>
    <dgm:cxn modelId="{0E4C1F80-E599-43EC-BF51-2C082683B903}" type="presParOf" srcId="{F41D2158-6866-414D-98F0-F7E3EDF1B6AC}" destId="{BAAACE03-BA83-43EF-A1CF-EC6775BCB1E8}" srcOrd="1" destOrd="0" presId="urn:microsoft.com/office/officeart/2005/8/layout/hierarchy6"/>
    <dgm:cxn modelId="{E2682056-682B-4C2B-A5D8-39704238A023}" type="presParOf" srcId="{BAAACE03-BA83-43EF-A1CF-EC6775BCB1E8}" destId="{6F8C9E49-3ECA-4B66-9825-D6919BBE2DF4}" srcOrd="0" destOrd="0" presId="urn:microsoft.com/office/officeart/2005/8/layout/hierarchy6"/>
    <dgm:cxn modelId="{EA417F09-0A2C-4705-A22F-603B60ED56E7}" type="presParOf" srcId="{BAAACE03-BA83-43EF-A1CF-EC6775BCB1E8}" destId="{5904768D-9539-485A-86F8-B62FDC4EA0DC}" srcOrd="1" destOrd="0" presId="urn:microsoft.com/office/officeart/2005/8/layout/hierarchy6"/>
    <dgm:cxn modelId="{A8B3E046-9102-42D4-A034-71BFB61CC520}" type="presParOf" srcId="{5904768D-9539-485A-86F8-B62FDC4EA0DC}" destId="{19715F6A-B5C1-448F-A5A1-BF3E106883C1}" srcOrd="0" destOrd="0" presId="urn:microsoft.com/office/officeart/2005/8/layout/hierarchy6"/>
    <dgm:cxn modelId="{2CAB9BD4-89B4-4936-8A4D-4295674C8CF8}" type="presParOf" srcId="{5904768D-9539-485A-86F8-B62FDC4EA0DC}" destId="{45E3308F-76E3-49B0-AE61-09C791CD9834}" srcOrd="1" destOrd="0" presId="urn:microsoft.com/office/officeart/2005/8/layout/hierarchy6"/>
    <dgm:cxn modelId="{5AC7644E-DB24-4433-9B4F-7867B707A770}" type="presParOf" srcId="{BAAACE03-BA83-43EF-A1CF-EC6775BCB1E8}" destId="{05B431C8-0496-4119-87A5-59AC46098E82}" srcOrd="2" destOrd="0" presId="urn:microsoft.com/office/officeart/2005/8/layout/hierarchy6"/>
    <dgm:cxn modelId="{1B320FED-A9D3-4EF6-B05C-179D382C3731}" type="presParOf" srcId="{BAAACE03-BA83-43EF-A1CF-EC6775BCB1E8}" destId="{7BE45EA7-2723-4163-B002-435BCF5A2CF0}" srcOrd="3" destOrd="0" presId="urn:microsoft.com/office/officeart/2005/8/layout/hierarchy6"/>
    <dgm:cxn modelId="{01524810-9F26-45F9-8DCA-A5EB9F2CE892}" type="presParOf" srcId="{7BE45EA7-2723-4163-B002-435BCF5A2CF0}" destId="{998BB019-F2D0-4203-A916-EB74A152D8E5}" srcOrd="0" destOrd="0" presId="urn:microsoft.com/office/officeart/2005/8/layout/hierarchy6"/>
    <dgm:cxn modelId="{CBDE364E-8CA3-4231-8F99-E4E3F7AEBC83}" type="presParOf" srcId="{7BE45EA7-2723-4163-B002-435BCF5A2CF0}" destId="{4F49C0F4-E3E0-452A-98CF-5135F11A1364}" srcOrd="1" destOrd="0" presId="urn:microsoft.com/office/officeart/2005/8/layout/hierarchy6"/>
    <dgm:cxn modelId="{792A7F91-7586-42A1-9010-F70FA4F6B66E}" type="presParOf" srcId="{BAAACE03-BA83-43EF-A1CF-EC6775BCB1E8}" destId="{6605BB64-0C56-4284-B11D-0D991646029D}" srcOrd="4" destOrd="0" presId="urn:microsoft.com/office/officeart/2005/8/layout/hierarchy6"/>
    <dgm:cxn modelId="{3429418E-8C82-41B5-A0A2-D56DFE81475F}" type="presParOf" srcId="{BAAACE03-BA83-43EF-A1CF-EC6775BCB1E8}" destId="{3CDE11E0-88D1-4803-B749-CE3D23C4C514}" srcOrd="5" destOrd="0" presId="urn:microsoft.com/office/officeart/2005/8/layout/hierarchy6"/>
    <dgm:cxn modelId="{6509A43A-85B5-443B-B34B-FA4A0E9EFC3B}" type="presParOf" srcId="{3CDE11E0-88D1-4803-B749-CE3D23C4C514}" destId="{553E0ED6-31C8-4020-A8B3-9EABC6E814C8}" srcOrd="0" destOrd="0" presId="urn:microsoft.com/office/officeart/2005/8/layout/hierarchy6"/>
    <dgm:cxn modelId="{940BB8D6-B9F2-450F-B0A2-20B861771011}" type="presParOf" srcId="{3CDE11E0-88D1-4803-B749-CE3D23C4C514}" destId="{CEDC172B-7438-4DB3-B957-F36D1355E6E4}" srcOrd="1" destOrd="0" presId="urn:microsoft.com/office/officeart/2005/8/layout/hierarchy6"/>
    <dgm:cxn modelId="{DA182288-7987-4D35-AB7C-DEAAA99DFFBC}" type="presParOf" srcId="{BAAACE03-BA83-43EF-A1CF-EC6775BCB1E8}" destId="{A354D25A-9922-4442-8830-D4086A98857F}" srcOrd="6" destOrd="0" presId="urn:microsoft.com/office/officeart/2005/8/layout/hierarchy6"/>
    <dgm:cxn modelId="{2EC71EDD-B707-4693-B128-6C3E1596F9B7}" type="presParOf" srcId="{BAAACE03-BA83-43EF-A1CF-EC6775BCB1E8}" destId="{BD59DEDD-6949-4ECF-9049-CCB2E7EB46D2}" srcOrd="7" destOrd="0" presId="urn:microsoft.com/office/officeart/2005/8/layout/hierarchy6"/>
    <dgm:cxn modelId="{A43A8FCE-1D35-4C0B-BBA2-219E192C765F}" type="presParOf" srcId="{BD59DEDD-6949-4ECF-9049-CCB2E7EB46D2}" destId="{4E74CDB0-96F0-4EFB-B597-0FBA4C02B6D9}" srcOrd="0" destOrd="0" presId="urn:microsoft.com/office/officeart/2005/8/layout/hierarchy6"/>
    <dgm:cxn modelId="{FF3C850A-E165-4225-A5D3-BC93B2035ECD}" type="presParOf" srcId="{BD59DEDD-6949-4ECF-9049-CCB2E7EB46D2}" destId="{E832317A-5E39-484C-8A08-65503541B832}" srcOrd="1" destOrd="0" presId="urn:microsoft.com/office/officeart/2005/8/layout/hierarchy6"/>
    <dgm:cxn modelId="{5F909CB7-568A-46FD-84B9-91DD6767A602}" type="presParOf" srcId="{BAAACE03-BA83-43EF-A1CF-EC6775BCB1E8}" destId="{D1F596F1-C35B-4A2D-BC3A-11FD45A6F76A}" srcOrd="8" destOrd="0" presId="urn:microsoft.com/office/officeart/2005/8/layout/hierarchy6"/>
    <dgm:cxn modelId="{3B763927-04EA-48E9-9E26-7F4EBE8757A6}" type="presParOf" srcId="{BAAACE03-BA83-43EF-A1CF-EC6775BCB1E8}" destId="{FDF5B20F-C5DF-4CE6-AB75-B956E1453A11}" srcOrd="9" destOrd="0" presId="urn:microsoft.com/office/officeart/2005/8/layout/hierarchy6"/>
    <dgm:cxn modelId="{E5CE7272-DBDD-47E0-989E-5C788F990E44}" type="presParOf" srcId="{FDF5B20F-C5DF-4CE6-AB75-B956E1453A11}" destId="{7A8DBD5E-B4C8-4E51-B24E-5032E08D6E04}" srcOrd="0" destOrd="0" presId="urn:microsoft.com/office/officeart/2005/8/layout/hierarchy6"/>
    <dgm:cxn modelId="{D58752C1-5506-4965-BED8-AD89F8A805A0}" type="presParOf" srcId="{FDF5B20F-C5DF-4CE6-AB75-B956E1453A11}" destId="{3FC452C7-4048-40E0-8EF2-1738428E25AA}" srcOrd="1" destOrd="0" presId="urn:microsoft.com/office/officeart/2005/8/layout/hierarchy6"/>
    <dgm:cxn modelId="{88494E59-0EF5-44EA-BFB6-5874B9D23AF9}" type="presParOf" srcId="{B2C537E8-31FA-444C-8CE9-14F63DD678BE}" destId="{B78BC0B6-F60E-432A-98EE-E9C33F02BFEB}" srcOrd="4" destOrd="0" presId="urn:microsoft.com/office/officeart/2005/8/layout/hierarchy6"/>
    <dgm:cxn modelId="{940510F5-D79F-4EA5-A887-083B119F9FE7}" type="presParOf" srcId="{B2C537E8-31FA-444C-8CE9-14F63DD678BE}" destId="{B350D745-5117-4C3C-82B3-FCCA0D80A873}" srcOrd="5" destOrd="0" presId="urn:microsoft.com/office/officeart/2005/8/layout/hierarchy6"/>
    <dgm:cxn modelId="{712824A0-089B-44A9-9CCF-1C675AC0F989}" type="presParOf" srcId="{B350D745-5117-4C3C-82B3-FCCA0D80A873}" destId="{0B40742A-5751-41BB-921F-CCAA48EBEC39}" srcOrd="0" destOrd="0" presId="urn:microsoft.com/office/officeart/2005/8/layout/hierarchy6"/>
    <dgm:cxn modelId="{B08412B1-4232-4350-AC3E-7DBA9D40FD9B}" type="presParOf" srcId="{B350D745-5117-4C3C-82B3-FCCA0D80A873}" destId="{A03E7DFF-E6AD-4845-8F72-9495327DB65F}" srcOrd="1" destOrd="0" presId="urn:microsoft.com/office/officeart/2005/8/layout/hierarchy6"/>
    <dgm:cxn modelId="{BC8F5D64-F8E1-4369-BF50-55880FDA28F7}" type="presParOf" srcId="{9FD79ADE-BDA6-4356-8758-6313C3090801}" destId="{F53C428B-1B32-4DEB-AFBE-7C27BB043868}"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5322243-9531-4034-9E5A-2337E43F6AE3}"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5C73EDC-076C-4DDD-A9B7-4D13DEE88A54}">
      <dgm:prSet phldrT="[Text]" custT="1"/>
      <dgm:spPr>
        <a:xfrm>
          <a:off x="2185485" y="87932"/>
          <a:ext cx="1677665" cy="1118443"/>
        </a:xfrm>
        <a:prstGeom prst="roundRect">
          <a:avLst/>
        </a:prstGeom>
        <a:solidFill>
          <a:srgbClr val="1B2B51"/>
        </a:solidFill>
        <a:ln w="25400" cap="flat" cmpd="sng" algn="ctr">
          <a:solidFill>
            <a:srgbClr val="1B2B51"/>
          </a:solidFill>
          <a:prstDash val="solid"/>
        </a:ln>
        <a:effectLst/>
      </dgm:spPr>
      <dgm:t>
        <a:bodyPr/>
        <a:lstStyle/>
        <a:p>
          <a:pPr>
            <a:buNone/>
          </a:pPr>
          <a:r>
            <a:rPr lang="en-US" sz="1400" b="0" cap="all" baseline="0">
              <a:solidFill>
                <a:sysClr val="window" lastClr="FFFFFF"/>
              </a:solidFill>
              <a:latin typeface="Helvetica Neue"/>
              <a:ea typeface="+mn-ea"/>
              <a:cs typeface="+mn-cs"/>
            </a:rPr>
            <a:t>Insurance Cost</a:t>
          </a:r>
        </a:p>
      </dgm:t>
    </dgm:pt>
    <dgm:pt modelId="{6E8AA39C-74C5-4B66-9BF6-034FE6CD8E1C}" type="parTrans" cxnId="{7D976749-AE99-4F66-A4E9-26EB44B836AD}">
      <dgm:prSet/>
      <dgm:spPr/>
      <dgm:t>
        <a:bodyPr/>
        <a:lstStyle/>
        <a:p>
          <a:endParaRPr lang="en-US"/>
        </a:p>
      </dgm:t>
    </dgm:pt>
    <dgm:pt modelId="{508CAC42-C37B-4230-ABE9-95334B2108D2}" type="sibTrans" cxnId="{7D976749-AE99-4F66-A4E9-26EB44B836AD}">
      <dgm:prSet/>
      <dgm:spPr/>
      <dgm:t>
        <a:bodyPr/>
        <a:lstStyle/>
        <a:p>
          <a:endParaRPr lang="en-US"/>
        </a:p>
      </dgm:t>
    </dgm:pt>
    <dgm:pt modelId="{7CE31BF6-BD53-4EE1-88D2-06DEEBE5F1DE}">
      <dgm:prSet phldrT="[Text]" custT="1"/>
      <dgm:spPr>
        <a:xfrm>
          <a:off x="4520" y="1653753"/>
          <a:ext cx="1677665" cy="1118443"/>
        </a:xfrm>
        <a:prstGeom prst="roundRect">
          <a:avLst/>
        </a:prstGeom>
        <a:solidFill>
          <a:srgbClr val="1B2B51"/>
        </a:solidFill>
        <a:ln w="25400" cap="flat" cmpd="sng" algn="ctr">
          <a:solidFill>
            <a:srgbClr val="1B2B51"/>
          </a:solidFill>
          <a:prstDash val="solid"/>
        </a:ln>
        <a:effectLst/>
      </dgm:spPr>
      <dgm:t>
        <a:bodyPr/>
        <a:lstStyle/>
        <a:p>
          <a:pPr>
            <a:buNone/>
          </a:pPr>
          <a:r>
            <a:rPr lang="en-US" sz="1400" b="0" cap="all" baseline="0">
              <a:solidFill>
                <a:sysClr val="window" lastClr="FFFFFF"/>
              </a:solidFill>
              <a:latin typeface="Helvetica Neue"/>
              <a:ea typeface="+mn-ea"/>
              <a:cs typeface="+mn-cs"/>
            </a:rPr>
            <a:t>The Car</a:t>
          </a:r>
        </a:p>
      </dgm:t>
    </dgm:pt>
    <dgm:pt modelId="{630DB8B7-4AD3-4176-82E8-E8A0076EBD27}" type="parTrans" cxnId="{52874CF3-0112-4338-80B9-729AACB33B13}">
      <dgm:prSet/>
      <dgm:spPr>
        <a:xfrm>
          <a:off x="843353" y="1206375"/>
          <a:ext cx="2180964" cy="447377"/>
        </a:xfrm>
        <a:custGeom>
          <a:avLst/>
          <a:gdLst/>
          <a:ahLst/>
          <a:cxnLst/>
          <a:rect l="0" t="0" r="0" b="0"/>
          <a:pathLst>
            <a:path>
              <a:moveTo>
                <a:pt x="2180964" y="0"/>
              </a:moveTo>
              <a:lnTo>
                <a:pt x="2180964" y="223688"/>
              </a:lnTo>
              <a:lnTo>
                <a:pt x="0" y="223688"/>
              </a:lnTo>
              <a:lnTo>
                <a:pt x="0" y="447377"/>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4931A730-237B-48E4-80CA-0F14363729C5}" type="sibTrans" cxnId="{52874CF3-0112-4338-80B9-729AACB33B13}">
      <dgm:prSet/>
      <dgm:spPr/>
      <dgm:t>
        <a:bodyPr/>
        <a:lstStyle/>
        <a:p>
          <a:endParaRPr lang="en-US"/>
        </a:p>
      </dgm:t>
    </dgm:pt>
    <dgm:pt modelId="{768AA1C0-10F0-4B95-B9CB-F0EB570C9359}">
      <dgm:prSet phldrT="[Text]" custT="1"/>
      <dgm:spPr>
        <a:xfrm>
          <a:off x="2185485" y="1653753"/>
          <a:ext cx="1677665" cy="1118443"/>
        </a:xfrm>
        <a:prstGeom prst="roundRect">
          <a:avLst/>
        </a:prstGeom>
        <a:solidFill>
          <a:srgbClr val="1B2B51"/>
        </a:solidFill>
        <a:ln w="25400" cap="flat" cmpd="sng" algn="ctr">
          <a:solidFill>
            <a:srgbClr val="1B2B51"/>
          </a:solidFill>
          <a:prstDash val="solid"/>
        </a:ln>
        <a:effectLst/>
      </dgm:spPr>
      <dgm:t>
        <a:bodyPr/>
        <a:lstStyle/>
        <a:p>
          <a:pPr>
            <a:buNone/>
          </a:pPr>
          <a:r>
            <a:rPr lang="en-US" sz="1400" b="0" cap="all" baseline="0">
              <a:solidFill>
                <a:sysClr val="window" lastClr="FFFFFF"/>
              </a:solidFill>
              <a:latin typeface="Helvetica Neue"/>
              <a:ea typeface="+mn-ea"/>
              <a:cs typeface="+mn-cs"/>
            </a:rPr>
            <a:t>The Driver</a:t>
          </a:r>
        </a:p>
      </dgm:t>
    </dgm:pt>
    <dgm:pt modelId="{D3D73E23-27AD-4DC2-BE9D-C90D6A7DCF65}" type="parTrans" cxnId="{C1F3DC6E-756D-4553-8192-0E3E20FC3DFA}">
      <dgm:prSet/>
      <dgm:spPr>
        <a:xfrm>
          <a:off x="2978597" y="1206375"/>
          <a:ext cx="91440" cy="447377"/>
        </a:xfrm>
        <a:custGeom>
          <a:avLst/>
          <a:gdLst/>
          <a:ahLst/>
          <a:cxnLst/>
          <a:rect l="0" t="0" r="0" b="0"/>
          <a:pathLst>
            <a:path>
              <a:moveTo>
                <a:pt x="45720" y="0"/>
              </a:moveTo>
              <a:lnTo>
                <a:pt x="45720" y="447377"/>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6C81D7EE-6F37-4D16-9BA2-65B58A8D74A6}" type="sibTrans" cxnId="{C1F3DC6E-756D-4553-8192-0E3E20FC3DFA}">
      <dgm:prSet/>
      <dgm:spPr/>
      <dgm:t>
        <a:bodyPr/>
        <a:lstStyle/>
        <a:p>
          <a:endParaRPr lang="en-US"/>
        </a:p>
      </dgm:t>
    </dgm:pt>
    <dgm:pt modelId="{765103A9-CCEF-4605-9489-55CFD7D69C03}">
      <dgm:prSet phldrT="[Text]" custT="1"/>
      <dgm:spPr>
        <a:xfrm>
          <a:off x="4366449" y="1653753"/>
          <a:ext cx="1677665" cy="1118443"/>
        </a:xfrm>
        <a:prstGeom prst="roundRect">
          <a:avLst/>
        </a:prstGeom>
        <a:solidFill>
          <a:srgbClr val="1B2B51"/>
        </a:solidFill>
        <a:ln w="25400" cap="flat" cmpd="sng" algn="ctr">
          <a:solidFill>
            <a:srgbClr val="1B2B51"/>
          </a:solidFill>
          <a:prstDash val="solid"/>
        </a:ln>
        <a:effectLst/>
      </dgm:spPr>
      <dgm:t>
        <a:bodyPr/>
        <a:lstStyle/>
        <a:p>
          <a:pPr>
            <a:buNone/>
          </a:pPr>
          <a:r>
            <a:rPr lang="en-US" sz="1400" b="0" cap="all" baseline="0">
              <a:solidFill>
                <a:sysClr val="window" lastClr="FFFFFF"/>
              </a:solidFill>
              <a:latin typeface="Helvetica Neue"/>
              <a:ea typeface="+mn-ea"/>
              <a:cs typeface="+mn-cs"/>
            </a:rPr>
            <a:t>The Driving Environment</a:t>
          </a:r>
        </a:p>
      </dgm:t>
    </dgm:pt>
    <dgm:pt modelId="{77B086B5-9FF7-4EE7-8BA8-ED0CD2936585}" type="parTrans" cxnId="{C230DD8B-1B56-4F8B-BC63-46556F4D5FCB}">
      <dgm:prSet/>
      <dgm:spPr>
        <a:xfrm>
          <a:off x="3024317" y="1206375"/>
          <a:ext cx="2180964" cy="447377"/>
        </a:xfrm>
        <a:custGeom>
          <a:avLst/>
          <a:gdLst/>
          <a:ahLst/>
          <a:cxnLst/>
          <a:rect l="0" t="0" r="0" b="0"/>
          <a:pathLst>
            <a:path>
              <a:moveTo>
                <a:pt x="0" y="0"/>
              </a:moveTo>
              <a:lnTo>
                <a:pt x="0" y="223688"/>
              </a:lnTo>
              <a:lnTo>
                <a:pt x="2180964" y="223688"/>
              </a:lnTo>
              <a:lnTo>
                <a:pt x="2180964" y="447377"/>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C582D1E0-EF00-491B-8989-6F6AE421F3CD}" type="sibTrans" cxnId="{C230DD8B-1B56-4F8B-BC63-46556F4D5FCB}">
      <dgm:prSet/>
      <dgm:spPr/>
      <dgm:t>
        <a:bodyPr/>
        <a:lstStyle/>
        <a:p>
          <a:endParaRPr lang="en-US"/>
        </a:p>
      </dgm:t>
    </dgm:pt>
    <dgm:pt modelId="{311ECAFD-94F5-49BE-84D6-3063A7F673BC}">
      <dgm:prSet phldrT="[Text]" custT="1"/>
      <dgm:spPr>
        <a:xfrm>
          <a:off x="2185485" y="3219574"/>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400" b="0" cap="all" baseline="0">
              <a:solidFill>
                <a:sysClr val="window" lastClr="FFFFFF"/>
              </a:solidFill>
              <a:latin typeface="Helvetica Neue"/>
              <a:ea typeface="+mn-ea"/>
              <a:cs typeface="+mn-cs"/>
            </a:rPr>
            <a:t>Accidents</a:t>
          </a:r>
        </a:p>
      </dgm:t>
    </dgm:pt>
    <dgm:pt modelId="{6BAEEC12-BDE7-4387-B3B4-CC8FCA149149}" type="parTrans" cxnId="{402784E3-A4BA-459B-A082-8AA465CAB78A}">
      <dgm:prSet/>
      <dgm:spPr>
        <a:xfrm>
          <a:off x="3024317" y="2772196"/>
          <a:ext cx="2180964" cy="447377"/>
        </a:xfrm>
        <a:custGeom>
          <a:avLst/>
          <a:gdLst/>
          <a:ahLst/>
          <a:cxnLst/>
          <a:rect l="0" t="0" r="0" b="0"/>
          <a:pathLst>
            <a:path>
              <a:moveTo>
                <a:pt x="2180964" y="0"/>
              </a:moveTo>
              <a:lnTo>
                <a:pt x="2180964" y="223688"/>
              </a:lnTo>
              <a:lnTo>
                <a:pt x="0" y="223688"/>
              </a:lnTo>
              <a:lnTo>
                <a:pt x="0" y="447377"/>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3989E152-339F-4B99-AB89-043A3DCCC81B}" type="sibTrans" cxnId="{402784E3-A4BA-459B-A082-8AA465CAB78A}">
      <dgm:prSet/>
      <dgm:spPr/>
      <dgm:t>
        <a:bodyPr/>
        <a:lstStyle/>
        <a:p>
          <a:endParaRPr lang="en-US"/>
        </a:p>
      </dgm:t>
    </dgm:pt>
    <dgm:pt modelId="{FC53ABF2-0907-405D-9F20-70FD03C00667}">
      <dgm:prSet phldrT="[Text]" custT="1"/>
      <dgm:spPr>
        <a:xfrm>
          <a:off x="4366449" y="3219574"/>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400" b="0" cap="all" baseline="0">
              <a:solidFill>
                <a:sysClr val="window" lastClr="FFFFFF"/>
              </a:solidFill>
              <a:latin typeface="Helvetica Neue"/>
              <a:ea typeface="+mn-ea"/>
              <a:cs typeface="+mn-cs"/>
            </a:rPr>
            <a:t>Theft</a:t>
          </a:r>
        </a:p>
      </dgm:t>
    </dgm:pt>
    <dgm:pt modelId="{53660341-C36B-40C8-B0DC-B3EB81B9A751}" type="parTrans" cxnId="{AF976BA6-450A-4043-8CE9-DD8FE678CFBB}">
      <dgm:prSet/>
      <dgm:spPr>
        <a:xfrm>
          <a:off x="5159562" y="2772196"/>
          <a:ext cx="91440" cy="447377"/>
        </a:xfrm>
        <a:custGeom>
          <a:avLst/>
          <a:gdLst/>
          <a:ahLst/>
          <a:cxnLst/>
          <a:rect l="0" t="0" r="0" b="0"/>
          <a:pathLst>
            <a:path>
              <a:moveTo>
                <a:pt x="45720" y="0"/>
              </a:moveTo>
              <a:lnTo>
                <a:pt x="45720" y="447377"/>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3B94DD6E-F735-4084-A1B3-80DDD62006D0}" type="sibTrans" cxnId="{AF976BA6-450A-4043-8CE9-DD8FE678CFBB}">
      <dgm:prSet/>
      <dgm:spPr/>
      <dgm:t>
        <a:bodyPr/>
        <a:lstStyle/>
        <a:p>
          <a:endParaRPr lang="en-US"/>
        </a:p>
      </dgm:t>
    </dgm:pt>
    <dgm:pt modelId="{D023949A-F835-4417-A642-E972114F4D80}">
      <dgm:prSet phldrT="[Text]" custT="1"/>
      <dgm:spPr>
        <a:xfrm>
          <a:off x="6547414" y="3219574"/>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400" b="0" cap="all" baseline="0">
              <a:solidFill>
                <a:sysClr val="window" lastClr="FFFFFF"/>
              </a:solidFill>
              <a:latin typeface="Helvetica Neue"/>
              <a:ea typeface="+mn-ea"/>
              <a:cs typeface="+mn-cs"/>
            </a:rPr>
            <a:t>vandalism</a:t>
          </a:r>
        </a:p>
      </dgm:t>
    </dgm:pt>
    <dgm:pt modelId="{7341AFD0-62D0-4B5E-892F-BD3A1DD2936C}" type="parTrans" cxnId="{85332142-6876-42B1-941A-814F941A1DF1}">
      <dgm:prSet/>
      <dgm:spPr>
        <a:xfrm>
          <a:off x="5205282" y="2772196"/>
          <a:ext cx="2180964" cy="447377"/>
        </a:xfrm>
        <a:custGeom>
          <a:avLst/>
          <a:gdLst/>
          <a:ahLst/>
          <a:cxnLst/>
          <a:rect l="0" t="0" r="0" b="0"/>
          <a:pathLst>
            <a:path>
              <a:moveTo>
                <a:pt x="0" y="0"/>
              </a:moveTo>
              <a:lnTo>
                <a:pt x="0" y="223688"/>
              </a:lnTo>
              <a:lnTo>
                <a:pt x="2180964" y="223688"/>
              </a:lnTo>
              <a:lnTo>
                <a:pt x="2180964" y="447377"/>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A44C39E5-9531-4B41-9A06-57DD8613F219}" type="sibTrans" cxnId="{85332142-6876-42B1-941A-814F941A1DF1}">
      <dgm:prSet/>
      <dgm:spPr/>
      <dgm:t>
        <a:bodyPr/>
        <a:lstStyle/>
        <a:p>
          <a:endParaRPr lang="en-US"/>
        </a:p>
      </dgm:t>
    </dgm:pt>
    <dgm:pt modelId="{9FD79ADE-BDA6-4356-8758-6313C3090801}" type="pres">
      <dgm:prSet presAssocID="{25322243-9531-4034-9E5A-2337E43F6AE3}" presName="mainComposite" presStyleCnt="0">
        <dgm:presLayoutVars>
          <dgm:chPref val="1"/>
          <dgm:dir/>
          <dgm:animOne val="branch"/>
          <dgm:animLvl val="lvl"/>
          <dgm:resizeHandles val="exact"/>
        </dgm:presLayoutVars>
      </dgm:prSet>
      <dgm:spPr/>
    </dgm:pt>
    <dgm:pt modelId="{00FAC70B-85EC-4B08-AECF-99A123CEB7B2}" type="pres">
      <dgm:prSet presAssocID="{25322243-9531-4034-9E5A-2337E43F6AE3}" presName="hierFlow" presStyleCnt="0"/>
      <dgm:spPr/>
    </dgm:pt>
    <dgm:pt modelId="{DDCE5F08-80B6-4DCF-9602-9BD7B785FF20}" type="pres">
      <dgm:prSet presAssocID="{25322243-9531-4034-9E5A-2337E43F6AE3}" presName="hierChild1" presStyleCnt="0">
        <dgm:presLayoutVars>
          <dgm:chPref val="1"/>
          <dgm:animOne val="branch"/>
          <dgm:animLvl val="lvl"/>
        </dgm:presLayoutVars>
      </dgm:prSet>
      <dgm:spPr/>
    </dgm:pt>
    <dgm:pt modelId="{D5337360-9373-48FE-8BDD-E62FEE287A46}" type="pres">
      <dgm:prSet presAssocID="{25C73EDC-076C-4DDD-A9B7-4D13DEE88A54}" presName="Name14" presStyleCnt="0"/>
      <dgm:spPr/>
    </dgm:pt>
    <dgm:pt modelId="{0A761407-7F04-4458-9CE3-41B1AECC3273}" type="pres">
      <dgm:prSet presAssocID="{25C73EDC-076C-4DDD-A9B7-4D13DEE88A54}" presName="level1Shape" presStyleLbl="node0" presStyleIdx="0" presStyleCnt="1">
        <dgm:presLayoutVars>
          <dgm:chPref val="3"/>
        </dgm:presLayoutVars>
      </dgm:prSet>
      <dgm:spPr>
        <a:prstGeom prst="roundRect">
          <a:avLst/>
        </a:prstGeom>
      </dgm:spPr>
    </dgm:pt>
    <dgm:pt modelId="{B2C537E8-31FA-444C-8CE9-14F63DD678BE}" type="pres">
      <dgm:prSet presAssocID="{25C73EDC-076C-4DDD-A9B7-4D13DEE88A54}" presName="hierChild2" presStyleCnt="0"/>
      <dgm:spPr/>
    </dgm:pt>
    <dgm:pt modelId="{C0D6C960-9896-4BED-BB4A-066B589ABFD3}" type="pres">
      <dgm:prSet presAssocID="{630DB8B7-4AD3-4176-82E8-E8A0076EBD27}" presName="Name19" presStyleLbl="parChTrans1D2" presStyleIdx="0" presStyleCnt="3"/>
      <dgm:spPr/>
    </dgm:pt>
    <dgm:pt modelId="{4C706114-B982-4395-A554-F278F03499AA}" type="pres">
      <dgm:prSet presAssocID="{7CE31BF6-BD53-4EE1-88D2-06DEEBE5F1DE}" presName="Name21" presStyleCnt="0"/>
      <dgm:spPr/>
    </dgm:pt>
    <dgm:pt modelId="{DC72DC0F-5EE1-4658-9A1C-2EA00B653E9A}" type="pres">
      <dgm:prSet presAssocID="{7CE31BF6-BD53-4EE1-88D2-06DEEBE5F1DE}" presName="level2Shape" presStyleLbl="node2" presStyleIdx="0" presStyleCnt="3"/>
      <dgm:spPr>
        <a:prstGeom prst="roundRect">
          <a:avLst/>
        </a:prstGeom>
      </dgm:spPr>
    </dgm:pt>
    <dgm:pt modelId="{650E5973-F69B-4FA9-AEB1-3C114D82B405}" type="pres">
      <dgm:prSet presAssocID="{7CE31BF6-BD53-4EE1-88D2-06DEEBE5F1DE}" presName="hierChild3" presStyleCnt="0"/>
      <dgm:spPr/>
    </dgm:pt>
    <dgm:pt modelId="{E8D4B483-F185-47F4-ADEA-C67611790BC5}" type="pres">
      <dgm:prSet presAssocID="{D3D73E23-27AD-4DC2-BE9D-C90D6A7DCF65}" presName="Name19" presStyleLbl="parChTrans1D2" presStyleIdx="1" presStyleCnt="3"/>
      <dgm:spPr/>
    </dgm:pt>
    <dgm:pt modelId="{F41D2158-6866-414D-98F0-F7E3EDF1B6AC}" type="pres">
      <dgm:prSet presAssocID="{768AA1C0-10F0-4B95-B9CB-F0EB570C9359}" presName="Name21" presStyleCnt="0"/>
      <dgm:spPr/>
    </dgm:pt>
    <dgm:pt modelId="{948814B3-06D1-4A02-98AF-DEF5FDC74CD9}" type="pres">
      <dgm:prSet presAssocID="{768AA1C0-10F0-4B95-B9CB-F0EB570C9359}" presName="level2Shape" presStyleLbl="node2" presStyleIdx="1" presStyleCnt="3"/>
      <dgm:spPr>
        <a:prstGeom prst="roundRect">
          <a:avLst/>
        </a:prstGeom>
      </dgm:spPr>
    </dgm:pt>
    <dgm:pt modelId="{BAAACE03-BA83-43EF-A1CF-EC6775BCB1E8}" type="pres">
      <dgm:prSet presAssocID="{768AA1C0-10F0-4B95-B9CB-F0EB570C9359}" presName="hierChild3" presStyleCnt="0"/>
      <dgm:spPr/>
    </dgm:pt>
    <dgm:pt modelId="{B78BC0B6-F60E-432A-98EE-E9C33F02BFEB}" type="pres">
      <dgm:prSet presAssocID="{77B086B5-9FF7-4EE7-8BA8-ED0CD2936585}" presName="Name19" presStyleLbl="parChTrans1D2" presStyleIdx="2" presStyleCnt="3"/>
      <dgm:spPr/>
    </dgm:pt>
    <dgm:pt modelId="{B350D745-5117-4C3C-82B3-FCCA0D80A873}" type="pres">
      <dgm:prSet presAssocID="{765103A9-CCEF-4605-9489-55CFD7D69C03}" presName="Name21" presStyleCnt="0"/>
      <dgm:spPr/>
    </dgm:pt>
    <dgm:pt modelId="{0B40742A-5751-41BB-921F-CCAA48EBEC39}" type="pres">
      <dgm:prSet presAssocID="{765103A9-CCEF-4605-9489-55CFD7D69C03}" presName="level2Shape" presStyleLbl="node2" presStyleIdx="2" presStyleCnt="3"/>
      <dgm:spPr>
        <a:prstGeom prst="roundRect">
          <a:avLst/>
        </a:prstGeom>
      </dgm:spPr>
    </dgm:pt>
    <dgm:pt modelId="{A03E7DFF-E6AD-4845-8F72-9495327DB65F}" type="pres">
      <dgm:prSet presAssocID="{765103A9-CCEF-4605-9489-55CFD7D69C03}" presName="hierChild3" presStyleCnt="0"/>
      <dgm:spPr/>
    </dgm:pt>
    <dgm:pt modelId="{66BFCA44-9848-4ABE-9FDC-4BFEB3418990}" type="pres">
      <dgm:prSet presAssocID="{6BAEEC12-BDE7-4387-B3B4-CC8FCA149149}" presName="Name19" presStyleLbl="parChTrans1D3" presStyleIdx="0" presStyleCnt="3"/>
      <dgm:spPr/>
    </dgm:pt>
    <dgm:pt modelId="{C5FDF9EE-4043-4E78-9926-872BF5A17616}" type="pres">
      <dgm:prSet presAssocID="{311ECAFD-94F5-49BE-84D6-3063A7F673BC}" presName="Name21" presStyleCnt="0"/>
      <dgm:spPr/>
    </dgm:pt>
    <dgm:pt modelId="{AC748D91-A022-4586-A7A6-B26A9E95D875}" type="pres">
      <dgm:prSet presAssocID="{311ECAFD-94F5-49BE-84D6-3063A7F673BC}" presName="level2Shape" presStyleLbl="node3" presStyleIdx="0" presStyleCnt="3"/>
      <dgm:spPr/>
    </dgm:pt>
    <dgm:pt modelId="{CC32D7A6-B926-4104-811E-996C06278CAB}" type="pres">
      <dgm:prSet presAssocID="{311ECAFD-94F5-49BE-84D6-3063A7F673BC}" presName="hierChild3" presStyleCnt="0"/>
      <dgm:spPr/>
    </dgm:pt>
    <dgm:pt modelId="{40FEDF82-932E-4337-8B55-8CFAABD5BF70}" type="pres">
      <dgm:prSet presAssocID="{53660341-C36B-40C8-B0DC-B3EB81B9A751}" presName="Name19" presStyleLbl="parChTrans1D3" presStyleIdx="1" presStyleCnt="3"/>
      <dgm:spPr/>
    </dgm:pt>
    <dgm:pt modelId="{5D6F3D2B-2B63-477C-89EB-61D13897E718}" type="pres">
      <dgm:prSet presAssocID="{FC53ABF2-0907-405D-9F20-70FD03C00667}" presName="Name21" presStyleCnt="0"/>
      <dgm:spPr/>
    </dgm:pt>
    <dgm:pt modelId="{F91CA862-D108-4871-A786-C5BE55B26E18}" type="pres">
      <dgm:prSet presAssocID="{FC53ABF2-0907-405D-9F20-70FD03C00667}" presName="level2Shape" presStyleLbl="node3" presStyleIdx="1" presStyleCnt="3"/>
      <dgm:spPr/>
    </dgm:pt>
    <dgm:pt modelId="{72D0C922-6D4F-4DC1-AA0C-FB9A0FF0ED63}" type="pres">
      <dgm:prSet presAssocID="{FC53ABF2-0907-405D-9F20-70FD03C00667}" presName="hierChild3" presStyleCnt="0"/>
      <dgm:spPr/>
    </dgm:pt>
    <dgm:pt modelId="{9E823A90-08B3-4C30-A968-5A9B53868290}" type="pres">
      <dgm:prSet presAssocID="{7341AFD0-62D0-4B5E-892F-BD3A1DD2936C}" presName="Name19" presStyleLbl="parChTrans1D3" presStyleIdx="2" presStyleCnt="3"/>
      <dgm:spPr/>
    </dgm:pt>
    <dgm:pt modelId="{9EE2E527-E940-4F70-8EDE-8AF03763DAD4}" type="pres">
      <dgm:prSet presAssocID="{D023949A-F835-4417-A642-E972114F4D80}" presName="Name21" presStyleCnt="0"/>
      <dgm:spPr/>
    </dgm:pt>
    <dgm:pt modelId="{8C65AC8F-C650-40C7-9E9A-067BCBF6C8DF}" type="pres">
      <dgm:prSet presAssocID="{D023949A-F835-4417-A642-E972114F4D80}" presName="level2Shape" presStyleLbl="node3" presStyleIdx="2" presStyleCnt="3"/>
      <dgm:spPr/>
    </dgm:pt>
    <dgm:pt modelId="{F441B81D-24F3-4600-A09E-2AB45A9119DD}" type="pres">
      <dgm:prSet presAssocID="{D023949A-F835-4417-A642-E972114F4D80}" presName="hierChild3" presStyleCnt="0"/>
      <dgm:spPr/>
    </dgm:pt>
    <dgm:pt modelId="{F53C428B-1B32-4DEB-AFBE-7C27BB043868}" type="pres">
      <dgm:prSet presAssocID="{25322243-9531-4034-9E5A-2337E43F6AE3}" presName="bgShapesFlow" presStyleCnt="0"/>
      <dgm:spPr/>
    </dgm:pt>
  </dgm:ptLst>
  <dgm:cxnLst>
    <dgm:cxn modelId="{356C4B12-3F60-41C5-BFBD-E9FB55E94821}" type="presOf" srcId="{630DB8B7-4AD3-4176-82E8-E8A0076EBD27}" destId="{C0D6C960-9896-4BED-BB4A-066B589ABFD3}" srcOrd="0" destOrd="0" presId="urn:microsoft.com/office/officeart/2005/8/layout/hierarchy6"/>
    <dgm:cxn modelId="{93196122-08FD-42C7-8A75-DEB41C892A3C}" type="presOf" srcId="{765103A9-CCEF-4605-9489-55CFD7D69C03}" destId="{0B40742A-5751-41BB-921F-CCAA48EBEC39}" srcOrd="0" destOrd="0" presId="urn:microsoft.com/office/officeart/2005/8/layout/hierarchy6"/>
    <dgm:cxn modelId="{539B3126-D808-49FC-B303-B76F597CC02F}" type="presOf" srcId="{6BAEEC12-BDE7-4387-B3B4-CC8FCA149149}" destId="{66BFCA44-9848-4ABE-9FDC-4BFEB3418990}" srcOrd="0" destOrd="0" presId="urn:microsoft.com/office/officeart/2005/8/layout/hierarchy6"/>
    <dgm:cxn modelId="{CFD18537-367F-4939-9C6B-5815B18A1567}" type="presOf" srcId="{7CE31BF6-BD53-4EE1-88D2-06DEEBE5F1DE}" destId="{DC72DC0F-5EE1-4658-9A1C-2EA00B653E9A}" srcOrd="0" destOrd="0" presId="urn:microsoft.com/office/officeart/2005/8/layout/hierarchy6"/>
    <dgm:cxn modelId="{C85E453A-5362-4CDA-9638-A66EFA5FEE2C}" type="presOf" srcId="{311ECAFD-94F5-49BE-84D6-3063A7F673BC}" destId="{AC748D91-A022-4586-A7A6-B26A9E95D875}" srcOrd="0" destOrd="0" presId="urn:microsoft.com/office/officeart/2005/8/layout/hierarchy6"/>
    <dgm:cxn modelId="{85332142-6876-42B1-941A-814F941A1DF1}" srcId="{765103A9-CCEF-4605-9489-55CFD7D69C03}" destId="{D023949A-F835-4417-A642-E972114F4D80}" srcOrd="2" destOrd="0" parTransId="{7341AFD0-62D0-4B5E-892F-BD3A1DD2936C}" sibTransId="{A44C39E5-9531-4B41-9A06-57DD8613F219}"/>
    <dgm:cxn modelId="{7D976749-AE99-4F66-A4E9-26EB44B836AD}" srcId="{25322243-9531-4034-9E5A-2337E43F6AE3}" destId="{25C73EDC-076C-4DDD-A9B7-4D13DEE88A54}" srcOrd="0" destOrd="0" parTransId="{6E8AA39C-74C5-4B66-9BF6-034FE6CD8E1C}" sibTransId="{508CAC42-C37B-4230-ABE9-95334B2108D2}"/>
    <dgm:cxn modelId="{F2FAE766-C484-4C12-AEF2-20AAD6AAEF4C}" type="presOf" srcId="{7341AFD0-62D0-4B5E-892F-BD3A1DD2936C}" destId="{9E823A90-08B3-4C30-A968-5A9B53868290}" srcOrd="0" destOrd="0" presId="urn:microsoft.com/office/officeart/2005/8/layout/hierarchy6"/>
    <dgm:cxn modelId="{C1F3DC6E-756D-4553-8192-0E3E20FC3DFA}" srcId="{25C73EDC-076C-4DDD-A9B7-4D13DEE88A54}" destId="{768AA1C0-10F0-4B95-B9CB-F0EB570C9359}" srcOrd="1" destOrd="0" parTransId="{D3D73E23-27AD-4DC2-BE9D-C90D6A7DCF65}" sibTransId="{6C81D7EE-6F37-4D16-9BA2-65B58A8D74A6}"/>
    <dgm:cxn modelId="{C3672E80-6B81-4E2E-B017-F1D9ADAD6767}" type="presOf" srcId="{D3D73E23-27AD-4DC2-BE9D-C90D6A7DCF65}" destId="{E8D4B483-F185-47F4-ADEA-C67611790BC5}" srcOrd="0" destOrd="0" presId="urn:microsoft.com/office/officeart/2005/8/layout/hierarchy6"/>
    <dgm:cxn modelId="{C230DD8B-1B56-4F8B-BC63-46556F4D5FCB}" srcId="{25C73EDC-076C-4DDD-A9B7-4D13DEE88A54}" destId="{765103A9-CCEF-4605-9489-55CFD7D69C03}" srcOrd="2" destOrd="0" parTransId="{77B086B5-9FF7-4EE7-8BA8-ED0CD2936585}" sibTransId="{C582D1E0-EF00-491B-8989-6F6AE421F3CD}"/>
    <dgm:cxn modelId="{AF976BA6-450A-4043-8CE9-DD8FE678CFBB}" srcId="{765103A9-CCEF-4605-9489-55CFD7D69C03}" destId="{FC53ABF2-0907-405D-9F20-70FD03C00667}" srcOrd="1" destOrd="0" parTransId="{53660341-C36B-40C8-B0DC-B3EB81B9A751}" sibTransId="{3B94DD6E-F735-4084-A1B3-80DDD62006D0}"/>
    <dgm:cxn modelId="{1301DFB3-3C58-4E01-80EE-0650E3A8077C}" type="presOf" srcId="{53660341-C36B-40C8-B0DC-B3EB81B9A751}" destId="{40FEDF82-932E-4337-8B55-8CFAABD5BF70}" srcOrd="0" destOrd="0" presId="urn:microsoft.com/office/officeart/2005/8/layout/hierarchy6"/>
    <dgm:cxn modelId="{E43E93B7-8687-44F1-9DC1-63540C2B26AD}" type="presOf" srcId="{77B086B5-9FF7-4EE7-8BA8-ED0CD2936585}" destId="{B78BC0B6-F60E-432A-98EE-E9C33F02BFEB}" srcOrd="0" destOrd="0" presId="urn:microsoft.com/office/officeart/2005/8/layout/hierarchy6"/>
    <dgm:cxn modelId="{3F7318C0-FFBF-48DD-AE5D-D158927ADE1E}" type="presOf" srcId="{D023949A-F835-4417-A642-E972114F4D80}" destId="{8C65AC8F-C650-40C7-9E9A-067BCBF6C8DF}" srcOrd="0" destOrd="0" presId="urn:microsoft.com/office/officeart/2005/8/layout/hierarchy6"/>
    <dgm:cxn modelId="{51D672C5-FB78-425C-B9B7-544F798EAD27}" type="presOf" srcId="{768AA1C0-10F0-4B95-B9CB-F0EB570C9359}" destId="{948814B3-06D1-4A02-98AF-DEF5FDC74CD9}" srcOrd="0" destOrd="0" presId="urn:microsoft.com/office/officeart/2005/8/layout/hierarchy6"/>
    <dgm:cxn modelId="{0873F5CF-7BC1-49F0-96B8-80DE3F06B2B1}" type="presOf" srcId="{FC53ABF2-0907-405D-9F20-70FD03C00667}" destId="{F91CA862-D108-4871-A786-C5BE55B26E18}" srcOrd="0" destOrd="0" presId="urn:microsoft.com/office/officeart/2005/8/layout/hierarchy6"/>
    <dgm:cxn modelId="{EB406DD2-EE0E-4874-8658-A8D4DB6EEF7F}" type="presOf" srcId="{25C73EDC-076C-4DDD-A9B7-4D13DEE88A54}" destId="{0A761407-7F04-4458-9CE3-41B1AECC3273}" srcOrd="0" destOrd="0" presId="urn:microsoft.com/office/officeart/2005/8/layout/hierarchy6"/>
    <dgm:cxn modelId="{402784E3-A4BA-459B-A082-8AA465CAB78A}" srcId="{765103A9-CCEF-4605-9489-55CFD7D69C03}" destId="{311ECAFD-94F5-49BE-84D6-3063A7F673BC}" srcOrd="0" destOrd="0" parTransId="{6BAEEC12-BDE7-4387-B3B4-CC8FCA149149}" sibTransId="{3989E152-339F-4B99-AB89-043A3DCCC81B}"/>
    <dgm:cxn modelId="{52874CF3-0112-4338-80B9-729AACB33B13}" srcId="{25C73EDC-076C-4DDD-A9B7-4D13DEE88A54}" destId="{7CE31BF6-BD53-4EE1-88D2-06DEEBE5F1DE}" srcOrd="0" destOrd="0" parTransId="{630DB8B7-4AD3-4176-82E8-E8A0076EBD27}" sibTransId="{4931A730-237B-48E4-80CA-0F14363729C5}"/>
    <dgm:cxn modelId="{7A156EF5-BBE9-4599-9D23-2FC5E7C830C2}" type="presOf" srcId="{25322243-9531-4034-9E5A-2337E43F6AE3}" destId="{9FD79ADE-BDA6-4356-8758-6313C3090801}" srcOrd="0" destOrd="0" presId="urn:microsoft.com/office/officeart/2005/8/layout/hierarchy6"/>
    <dgm:cxn modelId="{4F8F0044-817F-4EAD-BB0C-4B532044182B}" type="presParOf" srcId="{9FD79ADE-BDA6-4356-8758-6313C3090801}" destId="{00FAC70B-85EC-4B08-AECF-99A123CEB7B2}" srcOrd="0" destOrd="0" presId="urn:microsoft.com/office/officeart/2005/8/layout/hierarchy6"/>
    <dgm:cxn modelId="{2DAF8281-E2CF-4C3D-936A-28A2ACAFB349}" type="presParOf" srcId="{00FAC70B-85EC-4B08-AECF-99A123CEB7B2}" destId="{DDCE5F08-80B6-4DCF-9602-9BD7B785FF20}" srcOrd="0" destOrd="0" presId="urn:microsoft.com/office/officeart/2005/8/layout/hierarchy6"/>
    <dgm:cxn modelId="{F42E4138-3AD5-4357-8F84-0405F7378FC7}" type="presParOf" srcId="{DDCE5F08-80B6-4DCF-9602-9BD7B785FF20}" destId="{D5337360-9373-48FE-8BDD-E62FEE287A46}" srcOrd="0" destOrd="0" presId="urn:microsoft.com/office/officeart/2005/8/layout/hierarchy6"/>
    <dgm:cxn modelId="{E143020A-06F2-410D-BA5F-315302ED18A3}" type="presParOf" srcId="{D5337360-9373-48FE-8BDD-E62FEE287A46}" destId="{0A761407-7F04-4458-9CE3-41B1AECC3273}" srcOrd="0" destOrd="0" presId="urn:microsoft.com/office/officeart/2005/8/layout/hierarchy6"/>
    <dgm:cxn modelId="{E4838EA3-AFCB-428F-AFF2-847A87717501}" type="presParOf" srcId="{D5337360-9373-48FE-8BDD-E62FEE287A46}" destId="{B2C537E8-31FA-444C-8CE9-14F63DD678BE}" srcOrd="1" destOrd="0" presId="urn:microsoft.com/office/officeart/2005/8/layout/hierarchy6"/>
    <dgm:cxn modelId="{3AF1BEF9-12B1-4F90-9D11-C0B36D64D75B}" type="presParOf" srcId="{B2C537E8-31FA-444C-8CE9-14F63DD678BE}" destId="{C0D6C960-9896-4BED-BB4A-066B589ABFD3}" srcOrd="0" destOrd="0" presId="urn:microsoft.com/office/officeart/2005/8/layout/hierarchy6"/>
    <dgm:cxn modelId="{9E494F67-1C34-491B-A594-627374E5B052}" type="presParOf" srcId="{B2C537E8-31FA-444C-8CE9-14F63DD678BE}" destId="{4C706114-B982-4395-A554-F278F03499AA}" srcOrd="1" destOrd="0" presId="urn:microsoft.com/office/officeart/2005/8/layout/hierarchy6"/>
    <dgm:cxn modelId="{41FE9B91-D85F-4FEF-96E9-2960993B8BD9}" type="presParOf" srcId="{4C706114-B982-4395-A554-F278F03499AA}" destId="{DC72DC0F-5EE1-4658-9A1C-2EA00B653E9A}" srcOrd="0" destOrd="0" presId="urn:microsoft.com/office/officeart/2005/8/layout/hierarchy6"/>
    <dgm:cxn modelId="{0C18B4FD-67AA-44B4-9622-AFAD2B265E1B}" type="presParOf" srcId="{4C706114-B982-4395-A554-F278F03499AA}" destId="{650E5973-F69B-4FA9-AEB1-3C114D82B405}" srcOrd="1" destOrd="0" presId="urn:microsoft.com/office/officeart/2005/8/layout/hierarchy6"/>
    <dgm:cxn modelId="{134E1AE2-D445-4C88-82A6-D315AB82D186}" type="presParOf" srcId="{B2C537E8-31FA-444C-8CE9-14F63DD678BE}" destId="{E8D4B483-F185-47F4-ADEA-C67611790BC5}" srcOrd="2" destOrd="0" presId="urn:microsoft.com/office/officeart/2005/8/layout/hierarchy6"/>
    <dgm:cxn modelId="{F3F76202-0A45-48AE-8AC1-4C2CAAFB8082}" type="presParOf" srcId="{B2C537E8-31FA-444C-8CE9-14F63DD678BE}" destId="{F41D2158-6866-414D-98F0-F7E3EDF1B6AC}" srcOrd="3" destOrd="0" presId="urn:microsoft.com/office/officeart/2005/8/layout/hierarchy6"/>
    <dgm:cxn modelId="{7150714D-5E68-47B1-B3C8-338D94734E9F}" type="presParOf" srcId="{F41D2158-6866-414D-98F0-F7E3EDF1B6AC}" destId="{948814B3-06D1-4A02-98AF-DEF5FDC74CD9}" srcOrd="0" destOrd="0" presId="urn:microsoft.com/office/officeart/2005/8/layout/hierarchy6"/>
    <dgm:cxn modelId="{322F3C37-4D4E-4A73-81EC-F97178C8159F}" type="presParOf" srcId="{F41D2158-6866-414D-98F0-F7E3EDF1B6AC}" destId="{BAAACE03-BA83-43EF-A1CF-EC6775BCB1E8}" srcOrd="1" destOrd="0" presId="urn:microsoft.com/office/officeart/2005/8/layout/hierarchy6"/>
    <dgm:cxn modelId="{84E9AF41-B21F-4F98-9A22-6D0B1B881A48}" type="presParOf" srcId="{B2C537E8-31FA-444C-8CE9-14F63DD678BE}" destId="{B78BC0B6-F60E-432A-98EE-E9C33F02BFEB}" srcOrd="4" destOrd="0" presId="urn:microsoft.com/office/officeart/2005/8/layout/hierarchy6"/>
    <dgm:cxn modelId="{6E9A2793-18B9-4691-9B83-C194B9EB15EC}" type="presParOf" srcId="{B2C537E8-31FA-444C-8CE9-14F63DD678BE}" destId="{B350D745-5117-4C3C-82B3-FCCA0D80A873}" srcOrd="5" destOrd="0" presId="urn:microsoft.com/office/officeart/2005/8/layout/hierarchy6"/>
    <dgm:cxn modelId="{B56E2CAF-1706-4325-AFA8-FB0E9500A5F3}" type="presParOf" srcId="{B350D745-5117-4C3C-82B3-FCCA0D80A873}" destId="{0B40742A-5751-41BB-921F-CCAA48EBEC39}" srcOrd="0" destOrd="0" presId="urn:microsoft.com/office/officeart/2005/8/layout/hierarchy6"/>
    <dgm:cxn modelId="{967AE311-27B0-4E59-960A-5F92FD011E1C}" type="presParOf" srcId="{B350D745-5117-4C3C-82B3-FCCA0D80A873}" destId="{A03E7DFF-E6AD-4845-8F72-9495327DB65F}" srcOrd="1" destOrd="0" presId="urn:microsoft.com/office/officeart/2005/8/layout/hierarchy6"/>
    <dgm:cxn modelId="{3CAD6514-381C-453B-A3F1-84B6F43D3F41}" type="presParOf" srcId="{A03E7DFF-E6AD-4845-8F72-9495327DB65F}" destId="{66BFCA44-9848-4ABE-9FDC-4BFEB3418990}" srcOrd="0" destOrd="0" presId="urn:microsoft.com/office/officeart/2005/8/layout/hierarchy6"/>
    <dgm:cxn modelId="{331471D0-FEDB-4EDD-9A10-CA038E52F4BD}" type="presParOf" srcId="{A03E7DFF-E6AD-4845-8F72-9495327DB65F}" destId="{C5FDF9EE-4043-4E78-9926-872BF5A17616}" srcOrd="1" destOrd="0" presId="urn:microsoft.com/office/officeart/2005/8/layout/hierarchy6"/>
    <dgm:cxn modelId="{BDF2267F-B535-40E0-82E8-9D1773369622}" type="presParOf" srcId="{C5FDF9EE-4043-4E78-9926-872BF5A17616}" destId="{AC748D91-A022-4586-A7A6-B26A9E95D875}" srcOrd="0" destOrd="0" presId="urn:microsoft.com/office/officeart/2005/8/layout/hierarchy6"/>
    <dgm:cxn modelId="{FA7E3FE4-BEA4-4812-9586-133760A87F8A}" type="presParOf" srcId="{C5FDF9EE-4043-4E78-9926-872BF5A17616}" destId="{CC32D7A6-B926-4104-811E-996C06278CAB}" srcOrd="1" destOrd="0" presId="urn:microsoft.com/office/officeart/2005/8/layout/hierarchy6"/>
    <dgm:cxn modelId="{DD82D103-EDD9-41AB-9533-D7C83F1CDE20}" type="presParOf" srcId="{A03E7DFF-E6AD-4845-8F72-9495327DB65F}" destId="{40FEDF82-932E-4337-8B55-8CFAABD5BF70}" srcOrd="2" destOrd="0" presId="urn:microsoft.com/office/officeart/2005/8/layout/hierarchy6"/>
    <dgm:cxn modelId="{6E4D893F-D1CA-4148-AA63-737A37E09A22}" type="presParOf" srcId="{A03E7DFF-E6AD-4845-8F72-9495327DB65F}" destId="{5D6F3D2B-2B63-477C-89EB-61D13897E718}" srcOrd="3" destOrd="0" presId="urn:microsoft.com/office/officeart/2005/8/layout/hierarchy6"/>
    <dgm:cxn modelId="{9810B9BE-03E6-46E3-860B-9237F6DD769A}" type="presParOf" srcId="{5D6F3D2B-2B63-477C-89EB-61D13897E718}" destId="{F91CA862-D108-4871-A786-C5BE55B26E18}" srcOrd="0" destOrd="0" presId="urn:microsoft.com/office/officeart/2005/8/layout/hierarchy6"/>
    <dgm:cxn modelId="{1F09890C-68A8-4C13-AC00-8FD671B2E216}" type="presParOf" srcId="{5D6F3D2B-2B63-477C-89EB-61D13897E718}" destId="{72D0C922-6D4F-4DC1-AA0C-FB9A0FF0ED63}" srcOrd="1" destOrd="0" presId="urn:microsoft.com/office/officeart/2005/8/layout/hierarchy6"/>
    <dgm:cxn modelId="{1E8B53A2-D2F4-4BB9-8722-1190DE5B66BF}" type="presParOf" srcId="{A03E7DFF-E6AD-4845-8F72-9495327DB65F}" destId="{9E823A90-08B3-4C30-A968-5A9B53868290}" srcOrd="4" destOrd="0" presId="urn:microsoft.com/office/officeart/2005/8/layout/hierarchy6"/>
    <dgm:cxn modelId="{A3239592-08C7-44AD-A937-A8DF34B1A0E6}" type="presParOf" srcId="{A03E7DFF-E6AD-4845-8F72-9495327DB65F}" destId="{9EE2E527-E940-4F70-8EDE-8AF03763DAD4}" srcOrd="5" destOrd="0" presId="urn:microsoft.com/office/officeart/2005/8/layout/hierarchy6"/>
    <dgm:cxn modelId="{B831EFE1-D369-42DD-B4FA-10DB7725B7A6}" type="presParOf" srcId="{9EE2E527-E940-4F70-8EDE-8AF03763DAD4}" destId="{8C65AC8F-C650-40C7-9E9A-067BCBF6C8DF}" srcOrd="0" destOrd="0" presId="urn:microsoft.com/office/officeart/2005/8/layout/hierarchy6"/>
    <dgm:cxn modelId="{583FEB11-9D0F-4AE2-B496-12C868319783}" type="presParOf" srcId="{9EE2E527-E940-4F70-8EDE-8AF03763DAD4}" destId="{F441B81D-24F3-4600-A09E-2AB45A9119DD}" srcOrd="1" destOrd="0" presId="urn:microsoft.com/office/officeart/2005/8/layout/hierarchy6"/>
    <dgm:cxn modelId="{E76B0B27-F654-41A5-8CBA-37785A26A77F}" type="presParOf" srcId="{9FD79ADE-BDA6-4356-8758-6313C3090801}" destId="{F53C428B-1B32-4DEB-AFBE-7C27BB043868}"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F782647-2E4B-498B-B63E-5DE4035B748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9E8B07B-344B-412F-982E-755DB13E6AC5}">
      <dgm:prSet phldrT="[Text]" custT="1"/>
      <dgm:spPr>
        <a:xfrm>
          <a:off x="3410331" y="360222"/>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normalizeH="0" baseline="0">
              <a:solidFill>
                <a:sysClr val="window" lastClr="FFFFFF"/>
              </a:solidFill>
              <a:latin typeface="Helvetica Neue"/>
              <a:ea typeface="+mn-ea"/>
              <a:cs typeface="+mn-cs"/>
            </a:rPr>
            <a:t>Medicare</a:t>
          </a:r>
        </a:p>
      </dgm:t>
    </dgm:pt>
    <dgm:pt modelId="{17319C6A-77C2-458A-883D-A1117CA60654}" type="parTrans" cxnId="{89EF91A2-5D40-4D33-9004-B61E8CF2D822}">
      <dgm:prSet/>
      <dgm:spPr/>
      <dgm:t>
        <a:bodyPr/>
        <a:lstStyle/>
        <a:p>
          <a:endParaRPr lang="en-US"/>
        </a:p>
      </dgm:t>
    </dgm:pt>
    <dgm:pt modelId="{E2CF9EE4-7B63-4095-92F2-4E9F7D1A70D5}" type="sibTrans" cxnId="{89EF91A2-5D40-4D33-9004-B61E8CF2D822}">
      <dgm:prSet/>
      <dgm:spPr/>
      <dgm:t>
        <a:bodyPr/>
        <a:lstStyle/>
        <a:p>
          <a:endParaRPr lang="en-US"/>
        </a:p>
      </dgm:t>
    </dgm:pt>
    <dgm:pt modelId="{9BDFB6E7-E8D7-43FA-B7AB-8938AFB2F7DC}">
      <dgm:prSet phldrT="[Text]" custT="1"/>
      <dgm:spPr>
        <a:xfrm>
          <a:off x="3410331" y="1360567"/>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normalizeH="0" baseline="0">
              <a:solidFill>
                <a:sysClr val="window" lastClr="FFFFFF"/>
              </a:solidFill>
              <a:latin typeface="Helvetica Neue"/>
              <a:ea typeface="+mn-ea"/>
              <a:cs typeface="+mn-cs"/>
            </a:rPr>
            <a:t>Over 65</a:t>
          </a:r>
        </a:p>
      </dgm:t>
    </dgm:pt>
    <dgm:pt modelId="{5B96014E-333F-48AF-BC70-304FD69441F5}" type="parTrans" cxnId="{42E837F4-D9A0-4438-9D85-DFE6CBC09A64}">
      <dgm:prSet/>
      <dgm:spPr>
        <a:xfrm>
          <a:off x="4069079" y="1064691"/>
          <a:ext cx="91440" cy="295876"/>
        </a:xfrm>
        <a:custGeom>
          <a:avLst/>
          <a:gdLst/>
          <a:ahLst/>
          <a:cxnLst/>
          <a:rect l="0" t="0" r="0" b="0"/>
          <a:pathLst>
            <a:path>
              <a:moveTo>
                <a:pt x="45720" y="0"/>
              </a:moveTo>
              <a:lnTo>
                <a:pt x="45720" y="29587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44C6D19A-529E-4614-8693-4C7D9C7979CC}" type="sibTrans" cxnId="{42E837F4-D9A0-4438-9D85-DFE6CBC09A64}">
      <dgm:prSet/>
      <dgm:spPr/>
      <dgm:t>
        <a:bodyPr/>
        <a:lstStyle/>
        <a:p>
          <a:endParaRPr lang="en-US"/>
        </a:p>
      </dgm:t>
    </dgm:pt>
    <dgm:pt modelId="{6D1E4DF3-E6BF-44CD-AE8C-35A61FA81EE6}">
      <dgm:prSet phldrT="[Text]" custT="1"/>
      <dgm:spPr>
        <a:xfrm>
          <a:off x="703" y="2360913"/>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normalizeH="0" baseline="0">
              <a:solidFill>
                <a:sysClr val="window" lastClr="FFFFFF"/>
              </a:solidFill>
              <a:latin typeface="Helvetica Neue"/>
              <a:ea typeface="+mn-ea"/>
              <a:cs typeface="+mn-cs"/>
            </a:rPr>
            <a:t>Part A Hospital</a:t>
          </a:r>
        </a:p>
      </dgm:t>
    </dgm:pt>
    <dgm:pt modelId="{F12D4E90-BB89-416A-8747-F3D546B00742}" type="parTrans" cxnId="{A8D78F65-6077-4CD0-90BA-BAF6759644A8}">
      <dgm:prSet/>
      <dgm:spPr>
        <a:xfrm>
          <a:off x="705171" y="2065036"/>
          <a:ext cx="3409628" cy="295876"/>
        </a:xfrm>
        <a:custGeom>
          <a:avLst/>
          <a:gdLst/>
          <a:ahLst/>
          <a:cxnLst/>
          <a:rect l="0" t="0" r="0" b="0"/>
          <a:pathLst>
            <a:path>
              <a:moveTo>
                <a:pt x="3409628" y="0"/>
              </a:moveTo>
              <a:lnTo>
                <a:pt x="3409628" y="147938"/>
              </a:lnTo>
              <a:lnTo>
                <a:pt x="0" y="147938"/>
              </a:lnTo>
              <a:lnTo>
                <a:pt x="0" y="29587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CD76FA43-BCB9-43B4-8988-8B9F407B2D4F}" type="sibTrans" cxnId="{A8D78F65-6077-4CD0-90BA-BAF6759644A8}">
      <dgm:prSet/>
      <dgm:spPr/>
      <dgm:t>
        <a:bodyPr/>
        <a:lstStyle/>
        <a:p>
          <a:endParaRPr lang="en-US"/>
        </a:p>
      </dgm:t>
    </dgm:pt>
    <dgm:pt modelId="{4F7CD570-8740-4392-A124-7652D09896CC}">
      <dgm:prSet phldrT="[Text]" custT="1"/>
      <dgm:spPr>
        <a:xfrm>
          <a:off x="352937" y="3361258"/>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normalizeH="0" baseline="0">
              <a:solidFill>
                <a:sysClr val="window" lastClr="FFFFFF"/>
              </a:solidFill>
              <a:latin typeface="Helvetica Neue"/>
              <a:ea typeface="+mn-ea"/>
              <a:cs typeface="+mn-cs"/>
            </a:rPr>
            <a:t>compulsory</a:t>
          </a:r>
        </a:p>
      </dgm:t>
    </dgm:pt>
    <dgm:pt modelId="{FBBFE6B3-F6C1-4EC9-96DB-0EBBAEF0A1D8}" type="parTrans" cxnId="{F1C1FFA0-5677-4145-AF61-B4AEA0FC1B69}">
      <dgm:prSet/>
      <dgm:spPr>
        <a:xfrm>
          <a:off x="141596" y="3065382"/>
          <a:ext cx="211340" cy="648111"/>
        </a:xfrm>
        <a:custGeom>
          <a:avLst/>
          <a:gdLst/>
          <a:ahLst/>
          <a:cxnLst/>
          <a:rect l="0" t="0" r="0" b="0"/>
          <a:pathLst>
            <a:path>
              <a:moveTo>
                <a:pt x="0" y="0"/>
              </a:moveTo>
              <a:lnTo>
                <a:pt x="0" y="648111"/>
              </a:lnTo>
              <a:lnTo>
                <a:pt x="211340" y="64811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85B5DBCF-B384-4590-8C56-7BB5D10954A8}" type="sibTrans" cxnId="{F1C1FFA0-5677-4145-AF61-B4AEA0FC1B69}">
      <dgm:prSet/>
      <dgm:spPr/>
      <dgm:t>
        <a:bodyPr/>
        <a:lstStyle/>
        <a:p>
          <a:endParaRPr lang="en-US"/>
        </a:p>
      </dgm:t>
    </dgm:pt>
    <dgm:pt modelId="{58CF34A9-A39D-486C-88BD-418AE1A74D1D}">
      <dgm:prSet phldrT="[Text]" custT="1"/>
      <dgm:spPr>
        <a:xfrm>
          <a:off x="1705517" y="2360913"/>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normalizeH="0" baseline="0">
              <a:solidFill>
                <a:sysClr val="window" lastClr="FFFFFF"/>
              </a:solidFill>
              <a:latin typeface="Helvetica Neue"/>
              <a:ea typeface="+mn-ea"/>
              <a:cs typeface="+mn-cs"/>
            </a:rPr>
            <a:t>Part B  Medical</a:t>
          </a:r>
        </a:p>
      </dgm:t>
    </dgm:pt>
    <dgm:pt modelId="{E3EF2913-CDED-44BB-AFBA-018C6D9DC781}" type="parTrans" cxnId="{B208A214-D4A0-4C75-8C52-B488B4302B36}">
      <dgm:prSet/>
      <dgm:spPr>
        <a:xfrm>
          <a:off x="2409985" y="2065036"/>
          <a:ext cx="1704814" cy="295876"/>
        </a:xfrm>
        <a:custGeom>
          <a:avLst/>
          <a:gdLst/>
          <a:ahLst/>
          <a:cxnLst/>
          <a:rect l="0" t="0" r="0" b="0"/>
          <a:pathLst>
            <a:path>
              <a:moveTo>
                <a:pt x="1704814" y="0"/>
              </a:moveTo>
              <a:lnTo>
                <a:pt x="1704814" y="147938"/>
              </a:lnTo>
              <a:lnTo>
                <a:pt x="0" y="147938"/>
              </a:lnTo>
              <a:lnTo>
                <a:pt x="0" y="29587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A5C25683-2C68-424E-8321-5EA733364EE2}" type="sibTrans" cxnId="{B208A214-D4A0-4C75-8C52-B488B4302B36}">
      <dgm:prSet/>
      <dgm:spPr/>
      <dgm:t>
        <a:bodyPr/>
        <a:lstStyle/>
        <a:p>
          <a:endParaRPr lang="en-US"/>
        </a:p>
      </dgm:t>
    </dgm:pt>
    <dgm:pt modelId="{033E9EF8-FE74-4427-BA3B-F46FFB2FDEFC}">
      <dgm:prSet phldrT="[Text]" custT="1"/>
      <dgm:spPr>
        <a:xfrm>
          <a:off x="3410331" y="2360913"/>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normalizeH="0" baseline="0">
              <a:solidFill>
                <a:sysClr val="window" lastClr="FFFFFF"/>
              </a:solidFill>
              <a:latin typeface="Helvetica Neue"/>
              <a:ea typeface="+mn-ea"/>
              <a:cs typeface="+mn-cs"/>
            </a:rPr>
            <a:t>Part C Hospital and Medical</a:t>
          </a:r>
        </a:p>
      </dgm:t>
    </dgm:pt>
    <dgm:pt modelId="{357F25B1-CB38-48E2-9878-B835EC5274F8}" type="parTrans" cxnId="{24953070-6AA8-461D-B870-F4F26BCEE79A}">
      <dgm:prSet/>
      <dgm:spPr>
        <a:xfrm>
          <a:off x="4069080" y="2065036"/>
          <a:ext cx="91440" cy="295876"/>
        </a:xfrm>
        <a:custGeom>
          <a:avLst/>
          <a:gdLst/>
          <a:ahLst/>
          <a:cxnLst/>
          <a:rect l="0" t="0" r="0" b="0"/>
          <a:pathLst>
            <a:path>
              <a:moveTo>
                <a:pt x="45720" y="0"/>
              </a:moveTo>
              <a:lnTo>
                <a:pt x="45720" y="29587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091FA0CD-D5FC-4649-B2D1-3043B879785E}" type="sibTrans" cxnId="{24953070-6AA8-461D-B870-F4F26BCEE79A}">
      <dgm:prSet/>
      <dgm:spPr/>
      <dgm:t>
        <a:bodyPr/>
        <a:lstStyle/>
        <a:p>
          <a:endParaRPr lang="en-US"/>
        </a:p>
      </dgm:t>
    </dgm:pt>
    <dgm:pt modelId="{B6B40DC0-C7DF-44BA-AFA0-B2E27F51877D}">
      <dgm:prSet phldrT="[Text]"/>
      <dgm:spPr>
        <a:xfrm>
          <a:off x="5115145" y="2360913"/>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cap="all" normalizeH="0" baseline="0">
              <a:solidFill>
                <a:sysClr val="window" lastClr="FFFFFF"/>
              </a:solidFill>
              <a:latin typeface="Helvetica Neue"/>
              <a:ea typeface="+mn-ea"/>
              <a:cs typeface="+mn-cs"/>
            </a:rPr>
            <a:t>Part D Prescriptions</a:t>
          </a:r>
        </a:p>
      </dgm:t>
    </dgm:pt>
    <dgm:pt modelId="{085DBEEE-0E2A-4C9E-81BE-859399548ED1}" type="parTrans" cxnId="{C3D195C2-FD61-49CD-9365-25AF92324831}">
      <dgm:prSet/>
      <dgm:spPr>
        <a:xfrm>
          <a:off x="4114800" y="2065036"/>
          <a:ext cx="1704814" cy="295876"/>
        </a:xfrm>
        <a:custGeom>
          <a:avLst/>
          <a:gdLst/>
          <a:ahLst/>
          <a:cxnLst/>
          <a:rect l="0" t="0" r="0" b="0"/>
          <a:pathLst>
            <a:path>
              <a:moveTo>
                <a:pt x="0" y="0"/>
              </a:moveTo>
              <a:lnTo>
                <a:pt x="0" y="147938"/>
              </a:lnTo>
              <a:lnTo>
                <a:pt x="1704814" y="147938"/>
              </a:lnTo>
              <a:lnTo>
                <a:pt x="1704814" y="29587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391D765C-A27E-4D66-A5C1-F5EAC15C0951}" type="sibTrans" cxnId="{C3D195C2-FD61-49CD-9365-25AF92324831}">
      <dgm:prSet/>
      <dgm:spPr/>
      <dgm:t>
        <a:bodyPr/>
        <a:lstStyle/>
        <a:p>
          <a:endParaRPr lang="en-US"/>
        </a:p>
      </dgm:t>
    </dgm:pt>
    <dgm:pt modelId="{9792FFB9-C2E4-4DC8-98CF-A04FACF1A613}">
      <dgm:prSet phldrT="[Text]"/>
      <dgm:spPr>
        <a:xfrm>
          <a:off x="6819959" y="2360913"/>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cap="all" normalizeH="0" baseline="0" err="1">
              <a:solidFill>
                <a:sysClr val="window" lastClr="FFFFFF"/>
              </a:solidFill>
              <a:latin typeface="Helvetica Neue"/>
              <a:ea typeface="+mn-ea"/>
              <a:cs typeface="+mn-cs"/>
            </a:rPr>
            <a:t>Medigap</a:t>
          </a:r>
          <a:r>
            <a:rPr lang="en-US" cap="all" normalizeH="0" baseline="0">
              <a:solidFill>
                <a:sysClr val="window" lastClr="FFFFFF"/>
              </a:solidFill>
              <a:latin typeface="Helvetica Neue"/>
              <a:ea typeface="+mn-ea"/>
              <a:cs typeface="+mn-cs"/>
            </a:rPr>
            <a:t> Supplemental</a:t>
          </a:r>
        </a:p>
      </dgm:t>
    </dgm:pt>
    <dgm:pt modelId="{B4305AB1-AC7D-4D0F-AFBE-BE173B69855C}" type="parTrans" cxnId="{6D0101C6-4717-400A-ACF7-58E16E342790}">
      <dgm:prSet/>
      <dgm:spPr>
        <a:xfrm>
          <a:off x="4114800" y="2065036"/>
          <a:ext cx="3409628" cy="295876"/>
        </a:xfrm>
        <a:custGeom>
          <a:avLst/>
          <a:gdLst/>
          <a:ahLst/>
          <a:cxnLst/>
          <a:rect l="0" t="0" r="0" b="0"/>
          <a:pathLst>
            <a:path>
              <a:moveTo>
                <a:pt x="0" y="0"/>
              </a:moveTo>
              <a:lnTo>
                <a:pt x="0" y="147938"/>
              </a:lnTo>
              <a:lnTo>
                <a:pt x="3409628" y="147938"/>
              </a:lnTo>
              <a:lnTo>
                <a:pt x="3409628" y="29587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D4FCC5D0-36EF-4E24-BC59-056D0FCB1F49}" type="sibTrans" cxnId="{6D0101C6-4717-400A-ACF7-58E16E342790}">
      <dgm:prSet/>
      <dgm:spPr/>
      <dgm:t>
        <a:bodyPr/>
        <a:lstStyle/>
        <a:p>
          <a:endParaRPr lang="en-US"/>
        </a:p>
      </dgm:t>
    </dgm:pt>
    <dgm:pt modelId="{45CCBB77-B840-480C-B674-BA23EA2CA2E6}">
      <dgm:prSet phldrT="[Text]" custT="1"/>
      <dgm:spPr>
        <a:xfrm>
          <a:off x="5115145" y="360222"/>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normalizeH="0" baseline="0">
              <a:solidFill>
                <a:sysClr val="window" lastClr="FFFFFF"/>
              </a:solidFill>
              <a:latin typeface="Helvetica Neue"/>
              <a:ea typeface="+mn-ea"/>
              <a:cs typeface="+mn-cs"/>
            </a:rPr>
            <a:t>Medicaid</a:t>
          </a:r>
        </a:p>
      </dgm:t>
    </dgm:pt>
    <dgm:pt modelId="{8FE5CE5A-959A-4BF3-9DBA-A71184663298}" type="parTrans" cxnId="{09E46D66-9393-4CB2-A98D-41376CC21A7D}">
      <dgm:prSet/>
      <dgm:spPr/>
      <dgm:t>
        <a:bodyPr/>
        <a:lstStyle/>
        <a:p>
          <a:endParaRPr lang="en-US"/>
        </a:p>
      </dgm:t>
    </dgm:pt>
    <dgm:pt modelId="{A6CFCEA8-79FB-414B-9F2D-DA150FD4DC67}" type="sibTrans" cxnId="{09E46D66-9393-4CB2-A98D-41376CC21A7D}">
      <dgm:prSet/>
      <dgm:spPr/>
      <dgm:t>
        <a:bodyPr/>
        <a:lstStyle/>
        <a:p>
          <a:endParaRPr lang="en-US"/>
        </a:p>
      </dgm:t>
    </dgm:pt>
    <dgm:pt modelId="{757CDBEC-DE6A-4244-A91A-E27798C1184C}">
      <dgm:prSet phldrT="[Text]" custT="1"/>
      <dgm:spPr>
        <a:xfrm>
          <a:off x="5115145" y="1360567"/>
          <a:ext cx="1408937" cy="704468"/>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normalizeH="0" baseline="0">
              <a:solidFill>
                <a:sysClr val="window" lastClr="FFFFFF"/>
              </a:solidFill>
              <a:latin typeface="Helvetica Neue"/>
              <a:ea typeface="+mn-ea"/>
              <a:cs typeface="+mn-cs"/>
            </a:rPr>
            <a:t>Need-based</a:t>
          </a:r>
        </a:p>
      </dgm:t>
    </dgm:pt>
    <dgm:pt modelId="{4BCAA64F-DB08-4BAB-914C-00C292CCC803}" type="parTrans" cxnId="{2D9D8929-7758-4D26-8C40-4EF5F8BC4DFD}">
      <dgm:prSet/>
      <dgm:spPr>
        <a:xfrm>
          <a:off x="5773894" y="1064691"/>
          <a:ext cx="91440" cy="295876"/>
        </a:xfrm>
        <a:custGeom>
          <a:avLst/>
          <a:gdLst/>
          <a:ahLst/>
          <a:cxnLst/>
          <a:rect l="0" t="0" r="0" b="0"/>
          <a:pathLst>
            <a:path>
              <a:moveTo>
                <a:pt x="45720" y="0"/>
              </a:moveTo>
              <a:lnTo>
                <a:pt x="45720" y="295876"/>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FCEC458E-CA21-422A-9934-1AE6D3E07BA9}" type="sibTrans" cxnId="{2D9D8929-7758-4D26-8C40-4EF5F8BC4DFD}">
      <dgm:prSet/>
      <dgm:spPr/>
      <dgm:t>
        <a:bodyPr/>
        <a:lstStyle/>
        <a:p>
          <a:endParaRPr lang="en-US"/>
        </a:p>
      </dgm:t>
    </dgm:pt>
    <dgm:pt modelId="{2373BE51-893D-42DD-A3FF-3D9C6522ACD1}" type="pres">
      <dgm:prSet presAssocID="{3F782647-2E4B-498B-B63E-5DE4035B7486}" presName="hierChild1" presStyleCnt="0">
        <dgm:presLayoutVars>
          <dgm:orgChart val="1"/>
          <dgm:chPref val="1"/>
          <dgm:dir/>
          <dgm:animOne val="branch"/>
          <dgm:animLvl val="lvl"/>
          <dgm:resizeHandles/>
        </dgm:presLayoutVars>
      </dgm:prSet>
      <dgm:spPr/>
    </dgm:pt>
    <dgm:pt modelId="{A3CA2915-141B-420B-8C2F-6F3F0F7695ED}" type="pres">
      <dgm:prSet presAssocID="{89E8B07B-344B-412F-982E-755DB13E6AC5}" presName="hierRoot1" presStyleCnt="0">
        <dgm:presLayoutVars>
          <dgm:hierBranch val="init"/>
        </dgm:presLayoutVars>
      </dgm:prSet>
      <dgm:spPr/>
    </dgm:pt>
    <dgm:pt modelId="{32066DB3-5C7B-4070-A173-C8CA37F68E96}" type="pres">
      <dgm:prSet presAssocID="{89E8B07B-344B-412F-982E-755DB13E6AC5}" presName="rootComposite1" presStyleCnt="0"/>
      <dgm:spPr/>
    </dgm:pt>
    <dgm:pt modelId="{6D8BD363-1356-4668-879B-790DA9D82658}" type="pres">
      <dgm:prSet presAssocID="{89E8B07B-344B-412F-982E-755DB13E6AC5}" presName="rootText1" presStyleLbl="node0" presStyleIdx="0" presStyleCnt="2">
        <dgm:presLayoutVars>
          <dgm:chPref val="3"/>
        </dgm:presLayoutVars>
      </dgm:prSet>
      <dgm:spPr>
        <a:prstGeom prst="roundRect">
          <a:avLst/>
        </a:prstGeom>
      </dgm:spPr>
    </dgm:pt>
    <dgm:pt modelId="{C6F4DD8F-B7CC-4285-848B-9A6B526D7DF4}" type="pres">
      <dgm:prSet presAssocID="{89E8B07B-344B-412F-982E-755DB13E6AC5}" presName="rootConnector1" presStyleLbl="node1" presStyleIdx="0" presStyleCnt="0"/>
      <dgm:spPr/>
    </dgm:pt>
    <dgm:pt modelId="{C3103AE5-0387-4482-9F4E-B46A7BEF2445}" type="pres">
      <dgm:prSet presAssocID="{89E8B07B-344B-412F-982E-755DB13E6AC5}" presName="hierChild2" presStyleCnt="0"/>
      <dgm:spPr/>
    </dgm:pt>
    <dgm:pt modelId="{3B81A813-EDF6-489A-9811-2C22D4CF0138}" type="pres">
      <dgm:prSet presAssocID="{5B96014E-333F-48AF-BC70-304FD69441F5}" presName="Name37" presStyleLbl="parChTrans1D2" presStyleIdx="0" presStyleCnt="2"/>
      <dgm:spPr/>
    </dgm:pt>
    <dgm:pt modelId="{889268D0-0F79-4A27-B804-AAA429505114}" type="pres">
      <dgm:prSet presAssocID="{9BDFB6E7-E8D7-43FA-B7AB-8938AFB2F7DC}" presName="hierRoot2" presStyleCnt="0">
        <dgm:presLayoutVars>
          <dgm:hierBranch val="init"/>
        </dgm:presLayoutVars>
      </dgm:prSet>
      <dgm:spPr/>
    </dgm:pt>
    <dgm:pt modelId="{66D09298-3B8D-4216-AB37-9F76A5170D75}" type="pres">
      <dgm:prSet presAssocID="{9BDFB6E7-E8D7-43FA-B7AB-8938AFB2F7DC}" presName="rootComposite" presStyleCnt="0"/>
      <dgm:spPr/>
    </dgm:pt>
    <dgm:pt modelId="{63A33606-EAEC-4502-8454-48F1AB29DFA0}" type="pres">
      <dgm:prSet presAssocID="{9BDFB6E7-E8D7-43FA-B7AB-8938AFB2F7DC}" presName="rootText" presStyleLbl="node2" presStyleIdx="0" presStyleCnt="2">
        <dgm:presLayoutVars>
          <dgm:chPref val="3"/>
        </dgm:presLayoutVars>
      </dgm:prSet>
      <dgm:spPr>
        <a:prstGeom prst="roundRect">
          <a:avLst/>
        </a:prstGeom>
      </dgm:spPr>
    </dgm:pt>
    <dgm:pt modelId="{A4BAC939-F736-44B1-B2E0-B56731D67BAC}" type="pres">
      <dgm:prSet presAssocID="{9BDFB6E7-E8D7-43FA-B7AB-8938AFB2F7DC}" presName="rootConnector" presStyleLbl="node2" presStyleIdx="0" presStyleCnt="2"/>
      <dgm:spPr/>
    </dgm:pt>
    <dgm:pt modelId="{894A9BA9-5236-4C0D-A1E7-457984B9AB7C}" type="pres">
      <dgm:prSet presAssocID="{9BDFB6E7-E8D7-43FA-B7AB-8938AFB2F7DC}" presName="hierChild4" presStyleCnt="0"/>
      <dgm:spPr/>
    </dgm:pt>
    <dgm:pt modelId="{A937C434-84FE-4748-A45C-6A15E8112674}" type="pres">
      <dgm:prSet presAssocID="{F12D4E90-BB89-416A-8747-F3D546B00742}" presName="Name37" presStyleLbl="parChTrans1D3" presStyleIdx="0" presStyleCnt="5"/>
      <dgm:spPr/>
    </dgm:pt>
    <dgm:pt modelId="{3F3C6BCF-4ECC-4AAA-9070-02A63530535B}" type="pres">
      <dgm:prSet presAssocID="{6D1E4DF3-E6BF-44CD-AE8C-35A61FA81EE6}" presName="hierRoot2" presStyleCnt="0">
        <dgm:presLayoutVars>
          <dgm:hierBranch val="init"/>
        </dgm:presLayoutVars>
      </dgm:prSet>
      <dgm:spPr/>
    </dgm:pt>
    <dgm:pt modelId="{C1E0EF98-8A4E-4E94-97AE-DB1E163B09B5}" type="pres">
      <dgm:prSet presAssocID="{6D1E4DF3-E6BF-44CD-AE8C-35A61FA81EE6}" presName="rootComposite" presStyleCnt="0"/>
      <dgm:spPr/>
    </dgm:pt>
    <dgm:pt modelId="{8E6F2863-C328-449D-819E-1BFCE167FE6C}" type="pres">
      <dgm:prSet presAssocID="{6D1E4DF3-E6BF-44CD-AE8C-35A61FA81EE6}" presName="rootText" presStyleLbl="node3" presStyleIdx="0" presStyleCnt="5">
        <dgm:presLayoutVars>
          <dgm:chPref val="3"/>
        </dgm:presLayoutVars>
      </dgm:prSet>
      <dgm:spPr>
        <a:prstGeom prst="roundRect">
          <a:avLst/>
        </a:prstGeom>
      </dgm:spPr>
    </dgm:pt>
    <dgm:pt modelId="{2D6B36FF-18AB-4FF1-BD86-47FB14B26931}" type="pres">
      <dgm:prSet presAssocID="{6D1E4DF3-E6BF-44CD-AE8C-35A61FA81EE6}" presName="rootConnector" presStyleLbl="node3" presStyleIdx="0" presStyleCnt="5"/>
      <dgm:spPr/>
    </dgm:pt>
    <dgm:pt modelId="{FB604628-085D-42C4-A35B-E3E94B213668}" type="pres">
      <dgm:prSet presAssocID="{6D1E4DF3-E6BF-44CD-AE8C-35A61FA81EE6}" presName="hierChild4" presStyleCnt="0"/>
      <dgm:spPr/>
    </dgm:pt>
    <dgm:pt modelId="{4A7D8F09-5F0D-4975-ADAA-003289842F47}" type="pres">
      <dgm:prSet presAssocID="{FBBFE6B3-F6C1-4EC9-96DB-0EBBAEF0A1D8}" presName="Name37" presStyleLbl="parChTrans1D4" presStyleIdx="0" presStyleCnt="1"/>
      <dgm:spPr/>
    </dgm:pt>
    <dgm:pt modelId="{0BE7E519-13B6-41E1-AECB-564066078281}" type="pres">
      <dgm:prSet presAssocID="{4F7CD570-8740-4392-A124-7652D09896CC}" presName="hierRoot2" presStyleCnt="0">
        <dgm:presLayoutVars>
          <dgm:hierBranch val="init"/>
        </dgm:presLayoutVars>
      </dgm:prSet>
      <dgm:spPr/>
    </dgm:pt>
    <dgm:pt modelId="{F9595D7A-FAAD-42EF-B46D-87CBEFDA0D08}" type="pres">
      <dgm:prSet presAssocID="{4F7CD570-8740-4392-A124-7652D09896CC}" presName="rootComposite" presStyleCnt="0"/>
      <dgm:spPr/>
    </dgm:pt>
    <dgm:pt modelId="{F90217BA-468B-4E22-BBC7-AF8D57FA7250}" type="pres">
      <dgm:prSet presAssocID="{4F7CD570-8740-4392-A124-7652D09896CC}" presName="rootText" presStyleLbl="node4" presStyleIdx="0" presStyleCnt="1">
        <dgm:presLayoutVars>
          <dgm:chPref val="3"/>
        </dgm:presLayoutVars>
      </dgm:prSet>
      <dgm:spPr>
        <a:prstGeom prst="roundRect">
          <a:avLst/>
        </a:prstGeom>
      </dgm:spPr>
    </dgm:pt>
    <dgm:pt modelId="{3B204870-A8CA-4C2E-971F-57D6AE15C26F}" type="pres">
      <dgm:prSet presAssocID="{4F7CD570-8740-4392-A124-7652D09896CC}" presName="rootConnector" presStyleLbl="node4" presStyleIdx="0" presStyleCnt="1"/>
      <dgm:spPr/>
    </dgm:pt>
    <dgm:pt modelId="{A4241E7F-ED69-408C-9E67-C6F906077156}" type="pres">
      <dgm:prSet presAssocID="{4F7CD570-8740-4392-A124-7652D09896CC}" presName="hierChild4" presStyleCnt="0"/>
      <dgm:spPr/>
    </dgm:pt>
    <dgm:pt modelId="{9ABB7752-D54E-46D1-A37A-E9D7BCEDBAF4}" type="pres">
      <dgm:prSet presAssocID="{4F7CD570-8740-4392-A124-7652D09896CC}" presName="hierChild5" presStyleCnt="0"/>
      <dgm:spPr/>
    </dgm:pt>
    <dgm:pt modelId="{F3960D5F-9706-4B5B-B614-DA202381A134}" type="pres">
      <dgm:prSet presAssocID="{6D1E4DF3-E6BF-44CD-AE8C-35A61FA81EE6}" presName="hierChild5" presStyleCnt="0"/>
      <dgm:spPr/>
    </dgm:pt>
    <dgm:pt modelId="{B4550390-D95E-4D4A-AD85-725FC8591826}" type="pres">
      <dgm:prSet presAssocID="{E3EF2913-CDED-44BB-AFBA-018C6D9DC781}" presName="Name37" presStyleLbl="parChTrans1D3" presStyleIdx="1" presStyleCnt="5"/>
      <dgm:spPr/>
    </dgm:pt>
    <dgm:pt modelId="{607C9E2F-779A-416A-91F6-53A58E99E321}" type="pres">
      <dgm:prSet presAssocID="{58CF34A9-A39D-486C-88BD-418AE1A74D1D}" presName="hierRoot2" presStyleCnt="0">
        <dgm:presLayoutVars>
          <dgm:hierBranch val="init"/>
        </dgm:presLayoutVars>
      </dgm:prSet>
      <dgm:spPr/>
    </dgm:pt>
    <dgm:pt modelId="{0FB6FB5D-C2EE-47BF-983A-61333EC9AFEC}" type="pres">
      <dgm:prSet presAssocID="{58CF34A9-A39D-486C-88BD-418AE1A74D1D}" presName="rootComposite" presStyleCnt="0"/>
      <dgm:spPr/>
    </dgm:pt>
    <dgm:pt modelId="{358B9B4B-15E5-46F2-B147-E2E20E982DFC}" type="pres">
      <dgm:prSet presAssocID="{58CF34A9-A39D-486C-88BD-418AE1A74D1D}" presName="rootText" presStyleLbl="node3" presStyleIdx="1" presStyleCnt="5">
        <dgm:presLayoutVars>
          <dgm:chPref val="3"/>
        </dgm:presLayoutVars>
      </dgm:prSet>
      <dgm:spPr>
        <a:prstGeom prst="roundRect">
          <a:avLst/>
        </a:prstGeom>
      </dgm:spPr>
    </dgm:pt>
    <dgm:pt modelId="{E9EFC028-737D-4851-B82F-AFCF659B9CB9}" type="pres">
      <dgm:prSet presAssocID="{58CF34A9-A39D-486C-88BD-418AE1A74D1D}" presName="rootConnector" presStyleLbl="node3" presStyleIdx="1" presStyleCnt="5"/>
      <dgm:spPr/>
    </dgm:pt>
    <dgm:pt modelId="{B6C86C33-8049-4A0B-A6E4-6CD98D990AD0}" type="pres">
      <dgm:prSet presAssocID="{58CF34A9-A39D-486C-88BD-418AE1A74D1D}" presName="hierChild4" presStyleCnt="0"/>
      <dgm:spPr/>
    </dgm:pt>
    <dgm:pt modelId="{937E1FC1-C60D-4D82-9575-54496DDA6580}" type="pres">
      <dgm:prSet presAssocID="{58CF34A9-A39D-486C-88BD-418AE1A74D1D}" presName="hierChild5" presStyleCnt="0"/>
      <dgm:spPr/>
    </dgm:pt>
    <dgm:pt modelId="{FD5F053A-9A02-471B-8710-950C8CCAAB9E}" type="pres">
      <dgm:prSet presAssocID="{357F25B1-CB38-48E2-9878-B835EC5274F8}" presName="Name37" presStyleLbl="parChTrans1D3" presStyleIdx="2" presStyleCnt="5"/>
      <dgm:spPr/>
    </dgm:pt>
    <dgm:pt modelId="{BB711B46-DCA1-4DDE-9809-73B4D2B99FAF}" type="pres">
      <dgm:prSet presAssocID="{033E9EF8-FE74-4427-BA3B-F46FFB2FDEFC}" presName="hierRoot2" presStyleCnt="0">
        <dgm:presLayoutVars>
          <dgm:hierBranch val="init"/>
        </dgm:presLayoutVars>
      </dgm:prSet>
      <dgm:spPr/>
    </dgm:pt>
    <dgm:pt modelId="{22680DF2-C5F3-4B78-A259-FD04D7DD119A}" type="pres">
      <dgm:prSet presAssocID="{033E9EF8-FE74-4427-BA3B-F46FFB2FDEFC}" presName="rootComposite" presStyleCnt="0"/>
      <dgm:spPr/>
    </dgm:pt>
    <dgm:pt modelId="{F9AA67E4-E948-4B93-AF1A-42FBE70A3026}" type="pres">
      <dgm:prSet presAssocID="{033E9EF8-FE74-4427-BA3B-F46FFB2FDEFC}" presName="rootText" presStyleLbl="node3" presStyleIdx="2" presStyleCnt="5">
        <dgm:presLayoutVars>
          <dgm:chPref val="3"/>
        </dgm:presLayoutVars>
      </dgm:prSet>
      <dgm:spPr>
        <a:prstGeom prst="roundRect">
          <a:avLst/>
        </a:prstGeom>
      </dgm:spPr>
    </dgm:pt>
    <dgm:pt modelId="{5F1DBCAD-24C0-45EB-9D0A-F42ED8B5E522}" type="pres">
      <dgm:prSet presAssocID="{033E9EF8-FE74-4427-BA3B-F46FFB2FDEFC}" presName="rootConnector" presStyleLbl="node3" presStyleIdx="2" presStyleCnt="5"/>
      <dgm:spPr/>
    </dgm:pt>
    <dgm:pt modelId="{6AD02134-BD95-4ED9-8479-0821CC43D09D}" type="pres">
      <dgm:prSet presAssocID="{033E9EF8-FE74-4427-BA3B-F46FFB2FDEFC}" presName="hierChild4" presStyleCnt="0"/>
      <dgm:spPr/>
    </dgm:pt>
    <dgm:pt modelId="{E8FB0C6A-34A8-4651-85B8-1715F6233ADA}" type="pres">
      <dgm:prSet presAssocID="{033E9EF8-FE74-4427-BA3B-F46FFB2FDEFC}" presName="hierChild5" presStyleCnt="0"/>
      <dgm:spPr/>
    </dgm:pt>
    <dgm:pt modelId="{14AD5A43-F533-45DD-A371-549FC17A162D}" type="pres">
      <dgm:prSet presAssocID="{085DBEEE-0E2A-4C9E-81BE-859399548ED1}" presName="Name37" presStyleLbl="parChTrans1D3" presStyleIdx="3" presStyleCnt="5"/>
      <dgm:spPr/>
    </dgm:pt>
    <dgm:pt modelId="{64DCB0F3-9F64-42A3-99AA-8271EE75A552}" type="pres">
      <dgm:prSet presAssocID="{B6B40DC0-C7DF-44BA-AFA0-B2E27F51877D}" presName="hierRoot2" presStyleCnt="0">
        <dgm:presLayoutVars>
          <dgm:hierBranch val="init"/>
        </dgm:presLayoutVars>
      </dgm:prSet>
      <dgm:spPr/>
    </dgm:pt>
    <dgm:pt modelId="{E13341D2-6789-4DD9-92A9-7CD2C997E8D8}" type="pres">
      <dgm:prSet presAssocID="{B6B40DC0-C7DF-44BA-AFA0-B2E27F51877D}" presName="rootComposite" presStyleCnt="0"/>
      <dgm:spPr/>
    </dgm:pt>
    <dgm:pt modelId="{46093987-7182-4AD5-B9AE-B26B817CFC79}" type="pres">
      <dgm:prSet presAssocID="{B6B40DC0-C7DF-44BA-AFA0-B2E27F51877D}" presName="rootText" presStyleLbl="node3" presStyleIdx="3" presStyleCnt="5">
        <dgm:presLayoutVars>
          <dgm:chPref val="3"/>
        </dgm:presLayoutVars>
      </dgm:prSet>
      <dgm:spPr>
        <a:prstGeom prst="roundRect">
          <a:avLst/>
        </a:prstGeom>
      </dgm:spPr>
    </dgm:pt>
    <dgm:pt modelId="{27FC5E3D-286F-4E97-AB05-BC77E8DE71A3}" type="pres">
      <dgm:prSet presAssocID="{B6B40DC0-C7DF-44BA-AFA0-B2E27F51877D}" presName="rootConnector" presStyleLbl="node3" presStyleIdx="3" presStyleCnt="5"/>
      <dgm:spPr/>
    </dgm:pt>
    <dgm:pt modelId="{D2CABB0C-E06C-4FE5-B119-867F79BC67EB}" type="pres">
      <dgm:prSet presAssocID="{B6B40DC0-C7DF-44BA-AFA0-B2E27F51877D}" presName="hierChild4" presStyleCnt="0"/>
      <dgm:spPr/>
    </dgm:pt>
    <dgm:pt modelId="{2671A3A3-8966-4262-A257-30609F01F204}" type="pres">
      <dgm:prSet presAssocID="{B6B40DC0-C7DF-44BA-AFA0-B2E27F51877D}" presName="hierChild5" presStyleCnt="0"/>
      <dgm:spPr/>
    </dgm:pt>
    <dgm:pt modelId="{021F6D87-988B-433C-A687-DD1661992849}" type="pres">
      <dgm:prSet presAssocID="{B4305AB1-AC7D-4D0F-AFBE-BE173B69855C}" presName="Name37" presStyleLbl="parChTrans1D3" presStyleIdx="4" presStyleCnt="5"/>
      <dgm:spPr/>
    </dgm:pt>
    <dgm:pt modelId="{44F6E3FE-E484-4E6D-93AD-6A7F2B8C9D2B}" type="pres">
      <dgm:prSet presAssocID="{9792FFB9-C2E4-4DC8-98CF-A04FACF1A613}" presName="hierRoot2" presStyleCnt="0">
        <dgm:presLayoutVars>
          <dgm:hierBranch val="init"/>
        </dgm:presLayoutVars>
      </dgm:prSet>
      <dgm:spPr/>
    </dgm:pt>
    <dgm:pt modelId="{67210AF2-4376-4C96-A9F7-3863B1C75AAB}" type="pres">
      <dgm:prSet presAssocID="{9792FFB9-C2E4-4DC8-98CF-A04FACF1A613}" presName="rootComposite" presStyleCnt="0"/>
      <dgm:spPr/>
    </dgm:pt>
    <dgm:pt modelId="{CBBEF8C8-C73E-41D7-819D-7A7D1F09B7D9}" type="pres">
      <dgm:prSet presAssocID="{9792FFB9-C2E4-4DC8-98CF-A04FACF1A613}" presName="rootText" presStyleLbl="node3" presStyleIdx="4" presStyleCnt="5">
        <dgm:presLayoutVars>
          <dgm:chPref val="3"/>
        </dgm:presLayoutVars>
      </dgm:prSet>
      <dgm:spPr>
        <a:prstGeom prst="roundRect">
          <a:avLst/>
        </a:prstGeom>
      </dgm:spPr>
    </dgm:pt>
    <dgm:pt modelId="{BE203166-1FF4-4945-9F19-B8593A0E4367}" type="pres">
      <dgm:prSet presAssocID="{9792FFB9-C2E4-4DC8-98CF-A04FACF1A613}" presName="rootConnector" presStyleLbl="node3" presStyleIdx="4" presStyleCnt="5"/>
      <dgm:spPr/>
    </dgm:pt>
    <dgm:pt modelId="{AE4B2D20-E1DD-43E5-B5C3-1358C501BD3C}" type="pres">
      <dgm:prSet presAssocID="{9792FFB9-C2E4-4DC8-98CF-A04FACF1A613}" presName="hierChild4" presStyleCnt="0"/>
      <dgm:spPr/>
    </dgm:pt>
    <dgm:pt modelId="{0D99D917-4517-4F16-856E-53320BD27FF5}" type="pres">
      <dgm:prSet presAssocID="{9792FFB9-C2E4-4DC8-98CF-A04FACF1A613}" presName="hierChild5" presStyleCnt="0"/>
      <dgm:spPr/>
    </dgm:pt>
    <dgm:pt modelId="{3FC265FD-220E-46BF-BB7A-A9123256AA3D}" type="pres">
      <dgm:prSet presAssocID="{9BDFB6E7-E8D7-43FA-B7AB-8938AFB2F7DC}" presName="hierChild5" presStyleCnt="0"/>
      <dgm:spPr/>
    </dgm:pt>
    <dgm:pt modelId="{D9C411F2-132C-478A-BC39-A2C2B318A834}" type="pres">
      <dgm:prSet presAssocID="{89E8B07B-344B-412F-982E-755DB13E6AC5}" presName="hierChild3" presStyleCnt="0"/>
      <dgm:spPr/>
    </dgm:pt>
    <dgm:pt modelId="{90DA21BD-1716-40E5-AA71-ACC1A76091B4}" type="pres">
      <dgm:prSet presAssocID="{45CCBB77-B840-480C-B674-BA23EA2CA2E6}" presName="hierRoot1" presStyleCnt="0">
        <dgm:presLayoutVars>
          <dgm:hierBranch val="init"/>
        </dgm:presLayoutVars>
      </dgm:prSet>
      <dgm:spPr/>
    </dgm:pt>
    <dgm:pt modelId="{5770A224-9EF2-4D1C-8ECE-2E2357DC5DB7}" type="pres">
      <dgm:prSet presAssocID="{45CCBB77-B840-480C-B674-BA23EA2CA2E6}" presName="rootComposite1" presStyleCnt="0"/>
      <dgm:spPr/>
    </dgm:pt>
    <dgm:pt modelId="{4DE61C3D-20BB-4119-B9BF-050683AE1C88}" type="pres">
      <dgm:prSet presAssocID="{45CCBB77-B840-480C-B674-BA23EA2CA2E6}" presName="rootText1" presStyleLbl="node0" presStyleIdx="1" presStyleCnt="2">
        <dgm:presLayoutVars>
          <dgm:chPref val="3"/>
        </dgm:presLayoutVars>
      </dgm:prSet>
      <dgm:spPr>
        <a:prstGeom prst="roundRect">
          <a:avLst/>
        </a:prstGeom>
      </dgm:spPr>
    </dgm:pt>
    <dgm:pt modelId="{298D6A31-6201-46A1-9052-CE329204E4DF}" type="pres">
      <dgm:prSet presAssocID="{45CCBB77-B840-480C-B674-BA23EA2CA2E6}" presName="rootConnector1" presStyleLbl="node1" presStyleIdx="0" presStyleCnt="0"/>
      <dgm:spPr/>
    </dgm:pt>
    <dgm:pt modelId="{3F209F1A-A510-4B84-9B3F-442F7B732BDB}" type="pres">
      <dgm:prSet presAssocID="{45CCBB77-B840-480C-B674-BA23EA2CA2E6}" presName="hierChild2" presStyleCnt="0"/>
      <dgm:spPr/>
    </dgm:pt>
    <dgm:pt modelId="{39A3A089-40DA-4347-AA58-0F6365F4A37F}" type="pres">
      <dgm:prSet presAssocID="{4BCAA64F-DB08-4BAB-914C-00C292CCC803}" presName="Name37" presStyleLbl="parChTrans1D2" presStyleIdx="1" presStyleCnt="2"/>
      <dgm:spPr/>
    </dgm:pt>
    <dgm:pt modelId="{C6AF576F-7C74-4CFD-9AAA-C1AE0EF75486}" type="pres">
      <dgm:prSet presAssocID="{757CDBEC-DE6A-4244-A91A-E27798C1184C}" presName="hierRoot2" presStyleCnt="0">
        <dgm:presLayoutVars>
          <dgm:hierBranch val="init"/>
        </dgm:presLayoutVars>
      </dgm:prSet>
      <dgm:spPr/>
    </dgm:pt>
    <dgm:pt modelId="{9B56D0AA-A9CD-4571-BEB2-0EA75441B338}" type="pres">
      <dgm:prSet presAssocID="{757CDBEC-DE6A-4244-A91A-E27798C1184C}" presName="rootComposite" presStyleCnt="0"/>
      <dgm:spPr/>
    </dgm:pt>
    <dgm:pt modelId="{170B6FFB-1A6C-4180-94A9-43D9FBF22636}" type="pres">
      <dgm:prSet presAssocID="{757CDBEC-DE6A-4244-A91A-E27798C1184C}" presName="rootText" presStyleLbl="node2" presStyleIdx="1" presStyleCnt="2">
        <dgm:presLayoutVars>
          <dgm:chPref val="3"/>
        </dgm:presLayoutVars>
      </dgm:prSet>
      <dgm:spPr>
        <a:prstGeom prst="roundRect">
          <a:avLst/>
        </a:prstGeom>
      </dgm:spPr>
    </dgm:pt>
    <dgm:pt modelId="{BE9A7D62-39E2-4E33-8073-74E3F1B41E39}" type="pres">
      <dgm:prSet presAssocID="{757CDBEC-DE6A-4244-A91A-E27798C1184C}" presName="rootConnector" presStyleLbl="node2" presStyleIdx="1" presStyleCnt="2"/>
      <dgm:spPr/>
    </dgm:pt>
    <dgm:pt modelId="{D72EC891-6223-4FC4-B1A3-1641A4865768}" type="pres">
      <dgm:prSet presAssocID="{757CDBEC-DE6A-4244-A91A-E27798C1184C}" presName="hierChild4" presStyleCnt="0"/>
      <dgm:spPr/>
    </dgm:pt>
    <dgm:pt modelId="{777E51E0-9571-4F18-8F77-D24B05A5B45B}" type="pres">
      <dgm:prSet presAssocID="{757CDBEC-DE6A-4244-A91A-E27798C1184C}" presName="hierChild5" presStyleCnt="0"/>
      <dgm:spPr/>
    </dgm:pt>
    <dgm:pt modelId="{E1A1381A-B39E-40AC-8C3B-CE4E01CBCFCD}" type="pres">
      <dgm:prSet presAssocID="{45CCBB77-B840-480C-B674-BA23EA2CA2E6}" presName="hierChild3" presStyleCnt="0"/>
      <dgm:spPr/>
    </dgm:pt>
  </dgm:ptLst>
  <dgm:cxnLst>
    <dgm:cxn modelId="{E141CE08-7D03-48F6-B7D4-18C201C6D40A}" type="presOf" srcId="{4F7CD570-8740-4392-A124-7652D09896CC}" destId="{3B204870-A8CA-4C2E-971F-57D6AE15C26F}" srcOrd="1" destOrd="0" presId="urn:microsoft.com/office/officeart/2005/8/layout/orgChart1"/>
    <dgm:cxn modelId="{B208A214-D4A0-4C75-8C52-B488B4302B36}" srcId="{9BDFB6E7-E8D7-43FA-B7AB-8938AFB2F7DC}" destId="{58CF34A9-A39D-486C-88BD-418AE1A74D1D}" srcOrd="1" destOrd="0" parTransId="{E3EF2913-CDED-44BB-AFBA-018C6D9DC781}" sibTransId="{A5C25683-2C68-424E-8321-5EA733364EE2}"/>
    <dgm:cxn modelId="{25E2DD1F-8C6E-4BFC-93E4-85A16EA180BD}" type="presOf" srcId="{4F7CD570-8740-4392-A124-7652D09896CC}" destId="{F90217BA-468B-4E22-BBC7-AF8D57FA7250}" srcOrd="0" destOrd="0" presId="urn:microsoft.com/office/officeart/2005/8/layout/orgChart1"/>
    <dgm:cxn modelId="{E4674223-E851-4B99-998B-FF832E4315E8}" type="presOf" srcId="{3F782647-2E4B-498B-B63E-5DE4035B7486}" destId="{2373BE51-893D-42DD-A3FF-3D9C6522ACD1}" srcOrd="0" destOrd="0" presId="urn:microsoft.com/office/officeart/2005/8/layout/orgChart1"/>
    <dgm:cxn modelId="{7E37DF24-1C99-462E-BBBB-F02703954367}" type="presOf" srcId="{757CDBEC-DE6A-4244-A91A-E27798C1184C}" destId="{170B6FFB-1A6C-4180-94A9-43D9FBF22636}" srcOrd="0" destOrd="0" presId="urn:microsoft.com/office/officeart/2005/8/layout/orgChart1"/>
    <dgm:cxn modelId="{2D9D8929-7758-4D26-8C40-4EF5F8BC4DFD}" srcId="{45CCBB77-B840-480C-B674-BA23EA2CA2E6}" destId="{757CDBEC-DE6A-4244-A91A-E27798C1184C}" srcOrd="0" destOrd="0" parTransId="{4BCAA64F-DB08-4BAB-914C-00C292CCC803}" sibTransId="{FCEC458E-CA21-422A-9934-1AE6D3E07BA9}"/>
    <dgm:cxn modelId="{694A6A36-7544-4D62-846D-7FACA008C460}" type="presOf" srcId="{FBBFE6B3-F6C1-4EC9-96DB-0EBBAEF0A1D8}" destId="{4A7D8F09-5F0D-4975-ADAA-003289842F47}" srcOrd="0" destOrd="0" presId="urn:microsoft.com/office/officeart/2005/8/layout/orgChart1"/>
    <dgm:cxn modelId="{F28A693A-2EB8-46D8-A466-F95E75D1D1FD}" type="presOf" srcId="{357F25B1-CB38-48E2-9878-B835EC5274F8}" destId="{FD5F053A-9A02-471B-8710-950C8CCAAB9E}" srcOrd="0" destOrd="0" presId="urn:microsoft.com/office/officeart/2005/8/layout/orgChart1"/>
    <dgm:cxn modelId="{A6619B3C-B776-4409-B10E-13A5804F73D6}" type="presOf" srcId="{757CDBEC-DE6A-4244-A91A-E27798C1184C}" destId="{BE9A7D62-39E2-4E33-8073-74E3F1B41E39}" srcOrd="1" destOrd="0" presId="urn:microsoft.com/office/officeart/2005/8/layout/orgChart1"/>
    <dgm:cxn modelId="{5B494048-B7B2-48F2-9140-FC3F9AE896D8}" type="presOf" srcId="{89E8B07B-344B-412F-982E-755DB13E6AC5}" destId="{C6F4DD8F-B7CC-4285-848B-9A6B526D7DF4}" srcOrd="1" destOrd="0" presId="urn:microsoft.com/office/officeart/2005/8/layout/orgChart1"/>
    <dgm:cxn modelId="{F7AE1551-DFFF-4794-A456-FBA71328D512}" type="presOf" srcId="{B6B40DC0-C7DF-44BA-AFA0-B2E27F51877D}" destId="{46093987-7182-4AD5-B9AE-B26B817CFC79}" srcOrd="0" destOrd="0" presId="urn:microsoft.com/office/officeart/2005/8/layout/orgChart1"/>
    <dgm:cxn modelId="{34242856-EBDB-4645-B053-90EE9D0F1855}" type="presOf" srcId="{4BCAA64F-DB08-4BAB-914C-00C292CCC803}" destId="{39A3A089-40DA-4347-AA58-0F6365F4A37F}" srcOrd="0" destOrd="0" presId="urn:microsoft.com/office/officeart/2005/8/layout/orgChart1"/>
    <dgm:cxn modelId="{F78DE35A-EAF9-4C5D-A840-DF9DBE1B9D43}" type="presOf" srcId="{6D1E4DF3-E6BF-44CD-AE8C-35A61FA81EE6}" destId="{2D6B36FF-18AB-4FF1-BD86-47FB14B26931}" srcOrd="1" destOrd="0" presId="urn:microsoft.com/office/officeart/2005/8/layout/orgChart1"/>
    <dgm:cxn modelId="{A8D78F65-6077-4CD0-90BA-BAF6759644A8}" srcId="{9BDFB6E7-E8D7-43FA-B7AB-8938AFB2F7DC}" destId="{6D1E4DF3-E6BF-44CD-AE8C-35A61FA81EE6}" srcOrd="0" destOrd="0" parTransId="{F12D4E90-BB89-416A-8747-F3D546B00742}" sibTransId="{CD76FA43-BCB9-43B4-8988-8B9F407B2D4F}"/>
    <dgm:cxn modelId="{09E46D66-9393-4CB2-A98D-41376CC21A7D}" srcId="{3F782647-2E4B-498B-B63E-5DE4035B7486}" destId="{45CCBB77-B840-480C-B674-BA23EA2CA2E6}" srcOrd="1" destOrd="0" parTransId="{8FE5CE5A-959A-4BF3-9DBA-A71184663298}" sibTransId="{A6CFCEA8-79FB-414B-9F2D-DA150FD4DC67}"/>
    <dgm:cxn modelId="{4263036E-B089-47D3-BC3D-27454EB6839E}" type="presOf" srcId="{45CCBB77-B840-480C-B674-BA23EA2CA2E6}" destId="{4DE61C3D-20BB-4119-B9BF-050683AE1C88}" srcOrd="0" destOrd="0" presId="urn:microsoft.com/office/officeart/2005/8/layout/orgChart1"/>
    <dgm:cxn modelId="{24953070-6AA8-461D-B870-F4F26BCEE79A}" srcId="{9BDFB6E7-E8D7-43FA-B7AB-8938AFB2F7DC}" destId="{033E9EF8-FE74-4427-BA3B-F46FFB2FDEFC}" srcOrd="2" destOrd="0" parTransId="{357F25B1-CB38-48E2-9878-B835EC5274F8}" sibTransId="{091FA0CD-D5FC-4649-B2D1-3043B879785E}"/>
    <dgm:cxn modelId="{DC9D607B-38B7-4621-A95D-58B73DD07BE3}" type="presOf" srcId="{033E9EF8-FE74-4427-BA3B-F46FFB2FDEFC}" destId="{F9AA67E4-E948-4B93-AF1A-42FBE70A3026}" srcOrd="0" destOrd="0" presId="urn:microsoft.com/office/officeart/2005/8/layout/orgChart1"/>
    <dgm:cxn modelId="{8B18847E-3B0E-4DD5-A207-2B177FA76DD6}" type="presOf" srcId="{B6B40DC0-C7DF-44BA-AFA0-B2E27F51877D}" destId="{27FC5E3D-286F-4E97-AB05-BC77E8DE71A3}" srcOrd="1" destOrd="0" presId="urn:microsoft.com/office/officeart/2005/8/layout/orgChart1"/>
    <dgm:cxn modelId="{BE46B484-9432-4A19-8E99-1CA9EDC331F2}" type="presOf" srcId="{9792FFB9-C2E4-4DC8-98CF-A04FACF1A613}" destId="{CBBEF8C8-C73E-41D7-819D-7A7D1F09B7D9}" srcOrd="0" destOrd="0" presId="urn:microsoft.com/office/officeart/2005/8/layout/orgChart1"/>
    <dgm:cxn modelId="{E3035297-9843-4731-8F91-AEA715E39FFA}" type="presOf" srcId="{58CF34A9-A39D-486C-88BD-418AE1A74D1D}" destId="{E9EFC028-737D-4851-B82F-AFCF659B9CB9}" srcOrd="1" destOrd="0" presId="urn:microsoft.com/office/officeart/2005/8/layout/orgChart1"/>
    <dgm:cxn modelId="{4518819D-D00E-42B7-B26B-C15CC649881C}" type="presOf" srcId="{6D1E4DF3-E6BF-44CD-AE8C-35A61FA81EE6}" destId="{8E6F2863-C328-449D-819E-1BFCE167FE6C}" srcOrd="0" destOrd="0" presId="urn:microsoft.com/office/officeart/2005/8/layout/orgChart1"/>
    <dgm:cxn modelId="{F1C1FFA0-5677-4145-AF61-B4AEA0FC1B69}" srcId="{6D1E4DF3-E6BF-44CD-AE8C-35A61FA81EE6}" destId="{4F7CD570-8740-4392-A124-7652D09896CC}" srcOrd="0" destOrd="0" parTransId="{FBBFE6B3-F6C1-4EC9-96DB-0EBBAEF0A1D8}" sibTransId="{85B5DBCF-B384-4590-8C56-7BB5D10954A8}"/>
    <dgm:cxn modelId="{89EF91A2-5D40-4D33-9004-B61E8CF2D822}" srcId="{3F782647-2E4B-498B-B63E-5DE4035B7486}" destId="{89E8B07B-344B-412F-982E-755DB13E6AC5}" srcOrd="0" destOrd="0" parTransId="{17319C6A-77C2-458A-883D-A1117CA60654}" sibTransId="{E2CF9EE4-7B63-4095-92F2-4E9F7D1A70D5}"/>
    <dgm:cxn modelId="{0D4C3EA4-E772-494A-B267-9431F2DFDC03}" type="presOf" srcId="{89E8B07B-344B-412F-982E-755DB13E6AC5}" destId="{6D8BD363-1356-4668-879B-790DA9D82658}" srcOrd="0" destOrd="0" presId="urn:microsoft.com/office/officeart/2005/8/layout/orgChart1"/>
    <dgm:cxn modelId="{A511D4A8-E137-4C29-AA8D-61CA308789B9}" type="presOf" srcId="{B4305AB1-AC7D-4D0F-AFBE-BE173B69855C}" destId="{021F6D87-988B-433C-A687-DD1661992849}" srcOrd="0" destOrd="0" presId="urn:microsoft.com/office/officeart/2005/8/layout/orgChart1"/>
    <dgm:cxn modelId="{4E1FECAB-3A41-4286-BFB1-CCE60DF86DB1}" type="presOf" srcId="{9792FFB9-C2E4-4DC8-98CF-A04FACF1A613}" destId="{BE203166-1FF4-4945-9F19-B8593A0E4367}" srcOrd="1" destOrd="0" presId="urn:microsoft.com/office/officeart/2005/8/layout/orgChart1"/>
    <dgm:cxn modelId="{A07D0CB3-09EC-4A98-B42E-719102899217}" type="presOf" srcId="{E3EF2913-CDED-44BB-AFBA-018C6D9DC781}" destId="{B4550390-D95E-4D4A-AD85-725FC8591826}" srcOrd="0" destOrd="0" presId="urn:microsoft.com/office/officeart/2005/8/layout/orgChart1"/>
    <dgm:cxn modelId="{C3D195C2-FD61-49CD-9365-25AF92324831}" srcId="{9BDFB6E7-E8D7-43FA-B7AB-8938AFB2F7DC}" destId="{B6B40DC0-C7DF-44BA-AFA0-B2E27F51877D}" srcOrd="3" destOrd="0" parTransId="{085DBEEE-0E2A-4C9E-81BE-859399548ED1}" sibTransId="{391D765C-A27E-4D66-A5C1-F5EAC15C0951}"/>
    <dgm:cxn modelId="{E4CB53C3-E0F2-450B-8E8B-031BAC6DEB5F}" type="presOf" srcId="{5B96014E-333F-48AF-BC70-304FD69441F5}" destId="{3B81A813-EDF6-489A-9811-2C22D4CF0138}" srcOrd="0" destOrd="0" presId="urn:microsoft.com/office/officeart/2005/8/layout/orgChart1"/>
    <dgm:cxn modelId="{6D0101C6-4717-400A-ACF7-58E16E342790}" srcId="{9BDFB6E7-E8D7-43FA-B7AB-8938AFB2F7DC}" destId="{9792FFB9-C2E4-4DC8-98CF-A04FACF1A613}" srcOrd="4" destOrd="0" parTransId="{B4305AB1-AC7D-4D0F-AFBE-BE173B69855C}" sibTransId="{D4FCC5D0-36EF-4E24-BC59-056D0FCB1F49}"/>
    <dgm:cxn modelId="{0E693DCF-14FE-4182-AB77-DAE8CB6768A1}" type="presOf" srcId="{9BDFB6E7-E8D7-43FA-B7AB-8938AFB2F7DC}" destId="{A4BAC939-F736-44B1-B2E0-B56731D67BAC}" srcOrd="1" destOrd="0" presId="urn:microsoft.com/office/officeart/2005/8/layout/orgChart1"/>
    <dgm:cxn modelId="{8B6B12D6-757D-4C10-9BC5-73F8D356815E}" type="presOf" srcId="{58CF34A9-A39D-486C-88BD-418AE1A74D1D}" destId="{358B9B4B-15E5-46F2-B147-E2E20E982DFC}" srcOrd="0" destOrd="0" presId="urn:microsoft.com/office/officeart/2005/8/layout/orgChart1"/>
    <dgm:cxn modelId="{795CF3E4-761F-4D56-ABCB-1984557265CE}" type="presOf" srcId="{085DBEEE-0E2A-4C9E-81BE-859399548ED1}" destId="{14AD5A43-F533-45DD-A371-549FC17A162D}" srcOrd="0" destOrd="0" presId="urn:microsoft.com/office/officeart/2005/8/layout/orgChart1"/>
    <dgm:cxn modelId="{3F852EE6-3F31-49BC-AB4D-C7C35AC1F29B}" type="presOf" srcId="{9BDFB6E7-E8D7-43FA-B7AB-8938AFB2F7DC}" destId="{63A33606-EAEC-4502-8454-48F1AB29DFA0}" srcOrd="0" destOrd="0" presId="urn:microsoft.com/office/officeart/2005/8/layout/orgChart1"/>
    <dgm:cxn modelId="{FC4070EC-D8B2-4F9E-A7A0-07199000C4E9}" type="presOf" srcId="{F12D4E90-BB89-416A-8747-F3D546B00742}" destId="{A937C434-84FE-4748-A45C-6A15E8112674}" srcOrd="0" destOrd="0" presId="urn:microsoft.com/office/officeart/2005/8/layout/orgChart1"/>
    <dgm:cxn modelId="{330C27F2-BB93-46AE-9FD5-18593963906A}" type="presOf" srcId="{45CCBB77-B840-480C-B674-BA23EA2CA2E6}" destId="{298D6A31-6201-46A1-9052-CE329204E4DF}" srcOrd="1" destOrd="0" presId="urn:microsoft.com/office/officeart/2005/8/layout/orgChart1"/>
    <dgm:cxn modelId="{42E837F4-D9A0-4438-9D85-DFE6CBC09A64}" srcId="{89E8B07B-344B-412F-982E-755DB13E6AC5}" destId="{9BDFB6E7-E8D7-43FA-B7AB-8938AFB2F7DC}" srcOrd="0" destOrd="0" parTransId="{5B96014E-333F-48AF-BC70-304FD69441F5}" sibTransId="{44C6D19A-529E-4614-8693-4C7D9C7979CC}"/>
    <dgm:cxn modelId="{ECBE53F7-D1B2-46E3-A18F-B6F96551DAA9}" type="presOf" srcId="{033E9EF8-FE74-4427-BA3B-F46FFB2FDEFC}" destId="{5F1DBCAD-24C0-45EB-9D0A-F42ED8B5E522}" srcOrd="1" destOrd="0" presId="urn:microsoft.com/office/officeart/2005/8/layout/orgChart1"/>
    <dgm:cxn modelId="{63D2DFD7-9AD6-4163-BD52-E1669AA229C1}" type="presParOf" srcId="{2373BE51-893D-42DD-A3FF-3D9C6522ACD1}" destId="{A3CA2915-141B-420B-8C2F-6F3F0F7695ED}" srcOrd="0" destOrd="0" presId="urn:microsoft.com/office/officeart/2005/8/layout/orgChart1"/>
    <dgm:cxn modelId="{D6F128FA-8225-4749-8C3F-D6CC6CA15EED}" type="presParOf" srcId="{A3CA2915-141B-420B-8C2F-6F3F0F7695ED}" destId="{32066DB3-5C7B-4070-A173-C8CA37F68E96}" srcOrd="0" destOrd="0" presId="urn:microsoft.com/office/officeart/2005/8/layout/orgChart1"/>
    <dgm:cxn modelId="{44CE5D10-F2D4-4AFC-BB38-1DBA6756D7B6}" type="presParOf" srcId="{32066DB3-5C7B-4070-A173-C8CA37F68E96}" destId="{6D8BD363-1356-4668-879B-790DA9D82658}" srcOrd="0" destOrd="0" presId="urn:microsoft.com/office/officeart/2005/8/layout/orgChart1"/>
    <dgm:cxn modelId="{89173797-B333-4C87-A696-9F354673A3CA}" type="presParOf" srcId="{32066DB3-5C7B-4070-A173-C8CA37F68E96}" destId="{C6F4DD8F-B7CC-4285-848B-9A6B526D7DF4}" srcOrd="1" destOrd="0" presId="urn:microsoft.com/office/officeart/2005/8/layout/orgChart1"/>
    <dgm:cxn modelId="{4BF9537C-0390-4562-B0BD-036075700116}" type="presParOf" srcId="{A3CA2915-141B-420B-8C2F-6F3F0F7695ED}" destId="{C3103AE5-0387-4482-9F4E-B46A7BEF2445}" srcOrd="1" destOrd="0" presId="urn:microsoft.com/office/officeart/2005/8/layout/orgChart1"/>
    <dgm:cxn modelId="{3D187849-C941-436A-B146-32BFFE9EDF99}" type="presParOf" srcId="{C3103AE5-0387-4482-9F4E-B46A7BEF2445}" destId="{3B81A813-EDF6-489A-9811-2C22D4CF0138}" srcOrd="0" destOrd="0" presId="urn:microsoft.com/office/officeart/2005/8/layout/orgChart1"/>
    <dgm:cxn modelId="{E6F19703-6B76-4C39-B191-48B437617FBD}" type="presParOf" srcId="{C3103AE5-0387-4482-9F4E-B46A7BEF2445}" destId="{889268D0-0F79-4A27-B804-AAA429505114}" srcOrd="1" destOrd="0" presId="urn:microsoft.com/office/officeart/2005/8/layout/orgChart1"/>
    <dgm:cxn modelId="{07FDCC15-5C81-4B98-8AE1-F677C8537558}" type="presParOf" srcId="{889268D0-0F79-4A27-B804-AAA429505114}" destId="{66D09298-3B8D-4216-AB37-9F76A5170D75}" srcOrd="0" destOrd="0" presId="urn:microsoft.com/office/officeart/2005/8/layout/orgChart1"/>
    <dgm:cxn modelId="{31D4140D-DB8D-46D4-BED6-2EE78E60DA10}" type="presParOf" srcId="{66D09298-3B8D-4216-AB37-9F76A5170D75}" destId="{63A33606-EAEC-4502-8454-48F1AB29DFA0}" srcOrd="0" destOrd="0" presId="urn:microsoft.com/office/officeart/2005/8/layout/orgChart1"/>
    <dgm:cxn modelId="{01612BEA-3184-4637-869A-73ADEB8DCAF6}" type="presParOf" srcId="{66D09298-3B8D-4216-AB37-9F76A5170D75}" destId="{A4BAC939-F736-44B1-B2E0-B56731D67BAC}" srcOrd="1" destOrd="0" presId="urn:microsoft.com/office/officeart/2005/8/layout/orgChart1"/>
    <dgm:cxn modelId="{4EAC03A1-6098-4483-B0A2-4E7A87348052}" type="presParOf" srcId="{889268D0-0F79-4A27-B804-AAA429505114}" destId="{894A9BA9-5236-4C0D-A1E7-457984B9AB7C}" srcOrd="1" destOrd="0" presId="urn:microsoft.com/office/officeart/2005/8/layout/orgChart1"/>
    <dgm:cxn modelId="{091ACBD8-0043-43AB-A05D-36F022CBEFB8}" type="presParOf" srcId="{894A9BA9-5236-4C0D-A1E7-457984B9AB7C}" destId="{A937C434-84FE-4748-A45C-6A15E8112674}" srcOrd="0" destOrd="0" presId="urn:microsoft.com/office/officeart/2005/8/layout/orgChart1"/>
    <dgm:cxn modelId="{4EC4AFCF-D8CC-4BD1-95F7-1F32AC82E4FE}" type="presParOf" srcId="{894A9BA9-5236-4C0D-A1E7-457984B9AB7C}" destId="{3F3C6BCF-4ECC-4AAA-9070-02A63530535B}" srcOrd="1" destOrd="0" presId="urn:microsoft.com/office/officeart/2005/8/layout/orgChart1"/>
    <dgm:cxn modelId="{703EDB31-3202-4E7D-9E0E-918B93FFD12A}" type="presParOf" srcId="{3F3C6BCF-4ECC-4AAA-9070-02A63530535B}" destId="{C1E0EF98-8A4E-4E94-97AE-DB1E163B09B5}" srcOrd="0" destOrd="0" presId="urn:microsoft.com/office/officeart/2005/8/layout/orgChart1"/>
    <dgm:cxn modelId="{864487E4-90CF-41A5-8635-CB44AA648D9A}" type="presParOf" srcId="{C1E0EF98-8A4E-4E94-97AE-DB1E163B09B5}" destId="{8E6F2863-C328-449D-819E-1BFCE167FE6C}" srcOrd="0" destOrd="0" presId="urn:microsoft.com/office/officeart/2005/8/layout/orgChart1"/>
    <dgm:cxn modelId="{0F705989-5586-4ECD-9342-056C327D248B}" type="presParOf" srcId="{C1E0EF98-8A4E-4E94-97AE-DB1E163B09B5}" destId="{2D6B36FF-18AB-4FF1-BD86-47FB14B26931}" srcOrd="1" destOrd="0" presId="urn:microsoft.com/office/officeart/2005/8/layout/orgChart1"/>
    <dgm:cxn modelId="{7A392378-518E-40C0-94D0-C32F589A804E}" type="presParOf" srcId="{3F3C6BCF-4ECC-4AAA-9070-02A63530535B}" destId="{FB604628-085D-42C4-A35B-E3E94B213668}" srcOrd="1" destOrd="0" presId="urn:microsoft.com/office/officeart/2005/8/layout/orgChart1"/>
    <dgm:cxn modelId="{2C3F0C75-93CB-4760-AB21-0D22116A3BDC}" type="presParOf" srcId="{FB604628-085D-42C4-A35B-E3E94B213668}" destId="{4A7D8F09-5F0D-4975-ADAA-003289842F47}" srcOrd="0" destOrd="0" presId="urn:microsoft.com/office/officeart/2005/8/layout/orgChart1"/>
    <dgm:cxn modelId="{A2CD5761-B42F-49AC-8FEF-D45AECB9CF06}" type="presParOf" srcId="{FB604628-085D-42C4-A35B-E3E94B213668}" destId="{0BE7E519-13B6-41E1-AECB-564066078281}" srcOrd="1" destOrd="0" presId="urn:microsoft.com/office/officeart/2005/8/layout/orgChart1"/>
    <dgm:cxn modelId="{C7C05DB3-F618-4388-9F9B-73D0F9D54E44}" type="presParOf" srcId="{0BE7E519-13B6-41E1-AECB-564066078281}" destId="{F9595D7A-FAAD-42EF-B46D-87CBEFDA0D08}" srcOrd="0" destOrd="0" presId="urn:microsoft.com/office/officeart/2005/8/layout/orgChart1"/>
    <dgm:cxn modelId="{E0CE7095-B7E2-4915-8548-6F90DAF407E7}" type="presParOf" srcId="{F9595D7A-FAAD-42EF-B46D-87CBEFDA0D08}" destId="{F90217BA-468B-4E22-BBC7-AF8D57FA7250}" srcOrd="0" destOrd="0" presId="urn:microsoft.com/office/officeart/2005/8/layout/orgChart1"/>
    <dgm:cxn modelId="{929EBD77-DC4E-446E-A5E4-961AE9F4DB95}" type="presParOf" srcId="{F9595D7A-FAAD-42EF-B46D-87CBEFDA0D08}" destId="{3B204870-A8CA-4C2E-971F-57D6AE15C26F}" srcOrd="1" destOrd="0" presId="urn:microsoft.com/office/officeart/2005/8/layout/orgChart1"/>
    <dgm:cxn modelId="{1F7F2D64-1C82-4782-A1F9-296D28419C50}" type="presParOf" srcId="{0BE7E519-13B6-41E1-AECB-564066078281}" destId="{A4241E7F-ED69-408C-9E67-C6F906077156}" srcOrd="1" destOrd="0" presId="urn:microsoft.com/office/officeart/2005/8/layout/orgChart1"/>
    <dgm:cxn modelId="{CFDE367A-2ADB-45F9-B021-959F333E1A61}" type="presParOf" srcId="{0BE7E519-13B6-41E1-AECB-564066078281}" destId="{9ABB7752-D54E-46D1-A37A-E9D7BCEDBAF4}" srcOrd="2" destOrd="0" presId="urn:microsoft.com/office/officeart/2005/8/layout/orgChart1"/>
    <dgm:cxn modelId="{4BD1054A-02C2-440A-A358-0E5F0742B4E9}" type="presParOf" srcId="{3F3C6BCF-4ECC-4AAA-9070-02A63530535B}" destId="{F3960D5F-9706-4B5B-B614-DA202381A134}" srcOrd="2" destOrd="0" presId="urn:microsoft.com/office/officeart/2005/8/layout/orgChart1"/>
    <dgm:cxn modelId="{1AF0FCD3-F526-488D-AE28-03E0A71BE667}" type="presParOf" srcId="{894A9BA9-5236-4C0D-A1E7-457984B9AB7C}" destId="{B4550390-D95E-4D4A-AD85-725FC8591826}" srcOrd="2" destOrd="0" presId="urn:microsoft.com/office/officeart/2005/8/layout/orgChart1"/>
    <dgm:cxn modelId="{83900775-A59F-4F1F-8868-268964CADE28}" type="presParOf" srcId="{894A9BA9-5236-4C0D-A1E7-457984B9AB7C}" destId="{607C9E2F-779A-416A-91F6-53A58E99E321}" srcOrd="3" destOrd="0" presId="urn:microsoft.com/office/officeart/2005/8/layout/orgChart1"/>
    <dgm:cxn modelId="{2453AFA9-C121-4F41-949A-9E34CAD0D4B2}" type="presParOf" srcId="{607C9E2F-779A-416A-91F6-53A58E99E321}" destId="{0FB6FB5D-C2EE-47BF-983A-61333EC9AFEC}" srcOrd="0" destOrd="0" presId="urn:microsoft.com/office/officeart/2005/8/layout/orgChart1"/>
    <dgm:cxn modelId="{9987AA39-23CC-4B0B-882A-DC83AA4537B7}" type="presParOf" srcId="{0FB6FB5D-C2EE-47BF-983A-61333EC9AFEC}" destId="{358B9B4B-15E5-46F2-B147-E2E20E982DFC}" srcOrd="0" destOrd="0" presId="urn:microsoft.com/office/officeart/2005/8/layout/orgChart1"/>
    <dgm:cxn modelId="{8D0AF031-F41D-41C4-B736-888F783F3692}" type="presParOf" srcId="{0FB6FB5D-C2EE-47BF-983A-61333EC9AFEC}" destId="{E9EFC028-737D-4851-B82F-AFCF659B9CB9}" srcOrd="1" destOrd="0" presId="urn:microsoft.com/office/officeart/2005/8/layout/orgChart1"/>
    <dgm:cxn modelId="{5B423DED-CC13-491F-B736-A130C940024A}" type="presParOf" srcId="{607C9E2F-779A-416A-91F6-53A58E99E321}" destId="{B6C86C33-8049-4A0B-A6E4-6CD98D990AD0}" srcOrd="1" destOrd="0" presId="urn:microsoft.com/office/officeart/2005/8/layout/orgChart1"/>
    <dgm:cxn modelId="{D189CC47-AD1E-438B-ACF0-585851A13ADD}" type="presParOf" srcId="{607C9E2F-779A-416A-91F6-53A58E99E321}" destId="{937E1FC1-C60D-4D82-9575-54496DDA6580}" srcOrd="2" destOrd="0" presId="urn:microsoft.com/office/officeart/2005/8/layout/orgChart1"/>
    <dgm:cxn modelId="{2EFFE6C0-CA93-448C-9AAF-FC826FD11C88}" type="presParOf" srcId="{894A9BA9-5236-4C0D-A1E7-457984B9AB7C}" destId="{FD5F053A-9A02-471B-8710-950C8CCAAB9E}" srcOrd="4" destOrd="0" presId="urn:microsoft.com/office/officeart/2005/8/layout/orgChart1"/>
    <dgm:cxn modelId="{49295888-E344-43F5-8504-AC01E6D3AD53}" type="presParOf" srcId="{894A9BA9-5236-4C0D-A1E7-457984B9AB7C}" destId="{BB711B46-DCA1-4DDE-9809-73B4D2B99FAF}" srcOrd="5" destOrd="0" presId="urn:microsoft.com/office/officeart/2005/8/layout/orgChart1"/>
    <dgm:cxn modelId="{228D2BCE-97FE-4345-A281-36C53F154E5C}" type="presParOf" srcId="{BB711B46-DCA1-4DDE-9809-73B4D2B99FAF}" destId="{22680DF2-C5F3-4B78-A259-FD04D7DD119A}" srcOrd="0" destOrd="0" presId="urn:microsoft.com/office/officeart/2005/8/layout/orgChart1"/>
    <dgm:cxn modelId="{8DD96994-4F22-4E6D-9532-3D9857FF12E0}" type="presParOf" srcId="{22680DF2-C5F3-4B78-A259-FD04D7DD119A}" destId="{F9AA67E4-E948-4B93-AF1A-42FBE70A3026}" srcOrd="0" destOrd="0" presId="urn:microsoft.com/office/officeart/2005/8/layout/orgChart1"/>
    <dgm:cxn modelId="{39DDED3C-2EF4-4579-B51B-61E94CF79099}" type="presParOf" srcId="{22680DF2-C5F3-4B78-A259-FD04D7DD119A}" destId="{5F1DBCAD-24C0-45EB-9D0A-F42ED8B5E522}" srcOrd="1" destOrd="0" presId="urn:microsoft.com/office/officeart/2005/8/layout/orgChart1"/>
    <dgm:cxn modelId="{D853C629-CE8E-4266-A314-C04BC7B453DB}" type="presParOf" srcId="{BB711B46-DCA1-4DDE-9809-73B4D2B99FAF}" destId="{6AD02134-BD95-4ED9-8479-0821CC43D09D}" srcOrd="1" destOrd="0" presId="urn:microsoft.com/office/officeart/2005/8/layout/orgChart1"/>
    <dgm:cxn modelId="{A053A8B7-2172-4410-A4B7-8C27CE75E494}" type="presParOf" srcId="{BB711B46-DCA1-4DDE-9809-73B4D2B99FAF}" destId="{E8FB0C6A-34A8-4651-85B8-1715F6233ADA}" srcOrd="2" destOrd="0" presId="urn:microsoft.com/office/officeart/2005/8/layout/orgChart1"/>
    <dgm:cxn modelId="{5486AC53-58FA-4DEC-A89D-4F1F8CE90856}" type="presParOf" srcId="{894A9BA9-5236-4C0D-A1E7-457984B9AB7C}" destId="{14AD5A43-F533-45DD-A371-549FC17A162D}" srcOrd="6" destOrd="0" presId="urn:microsoft.com/office/officeart/2005/8/layout/orgChart1"/>
    <dgm:cxn modelId="{5AB76FCC-8FC5-4464-B958-A0D4965AA1E5}" type="presParOf" srcId="{894A9BA9-5236-4C0D-A1E7-457984B9AB7C}" destId="{64DCB0F3-9F64-42A3-99AA-8271EE75A552}" srcOrd="7" destOrd="0" presId="urn:microsoft.com/office/officeart/2005/8/layout/orgChart1"/>
    <dgm:cxn modelId="{B931D4B0-821E-4C84-AA18-FBC05AE322A0}" type="presParOf" srcId="{64DCB0F3-9F64-42A3-99AA-8271EE75A552}" destId="{E13341D2-6789-4DD9-92A9-7CD2C997E8D8}" srcOrd="0" destOrd="0" presId="urn:microsoft.com/office/officeart/2005/8/layout/orgChart1"/>
    <dgm:cxn modelId="{2BDD3F6A-753D-462D-B9A6-93011D92BF05}" type="presParOf" srcId="{E13341D2-6789-4DD9-92A9-7CD2C997E8D8}" destId="{46093987-7182-4AD5-B9AE-B26B817CFC79}" srcOrd="0" destOrd="0" presId="urn:microsoft.com/office/officeart/2005/8/layout/orgChart1"/>
    <dgm:cxn modelId="{59191E13-BF0A-4F2D-91BE-0E37D48796DD}" type="presParOf" srcId="{E13341D2-6789-4DD9-92A9-7CD2C997E8D8}" destId="{27FC5E3D-286F-4E97-AB05-BC77E8DE71A3}" srcOrd="1" destOrd="0" presId="urn:microsoft.com/office/officeart/2005/8/layout/orgChart1"/>
    <dgm:cxn modelId="{E879E94E-AB36-4E05-BBDF-32D650F08DEB}" type="presParOf" srcId="{64DCB0F3-9F64-42A3-99AA-8271EE75A552}" destId="{D2CABB0C-E06C-4FE5-B119-867F79BC67EB}" srcOrd="1" destOrd="0" presId="urn:microsoft.com/office/officeart/2005/8/layout/orgChart1"/>
    <dgm:cxn modelId="{FA28E3BF-9776-486B-AEDD-01833308DD72}" type="presParOf" srcId="{64DCB0F3-9F64-42A3-99AA-8271EE75A552}" destId="{2671A3A3-8966-4262-A257-30609F01F204}" srcOrd="2" destOrd="0" presId="urn:microsoft.com/office/officeart/2005/8/layout/orgChart1"/>
    <dgm:cxn modelId="{66AB6D4B-874A-4AAE-88C2-EA32DFF3CB73}" type="presParOf" srcId="{894A9BA9-5236-4C0D-A1E7-457984B9AB7C}" destId="{021F6D87-988B-433C-A687-DD1661992849}" srcOrd="8" destOrd="0" presId="urn:microsoft.com/office/officeart/2005/8/layout/orgChart1"/>
    <dgm:cxn modelId="{8D8CE5BA-FB33-43BB-8339-9786704E2FF1}" type="presParOf" srcId="{894A9BA9-5236-4C0D-A1E7-457984B9AB7C}" destId="{44F6E3FE-E484-4E6D-93AD-6A7F2B8C9D2B}" srcOrd="9" destOrd="0" presId="urn:microsoft.com/office/officeart/2005/8/layout/orgChart1"/>
    <dgm:cxn modelId="{E8BD2381-A485-4EDD-83C7-F86D889A6108}" type="presParOf" srcId="{44F6E3FE-E484-4E6D-93AD-6A7F2B8C9D2B}" destId="{67210AF2-4376-4C96-A9F7-3863B1C75AAB}" srcOrd="0" destOrd="0" presId="urn:microsoft.com/office/officeart/2005/8/layout/orgChart1"/>
    <dgm:cxn modelId="{ECB92A7E-98E2-40EE-ACE8-C98B74E2F4E3}" type="presParOf" srcId="{67210AF2-4376-4C96-A9F7-3863B1C75AAB}" destId="{CBBEF8C8-C73E-41D7-819D-7A7D1F09B7D9}" srcOrd="0" destOrd="0" presId="urn:microsoft.com/office/officeart/2005/8/layout/orgChart1"/>
    <dgm:cxn modelId="{999B4E16-FEAB-43A9-8BB5-A27E93C26F08}" type="presParOf" srcId="{67210AF2-4376-4C96-A9F7-3863B1C75AAB}" destId="{BE203166-1FF4-4945-9F19-B8593A0E4367}" srcOrd="1" destOrd="0" presId="urn:microsoft.com/office/officeart/2005/8/layout/orgChart1"/>
    <dgm:cxn modelId="{2874A6CD-A92B-400F-AAB3-EA7D6E8E0991}" type="presParOf" srcId="{44F6E3FE-E484-4E6D-93AD-6A7F2B8C9D2B}" destId="{AE4B2D20-E1DD-43E5-B5C3-1358C501BD3C}" srcOrd="1" destOrd="0" presId="urn:microsoft.com/office/officeart/2005/8/layout/orgChart1"/>
    <dgm:cxn modelId="{E6BEBEE2-F55A-4458-ABBD-8B388E2320F2}" type="presParOf" srcId="{44F6E3FE-E484-4E6D-93AD-6A7F2B8C9D2B}" destId="{0D99D917-4517-4F16-856E-53320BD27FF5}" srcOrd="2" destOrd="0" presId="urn:microsoft.com/office/officeart/2005/8/layout/orgChart1"/>
    <dgm:cxn modelId="{7B6AEB1E-F5DC-4CAF-9785-C9C9DC8EEDB1}" type="presParOf" srcId="{889268D0-0F79-4A27-B804-AAA429505114}" destId="{3FC265FD-220E-46BF-BB7A-A9123256AA3D}" srcOrd="2" destOrd="0" presId="urn:microsoft.com/office/officeart/2005/8/layout/orgChart1"/>
    <dgm:cxn modelId="{8FC2739A-D645-43A1-B0C5-2C3EE822B073}" type="presParOf" srcId="{A3CA2915-141B-420B-8C2F-6F3F0F7695ED}" destId="{D9C411F2-132C-478A-BC39-A2C2B318A834}" srcOrd="2" destOrd="0" presId="urn:microsoft.com/office/officeart/2005/8/layout/orgChart1"/>
    <dgm:cxn modelId="{BAE20E74-E467-4A77-9B74-6DF8D6C92D40}" type="presParOf" srcId="{2373BE51-893D-42DD-A3FF-3D9C6522ACD1}" destId="{90DA21BD-1716-40E5-AA71-ACC1A76091B4}" srcOrd="1" destOrd="0" presId="urn:microsoft.com/office/officeart/2005/8/layout/orgChart1"/>
    <dgm:cxn modelId="{E6D6DB83-8D97-4425-A49D-D08D6E6F6C59}" type="presParOf" srcId="{90DA21BD-1716-40E5-AA71-ACC1A76091B4}" destId="{5770A224-9EF2-4D1C-8ECE-2E2357DC5DB7}" srcOrd="0" destOrd="0" presId="urn:microsoft.com/office/officeart/2005/8/layout/orgChart1"/>
    <dgm:cxn modelId="{6D60F190-7A61-4A20-ADD0-F8E8F62111EF}" type="presParOf" srcId="{5770A224-9EF2-4D1C-8ECE-2E2357DC5DB7}" destId="{4DE61C3D-20BB-4119-B9BF-050683AE1C88}" srcOrd="0" destOrd="0" presId="urn:microsoft.com/office/officeart/2005/8/layout/orgChart1"/>
    <dgm:cxn modelId="{F27F9CDA-D6AB-499D-B758-C33DCB6AF89D}" type="presParOf" srcId="{5770A224-9EF2-4D1C-8ECE-2E2357DC5DB7}" destId="{298D6A31-6201-46A1-9052-CE329204E4DF}" srcOrd="1" destOrd="0" presId="urn:microsoft.com/office/officeart/2005/8/layout/orgChart1"/>
    <dgm:cxn modelId="{47072EEE-D1AD-4EA8-8C0A-F998243976EC}" type="presParOf" srcId="{90DA21BD-1716-40E5-AA71-ACC1A76091B4}" destId="{3F209F1A-A510-4B84-9B3F-442F7B732BDB}" srcOrd="1" destOrd="0" presId="urn:microsoft.com/office/officeart/2005/8/layout/orgChart1"/>
    <dgm:cxn modelId="{7FC94CA6-0007-4AB9-A5DD-80C1163796A2}" type="presParOf" srcId="{3F209F1A-A510-4B84-9B3F-442F7B732BDB}" destId="{39A3A089-40DA-4347-AA58-0F6365F4A37F}" srcOrd="0" destOrd="0" presId="urn:microsoft.com/office/officeart/2005/8/layout/orgChart1"/>
    <dgm:cxn modelId="{4C541BF5-AAB8-4785-A4C2-3117799FC89A}" type="presParOf" srcId="{3F209F1A-A510-4B84-9B3F-442F7B732BDB}" destId="{C6AF576F-7C74-4CFD-9AAA-C1AE0EF75486}" srcOrd="1" destOrd="0" presId="urn:microsoft.com/office/officeart/2005/8/layout/orgChart1"/>
    <dgm:cxn modelId="{4ECCCE8A-497E-4414-A36D-BBF269F9D3A7}" type="presParOf" srcId="{C6AF576F-7C74-4CFD-9AAA-C1AE0EF75486}" destId="{9B56D0AA-A9CD-4571-BEB2-0EA75441B338}" srcOrd="0" destOrd="0" presId="urn:microsoft.com/office/officeart/2005/8/layout/orgChart1"/>
    <dgm:cxn modelId="{8A68D618-C880-4045-8216-335790F1A6F8}" type="presParOf" srcId="{9B56D0AA-A9CD-4571-BEB2-0EA75441B338}" destId="{170B6FFB-1A6C-4180-94A9-43D9FBF22636}" srcOrd="0" destOrd="0" presId="urn:microsoft.com/office/officeart/2005/8/layout/orgChart1"/>
    <dgm:cxn modelId="{3440B3A1-6354-49FC-A5E2-AD4FEF4CBDAE}" type="presParOf" srcId="{9B56D0AA-A9CD-4571-BEB2-0EA75441B338}" destId="{BE9A7D62-39E2-4E33-8073-74E3F1B41E39}" srcOrd="1" destOrd="0" presId="urn:microsoft.com/office/officeart/2005/8/layout/orgChart1"/>
    <dgm:cxn modelId="{626FA69F-517E-4824-980E-98B532FAFF33}" type="presParOf" srcId="{C6AF576F-7C74-4CFD-9AAA-C1AE0EF75486}" destId="{D72EC891-6223-4FC4-B1A3-1641A4865768}" srcOrd="1" destOrd="0" presId="urn:microsoft.com/office/officeart/2005/8/layout/orgChart1"/>
    <dgm:cxn modelId="{6E585678-B72C-4EE8-8B26-22475130707C}" type="presParOf" srcId="{C6AF576F-7C74-4CFD-9AAA-C1AE0EF75486}" destId="{777E51E0-9571-4F18-8F77-D24B05A5B45B}" srcOrd="2" destOrd="0" presId="urn:microsoft.com/office/officeart/2005/8/layout/orgChart1"/>
    <dgm:cxn modelId="{3BCAC551-B485-4268-A3A0-84460AE91B36}" type="presParOf" srcId="{90DA21BD-1716-40E5-AA71-ACC1A76091B4}" destId="{E1A1381A-B39E-40AC-8C3B-CE4E01CBCFC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F782647-2E4B-498B-B63E-5DE4035B748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9E8B07B-344B-412F-982E-755DB13E6AC5}">
      <dgm:prSet phldrT="[Text]" custT="1"/>
      <dgm:spPr>
        <a:xfrm>
          <a:off x="2286446" y="667"/>
          <a:ext cx="3656707" cy="1828353"/>
        </a:xfrm>
        <a:prstGeom prst="roundRect">
          <a:avLst/>
        </a:prstGeom>
        <a:solidFill>
          <a:srgbClr val="1B2B51"/>
        </a:solidFill>
        <a:ln w="25400" cap="flat" cmpd="sng" algn="ctr">
          <a:solidFill>
            <a:srgbClr val="1B2B51"/>
          </a:solidFill>
          <a:prstDash val="solid"/>
        </a:ln>
        <a:effectLst/>
      </dgm:spPr>
      <dgm:t>
        <a:bodyPr/>
        <a:lstStyle/>
        <a:p>
          <a:pPr>
            <a:buNone/>
          </a:pPr>
          <a:r>
            <a:rPr lang="en-US" sz="2800" cap="all" baseline="0">
              <a:solidFill>
                <a:sysClr val="window" lastClr="FFFFFF"/>
              </a:solidFill>
              <a:latin typeface="Helvetica Neue"/>
              <a:ea typeface="+mn-ea"/>
              <a:cs typeface="+mn-cs"/>
            </a:rPr>
            <a:t>Benefits: Medical and ADL</a:t>
          </a:r>
          <a:endParaRPr lang="en-US" sz="2800" cap="all" normalizeH="0" baseline="0">
            <a:solidFill>
              <a:sysClr val="window" lastClr="FFFFFF"/>
            </a:solidFill>
            <a:latin typeface="Helvetica Neue"/>
            <a:ea typeface="+mn-ea"/>
            <a:cs typeface="+mn-cs"/>
          </a:endParaRPr>
        </a:p>
      </dgm:t>
    </dgm:pt>
    <dgm:pt modelId="{17319C6A-77C2-458A-883D-A1117CA60654}" type="parTrans" cxnId="{89EF91A2-5D40-4D33-9004-B61E8CF2D822}">
      <dgm:prSet/>
      <dgm:spPr/>
      <dgm:t>
        <a:bodyPr/>
        <a:lstStyle/>
        <a:p>
          <a:endParaRPr lang="en-US"/>
        </a:p>
      </dgm:t>
    </dgm:pt>
    <dgm:pt modelId="{E2CF9EE4-7B63-4095-92F2-4E9F7D1A70D5}" type="sibTrans" cxnId="{89EF91A2-5D40-4D33-9004-B61E8CF2D822}">
      <dgm:prSet/>
      <dgm:spPr/>
      <dgm:t>
        <a:bodyPr/>
        <a:lstStyle/>
        <a:p>
          <a:endParaRPr lang="en-US"/>
        </a:p>
      </dgm:t>
    </dgm:pt>
    <dgm:pt modelId="{8DD388FB-FBF4-486D-B24E-97B47EC8021B}">
      <dgm:prSet phldrT="[Text]" custT="1"/>
      <dgm:spPr>
        <a:xfrm>
          <a:off x="74138" y="2596929"/>
          <a:ext cx="3656707" cy="1828353"/>
        </a:xfrm>
        <a:prstGeom prst="roundRect">
          <a:avLst/>
        </a:prstGeom>
        <a:solidFill>
          <a:srgbClr val="1B2B51"/>
        </a:solidFill>
        <a:ln w="25400" cap="flat" cmpd="sng" algn="ctr">
          <a:solidFill>
            <a:srgbClr val="1B2B51"/>
          </a:solidFill>
          <a:prstDash val="solid"/>
        </a:ln>
        <a:effectLst/>
      </dgm:spPr>
      <dgm:t>
        <a:bodyPr/>
        <a:lstStyle/>
        <a:p>
          <a:pPr>
            <a:buNone/>
          </a:pPr>
          <a:r>
            <a:rPr lang="en-US" sz="2800" cap="all" baseline="0">
              <a:solidFill>
                <a:sysClr val="window" lastClr="FFFFFF"/>
              </a:solidFill>
              <a:latin typeface="Helvetica Neue"/>
              <a:ea typeface="+mn-ea"/>
              <a:cs typeface="+mn-cs"/>
            </a:rPr>
            <a:t>Indemnity Coverage</a:t>
          </a:r>
        </a:p>
      </dgm:t>
    </dgm:pt>
    <dgm:pt modelId="{D9C6EB38-7CA5-4FC9-8B2C-25DF7B0A20EC}" type="parTrans" cxnId="{0BC415BE-F292-49D5-AAB2-195F843B6ED6}">
      <dgm:prSet/>
      <dgm:spPr>
        <a:xfrm>
          <a:off x="1902492" y="1829020"/>
          <a:ext cx="2212307" cy="767908"/>
        </a:xfrm>
        <a:custGeom>
          <a:avLst/>
          <a:gdLst/>
          <a:ahLst/>
          <a:cxnLst/>
          <a:rect l="0" t="0" r="0" b="0"/>
          <a:pathLst>
            <a:path>
              <a:moveTo>
                <a:pt x="2212307" y="0"/>
              </a:moveTo>
              <a:lnTo>
                <a:pt x="2212307" y="383954"/>
              </a:lnTo>
              <a:lnTo>
                <a:pt x="0" y="383954"/>
              </a:lnTo>
              <a:lnTo>
                <a:pt x="0" y="76790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80FD58DD-66D9-49C5-B440-8EC68701F7D4}" type="sibTrans" cxnId="{0BC415BE-F292-49D5-AAB2-195F843B6ED6}">
      <dgm:prSet/>
      <dgm:spPr/>
      <dgm:t>
        <a:bodyPr/>
        <a:lstStyle/>
        <a:p>
          <a:endParaRPr lang="en-US"/>
        </a:p>
      </dgm:t>
    </dgm:pt>
    <dgm:pt modelId="{A4D9C568-DAC9-4DD3-B2C2-71597E1912B9}">
      <dgm:prSet phldrT="[Text]" custT="1"/>
      <dgm:spPr>
        <a:xfrm>
          <a:off x="4498754" y="2596929"/>
          <a:ext cx="3656707" cy="1828353"/>
        </a:xfrm>
        <a:prstGeom prst="roundRect">
          <a:avLst/>
        </a:prstGeom>
        <a:solidFill>
          <a:srgbClr val="1B2B51"/>
        </a:solidFill>
        <a:ln w="25400" cap="flat" cmpd="sng" algn="ctr">
          <a:solidFill>
            <a:srgbClr val="1B2B51"/>
          </a:solidFill>
          <a:prstDash val="solid"/>
        </a:ln>
        <a:effectLst/>
      </dgm:spPr>
      <dgm:t>
        <a:bodyPr/>
        <a:lstStyle/>
        <a:p>
          <a:pPr>
            <a:buNone/>
          </a:pPr>
          <a:r>
            <a:rPr lang="en-US" sz="2800" cap="all" baseline="0">
              <a:solidFill>
                <a:sysClr val="window" lastClr="FFFFFF"/>
              </a:solidFill>
              <a:latin typeface="Helvetica Neue"/>
              <a:ea typeface="+mn-ea"/>
              <a:cs typeface="+mn-cs"/>
            </a:rPr>
            <a:t>Cost Incurred</a:t>
          </a:r>
        </a:p>
      </dgm:t>
    </dgm:pt>
    <dgm:pt modelId="{5CFE08CD-0238-4CBE-A70A-07E8BCA78F8A}" type="parTrans" cxnId="{2C1507D5-F133-426A-8DD4-E4356955A102}">
      <dgm:prSet/>
      <dgm:spPr>
        <a:xfrm>
          <a:off x="4114800" y="1829020"/>
          <a:ext cx="2212307" cy="767908"/>
        </a:xfrm>
        <a:custGeom>
          <a:avLst/>
          <a:gdLst/>
          <a:ahLst/>
          <a:cxnLst/>
          <a:rect l="0" t="0" r="0" b="0"/>
          <a:pathLst>
            <a:path>
              <a:moveTo>
                <a:pt x="0" y="0"/>
              </a:moveTo>
              <a:lnTo>
                <a:pt x="0" y="383954"/>
              </a:lnTo>
              <a:lnTo>
                <a:pt x="2212307" y="383954"/>
              </a:lnTo>
              <a:lnTo>
                <a:pt x="2212307" y="76790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4934EA88-A302-4F7E-B518-F12BEEA00134}" type="sibTrans" cxnId="{2C1507D5-F133-426A-8DD4-E4356955A102}">
      <dgm:prSet/>
      <dgm:spPr/>
      <dgm:t>
        <a:bodyPr/>
        <a:lstStyle/>
        <a:p>
          <a:endParaRPr lang="en-US"/>
        </a:p>
      </dgm:t>
    </dgm:pt>
    <dgm:pt modelId="{2373BE51-893D-42DD-A3FF-3D9C6522ACD1}" type="pres">
      <dgm:prSet presAssocID="{3F782647-2E4B-498B-B63E-5DE4035B7486}" presName="hierChild1" presStyleCnt="0">
        <dgm:presLayoutVars>
          <dgm:orgChart val="1"/>
          <dgm:chPref val="1"/>
          <dgm:dir/>
          <dgm:animOne val="branch"/>
          <dgm:animLvl val="lvl"/>
          <dgm:resizeHandles/>
        </dgm:presLayoutVars>
      </dgm:prSet>
      <dgm:spPr/>
    </dgm:pt>
    <dgm:pt modelId="{A3CA2915-141B-420B-8C2F-6F3F0F7695ED}" type="pres">
      <dgm:prSet presAssocID="{89E8B07B-344B-412F-982E-755DB13E6AC5}" presName="hierRoot1" presStyleCnt="0">
        <dgm:presLayoutVars>
          <dgm:hierBranch val="init"/>
        </dgm:presLayoutVars>
      </dgm:prSet>
      <dgm:spPr/>
    </dgm:pt>
    <dgm:pt modelId="{32066DB3-5C7B-4070-A173-C8CA37F68E96}" type="pres">
      <dgm:prSet presAssocID="{89E8B07B-344B-412F-982E-755DB13E6AC5}" presName="rootComposite1" presStyleCnt="0"/>
      <dgm:spPr/>
    </dgm:pt>
    <dgm:pt modelId="{6D8BD363-1356-4668-879B-790DA9D82658}" type="pres">
      <dgm:prSet presAssocID="{89E8B07B-344B-412F-982E-755DB13E6AC5}" presName="rootText1" presStyleLbl="node0" presStyleIdx="0" presStyleCnt="1">
        <dgm:presLayoutVars>
          <dgm:chPref val="3"/>
        </dgm:presLayoutVars>
      </dgm:prSet>
      <dgm:spPr>
        <a:prstGeom prst="roundRect">
          <a:avLst/>
        </a:prstGeom>
      </dgm:spPr>
    </dgm:pt>
    <dgm:pt modelId="{C6F4DD8F-B7CC-4285-848B-9A6B526D7DF4}" type="pres">
      <dgm:prSet presAssocID="{89E8B07B-344B-412F-982E-755DB13E6AC5}" presName="rootConnector1" presStyleLbl="node1" presStyleIdx="0" presStyleCnt="0"/>
      <dgm:spPr/>
    </dgm:pt>
    <dgm:pt modelId="{C3103AE5-0387-4482-9F4E-B46A7BEF2445}" type="pres">
      <dgm:prSet presAssocID="{89E8B07B-344B-412F-982E-755DB13E6AC5}" presName="hierChild2" presStyleCnt="0"/>
      <dgm:spPr/>
    </dgm:pt>
    <dgm:pt modelId="{FA272AFE-2726-4CC7-93E6-014085F4F990}" type="pres">
      <dgm:prSet presAssocID="{D9C6EB38-7CA5-4FC9-8B2C-25DF7B0A20EC}" presName="Name37" presStyleLbl="parChTrans1D2" presStyleIdx="0" presStyleCnt="2"/>
      <dgm:spPr/>
    </dgm:pt>
    <dgm:pt modelId="{8490078E-D80B-4816-88E4-41381056A596}" type="pres">
      <dgm:prSet presAssocID="{8DD388FB-FBF4-486D-B24E-97B47EC8021B}" presName="hierRoot2" presStyleCnt="0">
        <dgm:presLayoutVars>
          <dgm:hierBranch val="init"/>
        </dgm:presLayoutVars>
      </dgm:prSet>
      <dgm:spPr/>
    </dgm:pt>
    <dgm:pt modelId="{ADDD4E27-2D14-4A48-AE07-E617105F2CF3}" type="pres">
      <dgm:prSet presAssocID="{8DD388FB-FBF4-486D-B24E-97B47EC8021B}" presName="rootComposite" presStyleCnt="0"/>
      <dgm:spPr/>
    </dgm:pt>
    <dgm:pt modelId="{601A6A64-09F9-4488-965C-BB7764C4B5F7}" type="pres">
      <dgm:prSet presAssocID="{8DD388FB-FBF4-486D-B24E-97B47EC8021B}" presName="rootText" presStyleLbl="node2" presStyleIdx="0" presStyleCnt="2">
        <dgm:presLayoutVars>
          <dgm:chPref val="3"/>
        </dgm:presLayoutVars>
      </dgm:prSet>
      <dgm:spPr>
        <a:prstGeom prst="roundRect">
          <a:avLst/>
        </a:prstGeom>
      </dgm:spPr>
    </dgm:pt>
    <dgm:pt modelId="{C0422AD3-C0D8-43B1-AB29-D26A18D37FD4}" type="pres">
      <dgm:prSet presAssocID="{8DD388FB-FBF4-486D-B24E-97B47EC8021B}" presName="rootConnector" presStyleLbl="node2" presStyleIdx="0" presStyleCnt="2"/>
      <dgm:spPr/>
    </dgm:pt>
    <dgm:pt modelId="{473BFFB0-6D13-41BD-BF7A-5B16ABC04B9A}" type="pres">
      <dgm:prSet presAssocID="{8DD388FB-FBF4-486D-B24E-97B47EC8021B}" presName="hierChild4" presStyleCnt="0"/>
      <dgm:spPr/>
    </dgm:pt>
    <dgm:pt modelId="{05FE092A-5A9F-410E-8F45-5A5FECE271FB}" type="pres">
      <dgm:prSet presAssocID="{8DD388FB-FBF4-486D-B24E-97B47EC8021B}" presName="hierChild5" presStyleCnt="0"/>
      <dgm:spPr/>
    </dgm:pt>
    <dgm:pt modelId="{300D473F-5D02-4FAC-9007-531E8CEEFC19}" type="pres">
      <dgm:prSet presAssocID="{5CFE08CD-0238-4CBE-A70A-07E8BCA78F8A}" presName="Name37" presStyleLbl="parChTrans1D2" presStyleIdx="1" presStyleCnt="2"/>
      <dgm:spPr/>
    </dgm:pt>
    <dgm:pt modelId="{87EA08B5-2E93-4DAC-94DA-589AC275BFF4}" type="pres">
      <dgm:prSet presAssocID="{A4D9C568-DAC9-4DD3-B2C2-71597E1912B9}" presName="hierRoot2" presStyleCnt="0">
        <dgm:presLayoutVars>
          <dgm:hierBranch val="init"/>
        </dgm:presLayoutVars>
      </dgm:prSet>
      <dgm:spPr/>
    </dgm:pt>
    <dgm:pt modelId="{6BD9B894-092F-4A2D-906B-8518F4FE4A90}" type="pres">
      <dgm:prSet presAssocID="{A4D9C568-DAC9-4DD3-B2C2-71597E1912B9}" presName="rootComposite" presStyleCnt="0"/>
      <dgm:spPr/>
    </dgm:pt>
    <dgm:pt modelId="{1EF63715-5F0E-464A-8641-414E6C1D4731}" type="pres">
      <dgm:prSet presAssocID="{A4D9C568-DAC9-4DD3-B2C2-71597E1912B9}" presName="rootText" presStyleLbl="node2" presStyleIdx="1" presStyleCnt="2">
        <dgm:presLayoutVars>
          <dgm:chPref val="3"/>
        </dgm:presLayoutVars>
      </dgm:prSet>
      <dgm:spPr>
        <a:prstGeom prst="roundRect">
          <a:avLst/>
        </a:prstGeom>
      </dgm:spPr>
    </dgm:pt>
    <dgm:pt modelId="{74D79E3E-0B32-451E-8D65-0EB87F6D997A}" type="pres">
      <dgm:prSet presAssocID="{A4D9C568-DAC9-4DD3-B2C2-71597E1912B9}" presName="rootConnector" presStyleLbl="node2" presStyleIdx="1" presStyleCnt="2"/>
      <dgm:spPr/>
    </dgm:pt>
    <dgm:pt modelId="{29EB8695-C5A7-4441-905F-B075ECA08E47}" type="pres">
      <dgm:prSet presAssocID="{A4D9C568-DAC9-4DD3-B2C2-71597E1912B9}" presName="hierChild4" presStyleCnt="0"/>
      <dgm:spPr/>
    </dgm:pt>
    <dgm:pt modelId="{8AA1525F-37CF-4403-9EFE-B02C5872053C}" type="pres">
      <dgm:prSet presAssocID="{A4D9C568-DAC9-4DD3-B2C2-71597E1912B9}" presName="hierChild5" presStyleCnt="0"/>
      <dgm:spPr/>
    </dgm:pt>
    <dgm:pt modelId="{D9C411F2-132C-478A-BC39-A2C2B318A834}" type="pres">
      <dgm:prSet presAssocID="{89E8B07B-344B-412F-982E-755DB13E6AC5}" presName="hierChild3" presStyleCnt="0"/>
      <dgm:spPr/>
    </dgm:pt>
  </dgm:ptLst>
  <dgm:cxnLst>
    <dgm:cxn modelId="{A6C3770C-6C6F-4305-B8C3-0B1789760A71}" type="presOf" srcId="{5CFE08CD-0238-4CBE-A70A-07E8BCA78F8A}" destId="{300D473F-5D02-4FAC-9007-531E8CEEFC19}" srcOrd="0" destOrd="0" presId="urn:microsoft.com/office/officeart/2005/8/layout/orgChart1"/>
    <dgm:cxn modelId="{67E05318-ADA7-487E-90DE-D49E9510CCF3}" type="presOf" srcId="{89E8B07B-344B-412F-982E-755DB13E6AC5}" destId="{6D8BD363-1356-4668-879B-790DA9D82658}" srcOrd="0" destOrd="0" presId="urn:microsoft.com/office/officeart/2005/8/layout/orgChart1"/>
    <dgm:cxn modelId="{3B242832-105F-4550-86ED-45E35665007D}" type="presOf" srcId="{89E8B07B-344B-412F-982E-755DB13E6AC5}" destId="{C6F4DD8F-B7CC-4285-848B-9A6B526D7DF4}" srcOrd="1" destOrd="0" presId="urn:microsoft.com/office/officeart/2005/8/layout/orgChart1"/>
    <dgm:cxn modelId="{C4FFEA7C-0A2B-46FB-8BA0-64455AB76BA3}" type="presOf" srcId="{8DD388FB-FBF4-486D-B24E-97B47EC8021B}" destId="{C0422AD3-C0D8-43B1-AB29-D26A18D37FD4}" srcOrd="1" destOrd="0" presId="urn:microsoft.com/office/officeart/2005/8/layout/orgChart1"/>
    <dgm:cxn modelId="{15B89C88-587C-4FAE-93C6-88E7AE4C8A4A}" type="presOf" srcId="{D9C6EB38-7CA5-4FC9-8B2C-25DF7B0A20EC}" destId="{FA272AFE-2726-4CC7-93E6-014085F4F990}" srcOrd="0" destOrd="0" presId="urn:microsoft.com/office/officeart/2005/8/layout/orgChart1"/>
    <dgm:cxn modelId="{89EF91A2-5D40-4D33-9004-B61E8CF2D822}" srcId="{3F782647-2E4B-498B-B63E-5DE4035B7486}" destId="{89E8B07B-344B-412F-982E-755DB13E6AC5}" srcOrd="0" destOrd="0" parTransId="{17319C6A-77C2-458A-883D-A1117CA60654}" sibTransId="{E2CF9EE4-7B63-4095-92F2-4E9F7D1A70D5}"/>
    <dgm:cxn modelId="{F4EBD7A2-35FD-43B9-9AD9-5DADA5F9AAB7}" type="presOf" srcId="{3F782647-2E4B-498B-B63E-5DE4035B7486}" destId="{2373BE51-893D-42DD-A3FF-3D9C6522ACD1}" srcOrd="0" destOrd="0" presId="urn:microsoft.com/office/officeart/2005/8/layout/orgChart1"/>
    <dgm:cxn modelId="{0BC415BE-F292-49D5-AAB2-195F843B6ED6}" srcId="{89E8B07B-344B-412F-982E-755DB13E6AC5}" destId="{8DD388FB-FBF4-486D-B24E-97B47EC8021B}" srcOrd="0" destOrd="0" parTransId="{D9C6EB38-7CA5-4FC9-8B2C-25DF7B0A20EC}" sibTransId="{80FD58DD-66D9-49C5-B440-8EC68701F7D4}"/>
    <dgm:cxn modelId="{466BD1D2-A273-422B-A574-0444DEEF7231}" type="presOf" srcId="{A4D9C568-DAC9-4DD3-B2C2-71597E1912B9}" destId="{1EF63715-5F0E-464A-8641-414E6C1D4731}" srcOrd="0" destOrd="0" presId="urn:microsoft.com/office/officeart/2005/8/layout/orgChart1"/>
    <dgm:cxn modelId="{7D9446D3-7BEC-4293-B0CE-50B111452D41}" type="presOf" srcId="{8DD388FB-FBF4-486D-B24E-97B47EC8021B}" destId="{601A6A64-09F9-4488-965C-BB7764C4B5F7}" srcOrd="0" destOrd="0" presId="urn:microsoft.com/office/officeart/2005/8/layout/orgChart1"/>
    <dgm:cxn modelId="{2C1507D5-F133-426A-8DD4-E4356955A102}" srcId="{89E8B07B-344B-412F-982E-755DB13E6AC5}" destId="{A4D9C568-DAC9-4DD3-B2C2-71597E1912B9}" srcOrd="1" destOrd="0" parTransId="{5CFE08CD-0238-4CBE-A70A-07E8BCA78F8A}" sibTransId="{4934EA88-A302-4F7E-B518-F12BEEA00134}"/>
    <dgm:cxn modelId="{8BBD00FF-87D8-409D-AB69-D9B6C818CBCA}" type="presOf" srcId="{A4D9C568-DAC9-4DD3-B2C2-71597E1912B9}" destId="{74D79E3E-0B32-451E-8D65-0EB87F6D997A}" srcOrd="1" destOrd="0" presId="urn:microsoft.com/office/officeart/2005/8/layout/orgChart1"/>
    <dgm:cxn modelId="{DA9609AE-69C7-4786-BEAE-B743E7DDE56B}" type="presParOf" srcId="{2373BE51-893D-42DD-A3FF-3D9C6522ACD1}" destId="{A3CA2915-141B-420B-8C2F-6F3F0F7695ED}" srcOrd="0" destOrd="0" presId="urn:microsoft.com/office/officeart/2005/8/layout/orgChart1"/>
    <dgm:cxn modelId="{BB36DE49-DB39-465A-A0AC-0356C2773C14}" type="presParOf" srcId="{A3CA2915-141B-420B-8C2F-6F3F0F7695ED}" destId="{32066DB3-5C7B-4070-A173-C8CA37F68E96}" srcOrd="0" destOrd="0" presId="urn:microsoft.com/office/officeart/2005/8/layout/orgChart1"/>
    <dgm:cxn modelId="{D63F0D21-87E7-4206-818F-8A218EFA360F}" type="presParOf" srcId="{32066DB3-5C7B-4070-A173-C8CA37F68E96}" destId="{6D8BD363-1356-4668-879B-790DA9D82658}" srcOrd="0" destOrd="0" presId="urn:microsoft.com/office/officeart/2005/8/layout/orgChart1"/>
    <dgm:cxn modelId="{56C4AA0C-020E-47FB-81A5-E2D22B30EEBE}" type="presParOf" srcId="{32066DB3-5C7B-4070-A173-C8CA37F68E96}" destId="{C6F4DD8F-B7CC-4285-848B-9A6B526D7DF4}" srcOrd="1" destOrd="0" presId="urn:microsoft.com/office/officeart/2005/8/layout/orgChart1"/>
    <dgm:cxn modelId="{50D9FD63-63CC-4137-8970-97E536798698}" type="presParOf" srcId="{A3CA2915-141B-420B-8C2F-6F3F0F7695ED}" destId="{C3103AE5-0387-4482-9F4E-B46A7BEF2445}" srcOrd="1" destOrd="0" presId="urn:microsoft.com/office/officeart/2005/8/layout/orgChart1"/>
    <dgm:cxn modelId="{572FA5A9-8F78-42BE-9A6B-A167B1C22BDF}" type="presParOf" srcId="{C3103AE5-0387-4482-9F4E-B46A7BEF2445}" destId="{FA272AFE-2726-4CC7-93E6-014085F4F990}" srcOrd="0" destOrd="0" presId="urn:microsoft.com/office/officeart/2005/8/layout/orgChart1"/>
    <dgm:cxn modelId="{8EFA2462-1845-4D77-B7DB-210BAC82A9D8}" type="presParOf" srcId="{C3103AE5-0387-4482-9F4E-B46A7BEF2445}" destId="{8490078E-D80B-4816-88E4-41381056A596}" srcOrd="1" destOrd="0" presId="urn:microsoft.com/office/officeart/2005/8/layout/orgChart1"/>
    <dgm:cxn modelId="{B9DAA07A-F15F-431B-ADBB-351D6A7C1A57}" type="presParOf" srcId="{8490078E-D80B-4816-88E4-41381056A596}" destId="{ADDD4E27-2D14-4A48-AE07-E617105F2CF3}" srcOrd="0" destOrd="0" presId="urn:microsoft.com/office/officeart/2005/8/layout/orgChart1"/>
    <dgm:cxn modelId="{E411F8F3-9751-4EAC-A1C8-D222FF66F6BA}" type="presParOf" srcId="{ADDD4E27-2D14-4A48-AE07-E617105F2CF3}" destId="{601A6A64-09F9-4488-965C-BB7764C4B5F7}" srcOrd="0" destOrd="0" presId="urn:microsoft.com/office/officeart/2005/8/layout/orgChart1"/>
    <dgm:cxn modelId="{968CF087-E2ED-4AE7-8194-CBEB0E964B94}" type="presParOf" srcId="{ADDD4E27-2D14-4A48-AE07-E617105F2CF3}" destId="{C0422AD3-C0D8-43B1-AB29-D26A18D37FD4}" srcOrd="1" destOrd="0" presId="urn:microsoft.com/office/officeart/2005/8/layout/orgChart1"/>
    <dgm:cxn modelId="{5D83BA71-AD44-4F38-A011-4C2729835AC4}" type="presParOf" srcId="{8490078E-D80B-4816-88E4-41381056A596}" destId="{473BFFB0-6D13-41BD-BF7A-5B16ABC04B9A}" srcOrd="1" destOrd="0" presId="urn:microsoft.com/office/officeart/2005/8/layout/orgChart1"/>
    <dgm:cxn modelId="{1FB561EA-651B-4728-ADED-CE8EBCB36162}" type="presParOf" srcId="{8490078E-D80B-4816-88E4-41381056A596}" destId="{05FE092A-5A9F-410E-8F45-5A5FECE271FB}" srcOrd="2" destOrd="0" presId="urn:microsoft.com/office/officeart/2005/8/layout/orgChart1"/>
    <dgm:cxn modelId="{01B0AAE2-B37F-40AA-80F6-F17402EA2939}" type="presParOf" srcId="{C3103AE5-0387-4482-9F4E-B46A7BEF2445}" destId="{300D473F-5D02-4FAC-9007-531E8CEEFC19}" srcOrd="2" destOrd="0" presId="urn:microsoft.com/office/officeart/2005/8/layout/orgChart1"/>
    <dgm:cxn modelId="{1FA17F72-9B28-4B88-A2CF-CD766EB699F1}" type="presParOf" srcId="{C3103AE5-0387-4482-9F4E-B46A7BEF2445}" destId="{87EA08B5-2E93-4DAC-94DA-589AC275BFF4}" srcOrd="3" destOrd="0" presId="urn:microsoft.com/office/officeart/2005/8/layout/orgChart1"/>
    <dgm:cxn modelId="{9FC8F7E4-EB91-4768-B093-FCAAF7C30769}" type="presParOf" srcId="{87EA08B5-2E93-4DAC-94DA-589AC275BFF4}" destId="{6BD9B894-092F-4A2D-906B-8518F4FE4A90}" srcOrd="0" destOrd="0" presId="urn:microsoft.com/office/officeart/2005/8/layout/orgChart1"/>
    <dgm:cxn modelId="{B30087FC-1B5E-4288-8EBB-9A0503CD17AC}" type="presParOf" srcId="{6BD9B894-092F-4A2D-906B-8518F4FE4A90}" destId="{1EF63715-5F0E-464A-8641-414E6C1D4731}" srcOrd="0" destOrd="0" presId="urn:microsoft.com/office/officeart/2005/8/layout/orgChart1"/>
    <dgm:cxn modelId="{9CAD5EB5-5C78-437B-BF2E-5F4E123A0E8A}" type="presParOf" srcId="{6BD9B894-092F-4A2D-906B-8518F4FE4A90}" destId="{74D79E3E-0B32-451E-8D65-0EB87F6D997A}" srcOrd="1" destOrd="0" presId="urn:microsoft.com/office/officeart/2005/8/layout/orgChart1"/>
    <dgm:cxn modelId="{7EC0185F-26F2-48F2-AD74-FA93A6C1D3F7}" type="presParOf" srcId="{87EA08B5-2E93-4DAC-94DA-589AC275BFF4}" destId="{29EB8695-C5A7-4441-905F-B075ECA08E47}" srcOrd="1" destOrd="0" presId="urn:microsoft.com/office/officeart/2005/8/layout/orgChart1"/>
    <dgm:cxn modelId="{A47900D1-3657-4927-A128-004C2BEC4ECC}" type="presParOf" srcId="{87EA08B5-2E93-4DAC-94DA-589AC275BFF4}" destId="{8AA1525F-37CF-4403-9EFE-B02C5872053C}" srcOrd="2" destOrd="0" presId="urn:microsoft.com/office/officeart/2005/8/layout/orgChart1"/>
    <dgm:cxn modelId="{DD586978-C085-4F91-9084-B0E1AE30B06C}" type="presParOf" srcId="{A3CA2915-141B-420B-8C2F-6F3F0F7695ED}" destId="{D9C411F2-132C-478A-BC39-A2C2B318A83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F782647-2E4B-498B-B63E-5DE4035B748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9E8B07B-344B-412F-982E-755DB13E6AC5}">
      <dgm:prSet phldrT="[Text]" custT="1"/>
      <dgm:spPr>
        <a:xfrm>
          <a:off x="3226993" y="1138729"/>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Costs</a:t>
          </a:r>
          <a:endParaRPr lang="en-US" sz="2200" cap="all" normalizeH="0" baseline="0">
            <a:solidFill>
              <a:sysClr val="window" lastClr="FFFFFF"/>
            </a:solidFill>
            <a:latin typeface="Helvetica Neue"/>
            <a:ea typeface="+mn-ea"/>
            <a:cs typeface="+mn-cs"/>
          </a:endParaRPr>
        </a:p>
      </dgm:t>
    </dgm:pt>
    <dgm:pt modelId="{17319C6A-77C2-458A-883D-A1117CA60654}" type="parTrans" cxnId="{89EF91A2-5D40-4D33-9004-B61E8CF2D822}">
      <dgm:prSet/>
      <dgm:spPr/>
      <dgm:t>
        <a:bodyPr/>
        <a:lstStyle/>
        <a:p>
          <a:endParaRPr lang="en-US"/>
        </a:p>
      </dgm:t>
    </dgm:pt>
    <dgm:pt modelId="{E2CF9EE4-7B63-4095-92F2-4E9F7D1A70D5}" type="sibTrans" cxnId="{89EF91A2-5D40-4D33-9004-B61E8CF2D822}">
      <dgm:prSet/>
      <dgm:spPr/>
      <dgm:t>
        <a:bodyPr/>
        <a:lstStyle/>
        <a:p>
          <a:endParaRPr lang="en-US"/>
        </a:p>
      </dgm:t>
    </dgm:pt>
    <dgm:pt modelId="{9C2FA277-919E-43B6-A0A0-C66D4C39F9B7}">
      <dgm:prSet phldrT="[Text]" custT="1"/>
      <dgm:spPr>
        <a:xfrm>
          <a:off x="4256" y="2399414"/>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Age</a:t>
          </a:r>
        </a:p>
      </dgm:t>
    </dgm:pt>
    <dgm:pt modelId="{63B96977-B3D9-439D-8383-D90F66E2550A}" type="parTrans" cxnId="{EB5C1F84-17A3-42FC-914D-463A7FD06A2A}">
      <dgm:prSet/>
      <dgm:spPr>
        <a:xfrm>
          <a:off x="892063" y="2026535"/>
          <a:ext cx="3222736" cy="372878"/>
        </a:xfrm>
        <a:custGeom>
          <a:avLst/>
          <a:gdLst/>
          <a:ahLst/>
          <a:cxnLst/>
          <a:rect l="0" t="0" r="0" b="0"/>
          <a:pathLst>
            <a:path>
              <a:moveTo>
                <a:pt x="3222736" y="0"/>
              </a:moveTo>
              <a:lnTo>
                <a:pt x="3222736" y="186439"/>
              </a:lnTo>
              <a:lnTo>
                <a:pt x="0" y="186439"/>
              </a:lnTo>
              <a:lnTo>
                <a:pt x="0" y="37287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8EFFE356-92BD-4ECC-96CA-45F6600DB92C}" type="sibTrans" cxnId="{EB5C1F84-17A3-42FC-914D-463A7FD06A2A}">
      <dgm:prSet/>
      <dgm:spPr/>
      <dgm:t>
        <a:bodyPr/>
        <a:lstStyle/>
        <a:p>
          <a:endParaRPr lang="en-US"/>
        </a:p>
      </dgm:t>
    </dgm:pt>
    <dgm:pt modelId="{F07E28FD-E01D-45F8-B897-20D9BEE2E453}">
      <dgm:prSet phldrT="[Text]" custT="1"/>
      <dgm:spPr>
        <a:xfrm>
          <a:off x="2152748" y="2399414"/>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Coverage</a:t>
          </a:r>
        </a:p>
      </dgm:t>
    </dgm:pt>
    <dgm:pt modelId="{5C26E151-CBD0-4C6D-9A1A-54970B65B065}" type="parTrans" cxnId="{71487BAE-2227-4787-9298-64246B4FBE3A}">
      <dgm:prSet/>
      <dgm:spPr>
        <a:xfrm>
          <a:off x="3040554" y="2026535"/>
          <a:ext cx="1074245" cy="372878"/>
        </a:xfrm>
        <a:custGeom>
          <a:avLst/>
          <a:gdLst/>
          <a:ahLst/>
          <a:cxnLst/>
          <a:rect l="0" t="0" r="0" b="0"/>
          <a:pathLst>
            <a:path>
              <a:moveTo>
                <a:pt x="1074245" y="0"/>
              </a:moveTo>
              <a:lnTo>
                <a:pt x="1074245" y="186439"/>
              </a:lnTo>
              <a:lnTo>
                <a:pt x="0" y="186439"/>
              </a:lnTo>
              <a:lnTo>
                <a:pt x="0" y="37287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5C49008F-DB36-44B3-ABBD-EBA97B2547D8}" type="sibTrans" cxnId="{71487BAE-2227-4787-9298-64246B4FBE3A}">
      <dgm:prSet/>
      <dgm:spPr/>
      <dgm:t>
        <a:bodyPr/>
        <a:lstStyle/>
        <a:p>
          <a:endParaRPr lang="en-US"/>
        </a:p>
      </dgm:t>
    </dgm:pt>
    <dgm:pt modelId="{D375B0CF-BA70-4987-AFC0-396B2080A62B}">
      <dgm:prSet phldrT="[Text]" custT="1"/>
      <dgm:spPr>
        <a:xfrm>
          <a:off x="4301239" y="2399414"/>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Health</a:t>
          </a:r>
        </a:p>
      </dgm:t>
    </dgm:pt>
    <dgm:pt modelId="{70D1523E-50EE-4EE5-98B2-9DDA35C51874}" type="parTrans" cxnId="{E0A3B891-732F-40C9-B5C0-C73F71222C81}">
      <dgm:prSet/>
      <dgm:spPr>
        <a:xfrm>
          <a:off x="4114800" y="2026535"/>
          <a:ext cx="1074245" cy="372878"/>
        </a:xfrm>
        <a:custGeom>
          <a:avLst/>
          <a:gdLst/>
          <a:ahLst/>
          <a:cxnLst/>
          <a:rect l="0" t="0" r="0" b="0"/>
          <a:pathLst>
            <a:path>
              <a:moveTo>
                <a:pt x="0" y="0"/>
              </a:moveTo>
              <a:lnTo>
                <a:pt x="0" y="186439"/>
              </a:lnTo>
              <a:lnTo>
                <a:pt x="1074245" y="186439"/>
              </a:lnTo>
              <a:lnTo>
                <a:pt x="1074245" y="37287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95587461-09C7-410A-BEFB-7AFA23996C12}" type="sibTrans" cxnId="{E0A3B891-732F-40C9-B5C0-C73F71222C81}">
      <dgm:prSet/>
      <dgm:spPr/>
      <dgm:t>
        <a:bodyPr/>
        <a:lstStyle/>
        <a:p>
          <a:endParaRPr lang="en-US"/>
        </a:p>
      </dgm:t>
    </dgm:pt>
    <dgm:pt modelId="{6581D99D-AA92-410A-94DE-2AB58228074F}">
      <dgm:prSet phldrT="[Text]" custT="1"/>
      <dgm:spPr>
        <a:xfrm>
          <a:off x="6449730" y="2399414"/>
          <a:ext cx="1775612" cy="887806"/>
        </a:xfrm>
        <a:prstGeom prst="roundRect">
          <a:avLst/>
        </a:prstGeom>
        <a:solidFill>
          <a:srgbClr val="1B2B51"/>
        </a:solidFill>
        <a:ln w="25400" cap="flat" cmpd="sng" algn="ctr">
          <a:solidFill>
            <a:srgbClr val="1B2B51"/>
          </a:solidFill>
          <a:prstDash val="solid"/>
        </a:ln>
        <a:effectLst/>
      </dgm:spPr>
      <dgm:t>
        <a:bodyPr/>
        <a:lstStyle/>
        <a:p>
          <a:pPr>
            <a:buNone/>
          </a:pPr>
          <a:r>
            <a:rPr lang="en-US" sz="2200" cap="all" baseline="0">
              <a:solidFill>
                <a:sysClr val="window" lastClr="FFFFFF"/>
              </a:solidFill>
              <a:latin typeface="Helvetica Neue"/>
              <a:ea typeface="+mn-ea"/>
              <a:cs typeface="+mn-cs"/>
            </a:rPr>
            <a:t>Inflation Indexed</a:t>
          </a:r>
        </a:p>
      </dgm:t>
    </dgm:pt>
    <dgm:pt modelId="{6722349F-F8EC-4361-ADB5-32A756122F84}" type="parTrans" cxnId="{9C1E7F59-7623-4AEE-95FB-BC2EC9D282E8}">
      <dgm:prSet/>
      <dgm:spPr>
        <a:xfrm>
          <a:off x="4114800" y="2026535"/>
          <a:ext cx="3222736" cy="372878"/>
        </a:xfrm>
        <a:custGeom>
          <a:avLst/>
          <a:gdLst/>
          <a:ahLst/>
          <a:cxnLst/>
          <a:rect l="0" t="0" r="0" b="0"/>
          <a:pathLst>
            <a:path>
              <a:moveTo>
                <a:pt x="0" y="0"/>
              </a:moveTo>
              <a:lnTo>
                <a:pt x="0" y="186439"/>
              </a:lnTo>
              <a:lnTo>
                <a:pt x="3222736" y="186439"/>
              </a:lnTo>
              <a:lnTo>
                <a:pt x="3222736" y="37287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641BBE6A-7BB2-4822-95B6-F552D8625A21}" type="sibTrans" cxnId="{9C1E7F59-7623-4AEE-95FB-BC2EC9D282E8}">
      <dgm:prSet/>
      <dgm:spPr/>
      <dgm:t>
        <a:bodyPr/>
        <a:lstStyle/>
        <a:p>
          <a:endParaRPr lang="en-US"/>
        </a:p>
      </dgm:t>
    </dgm:pt>
    <dgm:pt modelId="{2373BE51-893D-42DD-A3FF-3D9C6522ACD1}" type="pres">
      <dgm:prSet presAssocID="{3F782647-2E4B-498B-B63E-5DE4035B7486}" presName="hierChild1" presStyleCnt="0">
        <dgm:presLayoutVars>
          <dgm:orgChart val="1"/>
          <dgm:chPref val="1"/>
          <dgm:dir/>
          <dgm:animOne val="branch"/>
          <dgm:animLvl val="lvl"/>
          <dgm:resizeHandles/>
        </dgm:presLayoutVars>
      </dgm:prSet>
      <dgm:spPr/>
    </dgm:pt>
    <dgm:pt modelId="{A3CA2915-141B-420B-8C2F-6F3F0F7695ED}" type="pres">
      <dgm:prSet presAssocID="{89E8B07B-344B-412F-982E-755DB13E6AC5}" presName="hierRoot1" presStyleCnt="0">
        <dgm:presLayoutVars>
          <dgm:hierBranch val="init"/>
        </dgm:presLayoutVars>
      </dgm:prSet>
      <dgm:spPr/>
    </dgm:pt>
    <dgm:pt modelId="{32066DB3-5C7B-4070-A173-C8CA37F68E96}" type="pres">
      <dgm:prSet presAssocID="{89E8B07B-344B-412F-982E-755DB13E6AC5}" presName="rootComposite1" presStyleCnt="0"/>
      <dgm:spPr/>
    </dgm:pt>
    <dgm:pt modelId="{6D8BD363-1356-4668-879B-790DA9D82658}" type="pres">
      <dgm:prSet presAssocID="{89E8B07B-344B-412F-982E-755DB13E6AC5}" presName="rootText1" presStyleLbl="node0" presStyleIdx="0" presStyleCnt="1">
        <dgm:presLayoutVars>
          <dgm:chPref val="3"/>
        </dgm:presLayoutVars>
      </dgm:prSet>
      <dgm:spPr>
        <a:prstGeom prst="roundRect">
          <a:avLst/>
        </a:prstGeom>
      </dgm:spPr>
    </dgm:pt>
    <dgm:pt modelId="{C6F4DD8F-B7CC-4285-848B-9A6B526D7DF4}" type="pres">
      <dgm:prSet presAssocID="{89E8B07B-344B-412F-982E-755DB13E6AC5}" presName="rootConnector1" presStyleLbl="node1" presStyleIdx="0" presStyleCnt="0"/>
      <dgm:spPr/>
    </dgm:pt>
    <dgm:pt modelId="{C3103AE5-0387-4482-9F4E-B46A7BEF2445}" type="pres">
      <dgm:prSet presAssocID="{89E8B07B-344B-412F-982E-755DB13E6AC5}" presName="hierChild2" presStyleCnt="0"/>
      <dgm:spPr/>
    </dgm:pt>
    <dgm:pt modelId="{4EE87D75-605F-4692-962F-08535329D09E}" type="pres">
      <dgm:prSet presAssocID="{63B96977-B3D9-439D-8383-D90F66E2550A}" presName="Name37" presStyleLbl="parChTrans1D2" presStyleIdx="0" presStyleCnt="4"/>
      <dgm:spPr/>
    </dgm:pt>
    <dgm:pt modelId="{037349FC-BBD5-4F79-B0E7-8636CEB6A716}" type="pres">
      <dgm:prSet presAssocID="{9C2FA277-919E-43B6-A0A0-C66D4C39F9B7}" presName="hierRoot2" presStyleCnt="0">
        <dgm:presLayoutVars>
          <dgm:hierBranch val="init"/>
        </dgm:presLayoutVars>
      </dgm:prSet>
      <dgm:spPr/>
    </dgm:pt>
    <dgm:pt modelId="{8E8184F3-24CA-40D0-8C09-4708B93A37E6}" type="pres">
      <dgm:prSet presAssocID="{9C2FA277-919E-43B6-A0A0-C66D4C39F9B7}" presName="rootComposite" presStyleCnt="0"/>
      <dgm:spPr/>
    </dgm:pt>
    <dgm:pt modelId="{9C5FCE55-6C9A-4EA4-9EE6-D123B95D2655}" type="pres">
      <dgm:prSet presAssocID="{9C2FA277-919E-43B6-A0A0-C66D4C39F9B7}" presName="rootText" presStyleLbl="node2" presStyleIdx="0" presStyleCnt="4">
        <dgm:presLayoutVars>
          <dgm:chPref val="3"/>
        </dgm:presLayoutVars>
      </dgm:prSet>
      <dgm:spPr>
        <a:prstGeom prst="roundRect">
          <a:avLst/>
        </a:prstGeom>
      </dgm:spPr>
    </dgm:pt>
    <dgm:pt modelId="{623A1EA4-ED5D-40F3-A30F-E1030616C58E}" type="pres">
      <dgm:prSet presAssocID="{9C2FA277-919E-43B6-A0A0-C66D4C39F9B7}" presName="rootConnector" presStyleLbl="node2" presStyleIdx="0" presStyleCnt="4"/>
      <dgm:spPr/>
    </dgm:pt>
    <dgm:pt modelId="{88A71257-C119-4C1B-8CAB-66E6AF7991FB}" type="pres">
      <dgm:prSet presAssocID="{9C2FA277-919E-43B6-A0A0-C66D4C39F9B7}" presName="hierChild4" presStyleCnt="0"/>
      <dgm:spPr/>
    </dgm:pt>
    <dgm:pt modelId="{5788BA47-B96B-4C21-9B65-8BFE665CA3BA}" type="pres">
      <dgm:prSet presAssocID="{9C2FA277-919E-43B6-A0A0-C66D4C39F9B7}" presName="hierChild5" presStyleCnt="0"/>
      <dgm:spPr/>
    </dgm:pt>
    <dgm:pt modelId="{A211C903-D1DC-442D-B19D-52F12518F83B}" type="pres">
      <dgm:prSet presAssocID="{5C26E151-CBD0-4C6D-9A1A-54970B65B065}" presName="Name37" presStyleLbl="parChTrans1D2" presStyleIdx="1" presStyleCnt="4"/>
      <dgm:spPr/>
    </dgm:pt>
    <dgm:pt modelId="{67E985F4-8D41-45BC-AF02-34F1D2D4B057}" type="pres">
      <dgm:prSet presAssocID="{F07E28FD-E01D-45F8-B897-20D9BEE2E453}" presName="hierRoot2" presStyleCnt="0">
        <dgm:presLayoutVars>
          <dgm:hierBranch val="init"/>
        </dgm:presLayoutVars>
      </dgm:prSet>
      <dgm:spPr/>
    </dgm:pt>
    <dgm:pt modelId="{6E8893F8-FC97-4E74-B2EF-08B52D88F11E}" type="pres">
      <dgm:prSet presAssocID="{F07E28FD-E01D-45F8-B897-20D9BEE2E453}" presName="rootComposite" presStyleCnt="0"/>
      <dgm:spPr/>
    </dgm:pt>
    <dgm:pt modelId="{FA9EA763-4FE4-4CA1-BDC9-2EE0940FB96B}" type="pres">
      <dgm:prSet presAssocID="{F07E28FD-E01D-45F8-B897-20D9BEE2E453}" presName="rootText" presStyleLbl="node2" presStyleIdx="1" presStyleCnt="4">
        <dgm:presLayoutVars>
          <dgm:chPref val="3"/>
        </dgm:presLayoutVars>
      </dgm:prSet>
      <dgm:spPr>
        <a:prstGeom prst="roundRect">
          <a:avLst/>
        </a:prstGeom>
      </dgm:spPr>
    </dgm:pt>
    <dgm:pt modelId="{A5D6C4C2-37A0-4278-95CB-92578475A4F6}" type="pres">
      <dgm:prSet presAssocID="{F07E28FD-E01D-45F8-B897-20D9BEE2E453}" presName="rootConnector" presStyleLbl="node2" presStyleIdx="1" presStyleCnt="4"/>
      <dgm:spPr/>
    </dgm:pt>
    <dgm:pt modelId="{3B5663AF-D526-4271-BCA0-ED72D8F4B38C}" type="pres">
      <dgm:prSet presAssocID="{F07E28FD-E01D-45F8-B897-20D9BEE2E453}" presName="hierChild4" presStyleCnt="0"/>
      <dgm:spPr/>
    </dgm:pt>
    <dgm:pt modelId="{3B8D088E-2D2A-4502-9453-34779E49AF7B}" type="pres">
      <dgm:prSet presAssocID="{F07E28FD-E01D-45F8-B897-20D9BEE2E453}" presName="hierChild5" presStyleCnt="0"/>
      <dgm:spPr/>
    </dgm:pt>
    <dgm:pt modelId="{A4CF10A1-B61B-4E21-80D9-CA2972F8EB27}" type="pres">
      <dgm:prSet presAssocID="{70D1523E-50EE-4EE5-98B2-9DDA35C51874}" presName="Name37" presStyleLbl="parChTrans1D2" presStyleIdx="2" presStyleCnt="4"/>
      <dgm:spPr/>
    </dgm:pt>
    <dgm:pt modelId="{EA01BD09-5CC9-4872-8EA7-ACA2B99D6658}" type="pres">
      <dgm:prSet presAssocID="{D375B0CF-BA70-4987-AFC0-396B2080A62B}" presName="hierRoot2" presStyleCnt="0">
        <dgm:presLayoutVars>
          <dgm:hierBranch val="init"/>
        </dgm:presLayoutVars>
      </dgm:prSet>
      <dgm:spPr/>
    </dgm:pt>
    <dgm:pt modelId="{FFD544D8-053C-434F-8B61-41609BDEB1AD}" type="pres">
      <dgm:prSet presAssocID="{D375B0CF-BA70-4987-AFC0-396B2080A62B}" presName="rootComposite" presStyleCnt="0"/>
      <dgm:spPr/>
    </dgm:pt>
    <dgm:pt modelId="{60C5952B-1976-4F2C-B4AD-C4126874E391}" type="pres">
      <dgm:prSet presAssocID="{D375B0CF-BA70-4987-AFC0-396B2080A62B}" presName="rootText" presStyleLbl="node2" presStyleIdx="2" presStyleCnt="4">
        <dgm:presLayoutVars>
          <dgm:chPref val="3"/>
        </dgm:presLayoutVars>
      </dgm:prSet>
      <dgm:spPr>
        <a:prstGeom prst="roundRect">
          <a:avLst/>
        </a:prstGeom>
      </dgm:spPr>
    </dgm:pt>
    <dgm:pt modelId="{26BCE39A-13BF-4822-8782-80C996BE299B}" type="pres">
      <dgm:prSet presAssocID="{D375B0CF-BA70-4987-AFC0-396B2080A62B}" presName="rootConnector" presStyleLbl="node2" presStyleIdx="2" presStyleCnt="4"/>
      <dgm:spPr/>
    </dgm:pt>
    <dgm:pt modelId="{7B000CC4-ABD4-44D8-8015-7F916CA48E90}" type="pres">
      <dgm:prSet presAssocID="{D375B0CF-BA70-4987-AFC0-396B2080A62B}" presName="hierChild4" presStyleCnt="0"/>
      <dgm:spPr/>
    </dgm:pt>
    <dgm:pt modelId="{344B1318-1A74-4A2E-81E9-1E8623EDFBB4}" type="pres">
      <dgm:prSet presAssocID="{D375B0CF-BA70-4987-AFC0-396B2080A62B}" presName="hierChild5" presStyleCnt="0"/>
      <dgm:spPr/>
    </dgm:pt>
    <dgm:pt modelId="{E1BC28E2-E1AE-4FD1-B5B6-E280F2FD0A8D}" type="pres">
      <dgm:prSet presAssocID="{6722349F-F8EC-4361-ADB5-32A756122F84}" presName="Name37" presStyleLbl="parChTrans1D2" presStyleIdx="3" presStyleCnt="4"/>
      <dgm:spPr/>
    </dgm:pt>
    <dgm:pt modelId="{ED9EC9D7-9FCF-4830-814C-2B1D8A56D1DF}" type="pres">
      <dgm:prSet presAssocID="{6581D99D-AA92-410A-94DE-2AB58228074F}" presName="hierRoot2" presStyleCnt="0">
        <dgm:presLayoutVars>
          <dgm:hierBranch val="init"/>
        </dgm:presLayoutVars>
      </dgm:prSet>
      <dgm:spPr/>
    </dgm:pt>
    <dgm:pt modelId="{9FFAA5B3-9067-4433-ACC1-ED1765B4E07E}" type="pres">
      <dgm:prSet presAssocID="{6581D99D-AA92-410A-94DE-2AB58228074F}" presName="rootComposite" presStyleCnt="0"/>
      <dgm:spPr/>
    </dgm:pt>
    <dgm:pt modelId="{B341814C-9056-41DA-AF00-952CEC92DF9D}" type="pres">
      <dgm:prSet presAssocID="{6581D99D-AA92-410A-94DE-2AB58228074F}" presName="rootText" presStyleLbl="node2" presStyleIdx="3" presStyleCnt="4">
        <dgm:presLayoutVars>
          <dgm:chPref val="3"/>
        </dgm:presLayoutVars>
      </dgm:prSet>
      <dgm:spPr>
        <a:prstGeom prst="roundRect">
          <a:avLst/>
        </a:prstGeom>
      </dgm:spPr>
    </dgm:pt>
    <dgm:pt modelId="{B2D54581-9E09-45D8-B4A3-47F1A28F96D1}" type="pres">
      <dgm:prSet presAssocID="{6581D99D-AA92-410A-94DE-2AB58228074F}" presName="rootConnector" presStyleLbl="node2" presStyleIdx="3" presStyleCnt="4"/>
      <dgm:spPr/>
    </dgm:pt>
    <dgm:pt modelId="{636BADA8-4D86-4442-A0F4-F83699593FAD}" type="pres">
      <dgm:prSet presAssocID="{6581D99D-AA92-410A-94DE-2AB58228074F}" presName="hierChild4" presStyleCnt="0"/>
      <dgm:spPr/>
    </dgm:pt>
    <dgm:pt modelId="{25527CA0-7D5E-4CAF-847A-17299E983A74}" type="pres">
      <dgm:prSet presAssocID="{6581D99D-AA92-410A-94DE-2AB58228074F}" presName="hierChild5" presStyleCnt="0"/>
      <dgm:spPr/>
    </dgm:pt>
    <dgm:pt modelId="{D9C411F2-132C-478A-BC39-A2C2B318A834}" type="pres">
      <dgm:prSet presAssocID="{89E8B07B-344B-412F-982E-755DB13E6AC5}" presName="hierChild3" presStyleCnt="0"/>
      <dgm:spPr/>
    </dgm:pt>
  </dgm:ptLst>
  <dgm:cxnLst>
    <dgm:cxn modelId="{114DF910-14B0-4D16-91E3-A7212FC4E847}" type="presOf" srcId="{9C2FA277-919E-43B6-A0A0-C66D4C39F9B7}" destId="{9C5FCE55-6C9A-4EA4-9EE6-D123B95D2655}" srcOrd="0" destOrd="0" presId="urn:microsoft.com/office/officeart/2005/8/layout/orgChart1"/>
    <dgm:cxn modelId="{C5A02F22-31D5-495F-BA86-1F56F8D804A7}" type="presOf" srcId="{3F782647-2E4B-498B-B63E-5DE4035B7486}" destId="{2373BE51-893D-42DD-A3FF-3D9C6522ACD1}" srcOrd="0" destOrd="0" presId="urn:microsoft.com/office/officeart/2005/8/layout/orgChart1"/>
    <dgm:cxn modelId="{FB9DFA25-265E-4AE0-9DD7-962909A28F46}" type="presOf" srcId="{6722349F-F8EC-4361-ADB5-32A756122F84}" destId="{E1BC28E2-E1AE-4FD1-B5B6-E280F2FD0A8D}" srcOrd="0" destOrd="0" presId="urn:microsoft.com/office/officeart/2005/8/layout/orgChart1"/>
    <dgm:cxn modelId="{12CE6627-05B5-4F74-A953-9471636ADBB9}" type="presOf" srcId="{63B96977-B3D9-439D-8383-D90F66E2550A}" destId="{4EE87D75-605F-4692-962F-08535329D09E}" srcOrd="0" destOrd="0" presId="urn:microsoft.com/office/officeart/2005/8/layout/orgChart1"/>
    <dgm:cxn modelId="{031DB228-C144-426E-8911-88097CD36489}" type="presOf" srcId="{70D1523E-50EE-4EE5-98B2-9DDA35C51874}" destId="{A4CF10A1-B61B-4E21-80D9-CA2972F8EB27}" srcOrd="0" destOrd="0" presId="urn:microsoft.com/office/officeart/2005/8/layout/orgChart1"/>
    <dgm:cxn modelId="{A7BA5938-E714-4C7B-8D9C-F1BD89F12C27}" type="presOf" srcId="{D375B0CF-BA70-4987-AFC0-396B2080A62B}" destId="{60C5952B-1976-4F2C-B4AD-C4126874E391}" srcOrd="0" destOrd="0" presId="urn:microsoft.com/office/officeart/2005/8/layout/orgChart1"/>
    <dgm:cxn modelId="{B3D5DF57-A822-4264-93DB-2CC9A4FCCBA4}" type="presOf" srcId="{6581D99D-AA92-410A-94DE-2AB58228074F}" destId="{B341814C-9056-41DA-AF00-952CEC92DF9D}" srcOrd="0" destOrd="0" presId="urn:microsoft.com/office/officeart/2005/8/layout/orgChart1"/>
    <dgm:cxn modelId="{9C1E7F59-7623-4AEE-95FB-BC2EC9D282E8}" srcId="{89E8B07B-344B-412F-982E-755DB13E6AC5}" destId="{6581D99D-AA92-410A-94DE-2AB58228074F}" srcOrd="3" destOrd="0" parTransId="{6722349F-F8EC-4361-ADB5-32A756122F84}" sibTransId="{641BBE6A-7BB2-4822-95B6-F552D8625A21}"/>
    <dgm:cxn modelId="{7FDB6060-B64F-4170-8560-74807445762D}" type="presOf" srcId="{89E8B07B-344B-412F-982E-755DB13E6AC5}" destId="{C6F4DD8F-B7CC-4285-848B-9A6B526D7DF4}" srcOrd="1" destOrd="0" presId="urn:microsoft.com/office/officeart/2005/8/layout/orgChart1"/>
    <dgm:cxn modelId="{8C9F2C81-DC30-441C-A429-8CBD9A32BAF1}" type="presOf" srcId="{F07E28FD-E01D-45F8-B897-20D9BEE2E453}" destId="{FA9EA763-4FE4-4CA1-BDC9-2EE0940FB96B}" srcOrd="0" destOrd="0" presId="urn:microsoft.com/office/officeart/2005/8/layout/orgChart1"/>
    <dgm:cxn modelId="{EB5C1F84-17A3-42FC-914D-463A7FD06A2A}" srcId="{89E8B07B-344B-412F-982E-755DB13E6AC5}" destId="{9C2FA277-919E-43B6-A0A0-C66D4C39F9B7}" srcOrd="0" destOrd="0" parTransId="{63B96977-B3D9-439D-8383-D90F66E2550A}" sibTransId="{8EFFE356-92BD-4ECC-96CA-45F6600DB92C}"/>
    <dgm:cxn modelId="{E0A3B891-732F-40C9-B5C0-C73F71222C81}" srcId="{89E8B07B-344B-412F-982E-755DB13E6AC5}" destId="{D375B0CF-BA70-4987-AFC0-396B2080A62B}" srcOrd="2" destOrd="0" parTransId="{70D1523E-50EE-4EE5-98B2-9DDA35C51874}" sibTransId="{95587461-09C7-410A-BEFB-7AFA23996C12}"/>
    <dgm:cxn modelId="{7FA83195-9A11-4CAD-80F5-CC2524967ACA}" type="presOf" srcId="{D375B0CF-BA70-4987-AFC0-396B2080A62B}" destId="{26BCE39A-13BF-4822-8782-80C996BE299B}" srcOrd="1" destOrd="0" presId="urn:microsoft.com/office/officeart/2005/8/layout/orgChart1"/>
    <dgm:cxn modelId="{ECE9A99A-8574-4B2E-AAC2-6D7837B7DEF6}" type="presOf" srcId="{9C2FA277-919E-43B6-A0A0-C66D4C39F9B7}" destId="{623A1EA4-ED5D-40F3-A30F-E1030616C58E}" srcOrd="1" destOrd="0" presId="urn:microsoft.com/office/officeart/2005/8/layout/orgChart1"/>
    <dgm:cxn modelId="{89EF91A2-5D40-4D33-9004-B61E8CF2D822}" srcId="{3F782647-2E4B-498B-B63E-5DE4035B7486}" destId="{89E8B07B-344B-412F-982E-755DB13E6AC5}" srcOrd="0" destOrd="0" parTransId="{17319C6A-77C2-458A-883D-A1117CA60654}" sibTransId="{E2CF9EE4-7B63-4095-92F2-4E9F7D1A70D5}"/>
    <dgm:cxn modelId="{130B33A8-9CB4-4783-BF08-96A47E363951}" type="presOf" srcId="{5C26E151-CBD0-4C6D-9A1A-54970B65B065}" destId="{A211C903-D1DC-442D-B19D-52F12518F83B}" srcOrd="0" destOrd="0" presId="urn:microsoft.com/office/officeart/2005/8/layout/orgChart1"/>
    <dgm:cxn modelId="{7E63A5AB-2B1D-450F-9403-374AD021DDF7}" type="presOf" srcId="{89E8B07B-344B-412F-982E-755DB13E6AC5}" destId="{6D8BD363-1356-4668-879B-790DA9D82658}" srcOrd="0" destOrd="0" presId="urn:microsoft.com/office/officeart/2005/8/layout/orgChart1"/>
    <dgm:cxn modelId="{71487BAE-2227-4787-9298-64246B4FBE3A}" srcId="{89E8B07B-344B-412F-982E-755DB13E6AC5}" destId="{F07E28FD-E01D-45F8-B897-20D9BEE2E453}" srcOrd="1" destOrd="0" parTransId="{5C26E151-CBD0-4C6D-9A1A-54970B65B065}" sibTransId="{5C49008F-DB36-44B3-ABBD-EBA97B2547D8}"/>
    <dgm:cxn modelId="{901E09C4-CA48-4C57-869E-F65E575DF557}" type="presOf" srcId="{6581D99D-AA92-410A-94DE-2AB58228074F}" destId="{B2D54581-9E09-45D8-B4A3-47F1A28F96D1}" srcOrd="1" destOrd="0" presId="urn:microsoft.com/office/officeart/2005/8/layout/orgChart1"/>
    <dgm:cxn modelId="{F72B67ED-ED91-41FC-BACA-656443CB0AA9}" type="presOf" srcId="{F07E28FD-E01D-45F8-B897-20D9BEE2E453}" destId="{A5D6C4C2-37A0-4278-95CB-92578475A4F6}" srcOrd="1" destOrd="0" presId="urn:microsoft.com/office/officeart/2005/8/layout/orgChart1"/>
    <dgm:cxn modelId="{768A006F-9BB1-414A-BA0C-D78A1BBEA362}" type="presParOf" srcId="{2373BE51-893D-42DD-A3FF-3D9C6522ACD1}" destId="{A3CA2915-141B-420B-8C2F-6F3F0F7695ED}" srcOrd="0" destOrd="0" presId="urn:microsoft.com/office/officeart/2005/8/layout/orgChart1"/>
    <dgm:cxn modelId="{01CE24E7-D3FB-4D75-8C56-5F5A74A87E51}" type="presParOf" srcId="{A3CA2915-141B-420B-8C2F-6F3F0F7695ED}" destId="{32066DB3-5C7B-4070-A173-C8CA37F68E96}" srcOrd="0" destOrd="0" presId="urn:microsoft.com/office/officeart/2005/8/layout/orgChart1"/>
    <dgm:cxn modelId="{4CFE5052-1764-465F-990B-B24168B13BDF}" type="presParOf" srcId="{32066DB3-5C7B-4070-A173-C8CA37F68E96}" destId="{6D8BD363-1356-4668-879B-790DA9D82658}" srcOrd="0" destOrd="0" presId="urn:microsoft.com/office/officeart/2005/8/layout/orgChart1"/>
    <dgm:cxn modelId="{DA4DD148-6DFD-44EE-8ECE-2F2950C88933}" type="presParOf" srcId="{32066DB3-5C7B-4070-A173-C8CA37F68E96}" destId="{C6F4DD8F-B7CC-4285-848B-9A6B526D7DF4}" srcOrd="1" destOrd="0" presId="urn:microsoft.com/office/officeart/2005/8/layout/orgChart1"/>
    <dgm:cxn modelId="{C7144D0F-1F87-46CF-ADB8-86798F5E455A}" type="presParOf" srcId="{A3CA2915-141B-420B-8C2F-6F3F0F7695ED}" destId="{C3103AE5-0387-4482-9F4E-B46A7BEF2445}" srcOrd="1" destOrd="0" presId="urn:microsoft.com/office/officeart/2005/8/layout/orgChart1"/>
    <dgm:cxn modelId="{D7064270-FCBD-42A4-BD8C-0237D61D59FE}" type="presParOf" srcId="{C3103AE5-0387-4482-9F4E-B46A7BEF2445}" destId="{4EE87D75-605F-4692-962F-08535329D09E}" srcOrd="0" destOrd="0" presId="urn:microsoft.com/office/officeart/2005/8/layout/orgChart1"/>
    <dgm:cxn modelId="{3CB7D776-94D3-4201-B6BD-891D524AA12E}" type="presParOf" srcId="{C3103AE5-0387-4482-9F4E-B46A7BEF2445}" destId="{037349FC-BBD5-4F79-B0E7-8636CEB6A716}" srcOrd="1" destOrd="0" presId="urn:microsoft.com/office/officeart/2005/8/layout/orgChart1"/>
    <dgm:cxn modelId="{0DBF99C1-D204-47FE-99DC-03B1C0EA2460}" type="presParOf" srcId="{037349FC-BBD5-4F79-B0E7-8636CEB6A716}" destId="{8E8184F3-24CA-40D0-8C09-4708B93A37E6}" srcOrd="0" destOrd="0" presId="urn:microsoft.com/office/officeart/2005/8/layout/orgChart1"/>
    <dgm:cxn modelId="{530F1375-B699-44B2-AB85-C9D38FAE47B5}" type="presParOf" srcId="{8E8184F3-24CA-40D0-8C09-4708B93A37E6}" destId="{9C5FCE55-6C9A-4EA4-9EE6-D123B95D2655}" srcOrd="0" destOrd="0" presId="urn:microsoft.com/office/officeart/2005/8/layout/orgChart1"/>
    <dgm:cxn modelId="{3813122B-10FC-4D33-A36E-B5D2C9ED0FAC}" type="presParOf" srcId="{8E8184F3-24CA-40D0-8C09-4708B93A37E6}" destId="{623A1EA4-ED5D-40F3-A30F-E1030616C58E}" srcOrd="1" destOrd="0" presId="urn:microsoft.com/office/officeart/2005/8/layout/orgChart1"/>
    <dgm:cxn modelId="{96105170-F4A3-4E16-BFD5-1C94F66D3A69}" type="presParOf" srcId="{037349FC-BBD5-4F79-B0E7-8636CEB6A716}" destId="{88A71257-C119-4C1B-8CAB-66E6AF7991FB}" srcOrd="1" destOrd="0" presId="urn:microsoft.com/office/officeart/2005/8/layout/orgChart1"/>
    <dgm:cxn modelId="{EA850E65-2FCF-49B5-8015-7C3CC0DEC193}" type="presParOf" srcId="{037349FC-BBD5-4F79-B0E7-8636CEB6A716}" destId="{5788BA47-B96B-4C21-9B65-8BFE665CA3BA}" srcOrd="2" destOrd="0" presId="urn:microsoft.com/office/officeart/2005/8/layout/orgChart1"/>
    <dgm:cxn modelId="{BA997FC0-171C-475D-AE27-7DEEEA3C7A86}" type="presParOf" srcId="{C3103AE5-0387-4482-9F4E-B46A7BEF2445}" destId="{A211C903-D1DC-442D-B19D-52F12518F83B}" srcOrd="2" destOrd="0" presId="urn:microsoft.com/office/officeart/2005/8/layout/orgChart1"/>
    <dgm:cxn modelId="{3B4303CC-C0AA-4364-8562-BF9C557DDF7C}" type="presParOf" srcId="{C3103AE5-0387-4482-9F4E-B46A7BEF2445}" destId="{67E985F4-8D41-45BC-AF02-34F1D2D4B057}" srcOrd="3" destOrd="0" presId="urn:microsoft.com/office/officeart/2005/8/layout/orgChart1"/>
    <dgm:cxn modelId="{E3B33CA5-2703-4257-ADDC-C1D63E4F617B}" type="presParOf" srcId="{67E985F4-8D41-45BC-AF02-34F1D2D4B057}" destId="{6E8893F8-FC97-4E74-B2EF-08B52D88F11E}" srcOrd="0" destOrd="0" presId="urn:microsoft.com/office/officeart/2005/8/layout/orgChart1"/>
    <dgm:cxn modelId="{DFE70AE7-C806-406F-9A8C-AD20A6F79F47}" type="presParOf" srcId="{6E8893F8-FC97-4E74-B2EF-08B52D88F11E}" destId="{FA9EA763-4FE4-4CA1-BDC9-2EE0940FB96B}" srcOrd="0" destOrd="0" presId="urn:microsoft.com/office/officeart/2005/8/layout/orgChart1"/>
    <dgm:cxn modelId="{54583A6B-9165-4DEA-8E7E-DE3543A68C45}" type="presParOf" srcId="{6E8893F8-FC97-4E74-B2EF-08B52D88F11E}" destId="{A5D6C4C2-37A0-4278-95CB-92578475A4F6}" srcOrd="1" destOrd="0" presId="urn:microsoft.com/office/officeart/2005/8/layout/orgChart1"/>
    <dgm:cxn modelId="{FCFEC444-6C00-4278-8031-4557C7C32D69}" type="presParOf" srcId="{67E985F4-8D41-45BC-AF02-34F1D2D4B057}" destId="{3B5663AF-D526-4271-BCA0-ED72D8F4B38C}" srcOrd="1" destOrd="0" presId="urn:microsoft.com/office/officeart/2005/8/layout/orgChart1"/>
    <dgm:cxn modelId="{C41788FB-4DCD-44C1-A00B-D2CA8FD88D5E}" type="presParOf" srcId="{67E985F4-8D41-45BC-AF02-34F1D2D4B057}" destId="{3B8D088E-2D2A-4502-9453-34779E49AF7B}" srcOrd="2" destOrd="0" presId="urn:microsoft.com/office/officeart/2005/8/layout/orgChart1"/>
    <dgm:cxn modelId="{45024813-FEB3-449E-97C7-EECFE13C106D}" type="presParOf" srcId="{C3103AE5-0387-4482-9F4E-B46A7BEF2445}" destId="{A4CF10A1-B61B-4E21-80D9-CA2972F8EB27}" srcOrd="4" destOrd="0" presId="urn:microsoft.com/office/officeart/2005/8/layout/orgChart1"/>
    <dgm:cxn modelId="{41AFE72C-BC33-43D7-9EB3-0B48E2B78483}" type="presParOf" srcId="{C3103AE5-0387-4482-9F4E-B46A7BEF2445}" destId="{EA01BD09-5CC9-4872-8EA7-ACA2B99D6658}" srcOrd="5" destOrd="0" presId="urn:microsoft.com/office/officeart/2005/8/layout/orgChart1"/>
    <dgm:cxn modelId="{F8FB4839-80F0-4F8A-8D19-006BB24E7D45}" type="presParOf" srcId="{EA01BD09-5CC9-4872-8EA7-ACA2B99D6658}" destId="{FFD544D8-053C-434F-8B61-41609BDEB1AD}" srcOrd="0" destOrd="0" presId="urn:microsoft.com/office/officeart/2005/8/layout/orgChart1"/>
    <dgm:cxn modelId="{04F94BEB-5BD4-43B7-A170-63B28B262213}" type="presParOf" srcId="{FFD544D8-053C-434F-8B61-41609BDEB1AD}" destId="{60C5952B-1976-4F2C-B4AD-C4126874E391}" srcOrd="0" destOrd="0" presId="urn:microsoft.com/office/officeart/2005/8/layout/orgChart1"/>
    <dgm:cxn modelId="{C5E41634-1F19-4AA2-B9BF-C161EC44C98E}" type="presParOf" srcId="{FFD544D8-053C-434F-8B61-41609BDEB1AD}" destId="{26BCE39A-13BF-4822-8782-80C996BE299B}" srcOrd="1" destOrd="0" presId="urn:microsoft.com/office/officeart/2005/8/layout/orgChart1"/>
    <dgm:cxn modelId="{DC447F62-4CA2-42A4-B9DB-8BD548A400E7}" type="presParOf" srcId="{EA01BD09-5CC9-4872-8EA7-ACA2B99D6658}" destId="{7B000CC4-ABD4-44D8-8015-7F916CA48E90}" srcOrd="1" destOrd="0" presId="urn:microsoft.com/office/officeart/2005/8/layout/orgChart1"/>
    <dgm:cxn modelId="{312D33F1-CC6A-4305-A0E9-FA501403BFC8}" type="presParOf" srcId="{EA01BD09-5CC9-4872-8EA7-ACA2B99D6658}" destId="{344B1318-1A74-4A2E-81E9-1E8623EDFBB4}" srcOrd="2" destOrd="0" presId="urn:microsoft.com/office/officeart/2005/8/layout/orgChart1"/>
    <dgm:cxn modelId="{1F93063F-D4AF-4B67-9608-E3E92DCA364B}" type="presParOf" srcId="{C3103AE5-0387-4482-9F4E-B46A7BEF2445}" destId="{E1BC28E2-E1AE-4FD1-B5B6-E280F2FD0A8D}" srcOrd="6" destOrd="0" presId="urn:microsoft.com/office/officeart/2005/8/layout/orgChart1"/>
    <dgm:cxn modelId="{3955C270-CADC-4D8B-9152-4B81CCA6045F}" type="presParOf" srcId="{C3103AE5-0387-4482-9F4E-B46A7BEF2445}" destId="{ED9EC9D7-9FCF-4830-814C-2B1D8A56D1DF}" srcOrd="7" destOrd="0" presId="urn:microsoft.com/office/officeart/2005/8/layout/orgChart1"/>
    <dgm:cxn modelId="{C1758471-AF87-46DD-99D5-AB1C61605122}" type="presParOf" srcId="{ED9EC9D7-9FCF-4830-814C-2B1D8A56D1DF}" destId="{9FFAA5B3-9067-4433-ACC1-ED1765B4E07E}" srcOrd="0" destOrd="0" presId="urn:microsoft.com/office/officeart/2005/8/layout/orgChart1"/>
    <dgm:cxn modelId="{17EA5DB7-1C85-4660-B764-60B49634E408}" type="presParOf" srcId="{9FFAA5B3-9067-4433-ACC1-ED1765B4E07E}" destId="{B341814C-9056-41DA-AF00-952CEC92DF9D}" srcOrd="0" destOrd="0" presId="urn:microsoft.com/office/officeart/2005/8/layout/orgChart1"/>
    <dgm:cxn modelId="{C7A588D8-CC50-45DD-841E-F25AC9EA3D8F}" type="presParOf" srcId="{9FFAA5B3-9067-4433-ACC1-ED1765B4E07E}" destId="{B2D54581-9E09-45D8-B4A3-47F1A28F96D1}" srcOrd="1" destOrd="0" presId="urn:microsoft.com/office/officeart/2005/8/layout/orgChart1"/>
    <dgm:cxn modelId="{803D0E19-7B31-4542-AC5E-51B0DBB7E865}" type="presParOf" srcId="{ED9EC9D7-9FCF-4830-814C-2B1D8A56D1DF}" destId="{636BADA8-4D86-4442-A0F4-F83699593FAD}" srcOrd="1" destOrd="0" presId="urn:microsoft.com/office/officeart/2005/8/layout/orgChart1"/>
    <dgm:cxn modelId="{271CEF8B-9198-4D3C-96F7-3D0D20481CCC}" type="presParOf" srcId="{ED9EC9D7-9FCF-4830-814C-2B1D8A56D1DF}" destId="{25527CA0-7D5E-4CAF-847A-17299E983A74}" srcOrd="2" destOrd="0" presId="urn:microsoft.com/office/officeart/2005/8/layout/orgChart1"/>
    <dgm:cxn modelId="{4503030C-D1EE-4DFF-954F-4FCA4DB6FE16}" type="presParOf" srcId="{A3CA2915-141B-420B-8C2F-6F3F0F7695ED}" destId="{D9C411F2-132C-478A-BC39-A2C2B318A83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E65DA584-D6CE-9A41-BA41-1CDE2B362F01}" type="doc">
      <dgm:prSet loTypeId="urn:microsoft.com/office/officeart/2005/8/layout/balance1" loCatId="relationship" qsTypeId="urn:microsoft.com/office/officeart/2005/8/quickstyle/simple4" qsCatId="simple" csTypeId="urn:microsoft.com/office/officeart/2005/8/colors/accent1_2" csCatId="accent1" phldr="1"/>
      <dgm:spPr/>
      <dgm:t>
        <a:bodyPr/>
        <a:lstStyle/>
        <a:p>
          <a:endParaRPr lang="en-US"/>
        </a:p>
      </dgm:t>
    </dgm:pt>
    <dgm:pt modelId="{E97961C0-1064-984F-AC9A-823803F85664}">
      <dgm:prSet phldrT="[Text]" custT="1"/>
      <dgm:spPr>
        <a:xfrm>
          <a:off x="2161032" y="0"/>
          <a:ext cx="1536192" cy="853440"/>
        </a:xfrm>
        <a:prstGeom prst="roundRect">
          <a:avLst>
            <a:gd name="adj" fmla="val 10000"/>
          </a:avLst>
        </a:prstGeom>
        <a:solidFill>
          <a:srgbClr val="1B2B51"/>
        </a:solidFill>
        <a:ln w="9525"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Term</a:t>
          </a:r>
        </a:p>
      </dgm:t>
    </dgm:pt>
    <dgm:pt modelId="{A70818B1-38BA-2746-92F5-763BAAA802DD}" type="parTrans" cxnId="{F60F3025-2059-0949-9EC6-9578DF446401}">
      <dgm:prSet/>
      <dgm:spPr/>
      <dgm:t>
        <a:bodyPr/>
        <a:lstStyle/>
        <a:p>
          <a:endParaRPr lang="en-US"/>
        </a:p>
      </dgm:t>
    </dgm:pt>
    <dgm:pt modelId="{EB0692BD-AE8B-8F40-B153-C0C809F10484}" type="sibTrans" cxnId="{F60F3025-2059-0949-9EC6-9578DF446401}">
      <dgm:prSet/>
      <dgm:spPr/>
      <dgm:t>
        <a:bodyPr/>
        <a:lstStyle/>
        <a:p>
          <a:endParaRPr lang="en-US"/>
        </a:p>
      </dgm:t>
    </dgm:pt>
    <dgm:pt modelId="{421960DE-97ED-D34F-AA06-8BE939469719}">
      <dgm:prSet phldrT="[Text]" custT="1"/>
      <dgm:spPr>
        <a:xfrm rot="240000">
          <a:off x="2202484" y="2119112"/>
          <a:ext cx="1581302" cy="1121379"/>
        </a:xfrm>
        <a:prstGeom prst="roundRect">
          <a:avLst/>
        </a:prstGeom>
        <a:solidFill>
          <a:srgbClr val="1B2B51"/>
        </a:solidFill>
        <a:ln>
          <a:solidFill>
            <a:srgbClr val="1B2B51"/>
          </a:solidFill>
        </a:ln>
        <a:effectLst/>
      </dgm:spPr>
      <dgm:t>
        <a:bodyPr/>
        <a:lstStyle/>
        <a:p>
          <a:pPr>
            <a:buNone/>
          </a:pPr>
          <a:r>
            <a:rPr lang="en-US" sz="1600" cap="all" baseline="0">
              <a:solidFill>
                <a:sysClr val="window" lastClr="FFFFFF"/>
              </a:solidFill>
              <a:latin typeface="Helvetica Neue"/>
              <a:ea typeface="+mn-ea"/>
              <a:cs typeface="+mn-cs"/>
            </a:rPr>
            <a:t>Insurance</a:t>
          </a:r>
        </a:p>
      </dgm:t>
    </dgm:pt>
    <dgm:pt modelId="{41C67386-E5A8-D540-BE9A-95C8A30AB962}" type="parTrans" cxnId="{329DEDB0-DFE7-1D47-A074-A26566971D56}">
      <dgm:prSet/>
      <dgm:spPr/>
      <dgm:t>
        <a:bodyPr/>
        <a:lstStyle/>
        <a:p>
          <a:endParaRPr lang="en-US"/>
        </a:p>
      </dgm:t>
    </dgm:pt>
    <dgm:pt modelId="{95B9A916-4E78-194F-AB9E-55B60685ECEF}" type="sibTrans" cxnId="{329DEDB0-DFE7-1D47-A074-A26566971D56}">
      <dgm:prSet/>
      <dgm:spPr/>
      <dgm:t>
        <a:bodyPr/>
        <a:lstStyle/>
        <a:p>
          <a:endParaRPr lang="en-US"/>
        </a:p>
      </dgm:t>
    </dgm:pt>
    <dgm:pt modelId="{B060EDD7-F890-CD42-B616-A8CDB326B54E}">
      <dgm:prSet phldrT="[Text]" custT="1"/>
      <dgm:spPr>
        <a:xfrm>
          <a:off x="4379976" y="0"/>
          <a:ext cx="1536192" cy="853440"/>
        </a:xfrm>
        <a:prstGeom prst="roundRect">
          <a:avLst>
            <a:gd name="adj" fmla="val 10000"/>
          </a:avLst>
        </a:prstGeom>
        <a:solidFill>
          <a:srgbClr val="1B2B51"/>
        </a:solidFill>
        <a:ln w="9525"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Whole Life</a:t>
          </a:r>
        </a:p>
      </dgm:t>
    </dgm:pt>
    <dgm:pt modelId="{B6C52E9A-44E2-9A49-B017-6234D695E07D}" type="parTrans" cxnId="{8EA51DA7-4592-E248-A242-0B4559CCB0BE}">
      <dgm:prSet/>
      <dgm:spPr/>
      <dgm:t>
        <a:bodyPr/>
        <a:lstStyle/>
        <a:p>
          <a:endParaRPr lang="en-US"/>
        </a:p>
      </dgm:t>
    </dgm:pt>
    <dgm:pt modelId="{FCE7B033-110D-AA41-98BB-307DD8D21AC1}" type="sibTrans" cxnId="{8EA51DA7-4592-E248-A242-0B4559CCB0BE}">
      <dgm:prSet/>
      <dgm:spPr/>
      <dgm:t>
        <a:bodyPr/>
        <a:lstStyle/>
        <a:p>
          <a:endParaRPr lang="en-US"/>
        </a:p>
      </dgm:t>
    </dgm:pt>
    <dgm:pt modelId="{B80F860E-67EC-DC41-A4F5-7C594FF35B25}">
      <dgm:prSet phldrT="[Text]" custT="1"/>
      <dgm:spPr>
        <a:xfrm rot="240000">
          <a:off x="4400092" y="2272731"/>
          <a:ext cx="1581302" cy="1121379"/>
        </a:xfrm>
        <a:prstGeom prst="roundRect">
          <a:avLst/>
        </a:prstGeom>
        <a:solidFill>
          <a:srgbClr val="1B2B51"/>
        </a:solidFill>
        <a:ln>
          <a:solidFill>
            <a:srgbClr val="1B2B51"/>
          </a:solidFill>
        </a:ln>
        <a:effectLst/>
      </dgm:spPr>
      <dgm:t>
        <a:bodyPr/>
        <a:lstStyle/>
        <a:p>
          <a:pPr>
            <a:buNone/>
          </a:pPr>
          <a:r>
            <a:rPr lang="en-US" sz="1600" cap="all" baseline="0">
              <a:solidFill>
                <a:sysClr val="window" lastClr="FFFFFF"/>
              </a:solidFill>
              <a:latin typeface="Helvetica Neue"/>
              <a:ea typeface="+mn-ea"/>
              <a:cs typeface="+mn-cs"/>
            </a:rPr>
            <a:t>Insurance</a:t>
          </a:r>
        </a:p>
      </dgm:t>
    </dgm:pt>
    <dgm:pt modelId="{F3D11C34-A01F-CA47-8708-2FB4A01CBF85}" type="parTrans" cxnId="{E8E53F67-5EEC-1E44-841D-533F49B76870}">
      <dgm:prSet/>
      <dgm:spPr/>
      <dgm:t>
        <a:bodyPr/>
        <a:lstStyle/>
        <a:p>
          <a:endParaRPr lang="en-US"/>
        </a:p>
      </dgm:t>
    </dgm:pt>
    <dgm:pt modelId="{397B0B93-690C-804A-B957-9EC15F8C6A5C}" type="sibTrans" cxnId="{E8E53F67-5EEC-1E44-841D-533F49B76870}">
      <dgm:prSet/>
      <dgm:spPr/>
      <dgm:t>
        <a:bodyPr/>
        <a:lstStyle/>
        <a:p>
          <a:endParaRPr lang="en-US"/>
        </a:p>
      </dgm:t>
    </dgm:pt>
    <dgm:pt modelId="{E49132E3-AD9B-064A-9F8B-9A64AF245C2D}">
      <dgm:prSet phldrT="[Text]" custT="1"/>
      <dgm:spPr>
        <a:xfrm rot="240000">
          <a:off x="4485436" y="1112052"/>
          <a:ext cx="1581302" cy="1121379"/>
        </a:xfrm>
        <a:prstGeom prst="roundRect">
          <a:avLst/>
        </a:prstGeom>
        <a:solidFill>
          <a:srgbClr val="1B2B51"/>
        </a:solidFill>
        <a:ln>
          <a:solidFill>
            <a:srgbClr val="1B2B51"/>
          </a:solidFill>
        </a:ln>
        <a:effectLst/>
      </dgm:spPr>
      <dgm:t>
        <a:bodyPr/>
        <a:lstStyle/>
        <a:p>
          <a:pPr>
            <a:buNone/>
          </a:pPr>
          <a:r>
            <a:rPr lang="en-US" sz="1600" cap="all" baseline="0">
              <a:solidFill>
                <a:sysClr val="window" lastClr="FFFFFF"/>
              </a:solidFill>
              <a:latin typeface="Helvetica Neue"/>
              <a:ea typeface="+mn-ea"/>
              <a:cs typeface="+mn-cs"/>
            </a:rPr>
            <a:t>Investment</a:t>
          </a:r>
        </a:p>
      </dgm:t>
    </dgm:pt>
    <dgm:pt modelId="{88463F4D-0F03-E243-9234-491BF812C960}" type="parTrans" cxnId="{067CEDCD-D6B0-2941-8FED-20F3F84C502D}">
      <dgm:prSet/>
      <dgm:spPr/>
      <dgm:t>
        <a:bodyPr/>
        <a:lstStyle/>
        <a:p>
          <a:endParaRPr lang="en-US"/>
        </a:p>
      </dgm:t>
    </dgm:pt>
    <dgm:pt modelId="{0C25F394-09D9-2B45-B6DF-AE837A51B1F5}" type="sibTrans" cxnId="{067CEDCD-D6B0-2941-8FED-20F3F84C502D}">
      <dgm:prSet/>
      <dgm:spPr/>
      <dgm:t>
        <a:bodyPr/>
        <a:lstStyle/>
        <a:p>
          <a:endParaRPr lang="en-US"/>
        </a:p>
      </dgm:t>
    </dgm:pt>
    <dgm:pt modelId="{B15848B0-A162-E340-B817-5B78AF8EFC25}" type="pres">
      <dgm:prSet presAssocID="{E65DA584-D6CE-9A41-BA41-1CDE2B362F01}" presName="outerComposite" presStyleCnt="0">
        <dgm:presLayoutVars>
          <dgm:chMax val="2"/>
          <dgm:animLvl val="lvl"/>
          <dgm:resizeHandles val="exact"/>
        </dgm:presLayoutVars>
      </dgm:prSet>
      <dgm:spPr/>
    </dgm:pt>
    <dgm:pt modelId="{5A78E363-72AC-8746-A474-185A15C57DE1}" type="pres">
      <dgm:prSet presAssocID="{E65DA584-D6CE-9A41-BA41-1CDE2B362F01}" presName="dummyMaxCanvas" presStyleCnt="0"/>
      <dgm:spPr/>
    </dgm:pt>
    <dgm:pt modelId="{50F741B3-E94C-A14C-92F7-A1D357E7484C}" type="pres">
      <dgm:prSet presAssocID="{E65DA584-D6CE-9A41-BA41-1CDE2B362F01}" presName="parentComposite" presStyleCnt="0"/>
      <dgm:spPr/>
    </dgm:pt>
    <dgm:pt modelId="{10966A7D-11D2-7943-B512-2B4086E442B7}" type="pres">
      <dgm:prSet presAssocID="{E65DA584-D6CE-9A41-BA41-1CDE2B362F01}" presName="parent1" presStyleLbl="alignAccFollowNode1" presStyleIdx="0" presStyleCnt="4">
        <dgm:presLayoutVars>
          <dgm:chMax val="4"/>
        </dgm:presLayoutVars>
      </dgm:prSet>
      <dgm:spPr/>
    </dgm:pt>
    <dgm:pt modelId="{C6F6FB9A-A26D-4246-B473-C5A12DAAB1B4}" type="pres">
      <dgm:prSet presAssocID="{E65DA584-D6CE-9A41-BA41-1CDE2B362F01}" presName="parent2" presStyleLbl="alignAccFollowNode1" presStyleIdx="1" presStyleCnt="4">
        <dgm:presLayoutVars>
          <dgm:chMax val="4"/>
        </dgm:presLayoutVars>
      </dgm:prSet>
      <dgm:spPr/>
    </dgm:pt>
    <dgm:pt modelId="{A66FF238-A921-3B42-B346-7D22C6941E81}" type="pres">
      <dgm:prSet presAssocID="{E65DA584-D6CE-9A41-BA41-1CDE2B362F01}" presName="childrenComposite" presStyleCnt="0"/>
      <dgm:spPr/>
    </dgm:pt>
    <dgm:pt modelId="{4ABBE8BF-B98A-3049-B29F-4A67CFDFC846}" type="pres">
      <dgm:prSet presAssocID="{E65DA584-D6CE-9A41-BA41-1CDE2B362F01}" presName="dummyMaxCanvas_ChildArea" presStyleCnt="0"/>
      <dgm:spPr/>
    </dgm:pt>
    <dgm:pt modelId="{3ABF8268-0580-7C4D-B7E3-3B6890866022}" type="pres">
      <dgm:prSet presAssocID="{E65DA584-D6CE-9A41-BA41-1CDE2B362F01}" presName="fulcrum" presStyleLbl="alignAccFollowNode1" presStyleIdx="2" presStyleCnt="4"/>
      <dgm:spPr>
        <a:xfrm>
          <a:off x="3718560" y="3627120"/>
          <a:ext cx="640080" cy="640080"/>
        </a:xfrm>
        <a:prstGeom prst="triangle">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dgm:spPr>
    </dgm:pt>
    <dgm:pt modelId="{1A7F88C6-FE3F-1C4A-BB56-1216D2934E1C}" type="pres">
      <dgm:prSet presAssocID="{E65DA584-D6CE-9A41-BA41-1CDE2B362F01}" presName="balance_12" presStyleLbl="alignAccFollowNode1" presStyleIdx="3" presStyleCnt="4">
        <dgm:presLayoutVars>
          <dgm:bulletEnabled val="1"/>
        </dgm:presLayoutVars>
      </dgm:prSet>
      <dgm:spPr>
        <a:xfrm rot="240000">
          <a:off x="2117773" y="3352838"/>
          <a:ext cx="3841652" cy="268634"/>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ln>
        <a:effectLst/>
      </dgm:spPr>
    </dgm:pt>
    <dgm:pt modelId="{95647A65-C79E-D443-BED4-CA0AE0175228}" type="pres">
      <dgm:prSet presAssocID="{E65DA584-D6CE-9A41-BA41-1CDE2B362F01}" presName="right_12_1" presStyleLbl="node1" presStyleIdx="0" presStyleCnt="3">
        <dgm:presLayoutVars>
          <dgm:bulletEnabled val="1"/>
        </dgm:presLayoutVars>
      </dgm:prSet>
      <dgm:spPr/>
    </dgm:pt>
    <dgm:pt modelId="{6E674F0C-57C2-054F-9ABF-C0DF5AB09D62}" type="pres">
      <dgm:prSet presAssocID="{E65DA584-D6CE-9A41-BA41-1CDE2B362F01}" presName="right_12_2" presStyleLbl="node1" presStyleIdx="1" presStyleCnt="3">
        <dgm:presLayoutVars>
          <dgm:bulletEnabled val="1"/>
        </dgm:presLayoutVars>
      </dgm:prSet>
      <dgm:spPr/>
    </dgm:pt>
    <dgm:pt modelId="{EF411DF5-C3A2-CB44-A133-33E615F9DC6D}" type="pres">
      <dgm:prSet presAssocID="{E65DA584-D6CE-9A41-BA41-1CDE2B362F01}" presName="left_12_1" presStyleLbl="node1" presStyleIdx="2" presStyleCnt="3">
        <dgm:presLayoutVars>
          <dgm:bulletEnabled val="1"/>
        </dgm:presLayoutVars>
      </dgm:prSet>
      <dgm:spPr/>
    </dgm:pt>
  </dgm:ptLst>
  <dgm:cxnLst>
    <dgm:cxn modelId="{5AE6EA10-8F31-4D1E-AFC3-3B5DAF917087}" type="presOf" srcId="{E65DA584-D6CE-9A41-BA41-1CDE2B362F01}" destId="{B15848B0-A162-E340-B817-5B78AF8EFC25}" srcOrd="0" destOrd="0" presId="urn:microsoft.com/office/officeart/2005/8/layout/balance1"/>
    <dgm:cxn modelId="{F60F3025-2059-0949-9EC6-9578DF446401}" srcId="{E65DA584-D6CE-9A41-BA41-1CDE2B362F01}" destId="{E97961C0-1064-984F-AC9A-823803F85664}" srcOrd="0" destOrd="0" parTransId="{A70818B1-38BA-2746-92F5-763BAAA802DD}" sibTransId="{EB0692BD-AE8B-8F40-B153-C0C809F10484}"/>
    <dgm:cxn modelId="{E8E53F67-5EEC-1E44-841D-533F49B76870}" srcId="{B060EDD7-F890-CD42-B616-A8CDB326B54E}" destId="{B80F860E-67EC-DC41-A4F5-7C594FF35B25}" srcOrd="0" destOrd="0" parTransId="{F3D11C34-A01F-CA47-8708-2FB4A01CBF85}" sibTransId="{397B0B93-690C-804A-B957-9EC15F8C6A5C}"/>
    <dgm:cxn modelId="{82344C80-E3FC-4AF0-A2EF-5D8396516CEB}" type="presOf" srcId="{B060EDD7-F890-CD42-B616-A8CDB326B54E}" destId="{C6F6FB9A-A26D-4246-B473-C5A12DAAB1B4}" srcOrd="0" destOrd="0" presId="urn:microsoft.com/office/officeart/2005/8/layout/balance1"/>
    <dgm:cxn modelId="{208F2783-D840-4F05-8B14-D6103E15D811}" type="presOf" srcId="{B80F860E-67EC-DC41-A4F5-7C594FF35B25}" destId="{95647A65-C79E-D443-BED4-CA0AE0175228}" srcOrd="0" destOrd="0" presId="urn:microsoft.com/office/officeart/2005/8/layout/balance1"/>
    <dgm:cxn modelId="{4D764989-0971-4738-BB67-43FAB800C41A}" type="presOf" srcId="{E97961C0-1064-984F-AC9A-823803F85664}" destId="{10966A7D-11D2-7943-B512-2B4086E442B7}" srcOrd="0" destOrd="0" presId="urn:microsoft.com/office/officeart/2005/8/layout/balance1"/>
    <dgm:cxn modelId="{15D5C18D-C5BF-44DA-8E51-997ACE4C1F9D}" type="presOf" srcId="{E49132E3-AD9B-064A-9F8B-9A64AF245C2D}" destId="{6E674F0C-57C2-054F-9ABF-C0DF5AB09D62}" srcOrd="0" destOrd="0" presId="urn:microsoft.com/office/officeart/2005/8/layout/balance1"/>
    <dgm:cxn modelId="{8EA51DA7-4592-E248-A242-0B4559CCB0BE}" srcId="{E65DA584-D6CE-9A41-BA41-1CDE2B362F01}" destId="{B060EDD7-F890-CD42-B616-A8CDB326B54E}" srcOrd="1" destOrd="0" parTransId="{B6C52E9A-44E2-9A49-B017-6234D695E07D}" sibTransId="{FCE7B033-110D-AA41-98BB-307DD8D21AC1}"/>
    <dgm:cxn modelId="{329DEDB0-DFE7-1D47-A074-A26566971D56}" srcId="{E97961C0-1064-984F-AC9A-823803F85664}" destId="{421960DE-97ED-D34F-AA06-8BE939469719}" srcOrd="0" destOrd="0" parTransId="{41C67386-E5A8-D540-BE9A-95C8A30AB962}" sibTransId="{95B9A916-4E78-194F-AB9E-55B60685ECEF}"/>
    <dgm:cxn modelId="{E3C371CA-B861-4F9A-912F-C86FCD5116EB}" type="presOf" srcId="{421960DE-97ED-D34F-AA06-8BE939469719}" destId="{EF411DF5-C3A2-CB44-A133-33E615F9DC6D}" srcOrd="0" destOrd="0" presId="urn:microsoft.com/office/officeart/2005/8/layout/balance1"/>
    <dgm:cxn modelId="{067CEDCD-D6B0-2941-8FED-20F3F84C502D}" srcId="{B060EDD7-F890-CD42-B616-A8CDB326B54E}" destId="{E49132E3-AD9B-064A-9F8B-9A64AF245C2D}" srcOrd="1" destOrd="0" parTransId="{88463F4D-0F03-E243-9234-491BF812C960}" sibTransId="{0C25F394-09D9-2B45-B6DF-AE837A51B1F5}"/>
    <dgm:cxn modelId="{69E7BE47-40A5-4CC1-B88B-4A81E7462D73}" type="presParOf" srcId="{B15848B0-A162-E340-B817-5B78AF8EFC25}" destId="{5A78E363-72AC-8746-A474-185A15C57DE1}" srcOrd="0" destOrd="0" presId="urn:microsoft.com/office/officeart/2005/8/layout/balance1"/>
    <dgm:cxn modelId="{981C899C-E595-461A-88E9-32A85315F14B}" type="presParOf" srcId="{B15848B0-A162-E340-B817-5B78AF8EFC25}" destId="{50F741B3-E94C-A14C-92F7-A1D357E7484C}" srcOrd="1" destOrd="0" presId="urn:microsoft.com/office/officeart/2005/8/layout/balance1"/>
    <dgm:cxn modelId="{4F6EA853-0DA1-454B-A7E4-D75A7C1893F7}" type="presParOf" srcId="{50F741B3-E94C-A14C-92F7-A1D357E7484C}" destId="{10966A7D-11D2-7943-B512-2B4086E442B7}" srcOrd="0" destOrd="0" presId="urn:microsoft.com/office/officeart/2005/8/layout/balance1"/>
    <dgm:cxn modelId="{6244E061-8667-44D5-9BC8-EC75E690B0F0}" type="presParOf" srcId="{50F741B3-E94C-A14C-92F7-A1D357E7484C}" destId="{C6F6FB9A-A26D-4246-B473-C5A12DAAB1B4}" srcOrd="1" destOrd="0" presId="urn:microsoft.com/office/officeart/2005/8/layout/balance1"/>
    <dgm:cxn modelId="{DB53438B-967B-46D0-B4E4-0BA480A0AFB5}" type="presParOf" srcId="{B15848B0-A162-E340-B817-5B78AF8EFC25}" destId="{A66FF238-A921-3B42-B346-7D22C6941E81}" srcOrd="2" destOrd="0" presId="urn:microsoft.com/office/officeart/2005/8/layout/balance1"/>
    <dgm:cxn modelId="{7257FCA6-B432-447B-B172-0C6B2D01F64E}" type="presParOf" srcId="{A66FF238-A921-3B42-B346-7D22C6941E81}" destId="{4ABBE8BF-B98A-3049-B29F-4A67CFDFC846}" srcOrd="0" destOrd="0" presId="urn:microsoft.com/office/officeart/2005/8/layout/balance1"/>
    <dgm:cxn modelId="{F9AC526E-B02B-4F27-AEC6-00D08D98676F}" type="presParOf" srcId="{A66FF238-A921-3B42-B346-7D22C6941E81}" destId="{3ABF8268-0580-7C4D-B7E3-3B6890866022}" srcOrd="1" destOrd="0" presId="urn:microsoft.com/office/officeart/2005/8/layout/balance1"/>
    <dgm:cxn modelId="{3CD7B002-6822-4C26-95D7-1A735E5D04C8}" type="presParOf" srcId="{A66FF238-A921-3B42-B346-7D22C6941E81}" destId="{1A7F88C6-FE3F-1C4A-BB56-1216D2934E1C}" srcOrd="2" destOrd="0" presId="urn:microsoft.com/office/officeart/2005/8/layout/balance1"/>
    <dgm:cxn modelId="{A66517C5-EDB7-49FC-963E-3C322B140708}" type="presParOf" srcId="{A66FF238-A921-3B42-B346-7D22C6941E81}" destId="{95647A65-C79E-D443-BED4-CA0AE0175228}" srcOrd="3" destOrd="0" presId="urn:microsoft.com/office/officeart/2005/8/layout/balance1"/>
    <dgm:cxn modelId="{9C44B0C2-3EF5-4E83-A85B-9A661F6837EC}" type="presParOf" srcId="{A66FF238-A921-3B42-B346-7D22C6941E81}" destId="{6E674F0C-57C2-054F-9ABF-C0DF5AB09D62}" srcOrd="4" destOrd="0" presId="urn:microsoft.com/office/officeart/2005/8/layout/balance1"/>
    <dgm:cxn modelId="{089498F2-537B-4B7B-AC95-FE216EC89332}" type="presParOf" srcId="{A66FF238-A921-3B42-B346-7D22C6941E81}" destId="{EF411DF5-C3A2-CB44-A133-33E615F9DC6D}"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3F9197F6-1717-475E-9137-79E21EB78862}"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9005DD6-B5C6-4EFF-87F7-C2C6B43BEE8C}">
      <dgm:prSet phldrT="[Text]" custT="1"/>
      <dgm:spPr>
        <a:xfrm>
          <a:off x="3275967" y="87932"/>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Whole Life</a:t>
          </a:r>
        </a:p>
      </dgm:t>
    </dgm:pt>
    <dgm:pt modelId="{8A6D73CA-68F8-4D33-B943-D23DFC38B5CC}" type="parTrans" cxnId="{919D422C-8A13-423A-B741-B85C6EF733FD}">
      <dgm:prSet/>
      <dgm:spPr/>
      <dgm:t>
        <a:bodyPr/>
        <a:lstStyle/>
        <a:p>
          <a:endParaRPr lang="en-US"/>
        </a:p>
      </dgm:t>
    </dgm:pt>
    <dgm:pt modelId="{DEC350E5-98BD-4745-B718-ED5D7922BFFB}" type="sibTrans" cxnId="{919D422C-8A13-423A-B741-B85C6EF733FD}">
      <dgm:prSet/>
      <dgm:spPr/>
      <dgm:t>
        <a:bodyPr/>
        <a:lstStyle/>
        <a:p>
          <a:endParaRPr lang="en-US"/>
        </a:p>
      </dgm:t>
    </dgm:pt>
    <dgm:pt modelId="{AF5906F4-553B-478D-9867-39AA1128EE6A}">
      <dgm:prSet phldrT="[Text]" custT="1"/>
      <dgm:spPr>
        <a:xfrm>
          <a:off x="4520" y="1653753"/>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Straight</a:t>
          </a:r>
        </a:p>
      </dgm:t>
    </dgm:pt>
    <dgm:pt modelId="{814DBBDF-1412-41F6-B95D-00AEC5B2F8A6}" type="parTrans" cxnId="{5298956F-4622-456B-B0B7-3DE9F5633320}">
      <dgm:prSet/>
      <dgm:spPr>
        <a:xfrm>
          <a:off x="843353" y="1206375"/>
          <a:ext cx="3271446" cy="447377"/>
        </a:xfrm>
        <a:custGeom>
          <a:avLst/>
          <a:gdLst/>
          <a:ahLst/>
          <a:cxnLst/>
          <a:rect l="0" t="0" r="0" b="0"/>
          <a:pathLst>
            <a:path>
              <a:moveTo>
                <a:pt x="3271446" y="0"/>
              </a:moveTo>
              <a:lnTo>
                <a:pt x="3271446" y="223688"/>
              </a:lnTo>
              <a:lnTo>
                <a:pt x="0" y="223688"/>
              </a:lnTo>
              <a:lnTo>
                <a:pt x="0" y="447377"/>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9004303B-F8F8-4594-943F-ED881DC49BB8}" type="sibTrans" cxnId="{5298956F-4622-456B-B0B7-3DE9F5633320}">
      <dgm:prSet/>
      <dgm:spPr/>
      <dgm:t>
        <a:bodyPr/>
        <a:lstStyle/>
        <a:p>
          <a:endParaRPr lang="en-US"/>
        </a:p>
      </dgm:t>
    </dgm:pt>
    <dgm:pt modelId="{15DF6C29-83B9-43C3-84EE-07BA1F229A3D}">
      <dgm:prSet phldrT="[Text]" custT="1"/>
      <dgm:spPr>
        <a:xfrm>
          <a:off x="2185485" y="1653753"/>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Variable</a:t>
          </a:r>
        </a:p>
      </dgm:t>
    </dgm:pt>
    <dgm:pt modelId="{71F413CF-C198-4A7B-A2CD-D1A333B5F4B7}" type="parTrans" cxnId="{E091E132-31AB-41A5-BB7D-D3986AC370A7}">
      <dgm:prSet/>
      <dgm:spPr>
        <a:xfrm>
          <a:off x="3024317" y="1206375"/>
          <a:ext cx="1090482" cy="447377"/>
        </a:xfrm>
        <a:custGeom>
          <a:avLst/>
          <a:gdLst/>
          <a:ahLst/>
          <a:cxnLst/>
          <a:rect l="0" t="0" r="0" b="0"/>
          <a:pathLst>
            <a:path>
              <a:moveTo>
                <a:pt x="1090482" y="0"/>
              </a:moveTo>
              <a:lnTo>
                <a:pt x="1090482" y="223688"/>
              </a:lnTo>
              <a:lnTo>
                <a:pt x="0" y="223688"/>
              </a:lnTo>
              <a:lnTo>
                <a:pt x="0" y="447377"/>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5FB6CD6C-BBA3-47DA-A5D4-694874AA5BD5}" type="sibTrans" cxnId="{E091E132-31AB-41A5-BB7D-D3986AC370A7}">
      <dgm:prSet/>
      <dgm:spPr/>
      <dgm:t>
        <a:bodyPr/>
        <a:lstStyle/>
        <a:p>
          <a:endParaRPr lang="en-US"/>
        </a:p>
      </dgm:t>
    </dgm:pt>
    <dgm:pt modelId="{5388720F-AB9F-4264-8695-43FCCB4AF6B0}">
      <dgm:prSet phldrT="[Text]" custT="1"/>
      <dgm:spPr>
        <a:xfrm>
          <a:off x="2185485" y="3219574"/>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Minimum benefit</a:t>
          </a:r>
        </a:p>
      </dgm:t>
    </dgm:pt>
    <dgm:pt modelId="{2663E966-C958-41B8-8906-BFACFDD0B118}" type="parTrans" cxnId="{6438478E-3463-4572-9523-B1BC68200B40}">
      <dgm:prSet/>
      <dgm:spPr>
        <a:xfrm>
          <a:off x="2978597" y="2772196"/>
          <a:ext cx="91440" cy="447377"/>
        </a:xfrm>
        <a:custGeom>
          <a:avLst/>
          <a:gdLst/>
          <a:ahLst/>
          <a:cxnLst/>
          <a:rect l="0" t="0" r="0" b="0"/>
          <a:pathLst>
            <a:path>
              <a:moveTo>
                <a:pt x="45720" y="0"/>
              </a:moveTo>
              <a:lnTo>
                <a:pt x="45720" y="447377"/>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2BA9AC9-2411-4C53-A168-A3BBF08CC5EC}" type="sibTrans" cxnId="{6438478E-3463-4572-9523-B1BC68200B40}">
      <dgm:prSet/>
      <dgm:spPr/>
      <dgm:t>
        <a:bodyPr/>
        <a:lstStyle/>
        <a:p>
          <a:endParaRPr lang="en-US"/>
        </a:p>
      </dgm:t>
    </dgm:pt>
    <dgm:pt modelId="{33D6750F-14EE-4F9C-A4DC-50DC237B1D86}">
      <dgm:prSet phldrT="[Text]" custT="1"/>
      <dgm:spPr>
        <a:xfrm>
          <a:off x="4366449" y="1653753"/>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Adjustable</a:t>
          </a:r>
        </a:p>
      </dgm:t>
    </dgm:pt>
    <dgm:pt modelId="{AADD6A8E-C025-4513-BC00-14B10E3D5D38}" type="parTrans" cxnId="{CD3EED1B-58B3-4870-9044-521D6CFB79B1}">
      <dgm:prSet/>
      <dgm:spPr>
        <a:xfrm>
          <a:off x="4114800" y="1206375"/>
          <a:ext cx="1090482" cy="447377"/>
        </a:xfrm>
        <a:custGeom>
          <a:avLst/>
          <a:gdLst/>
          <a:ahLst/>
          <a:cxnLst/>
          <a:rect l="0" t="0" r="0" b="0"/>
          <a:pathLst>
            <a:path>
              <a:moveTo>
                <a:pt x="0" y="0"/>
              </a:moveTo>
              <a:lnTo>
                <a:pt x="0" y="223688"/>
              </a:lnTo>
              <a:lnTo>
                <a:pt x="1090482" y="223688"/>
              </a:lnTo>
              <a:lnTo>
                <a:pt x="1090482" y="447377"/>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51BBD4FE-4E68-47DB-8274-D5C2BF4E3291}" type="sibTrans" cxnId="{CD3EED1B-58B3-4870-9044-521D6CFB79B1}">
      <dgm:prSet/>
      <dgm:spPr/>
      <dgm:t>
        <a:bodyPr/>
        <a:lstStyle/>
        <a:p>
          <a:endParaRPr lang="en-US"/>
        </a:p>
      </dgm:t>
    </dgm:pt>
    <dgm:pt modelId="{FEA407B8-6796-49DE-B8F2-B361A46A7F6C}">
      <dgm:prSet phldrT="[Text]" custT="1"/>
      <dgm:spPr>
        <a:xfrm>
          <a:off x="4366449" y="3219574"/>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Adjustable benefit</a:t>
          </a:r>
        </a:p>
      </dgm:t>
    </dgm:pt>
    <dgm:pt modelId="{6D0F03A9-1C95-4529-BB7E-870086F9F0D9}" type="parTrans" cxnId="{9EF8E5F7-3DDE-40F2-A4F2-12EAFF2E62A3}">
      <dgm:prSet/>
      <dgm:spPr>
        <a:xfrm>
          <a:off x="5159562" y="2772196"/>
          <a:ext cx="91440" cy="447377"/>
        </a:xfrm>
        <a:custGeom>
          <a:avLst/>
          <a:gdLst/>
          <a:ahLst/>
          <a:cxnLst/>
          <a:rect l="0" t="0" r="0" b="0"/>
          <a:pathLst>
            <a:path>
              <a:moveTo>
                <a:pt x="45720" y="0"/>
              </a:moveTo>
              <a:lnTo>
                <a:pt x="45720" y="447377"/>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8D839679-AB2C-4A39-A217-01A46E659224}" type="sibTrans" cxnId="{9EF8E5F7-3DDE-40F2-A4F2-12EAFF2E62A3}">
      <dgm:prSet/>
      <dgm:spPr/>
      <dgm:t>
        <a:bodyPr/>
        <a:lstStyle/>
        <a:p>
          <a:endParaRPr lang="en-US"/>
        </a:p>
      </dgm:t>
    </dgm:pt>
    <dgm:pt modelId="{DCED2CF5-E1E5-4384-94DA-225A43070BD1}">
      <dgm:prSet phldrT="[Text]" custT="1"/>
      <dgm:spPr>
        <a:xfrm>
          <a:off x="6547414" y="1653753"/>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Universal</a:t>
          </a:r>
        </a:p>
      </dgm:t>
    </dgm:pt>
    <dgm:pt modelId="{06764267-417A-4BA7-A2F1-DA4E1B8E6F96}" type="parTrans" cxnId="{0A2183C4-9E01-4D06-A436-2ED818764479}">
      <dgm:prSet/>
      <dgm:spPr>
        <a:xfrm>
          <a:off x="4114800" y="1206375"/>
          <a:ext cx="3271446" cy="447377"/>
        </a:xfrm>
        <a:custGeom>
          <a:avLst/>
          <a:gdLst/>
          <a:ahLst/>
          <a:cxnLst/>
          <a:rect l="0" t="0" r="0" b="0"/>
          <a:pathLst>
            <a:path>
              <a:moveTo>
                <a:pt x="0" y="0"/>
              </a:moveTo>
              <a:lnTo>
                <a:pt x="0" y="223688"/>
              </a:lnTo>
              <a:lnTo>
                <a:pt x="3271446" y="223688"/>
              </a:lnTo>
              <a:lnTo>
                <a:pt x="3271446" y="447377"/>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17086718-BF37-411C-AB64-8842B339D059}" type="sibTrans" cxnId="{0A2183C4-9E01-4D06-A436-2ED818764479}">
      <dgm:prSet/>
      <dgm:spPr/>
      <dgm:t>
        <a:bodyPr/>
        <a:lstStyle/>
        <a:p>
          <a:endParaRPr lang="en-US"/>
        </a:p>
      </dgm:t>
    </dgm:pt>
    <dgm:pt modelId="{F98636C6-F03B-4BC2-A1C8-C8D0715CD12A}">
      <dgm:prSet phldrT="[Text]" custT="1"/>
      <dgm:spPr>
        <a:xfrm>
          <a:off x="6547414" y="3219574"/>
          <a:ext cx="1677665" cy="1118443"/>
        </a:xfrm>
        <a:prstGeom prst="roundRect">
          <a:avLst>
            <a:gd name="adj" fmla="val 10000"/>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Adjustable Premium and Benefit</a:t>
          </a:r>
        </a:p>
      </dgm:t>
    </dgm:pt>
    <dgm:pt modelId="{40313330-149E-438C-9AE7-F3A92F31F31E}" type="parTrans" cxnId="{00A2BFB3-1001-47C7-8356-774A0764F418}">
      <dgm:prSet/>
      <dgm:spPr>
        <a:xfrm>
          <a:off x="7340526" y="2772196"/>
          <a:ext cx="91440" cy="447377"/>
        </a:xfrm>
        <a:custGeom>
          <a:avLst/>
          <a:gdLst/>
          <a:ahLst/>
          <a:cxnLst/>
          <a:rect l="0" t="0" r="0" b="0"/>
          <a:pathLst>
            <a:path>
              <a:moveTo>
                <a:pt x="45720" y="0"/>
              </a:moveTo>
              <a:lnTo>
                <a:pt x="45720" y="447377"/>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E4FDE8C9-AA40-49E4-9007-7924FA3FD61F}" type="sibTrans" cxnId="{00A2BFB3-1001-47C7-8356-774A0764F418}">
      <dgm:prSet/>
      <dgm:spPr/>
      <dgm:t>
        <a:bodyPr/>
        <a:lstStyle/>
        <a:p>
          <a:endParaRPr lang="en-US"/>
        </a:p>
      </dgm:t>
    </dgm:pt>
    <dgm:pt modelId="{D8469490-44FA-4E2F-93DE-3703CFE64EA8}" type="pres">
      <dgm:prSet presAssocID="{3F9197F6-1717-475E-9137-79E21EB78862}" presName="mainComposite" presStyleCnt="0">
        <dgm:presLayoutVars>
          <dgm:chPref val="1"/>
          <dgm:dir/>
          <dgm:animOne val="branch"/>
          <dgm:animLvl val="lvl"/>
          <dgm:resizeHandles val="exact"/>
        </dgm:presLayoutVars>
      </dgm:prSet>
      <dgm:spPr/>
    </dgm:pt>
    <dgm:pt modelId="{5948CAB6-AD57-4CA0-A68D-03C5A6B8E68B}" type="pres">
      <dgm:prSet presAssocID="{3F9197F6-1717-475E-9137-79E21EB78862}" presName="hierFlow" presStyleCnt="0"/>
      <dgm:spPr/>
    </dgm:pt>
    <dgm:pt modelId="{B8F7BC3D-6EBE-4E89-90CF-25FAE80ECA28}" type="pres">
      <dgm:prSet presAssocID="{3F9197F6-1717-475E-9137-79E21EB78862}" presName="hierChild1" presStyleCnt="0">
        <dgm:presLayoutVars>
          <dgm:chPref val="1"/>
          <dgm:animOne val="branch"/>
          <dgm:animLvl val="lvl"/>
        </dgm:presLayoutVars>
      </dgm:prSet>
      <dgm:spPr/>
    </dgm:pt>
    <dgm:pt modelId="{5B7882BC-A82A-46D3-AACA-B36FDF1A9CC1}" type="pres">
      <dgm:prSet presAssocID="{29005DD6-B5C6-4EFF-87F7-C2C6B43BEE8C}" presName="Name14" presStyleCnt="0"/>
      <dgm:spPr/>
    </dgm:pt>
    <dgm:pt modelId="{11D2CCFD-6B8A-4E68-9495-6DBC1B537E99}" type="pres">
      <dgm:prSet presAssocID="{29005DD6-B5C6-4EFF-87F7-C2C6B43BEE8C}" presName="level1Shape" presStyleLbl="node0" presStyleIdx="0" presStyleCnt="1">
        <dgm:presLayoutVars>
          <dgm:chPref val="3"/>
        </dgm:presLayoutVars>
      </dgm:prSet>
      <dgm:spPr/>
    </dgm:pt>
    <dgm:pt modelId="{E6F67F0B-6BCF-43B1-A344-6C769FE22FF8}" type="pres">
      <dgm:prSet presAssocID="{29005DD6-B5C6-4EFF-87F7-C2C6B43BEE8C}" presName="hierChild2" presStyleCnt="0"/>
      <dgm:spPr/>
    </dgm:pt>
    <dgm:pt modelId="{316EFE04-4543-44F6-B26C-FB619C82652F}" type="pres">
      <dgm:prSet presAssocID="{814DBBDF-1412-41F6-B95D-00AEC5B2F8A6}" presName="Name19" presStyleLbl="parChTrans1D2" presStyleIdx="0" presStyleCnt="4"/>
      <dgm:spPr/>
    </dgm:pt>
    <dgm:pt modelId="{DFEE3FD5-FA1D-44ED-8340-C200D7BD1AA0}" type="pres">
      <dgm:prSet presAssocID="{AF5906F4-553B-478D-9867-39AA1128EE6A}" presName="Name21" presStyleCnt="0"/>
      <dgm:spPr/>
    </dgm:pt>
    <dgm:pt modelId="{D7924EBE-10CC-431B-A9C5-8103AD861C33}" type="pres">
      <dgm:prSet presAssocID="{AF5906F4-553B-478D-9867-39AA1128EE6A}" presName="level2Shape" presStyleLbl="node2" presStyleIdx="0" presStyleCnt="4"/>
      <dgm:spPr/>
    </dgm:pt>
    <dgm:pt modelId="{E66BE294-04BF-4562-9EA8-EB0514CBCBFA}" type="pres">
      <dgm:prSet presAssocID="{AF5906F4-553B-478D-9867-39AA1128EE6A}" presName="hierChild3" presStyleCnt="0"/>
      <dgm:spPr/>
    </dgm:pt>
    <dgm:pt modelId="{A7CB727C-FEAE-485B-9F7E-B3BA0432D6EB}" type="pres">
      <dgm:prSet presAssocID="{71F413CF-C198-4A7B-A2CD-D1A333B5F4B7}" presName="Name19" presStyleLbl="parChTrans1D2" presStyleIdx="1" presStyleCnt="4"/>
      <dgm:spPr/>
    </dgm:pt>
    <dgm:pt modelId="{8A5BDE35-B762-4C3C-8BEE-AC48EB3D347C}" type="pres">
      <dgm:prSet presAssocID="{15DF6C29-83B9-43C3-84EE-07BA1F229A3D}" presName="Name21" presStyleCnt="0"/>
      <dgm:spPr/>
    </dgm:pt>
    <dgm:pt modelId="{9A82E0C0-F077-4C72-9DBC-D776A7F01B15}" type="pres">
      <dgm:prSet presAssocID="{15DF6C29-83B9-43C3-84EE-07BA1F229A3D}" presName="level2Shape" presStyleLbl="node2" presStyleIdx="1" presStyleCnt="4"/>
      <dgm:spPr/>
    </dgm:pt>
    <dgm:pt modelId="{387F20C3-8139-4842-8ABC-ACFB36C5B0C9}" type="pres">
      <dgm:prSet presAssocID="{15DF6C29-83B9-43C3-84EE-07BA1F229A3D}" presName="hierChild3" presStyleCnt="0"/>
      <dgm:spPr/>
    </dgm:pt>
    <dgm:pt modelId="{0B1CB65B-59E6-457F-B930-682095A5C610}" type="pres">
      <dgm:prSet presAssocID="{2663E966-C958-41B8-8906-BFACFDD0B118}" presName="Name19" presStyleLbl="parChTrans1D3" presStyleIdx="0" presStyleCnt="3"/>
      <dgm:spPr/>
    </dgm:pt>
    <dgm:pt modelId="{89DF3AE8-CC64-41B4-AA29-E6E4E5FA9D17}" type="pres">
      <dgm:prSet presAssocID="{5388720F-AB9F-4264-8695-43FCCB4AF6B0}" presName="Name21" presStyleCnt="0"/>
      <dgm:spPr/>
    </dgm:pt>
    <dgm:pt modelId="{AACCB54A-47F9-4801-803C-D61B6D67663E}" type="pres">
      <dgm:prSet presAssocID="{5388720F-AB9F-4264-8695-43FCCB4AF6B0}" presName="level2Shape" presStyleLbl="node3" presStyleIdx="0" presStyleCnt="3"/>
      <dgm:spPr/>
    </dgm:pt>
    <dgm:pt modelId="{0543B04D-C77C-468E-A482-6D33ED26F79B}" type="pres">
      <dgm:prSet presAssocID="{5388720F-AB9F-4264-8695-43FCCB4AF6B0}" presName="hierChild3" presStyleCnt="0"/>
      <dgm:spPr/>
    </dgm:pt>
    <dgm:pt modelId="{FFCEA06D-3E22-4AEE-A56F-F8009C1BDDCA}" type="pres">
      <dgm:prSet presAssocID="{AADD6A8E-C025-4513-BC00-14B10E3D5D38}" presName="Name19" presStyleLbl="parChTrans1D2" presStyleIdx="2" presStyleCnt="4"/>
      <dgm:spPr/>
    </dgm:pt>
    <dgm:pt modelId="{062C6982-6B7D-44A8-A79C-10C90DFF15CA}" type="pres">
      <dgm:prSet presAssocID="{33D6750F-14EE-4F9C-A4DC-50DC237B1D86}" presName="Name21" presStyleCnt="0"/>
      <dgm:spPr/>
    </dgm:pt>
    <dgm:pt modelId="{7255F8FE-B199-4518-98FD-8CF0D94782B6}" type="pres">
      <dgm:prSet presAssocID="{33D6750F-14EE-4F9C-A4DC-50DC237B1D86}" presName="level2Shape" presStyleLbl="node2" presStyleIdx="2" presStyleCnt="4"/>
      <dgm:spPr/>
    </dgm:pt>
    <dgm:pt modelId="{0FA6B624-E02C-44B1-AE4E-84E1452AE82A}" type="pres">
      <dgm:prSet presAssocID="{33D6750F-14EE-4F9C-A4DC-50DC237B1D86}" presName="hierChild3" presStyleCnt="0"/>
      <dgm:spPr/>
    </dgm:pt>
    <dgm:pt modelId="{97664BED-77CC-430A-818D-3E53C70CEA8C}" type="pres">
      <dgm:prSet presAssocID="{6D0F03A9-1C95-4529-BB7E-870086F9F0D9}" presName="Name19" presStyleLbl="parChTrans1D3" presStyleIdx="1" presStyleCnt="3"/>
      <dgm:spPr/>
    </dgm:pt>
    <dgm:pt modelId="{AE7BD59E-55C8-41FB-938C-9091055FF0F9}" type="pres">
      <dgm:prSet presAssocID="{FEA407B8-6796-49DE-B8F2-B361A46A7F6C}" presName="Name21" presStyleCnt="0"/>
      <dgm:spPr/>
    </dgm:pt>
    <dgm:pt modelId="{BE7D6C22-DFC4-4536-BBBE-91EDFD468D1D}" type="pres">
      <dgm:prSet presAssocID="{FEA407B8-6796-49DE-B8F2-B361A46A7F6C}" presName="level2Shape" presStyleLbl="node3" presStyleIdx="1" presStyleCnt="3"/>
      <dgm:spPr/>
    </dgm:pt>
    <dgm:pt modelId="{ABF6FBAF-D21C-4365-AD68-A1BD91EE3BCB}" type="pres">
      <dgm:prSet presAssocID="{FEA407B8-6796-49DE-B8F2-B361A46A7F6C}" presName="hierChild3" presStyleCnt="0"/>
      <dgm:spPr/>
    </dgm:pt>
    <dgm:pt modelId="{346F3B29-409C-4EFD-8421-F3493A23274A}" type="pres">
      <dgm:prSet presAssocID="{06764267-417A-4BA7-A2F1-DA4E1B8E6F96}" presName="Name19" presStyleLbl="parChTrans1D2" presStyleIdx="3" presStyleCnt="4"/>
      <dgm:spPr/>
    </dgm:pt>
    <dgm:pt modelId="{945C65D3-8607-49D8-8CB5-066873CF9E19}" type="pres">
      <dgm:prSet presAssocID="{DCED2CF5-E1E5-4384-94DA-225A43070BD1}" presName="Name21" presStyleCnt="0"/>
      <dgm:spPr/>
    </dgm:pt>
    <dgm:pt modelId="{88E53950-64C5-4BD3-BCDD-C0D202025694}" type="pres">
      <dgm:prSet presAssocID="{DCED2CF5-E1E5-4384-94DA-225A43070BD1}" presName="level2Shape" presStyleLbl="node2" presStyleIdx="3" presStyleCnt="4"/>
      <dgm:spPr/>
    </dgm:pt>
    <dgm:pt modelId="{8077E9B6-5B4E-4B7B-BEBD-FBEDC783DC9E}" type="pres">
      <dgm:prSet presAssocID="{DCED2CF5-E1E5-4384-94DA-225A43070BD1}" presName="hierChild3" presStyleCnt="0"/>
      <dgm:spPr/>
    </dgm:pt>
    <dgm:pt modelId="{3549B771-0545-4572-9807-EA9AC3C8453B}" type="pres">
      <dgm:prSet presAssocID="{40313330-149E-438C-9AE7-F3A92F31F31E}" presName="Name19" presStyleLbl="parChTrans1D3" presStyleIdx="2" presStyleCnt="3"/>
      <dgm:spPr/>
    </dgm:pt>
    <dgm:pt modelId="{FFBE1AE4-826C-41C4-BB91-8395FB3164B6}" type="pres">
      <dgm:prSet presAssocID="{F98636C6-F03B-4BC2-A1C8-C8D0715CD12A}" presName="Name21" presStyleCnt="0"/>
      <dgm:spPr/>
    </dgm:pt>
    <dgm:pt modelId="{E8336F3F-B2CB-4BF9-9C6B-52D066EE24E7}" type="pres">
      <dgm:prSet presAssocID="{F98636C6-F03B-4BC2-A1C8-C8D0715CD12A}" presName="level2Shape" presStyleLbl="node3" presStyleIdx="2" presStyleCnt="3"/>
      <dgm:spPr/>
    </dgm:pt>
    <dgm:pt modelId="{53431B77-B653-4E63-9A08-941D48A7C242}" type="pres">
      <dgm:prSet presAssocID="{F98636C6-F03B-4BC2-A1C8-C8D0715CD12A}" presName="hierChild3" presStyleCnt="0"/>
      <dgm:spPr/>
    </dgm:pt>
    <dgm:pt modelId="{7D27F284-697E-4901-B6DD-31D7EF7AB423}" type="pres">
      <dgm:prSet presAssocID="{3F9197F6-1717-475E-9137-79E21EB78862}" presName="bgShapesFlow" presStyleCnt="0"/>
      <dgm:spPr/>
    </dgm:pt>
  </dgm:ptLst>
  <dgm:cxnLst>
    <dgm:cxn modelId="{03203308-430D-4351-A6CD-35F05EB9B370}" type="presOf" srcId="{AF5906F4-553B-478D-9867-39AA1128EE6A}" destId="{D7924EBE-10CC-431B-A9C5-8103AD861C33}" srcOrd="0" destOrd="0" presId="urn:microsoft.com/office/officeart/2005/8/layout/hierarchy6"/>
    <dgm:cxn modelId="{E496450C-630F-4888-87E2-CF3D5D28FACC}" type="presOf" srcId="{5388720F-AB9F-4264-8695-43FCCB4AF6B0}" destId="{AACCB54A-47F9-4801-803C-D61B6D67663E}" srcOrd="0" destOrd="0" presId="urn:microsoft.com/office/officeart/2005/8/layout/hierarchy6"/>
    <dgm:cxn modelId="{AE60FA14-903E-4763-84BB-42554CCDE143}" type="presOf" srcId="{29005DD6-B5C6-4EFF-87F7-C2C6B43BEE8C}" destId="{11D2CCFD-6B8A-4E68-9495-6DBC1B537E99}" srcOrd="0" destOrd="0" presId="urn:microsoft.com/office/officeart/2005/8/layout/hierarchy6"/>
    <dgm:cxn modelId="{CD3EED1B-58B3-4870-9044-521D6CFB79B1}" srcId="{29005DD6-B5C6-4EFF-87F7-C2C6B43BEE8C}" destId="{33D6750F-14EE-4F9C-A4DC-50DC237B1D86}" srcOrd="2" destOrd="0" parTransId="{AADD6A8E-C025-4513-BC00-14B10E3D5D38}" sibTransId="{51BBD4FE-4E68-47DB-8274-D5C2BF4E3291}"/>
    <dgm:cxn modelId="{919D422C-8A13-423A-B741-B85C6EF733FD}" srcId="{3F9197F6-1717-475E-9137-79E21EB78862}" destId="{29005DD6-B5C6-4EFF-87F7-C2C6B43BEE8C}" srcOrd="0" destOrd="0" parTransId="{8A6D73CA-68F8-4D33-B943-D23DFC38B5CC}" sibTransId="{DEC350E5-98BD-4745-B718-ED5D7922BFFB}"/>
    <dgm:cxn modelId="{2A479F2E-7D60-447E-8596-F088948397B3}" type="presOf" srcId="{2663E966-C958-41B8-8906-BFACFDD0B118}" destId="{0B1CB65B-59E6-457F-B930-682095A5C610}" srcOrd="0" destOrd="0" presId="urn:microsoft.com/office/officeart/2005/8/layout/hierarchy6"/>
    <dgm:cxn modelId="{E091E132-31AB-41A5-BB7D-D3986AC370A7}" srcId="{29005DD6-B5C6-4EFF-87F7-C2C6B43BEE8C}" destId="{15DF6C29-83B9-43C3-84EE-07BA1F229A3D}" srcOrd="1" destOrd="0" parTransId="{71F413CF-C198-4A7B-A2CD-D1A333B5F4B7}" sibTransId="{5FB6CD6C-BBA3-47DA-A5D4-694874AA5BD5}"/>
    <dgm:cxn modelId="{AC34F743-D152-4DB8-822E-679540B9C91D}" type="presOf" srcId="{AADD6A8E-C025-4513-BC00-14B10E3D5D38}" destId="{FFCEA06D-3E22-4AEE-A56F-F8009C1BDDCA}" srcOrd="0" destOrd="0" presId="urn:microsoft.com/office/officeart/2005/8/layout/hierarchy6"/>
    <dgm:cxn modelId="{EEBD0445-4CAA-4107-A5E6-AC6B9A356400}" type="presOf" srcId="{71F413CF-C198-4A7B-A2CD-D1A333B5F4B7}" destId="{A7CB727C-FEAE-485B-9F7E-B3BA0432D6EB}" srcOrd="0" destOrd="0" presId="urn:microsoft.com/office/officeart/2005/8/layout/hierarchy6"/>
    <dgm:cxn modelId="{8A77C85B-15FA-4528-9584-41A27F6A75EE}" type="presOf" srcId="{FEA407B8-6796-49DE-B8F2-B361A46A7F6C}" destId="{BE7D6C22-DFC4-4536-BBBE-91EDFD468D1D}" srcOrd="0" destOrd="0" presId="urn:microsoft.com/office/officeart/2005/8/layout/hierarchy6"/>
    <dgm:cxn modelId="{4273FC63-4262-494A-9CF3-6096BE3BC9DD}" type="presOf" srcId="{3F9197F6-1717-475E-9137-79E21EB78862}" destId="{D8469490-44FA-4E2F-93DE-3703CFE64EA8}" srcOrd="0" destOrd="0" presId="urn:microsoft.com/office/officeart/2005/8/layout/hierarchy6"/>
    <dgm:cxn modelId="{5298956F-4622-456B-B0B7-3DE9F5633320}" srcId="{29005DD6-B5C6-4EFF-87F7-C2C6B43BEE8C}" destId="{AF5906F4-553B-478D-9867-39AA1128EE6A}" srcOrd="0" destOrd="0" parTransId="{814DBBDF-1412-41F6-B95D-00AEC5B2F8A6}" sibTransId="{9004303B-F8F8-4594-943F-ED881DC49BB8}"/>
    <dgm:cxn modelId="{6438478E-3463-4572-9523-B1BC68200B40}" srcId="{15DF6C29-83B9-43C3-84EE-07BA1F229A3D}" destId="{5388720F-AB9F-4264-8695-43FCCB4AF6B0}" srcOrd="0" destOrd="0" parTransId="{2663E966-C958-41B8-8906-BFACFDD0B118}" sibTransId="{92BA9AC9-2411-4C53-A168-A3BBF08CC5EC}"/>
    <dgm:cxn modelId="{282E6E92-5920-4009-A0BE-DB2F7FBAAE88}" type="presOf" srcId="{DCED2CF5-E1E5-4384-94DA-225A43070BD1}" destId="{88E53950-64C5-4BD3-BCDD-C0D202025694}" srcOrd="0" destOrd="0" presId="urn:microsoft.com/office/officeart/2005/8/layout/hierarchy6"/>
    <dgm:cxn modelId="{20BA2FA0-453A-4DF2-9FF7-D3AE2D6BDDA4}" type="presOf" srcId="{814DBBDF-1412-41F6-B95D-00AEC5B2F8A6}" destId="{316EFE04-4543-44F6-B26C-FB619C82652F}" srcOrd="0" destOrd="0" presId="urn:microsoft.com/office/officeart/2005/8/layout/hierarchy6"/>
    <dgm:cxn modelId="{AEF273B2-A205-4C63-82F9-D00C6241317F}" type="presOf" srcId="{6D0F03A9-1C95-4529-BB7E-870086F9F0D9}" destId="{97664BED-77CC-430A-818D-3E53C70CEA8C}" srcOrd="0" destOrd="0" presId="urn:microsoft.com/office/officeart/2005/8/layout/hierarchy6"/>
    <dgm:cxn modelId="{00A2BFB3-1001-47C7-8356-774A0764F418}" srcId="{DCED2CF5-E1E5-4384-94DA-225A43070BD1}" destId="{F98636C6-F03B-4BC2-A1C8-C8D0715CD12A}" srcOrd="0" destOrd="0" parTransId="{40313330-149E-438C-9AE7-F3A92F31F31E}" sibTransId="{E4FDE8C9-AA40-49E4-9007-7924FA3FD61F}"/>
    <dgm:cxn modelId="{7745EFB8-5E2C-4BA4-8E69-880FD84E3C5E}" type="presOf" srcId="{F98636C6-F03B-4BC2-A1C8-C8D0715CD12A}" destId="{E8336F3F-B2CB-4BF9-9C6B-52D066EE24E7}" srcOrd="0" destOrd="0" presId="urn:microsoft.com/office/officeart/2005/8/layout/hierarchy6"/>
    <dgm:cxn modelId="{4382DBC0-457A-4770-B691-6905910C10B2}" type="presOf" srcId="{33D6750F-14EE-4F9C-A4DC-50DC237B1D86}" destId="{7255F8FE-B199-4518-98FD-8CF0D94782B6}" srcOrd="0" destOrd="0" presId="urn:microsoft.com/office/officeart/2005/8/layout/hierarchy6"/>
    <dgm:cxn modelId="{0A2183C4-9E01-4D06-A436-2ED818764479}" srcId="{29005DD6-B5C6-4EFF-87F7-C2C6B43BEE8C}" destId="{DCED2CF5-E1E5-4384-94DA-225A43070BD1}" srcOrd="3" destOrd="0" parTransId="{06764267-417A-4BA7-A2F1-DA4E1B8E6F96}" sibTransId="{17086718-BF37-411C-AB64-8842B339D059}"/>
    <dgm:cxn modelId="{7264A5E2-9CBE-431F-9ABC-294562DB948D}" type="presOf" srcId="{15DF6C29-83B9-43C3-84EE-07BA1F229A3D}" destId="{9A82E0C0-F077-4C72-9DBC-D776A7F01B15}" srcOrd="0" destOrd="0" presId="urn:microsoft.com/office/officeart/2005/8/layout/hierarchy6"/>
    <dgm:cxn modelId="{6D4A26EA-6D64-4E0B-82E4-9DE6AEC4A7E8}" type="presOf" srcId="{40313330-149E-438C-9AE7-F3A92F31F31E}" destId="{3549B771-0545-4572-9807-EA9AC3C8453B}" srcOrd="0" destOrd="0" presId="urn:microsoft.com/office/officeart/2005/8/layout/hierarchy6"/>
    <dgm:cxn modelId="{404939EF-C97E-4140-B6DF-D1E028B4429E}" type="presOf" srcId="{06764267-417A-4BA7-A2F1-DA4E1B8E6F96}" destId="{346F3B29-409C-4EFD-8421-F3493A23274A}" srcOrd="0" destOrd="0" presId="urn:microsoft.com/office/officeart/2005/8/layout/hierarchy6"/>
    <dgm:cxn modelId="{9EF8E5F7-3DDE-40F2-A4F2-12EAFF2E62A3}" srcId="{33D6750F-14EE-4F9C-A4DC-50DC237B1D86}" destId="{FEA407B8-6796-49DE-B8F2-B361A46A7F6C}" srcOrd="0" destOrd="0" parTransId="{6D0F03A9-1C95-4529-BB7E-870086F9F0D9}" sibTransId="{8D839679-AB2C-4A39-A217-01A46E659224}"/>
    <dgm:cxn modelId="{F37C27B2-C5F5-4A3D-89D7-855F618FDB40}" type="presParOf" srcId="{D8469490-44FA-4E2F-93DE-3703CFE64EA8}" destId="{5948CAB6-AD57-4CA0-A68D-03C5A6B8E68B}" srcOrd="0" destOrd="0" presId="urn:microsoft.com/office/officeart/2005/8/layout/hierarchy6"/>
    <dgm:cxn modelId="{43F5D8CA-1C8B-4187-9158-BE2303524BF0}" type="presParOf" srcId="{5948CAB6-AD57-4CA0-A68D-03C5A6B8E68B}" destId="{B8F7BC3D-6EBE-4E89-90CF-25FAE80ECA28}" srcOrd="0" destOrd="0" presId="urn:microsoft.com/office/officeart/2005/8/layout/hierarchy6"/>
    <dgm:cxn modelId="{2BC7DB47-62F0-4E73-8B4D-C2CFCDFDEA8C}" type="presParOf" srcId="{B8F7BC3D-6EBE-4E89-90CF-25FAE80ECA28}" destId="{5B7882BC-A82A-46D3-AACA-B36FDF1A9CC1}" srcOrd="0" destOrd="0" presId="urn:microsoft.com/office/officeart/2005/8/layout/hierarchy6"/>
    <dgm:cxn modelId="{7785BD49-3AB2-44F7-AB68-9EE835299FD2}" type="presParOf" srcId="{5B7882BC-A82A-46D3-AACA-B36FDF1A9CC1}" destId="{11D2CCFD-6B8A-4E68-9495-6DBC1B537E99}" srcOrd="0" destOrd="0" presId="urn:microsoft.com/office/officeart/2005/8/layout/hierarchy6"/>
    <dgm:cxn modelId="{F6CE1742-272C-4748-9405-0174E26809E5}" type="presParOf" srcId="{5B7882BC-A82A-46D3-AACA-B36FDF1A9CC1}" destId="{E6F67F0B-6BCF-43B1-A344-6C769FE22FF8}" srcOrd="1" destOrd="0" presId="urn:microsoft.com/office/officeart/2005/8/layout/hierarchy6"/>
    <dgm:cxn modelId="{2D4B7EF6-59E4-4572-8876-853DE5CF00A2}" type="presParOf" srcId="{E6F67F0B-6BCF-43B1-A344-6C769FE22FF8}" destId="{316EFE04-4543-44F6-B26C-FB619C82652F}" srcOrd="0" destOrd="0" presId="urn:microsoft.com/office/officeart/2005/8/layout/hierarchy6"/>
    <dgm:cxn modelId="{BC065992-B63D-4238-AF44-1B9DC094C15C}" type="presParOf" srcId="{E6F67F0B-6BCF-43B1-A344-6C769FE22FF8}" destId="{DFEE3FD5-FA1D-44ED-8340-C200D7BD1AA0}" srcOrd="1" destOrd="0" presId="urn:microsoft.com/office/officeart/2005/8/layout/hierarchy6"/>
    <dgm:cxn modelId="{10973EF7-D27F-4695-8AB7-22747A504AD1}" type="presParOf" srcId="{DFEE3FD5-FA1D-44ED-8340-C200D7BD1AA0}" destId="{D7924EBE-10CC-431B-A9C5-8103AD861C33}" srcOrd="0" destOrd="0" presId="urn:microsoft.com/office/officeart/2005/8/layout/hierarchy6"/>
    <dgm:cxn modelId="{253CFB53-CE8B-4FB2-8A40-108B04F8CE75}" type="presParOf" srcId="{DFEE3FD5-FA1D-44ED-8340-C200D7BD1AA0}" destId="{E66BE294-04BF-4562-9EA8-EB0514CBCBFA}" srcOrd="1" destOrd="0" presId="urn:microsoft.com/office/officeart/2005/8/layout/hierarchy6"/>
    <dgm:cxn modelId="{5E1AAEAB-12B7-421E-AF46-3BED7A57E487}" type="presParOf" srcId="{E6F67F0B-6BCF-43B1-A344-6C769FE22FF8}" destId="{A7CB727C-FEAE-485B-9F7E-B3BA0432D6EB}" srcOrd="2" destOrd="0" presId="urn:microsoft.com/office/officeart/2005/8/layout/hierarchy6"/>
    <dgm:cxn modelId="{9B2344C8-55EC-4AFA-B017-B6C95127B2F0}" type="presParOf" srcId="{E6F67F0B-6BCF-43B1-A344-6C769FE22FF8}" destId="{8A5BDE35-B762-4C3C-8BEE-AC48EB3D347C}" srcOrd="3" destOrd="0" presId="urn:microsoft.com/office/officeart/2005/8/layout/hierarchy6"/>
    <dgm:cxn modelId="{28BB61D1-010B-4F6D-BFEF-F19032A54ADB}" type="presParOf" srcId="{8A5BDE35-B762-4C3C-8BEE-AC48EB3D347C}" destId="{9A82E0C0-F077-4C72-9DBC-D776A7F01B15}" srcOrd="0" destOrd="0" presId="urn:microsoft.com/office/officeart/2005/8/layout/hierarchy6"/>
    <dgm:cxn modelId="{3F2F2216-170A-4AA9-9E7E-CB8C901FCB61}" type="presParOf" srcId="{8A5BDE35-B762-4C3C-8BEE-AC48EB3D347C}" destId="{387F20C3-8139-4842-8ABC-ACFB36C5B0C9}" srcOrd="1" destOrd="0" presId="urn:microsoft.com/office/officeart/2005/8/layout/hierarchy6"/>
    <dgm:cxn modelId="{1EE7EB2D-2899-4ABD-B44E-67E644AC5DB8}" type="presParOf" srcId="{387F20C3-8139-4842-8ABC-ACFB36C5B0C9}" destId="{0B1CB65B-59E6-457F-B930-682095A5C610}" srcOrd="0" destOrd="0" presId="urn:microsoft.com/office/officeart/2005/8/layout/hierarchy6"/>
    <dgm:cxn modelId="{4E125B12-9273-4499-AB05-F8144D4EC56D}" type="presParOf" srcId="{387F20C3-8139-4842-8ABC-ACFB36C5B0C9}" destId="{89DF3AE8-CC64-41B4-AA29-E6E4E5FA9D17}" srcOrd="1" destOrd="0" presId="urn:microsoft.com/office/officeart/2005/8/layout/hierarchy6"/>
    <dgm:cxn modelId="{BE4B3D52-2350-4720-81CE-490EC5923037}" type="presParOf" srcId="{89DF3AE8-CC64-41B4-AA29-E6E4E5FA9D17}" destId="{AACCB54A-47F9-4801-803C-D61B6D67663E}" srcOrd="0" destOrd="0" presId="urn:microsoft.com/office/officeart/2005/8/layout/hierarchy6"/>
    <dgm:cxn modelId="{C2E994FD-E022-4D66-A898-974D45084A9E}" type="presParOf" srcId="{89DF3AE8-CC64-41B4-AA29-E6E4E5FA9D17}" destId="{0543B04D-C77C-468E-A482-6D33ED26F79B}" srcOrd="1" destOrd="0" presId="urn:microsoft.com/office/officeart/2005/8/layout/hierarchy6"/>
    <dgm:cxn modelId="{00E87B65-2A68-4702-97EF-6DF6F43466B4}" type="presParOf" srcId="{E6F67F0B-6BCF-43B1-A344-6C769FE22FF8}" destId="{FFCEA06D-3E22-4AEE-A56F-F8009C1BDDCA}" srcOrd="4" destOrd="0" presId="urn:microsoft.com/office/officeart/2005/8/layout/hierarchy6"/>
    <dgm:cxn modelId="{561AF6E2-9F28-476F-AB60-F13389374BB0}" type="presParOf" srcId="{E6F67F0B-6BCF-43B1-A344-6C769FE22FF8}" destId="{062C6982-6B7D-44A8-A79C-10C90DFF15CA}" srcOrd="5" destOrd="0" presId="urn:microsoft.com/office/officeart/2005/8/layout/hierarchy6"/>
    <dgm:cxn modelId="{92201AF7-2200-4530-83D1-507C1E10FE6A}" type="presParOf" srcId="{062C6982-6B7D-44A8-A79C-10C90DFF15CA}" destId="{7255F8FE-B199-4518-98FD-8CF0D94782B6}" srcOrd="0" destOrd="0" presId="urn:microsoft.com/office/officeart/2005/8/layout/hierarchy6"/>
    <dgm:cxn modelId="{CEF2BA1B-38FB-4B8B-AF0A-4E7A915DDA8E}" type="presParOf" srcId="{062C6982-6B7D-44A8-A79C-10C90DFF15CA}" destId="{0FA6B624-E02C-44B1-AE4E-84E1452AE82A}" srcOrd="1" destOrd="0" presId="urn:microsoft.com/office/officeart/2005/8/layout/hierarchy6"/>
    <dgm:cxn modelId="{351CF943-93BB-4BCB-898F-AAE5CF45CEA8}" type="presParOf" srcId="{0FA6B624-E02C-44B1-AE4E-84E1452AE82A}" destId="{97664BED-77CC-430A-818D-3E53C70CEA8C}" srcOrd="0" destOrd="0" presId="urn:microsoft.com/office/officeart/2005/8/layout/hierarchy6"/>
    <dgm:cxn modelId="{DFC5E135-2764-42A1-81C9-D20BF39E8682}" type="presParOf" srcId="{0FA6B624-E02C-44B1-AE4E-84E1452AE82A}" destId="{AE7BD59E-55C8-41FB-938C-9091055FF0F9}" srcOrd="1" destOrd="0" presId="urn:microsoft.com/office/officeart/2005/8/layout/hierarchy6"/>
    <dgm:cxn modelId="{2D3D75A0-A9BD-4E24-ADF9-FEE3FC7D4E19}" type="presParOf" srcId="{AE7BD59E-55C8-41FB-938C-9091055FF0F9}" destId="{BE7D6C22-DFC4-4536-BBBE-91EDFD468D1D}" srcOrd="0" destOrd="0" presId="urn:microsoft.com/office/officeart/2005/8/layout/hierarchy6"/>
    <dgm:cxn modelId="{FD1DF6D7-794A-4E2C-8B17-915818BD0E8D}" type="presParOf" srcId="{AE7BD59E-55C8-41FB-938C-9091055FF0F9}" destId="{ABF6FBAF-D21C-4365-AD68-A1BD91EE3BCB}" srcOrd="1" destOrd="0" presId="urn:microsoft.com/office/officeart/2005/8/layout/hierarchy6"/>
    <dgm:cxn modelId="{007922C2-78C7-4D5D-81F6-A2EC495C6843}" type="presParOf" srcId="{E6F67F0B-6BCF-43B1-A344-6C769FE22FF8}" destId="{346F3B29-409C-4EFD-8421-F3493A23274A}" srcOrd="6" destOrd="0" presId="urn:microsoft.com/office/officeart/2005/8/layout/hierarchy6"/>
    <dgm:cxn modelId="{560CF44D-17CD-4C3C-B656-B2D0A82B156B}" type="presParOf" srcId="{E6F67F0B-6BCF-43B1-A344-6C769FE22FF8}" destId="{945C65D3-8607-49D8-8CB5-066873CF9E19}" srcOrd="7" destOrd="0" presId="urn:microsoft.com/office/officeart/2005/8/layout/hierarchy6"/>
    <dgm:cxn modelId="{710AB010-C146-4237-A0AA-5FF7C79B4870}" type="presParOf" srcId="{945C65D3-8607-49D8-8CB5-066873CF9E19}" destId="{88E53950-64C5-4BD3-BCDD-C0D202025694}" srcOrd="0" destOrd="0" presId="urn:microsoft.com/office/officeart/2005/8/layout/hierarchy6"/>
    <dgm:cxn modelId="{9F69006A-0616-46A1-AE88-9FB48F779581}" type="presParOf" srcId="{945C65D3-8607-49D8-8CB5-066873CF9E19}" destId="{8077E9B6-5B4E-4B7B-BEBD-FBEDC783DC9E}" srcOrd="1" destOrd="0" presId="urn:microsoft.com/office/officeart/2005/8/layout/hierarchy6"/>
    <dgm:cxn modelId="{BA9500C0-8A83-4522-8641-4EB3C113C7A3}" type="presParOf" srcId="{8077E9B6-5B4E-4B7B-BEBD-FBEDC783DC9E}" destId="{3549B771-0545-4572-9807-EA9AC3C8453B}" srcOrd="0" destOrd="0" presId="urn:microsoft.com/office/officeart/2005/8/layout/hierarchy6"/>
    <dgm:cxn modelId="{0300D199-A31F-4EB3-8DE5-654B4E4B08FF}" type="presParOf" srcId="{8077E9B6-5B4E-4B7B-BEBD-FBEDC783DC9E}" destId="{FFBE1AE4-826C-41C4-BB91-8395FB3164B6}" srcOrd="1" destOrd="0" presId="urn:microsoft.com/office/officeart/2005/8/layout/hierarchy6"/>
    <dgm:cxn modelId="{C6541DAA-7EE6-4767-9DB3-37419CF9D7DA}" type="presParOf" srcId="{FFBE1AE4-826C-41C4-BB91-8395FB3164B6}" destId="{E8336F3F-B2CB-4BF9-9C6B-52D066EE24E7}" srcOrd="0" destOrd="0" presId="urn:microsoft.com/office/officeart/2005/8/layout/hierarchy6"/>
    <dgm:cxn modelId="{D92BF1B4-E760-40C5-96DE-387D40503B7E}" type="presParOf" srcId="{FFBE1AE4-826C-41C4-BB91-8395FB3164B6}" destId="{53431B77-B653-4E63-9A08-941D48A7C242}" srcOrd="1" destOrd="0" presId="urn:microsoft.com/office/officeart/2005/8/layout/hierarchy6"/>
    <dgm:cxn modelId="{673652D9-F882-4224-A7E7-541DC806CC83}" type="presParOf" srcId="{D8469490-44FA-4E2F-93DE-3703CFE64EA8}" destId="{7D27F284-697E-4901-B6DD-31D7EF7AB42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EB4B2EC9-4312-4F95-BC9F-AFB48B578572}" type="doc">
      <dgm:prSet loTypeId="urn:microsoft.com/office/officeart/2005/8/layout/arrow3" loCatId="relationship" qsTypeId="urn:microsoft.com/office/officeart/2005/8/quickstyle/simple4" qsCatId="simple" csTypeId="urn:microsoft.com/office/officeart/2005/8/colors/accent1_2" csCatId="accent1" phldr="1"/>
      <dgm:spPr/>
      <dgm:t>
        <a:bodyPr/>
        <a:lstStyle/>
        <a:p>
          <a:endParaRPr lang="en-US"/>
        </a:p>
      </dgm:t>
    </dgm:pt>
    <dgm:pt modelId="{A5DDEA2D-0C2E-483C-A02F-55BF4F329B62}">
      <dgm:prSet phldrT="[Text]" custT="1"/>
      <dgm:spPr>
        <a:xfrm>
          <a:off x="4280916" y="0"/>
          <a:ext cx="2584704" cy="1792224"/>
        </a:xfrm>
        <a:prstGeom prst="rect">
          <a:avLst/>
        </a:prstGeom>
        <a:noFill/>
        <a:ln>
          <a:noFill/>
        </a:ln>
        <a:effectLst/>
      </dgm:spPr>
      <dgm:t>
        <a:bodyPr/>
        <a:lstStyle/>
        <a:p>
          <a:pPr>
            <a:buNone/>
          </a:pPr>
          <a:r>
            <a:rPr lang="en-US" sz="2000">
              <a:solidFill>
                <a:schemeClr val="tx1"/>
              </a:solidFill>
              <a:latin typeface="Helvetica Neue"/>
              <a:ea typeface="+mn-ea"/>
              <a:cs typeface="+mn-cs"/>
            </a:rPr>
            <a:t>Less Life Insurance</a:t>
          </a:r>
        </a:p>
      </dgm:t>
    </dgm:pt>
    <dgm:pt modelId="{79904361-6615-4AAE-A22A-F57224037C57}" type="parTrans" cxnId="{E3FEEDA8-1019-4B2B-954F-D49DE72CE5C4}">
      <dgm:prSet/>
      <dgm:spPr/>
      <dgm:t>
        <a:bodyPr/>
        <a:lstStyle/>
        <a:p>
          <a:endParaRPr lang="en-US"/>
        </a:p>
      </dgm:t>
    </dgm:pt>
    <dgm:pt modelId="{4018F02C-A9F5-4B29-A863-C359445D572D}" type="sibTrans" cxnId="{E3FEEDA8-1019-4B2B-954F-D49DE72CE5C4}">
      <dgm:prSet/>
      <dgm:spPr/>
      <dgm:t>
        <a:bodyPr/>
        <a:lstStyle/>
        <a:p>
          <a:endParaRPr lang="en-US"/>
        </a:p>
      </dgm:t>
    </dgm:pt>
    <dgm:pt modelId="{6BEC0F40-4A3D-4EEF-A9DC-DD1855B9E941}">
      <dgm:prSet phldrT="[Text]"/>
      <dgm:spPr>
        <a:xfrm>
          <a:off x="1211580" y="2474975"/>
          <a:ext cx="2584704" cy="1792224"/>
        </a:xfrm>
        <a:prstGeom prst="rect">
          <a:avLst/>
        </a:prstGeom>
        <a:noFill/>
        <a:ln>
          <a:noFill/>
        </a:ln>
        <a:effectLst/>
      </dgm:spPr>
      <dgm:t>
        <a:bodyPr/>
        <a:lstStyle/>
        <a:p>
          <a:pPr>
            <a:buNone/>
          </a:pPr>
          <a:r>
            <a:rPr lang="en-US">
              <a:solidFill>
                <a:sysClr val="windowText" lastClr="000000">
                  <a:hueOff val="0"/>
                  <a:satOff val="0"/>
                  <a:lumOff val="0"/>
                  <a:alphaOff val="0"/>
                </a:sysClr>
              </a:solidFill>
              <a:latin typeface="Helvetica Neue"/>
              <a:ea typeface="+mn-ea"/>
              <a:cs typeface="+mn-cs"/>
            </a:rPr>
            <a:t>More Life Insurance</a:t>
          </a:r>
        </a:p>
      </dgm:t>
    </dgm:pt>
    <dgm:pt modelId="{E3E48795-3F3B-4B35-8185-1ED4E0F2785C}" type="parTrans" cxnId="{DBB47BDF-980D-4E3D-8ADE-D1185B873BDA}">
      <dgm:prSet/>
      <dgm:spPr/>
      <dgm:t>
        <a:bodyPr/>
        <a:lstStyle/>
        <a:p>
          <a:endParaRPr lang="en-US"/>
        </a:p>
      </dgm:t>
    </dgm:pt>
    <dgm:pt modelId="{448BC440-2CA9-4A15-824D-30A6FEA50518}" type="sibTrans" cxnId="{DBB47BDF-980D-4E3D-8ADE-D1185B873BDA}">
      <dgm:prSet/>
      <dgm:spPr/>
      <dgm:t>
        <a:bodyPr/>
        <a:lstStyle/>
        <a:p>
          <a:endParaRPr lang="en-US"/>
        </a:p>
      </dgm:t>
    </dgm:pt>
    <dgm:pt modelId="{2B261527-67E6-434C-A1A3-048649784390}">
      <dgm:prSet phldrT="[Text]" custT="1"/>
      <dgm:spPr>
        <a:xfrm>
          <a:off x="4280916" y="0"/>
          <a:ext cx="2584704" cy="1792224"/>
        </a:xfrm>
        <a:prstGeom prst="rect">
          <a:avLst/>
        </a:prstGeom>
        <a:noFill/>
        <a:ln>
          <a:noFill/>
        </a:ln>
        <a:effectLst/>
      </dgm:spPr>
      <dgm:t>
        <a:bodyPr/>
        <a:lstStyle/>
        <a:p>
          <a:pPr>
            <a:buChar char="•"/>
          </a:pPr>
          <a:r>
            <a:rPr lang="en-US" sz="1600">
              <a:solidFill>
                <a:schemeClr val="tx1"/>
              </a:solidFill>
              <a:latin typeface="Helvetica Neue"/>
              <a:ea typeface="+mn-ea"/>
              <a:cs typeface="+mn-cs"/>
            </a:rPr>
            <a:t>Larger asset base</a:t>
          </a:r>
        </a:p>
      </dgm:t>
    </dgm:pt>
    <dgm:pt modelId="{0DE93C6F-51E4-47AC-A371-2F7B179DFE63}" type="parTrans" cxnId="{368E2101-6103-4319-BE85-923AE1357DC9}">
      <dgm:prSet/>
      <dgm:spPr/>
      <dgm:t>
        <a:bodyPr/>
        <a:lstStyle/>
        <a:p>
          <a:endParaRPr lang="en-US"/>
        </a:p>
      </dgm:t>
    </dgm:pt>
    <dgm:pt modelId="{06FACF9A-5C5E-4A01-AA71-1682913D6C9F}" type="sibTrans" cxnId="{368E2101-6103-4319-BE85-923AE1357DC9}">
      <dgm:prSet/>
      <dgm:spPr/>
      <dgm:t>
        <a:bodyPr/>
        <a:lstStyle/>
        <a:p>
          <a:endParaRPr lang="en-US"/>
        </a:p>
      </dgm:t>
    </dgm:pt>
    <dgm:pt modelId="{80BBFEE9-295E-4136-8701-C3C31E5CDB2A}">
      <dgm:prSet phldrT="[Text]" custT="1"/>
      <dgm:spPr>
        <a:xfrm>
          <a:off x="4280916" y="0"/>
          <a:ext cx="2584704" cy="1792224"/>
        </a:xfrm>
        <a:prstGeom prst="rect">
          <a:avLst/>
        </a:prstGeom>
        <a:noFill/>
        <a:ln>
          <a:noFill/>
        </a:ln>
        <a:effectLst/>
      </dgm:spPr>
      <dgm:t>
        <a:bodyPr/>
        <a:lstStyle/>
        <a:p>
          <a:pPr>
            <a:buChar char="•"/>
          </a:pPr>
          <a:r>
            <a:rPr lang="en-US" sz="1600">
              <a:solidFill>
                <a:schemeClr val="tx1"/>
              </a:solidFill>
              <a:latin typeface="Helvetica Neue"/>
              <a:ea typeface="+mn-ea"/>
              <a:cs typeface="+mn-cs"/>
            </a:rPr>
            <a:t>More earnings from capital</a:t>
          </a:r>
        </a:p>
      </dgm:t>
    </dgm:pt>
    <dgm:pt modelId="{BE22DEF3-CCAE-4779-B159-A08879C0F0D0}" type="parTrans" cxnId="{0BDB72ED-43E8-4AA3-8124-B5742D0EB764}">
      <dgm:prSet/>
      <dgm:spPr/>
      <dgm:t>
        <a:bodyPr/>
        <a:lstStyle/>
        <a:p>
          <a:endParaRPr lang="en-US"/>
        </a:p>
      </dgm:t>
    </dgm:pt>
    <dgm:pt modelId="{5C786667-9ABF-4892-ABEC-CB496919C840}" type="sibTrans" cxnId="{0BDB72ED-43E8-4AA3-8124-B5742D0EB764}">
      <dgm:prSet/>
      <dgm:spPr/>
      <dgm:t>
        <a:bodyPr/>
        <a:lstStyle/>
        <a:p>
          <a:endParaRPr lang="en-US"/>
        </a:p>
      </dgm:t>
    </dgm:pt>
    <dgm:pt modelId="{AD517BED-3B7B-4F12-88D5-61151CA87671}">
      <dgm:prSet phldrT="[Text]" custT="1"/>
      <dgm:spPr>
        <a:xfrm>
          <a:off x="4280916" y="0"/>
          <a:ext cx="2584704" cy="1792224"/>
        </a:xfrm>
        <a:prstGeom prst="rect">
          <a:avLst/>
        </a:prstGeom>
        <a:noFill/>
        <a:ln>
          <a:noFill/>
        </a:ln>
        <a:effectLst/>
      </dgm:spPr>
      <dgm:t>
        <a:bodyPr/>
        <a:lstStyle/>
        <a:p>
          <a:pPr>
            <a:buChar char="•"/>
          </a:pPr>
          <a:r>
            <a:rPr lang="en-US" sz="1600">
              <a:solidFill>
                <a:schemeClr val="tx1"/>
              </a:solidFill>
              <a:latin typeface="Helvetica Neue"/>
              <a:ea typeface="+mn-ea"/>
              <a:cs typeface="+mn-cs"/>
            </a:rPr>
            <a:t>Less earnings from labor</a:t>
          </a:r>
        </a:p>
      </dgm:t>
    </dgm:pt>
    <dgm:pt modelId="{75F99C53-7DB5-4209-BCF5-031BE043D5FC}" type="parTrans" cxnId="{599C591C-EF57-416E-B866-A647FE97F265}">
      <dgm:prSet/>
      <dgm:spPr/>
      <dgm:t>
        <a:bodyPr/>
        <a:lstStyle/>
        <a:p>
          <a:endParaRPr lang="en-US"/>
        </a:p>
      </dgm:t>
    </dgm:pt>
    <dgm:pt modelId="{A97161DF-5A77-40A0-897B-06DEC7961653}" type="sibTrans" cxnId="{599C591C-EF57-416E-B866-A647FE97F265}">
      <dgm:prSet/>
      <dgm:spPr/>
      <dgm:t>
        <a:bodyPr/>
        <a:lstStyle/>
        <a:p>
          <a:endParaRPr lang="en-US"/>
        </a:p>
      </dgm:t>
    </dgm:pt>
    <dgm:pt modelId="{026B0F77-F669-4A5B-8805-C28755C1D5F0}">
      <dgm:prSet phldrT="[Text]"/>
      <dgm:spPr>
        <a:xfrm>
          <a:off x="1211580" y="2474975"/>
          <a:ext cx="2584704" cy="1792224"/>
        </a:xfrm>
        <a:prstGeom prst="rect">
          <a:avLst/>
        </a:prstGeom>
        <a:noFill/>
        <a:ln>
          <a:noFill/>
        </a:ln>
        <a:effectLst/>
      </dgm:spPr>
      <dgm:t>
        <a:bodyPr/>
        <a:lstStyle/>
        <a:p>
          <a:pPr>
            <a:buChar char="•"/>
          </a:pPr>
          <a:r>
            <a:rPr lang="en-US">
              <a:solidFill>
                <a:sysClr val="windowText" lastClr="000000">
                  <a:hueOff val="0"/>
                  <a:satOff val="0"/>
                  <a:lumOff val="0"/>
                  <a:alphaOff val="0"/>
                </a:sysClr>
              </a:solidFill>
              <a:latin typeface="Helvetica Neue"/>
              <a:ea typeface="+mn-ea"/>
              <a:cs typeface="+mn-cs"/>
            </a:rPr>
            <a:t>Smaller asset base</a:t>
          </a:r>
        </a:p>
      </dgm:t>
    </dgm:pt>
    <dgm:pt modelId="{AC4E591F-EFE2-425E-AE86-9ABFB41F0A89}" type="parTrans" cxnId="{8B5AD33A-E382-4C3C-A09A-060780E8AC3B}">
      <dgm:prSet/>
      <dgm:spPr/>
      <dgm:t>
        <a:bodyPr/>
        <a:lstStyle/>
        <a:p>
          <a:endParaRPr lang="en-US"/>
        </a:p>
      </dgm:t>
    </dgm:pt>
    <dgm:pt modelId="{4C479D84-2D93-483E-97FA-3C9BB64FA369}" type="sibTrans" cxnId="{8B5AD33A-E382-4C3C-A09A-060780E8AC3B}">
      <dgm:prSet/>
      <dgm:spPr/>
      <dgm:t>
        <a:bodyPr/>
        <a:lstStyle/>
        <a:p>
          <a:endParaRPr lang="en-US"/>
        </a:p>
      </dgm:t>
    </dgm:pt>
    <dgm:pt modelId="{E7609DB7-E5DD-4CD4-8AD7-5A919B445F6C}">
      <dgm:prSet phldrT="[Text]"/>
      <dgm:spPr>
        <a:xfrm>
          <a:off x="1211580" y="2474975"/>
          <a:ext cx="2584704" cy="1792224"/>
        </a:xfrm>
        <a:prstGeom prst="rect">
          <a:avLst/>
        </a:prstGeom>
        <a:noFill/>
        <a:ln>
          <a:noFill/>
        </a:ln>
        <a:effectLst/>
      </dgm:spPr>
      <dgm:t>
        <a:bodyPr/>
        <a:lstStyle/>
        <a:p>
          <a:pPr>
            <a:buChar char="•"/>
          </a:pPr>
          <a:r>
            <a:rPr lang="en-US">
              <a:solidFill>
                <a:sysClr val="windowText" lastClr="000000">
                  <a:hueOff val="0"/>
                  <a:satOff val="0"/>
                  <a:lumOff val="0"/>
                  <a:alphaOff val="0"/>
                </a:sysClr>
              </a:solidFill>
              <a:latin typeface="Helvetica Neue"/>
              <a:ea typeface="+mn-ea"/>
              <a:cs typeface="+mn-cs"/>
            </a:rPr>
            <a:t>Less earnings from capital</a:t>
          </a:r>
        </a:p>
      </dgm:t>
    </dgm:pt>
    <dgm:pt modelId="{5ABF64BA-4B32-40CD-9FA2-5533A4768C8F}" type="parTrans" cxnId="{05BFA592-459A-41D1-8665-0327906DC128}">
      <dgm:prSet/>
      <dgm:spPr/>
      <dgm:t>
        <a:bodyPr/>
        <a:lstStyle/>
        <a:p>
          <a:endParaRPr lang="en-US"/>
        </a:p>
      </dgm:t>
    </dgm:pt>
    <dgm:pt modelId="{B696C076-E4CB-4AEF-8449-68FC9A7CE9E8}" type="sibTrans" cxnId="{05BFA592-459A-41D1-8665-0327906DC128}">
      <dgm:prSet/>
      <dgm:spPr/>
      <dgm:t>
        <a:bodyPr/>
        <a:lstStyle/>
        <a:p>
          <a:endParaRPr lang="en-US"/>
        </a:p>
      </dgm:t>
    </dgm:pt>
    <dgm:pt modelId="{F1D602E7-43BA-4B53-91B2-94E14A821F7F}">
      <dgm:prSet phldrT="[Text]"/>
      <dgm:spPr>
        <a:xfrm>
          <a:off x="1211580" y="2474975"/>
          <a:ext cx="2584704" cy="1792224"/>
        </a:xfrm>
        <a:prstGeom prst="rect">
          <a:avLst/>
        </a:prstGeom>
        <a:noFill/>
        <a:ln>
          <a:noFill/>
        </a:ln>
        <a:effectLst/>
      </dgm:spPr>
      <dgm:t>
        <a:bodyPr/>
        <a:lstStyle/>
        <a:p>
          <a:pPr>
            <a:buChar char="•"/>
          </a:pPr>
          <a:r>
            <a:rPr lang="en-US">
              <a:solidFill>
                <a:sysClr val="windowText" lastClr="000000">
                  <a:hueOff val="0"/>
                  <a:satOff val="0"/>
                  <a:lumOff val="0"/>
                  <a:alphaOff val="0"/>
                </a:sysClr>
              </a:solidFill>
              <a:latin typeface="Helvetica Neue"/>
              <a:ea typeface="+mn-ea"/>
              <a:cs typeface="+mn-cs"/>
            </a:rPr>
            <a:t>More earnings from labor</a:t>
          </a:r>
        </a:p>
      </dgm:t>
    </dgm:pt>
    <dgm:pt modelId="{43EA391A-5758-4BCD-8021-D4342DB0A49F}" type="parTrans" cxnId="{50E70761-7D80-4B24-9B46-A858B131C6B9}">
      <dgm:prSet/>
      <dgm:spPr/>
      <dgm:t>
        <a:bodyPr/>
        <a:lstStyle/>
        <a:p>
          <a:endParaRPr lang="en-US"/>
        </a:p>
      </dgm:t>
    </dgm:pt>
    <dgm:pt modelId="{E3B065D9-5719-476F-A1DD-E7D29A35EE4B}" type="sibTrans" cxnId="{50E70761-7D80-4B24-9B46-A858B131C6B9}">
      <dgm:prSet/>
      <dgm:spPr/>
      <dgm:t>
        <a:bodyPr/>
        <a:lstStyle/>
        <a:p>
          <a:endParaRPr lang="en-US"/>
        </a:p>
      </dgm:t>
    </dgm:pt>
    <dgm:pt modelId="{E38D23A7-2E54-4570-B67E-10EE90863176}" type="pres">
      <dgm:prSet presAssocID="{EB4B2EC9-4312-4F95-BC9F-AFB48B578572}" presName="compositeShape" presStyleCnt="0">
        <dgm:presLayoutVars>
          <dgm:chMax val="2"/>
          <dgm:dir/>
          <dgm:resizeHandles val="exact"/>
        </dgm:presLayoutVars>
      </dgm:prSet>
      <dgm:spPr/>
    </dgm:pt>
    <dgm:pt modelId="{23B49F72-5D78-4A0C-AB67-352650BDD9D1}" type="pres">
      <dgm:prSet presAssocID="{EB4B2EC9-4312-4F95-BC9F-AFB48B578572}" presName="divider" presStyleLbl="fgShp" presStyleIdx="0" presStyleCnt="1"/>
      <dgm:spPr>
        <a:xfrm rot="21300000">
          <a:off x="24786" y="1673957"/>
          <a:ext cx="8027626" cy="919284"/>
        </a:xfrm>
        <a:prstGeom prst="mathMinus">
          <a:avLst/>
        </a:prstGeom>
        <a:solidFill>
          <a:srgbClr val="1B2B51"/>
        </a:solidFill>
        <a:ln>
          <a:solidFill>
            <a:srgbClr val="1B2B51"/>
          </a:solidFill>
        </a:ln>
        <a:effectLst/>
      </dgm:spPr>
    </dgm:pt>
    <dgm:pt modelId="{176707B4-A63D-4458-AFC2-80BA69942CAF}" type="pres">
      <dgm:prSet presAssocID="{A5DDEA2D-0C2E-483C-A02F-55BF4F329B62}" presName="downArrow" presStyleLbl="node1" presStyleIdx="0" presStyleCnt="2"/>
      <dgm:spPr>
        <a:xfrm>
          <a:off x="969264" y="213360"/>
          <a:ext cx="2423160" cy="1706880"/>
        </a:xfrm>
        <a:prstGeom prst="downArrow">
          <a:avLst/>
        </a:prstGeom>
        <a:solidFill>
          <a:srgbClr val="1B2B51"/>
        </a:solidFill>
        <a:ln>
          <a:solidFill>
            <a:srgbClr val="1B2B51"/>
          </a:solidFill>
        </a:ln>
        <a:effectLst/>
      </dgm:spPr>
    </dgm:pt>
    <dgm:pt modelId="{6B73A9A2-AB32-40AA-8B0A-6D53F9504185}" type="pres">
      <dgm:prSet presAssocID="{A5DDEA2D-0C2E-483C-A02F-55BF4F329B62}" presName="downArrowText" presStyleLbl="revTx" presStyleIdx="0" presStyleCnt="2">
        <dgm:presLayoutVars>
          <dgm:bulletEnabled val="1"/>
        </dgm:presLayoutVars>
      </dgm:prSet>
      <dgm:spPr/>
    </dgm:pt>
    <dgm:pt modelId="{5280E712-0A4F-4EEE-B615-C2F7AFE1785A}" type="pres">
      <dgm:prSet presAssocID="{6BEC0F40-4A3D-4EEF-A9DC-DD1855B9E941}" presName="upArrow" presStyleLbl="node1" presStyleIdx="1" presStyleCnt="2"/>
      <dgm:spPr>
        <a:xfrm>
          <a:off x="4684775" y="2346959"/>
          <a:ext cx="2423160" cy="1706880"/>
        </a:xfrm>
        <a:prstGeom prst="upArrow">
          <a:avLst/>
        </a:prstGeom>
        <a:solidFill>
          <a:srgbClr val="1B2B51"/>
        </a:solidFill>
        <a:ln>
          <a:solidFill>
            <a:srgbClr val="1B2B51"/>
          </a:solidFill>
        </a:ln>
        <a:effectLst/>
      </dgm:spPr>
    </dgm:pt>
    <dgm:pt modelId="{B8C8D9D4-F985-4F0B-A027-5CFBD3FB5D16}" type="pres">
      <dgm:prSet presAssocID="{6BEC0F40-4A3D-4EEF-A9DC-DD1855B9E941}" presName="upArrowText" presStyleLbl="revTx" presStyleIdx="1" presStyleCnt="2">
        <dgm:presLayoutVars>
          <dgm:bulletEnabled val="1"/>
        </dgm:presLayoutVars>
      </dgm:prSet>
      <dgm:spPr/>
    </dgm:pt>
  </dgm:ptLst>
  <dgm:cxnLst>
    <dgm:cxn modelId="{368E2101-6103-4319-BE85-923AE1357DC9}" srcId="{A5DDEA2D-0C2E-483C-A02F-55BF4F329B62}" destId="{2B261527-67E6-434C-A1A3-048649784390}" srcOrd="0" destOrd="0" parTransId="{0DE93C6F-51E4-47AC-A371-2F7B179DFE63}" sibTransId="{06FACF9A-5C5E-4A01-AA71-1682913D6C9F}"/>
    <dgm:cxn modelId="{D9C6610C-3EC4-4728-85C2-ADF2B9C40498}" type="presOf" srcId="{A5DDEA2D-0C2E-483C-A02F-55BF4F329B62}" destId="{6B73A9A2-AB32-40AA-8B0A-6D53F9504185}" srcOrd="0" destOrd="0" presId="urn:microsoft.com/office/officeart/2005/8/layout/arrow3"/>
    <dgm:cxn modelId="{599C591C-EF57-416E-B866-A647FE97F265}" srcId="{A5DDEA2D-0C2E-483C-A02F-55BF4F329B62}" destId="{AD517BED-3B7B-4F12-88D5-61151CA87671}" srcOrd="2" destOrd="0" parTransId="{75F99C53-7DB5-4209-BCF5-031BE043D5FC}" sibTransId="{A97161DF-5A77-40A0-897B-06DEC7961653}"/>
    <dgm:cxn modelId="{52734A29-D81A-4BAA-A276-3A68DE49FA8F}" type="presOf" srcId="{F1D602E7-43BA-4B53-91B2-94E14A821F7F}" destId="{B8C8D9D4-F985-4F0B-A027-5CFBD3FB5D16}" srcOrd="0" destOrd="3" presId="urn:microsoft.com/office/officeart/2005/8/layout/arrow3"/>
    <dgm:cxn modelId="{8B5AD33A-E382-4C3C-A09A-060780E8AC3B}" srcId="{6BEC0F40-4A3D-4EEF-A9DC-DD1855B9E941}" destId="{026B0F77-F669-4A5B-8805-C28755C1D5F0}" srcOrd="0" destOrd="0" parTransId="{AC4E591F-EFE2-425E-AE86-9ABFB41F0A89}" sibTransId="{4C479D84-2D93-483E-97FA-3C9BB64FA369}"/>
    <dgm:cxn modelId="{3849104B-04FE-4515-84C6-C822C096DDA8}" type="presOf" srcId="{EB4B2EC9-4312-4F95-BC9F-AFB48B578572}" destId="{E38D23A7-2E54-4570-B67E-10EE90863176}" srcOrd="0" destOrd="0" presId="urn:microsoft.com/office/officeart/2005/8/layout/arrow3"/>
    <dgm:cxn modelId="{50E70761-7D80-4B24-9B46-A858B131C6B9}" srcId="{6BEC0F40-4A3D-4EEF-A9DC-DD1855B9E941}" destId="{F1D602E7-43BA-4B53-91B2-94E14A821F7F}" srcOrd="2" destOrd="0" parTransId="{43EA391A-5758-4BCD-8021-D4342DB0A49F}" sibTransId="{E3B065D9-5719-476F-A1DD-E7D29A35EE4B}"/>
    <dgm:cxn modelId="{05BFA592-459A-41D1-8665-0327906DC128}" srcId="{6BEC0F40-4A3D-4EEF-A9DC-DD1855B9E941}" destId="{E7609DB7-E5DD-4CD4-8AD7-5A919B445F6C}" srcOrd="1" destOrd="0" parTransId="{5ABF64BA-4B32-40CD-9FA2-5533A4768C8F}" sibTransId="{B696C076-E4CB-4AEF-8449-68FC9A7CE9E8}"/>
    <dgm:cxn modelId="{E3FEEDA8-1019-4B2B-954F-D49DE72CE5C4}" srcId="{EB4B2EC9-4312-4F95-BC9F-AFB48B578572}" destId="{A5DDEA2D-0C2E-483C-A02F-55BF4F329B62}" srcOrd="0" destOrd="0" parTransId="{79904361-6615-4AAE-A22A-F57224037C57}" sibTransId="{4018F02C-A9F5-4B29-A863-C359445D572D}"/>
    <dgm:cxn modelId="{D8312FA9-02FB-4D44-8CF0-B58A1A79309F}" type="presOf" srcId="{AD517BED-3B7B-4F12-88D5-61151CA87671}" destId="{6B73A9A2-AB32-40AA-8B0A-6D53F9504185}" srcOrd="0" destOrd="3" presId="urn:microsoft.com/office/officeart/2005/8/layout/arrow3"/>
    <dgm:cxn modelId="{56EF88BE-0EC6-4EEE-B178-36F6AA6C7244}" type="presOf" srcId="{E7609DB7-E5DD-4CD4-8AD7-5A919B445F6C}" destId="{B8C8D9D4-F985-4F0B-A027-5CFBD3FB5D16}" srcOrd="0" destOrd="2" presId="urn:microsoft.com/office/officeart/2005/8/layout/arrow3"/>
    <dgm:cxn modelId="{A2714DC3-4BE0-4D72-8951-AA5D0A6C9B82}" type="presOf" srcId="{2B261527-67E6-434C-A1A3-048649784390}" destId="{6B73A9A2-AB32-40AA-8B0A-6D53F9504185}" srcOrd="0" destOrd="1" presId="urn:microsoft.com/office/officeart/2005/8/layout/arrow3"/>
    <dgm:cxn modelId="{C9E5E4C6-D277-4EB6-AB39-7D5919BFC17D}" type="presOf" srcId="{026B0F77-F669-4A5B-8805-C28755C1D5F0}" destId="{B8C8D9D4-F985-4F0B-A027-5CFBD3FB5D16}" srcOrd="0" destOrd="1" presId="urn:microsoft.com/office/officeart/2005/8/layout/arrow3"/>
    <dgm:cxn modelId="{DBB47BDF-980D-4E3D-8ADE-D1185B873BDA}" srcId="{EB4B2EC9-4312-4F95-BC9F-AFB48B578572}" destId="{6BEC0F40-4A3D-4EEF-A9DC-DD1855B9E941}" srcOrd="1" destOrd="0" parTransId="{E3E48795-3F3B-4B35-8185-1ED4E0F2785C}" sibTransId="{448BC440-2CA9-4A15-824D-30A6FEA50518}"/>
    <dgm:cxn modelId="{0BDB72ED-43E8-4AA3-8124-B5742D0EB764}" srcId="{A5DDEA2D-0C2E-483C-A02F-55BF4F329B62}" destId="{80BBFEE9-295E-4136-8701-C3C31E5CDB2A}" srcOrd="1" destOrd="0" parTransId="{BE22DEF3-CCAE-4779-B159-A08879C0F0D0}" sibTransId="{5C786667-9ABF-4892-ABEC-CB496919C840}"/>
    <dgm:cxn modelId="{23A20BFA-E666-4571-9B1E-CB9EFAEFD05C}" type="presOf" srcId="{6BEC0F40-4A3D-4EEF-A9DC-DD1855B9E941}" destId="{B8C8D9D4-F985-4F0B-A027-5CFBD3FB5D16}" srcOrd="0" destOrd="0" presId="urn:microsoft.com/office/officeart/2005/8/layout/arrow3"/>
    <dgm:cxn modelId="{7EFEF0FA-BAC9-40B9-A35A-988873C34594}" type="presOf" srcId="{80BBFEE9-295E-4136-8701-C3C31E5CDB2A}" destId="{6B73A9A2-AB32-40AA-8B0A-6D53F9504185}" srcOrd="0" destOrd="2" presId="urn:microsoft.com/office/officeart/2005/8/layout/arrow3"/>
    <dgm:cxn modelId="{88CB4722-46C5-4EC5-88D3-D92DC5C29233}" type="presParOf" srcId="{E38D23A7-2E54-4570-B67E-10EE90863176}" destId="{23B49F72-5D78-4A0C-AB67-352650BDD9D1}" srcOrd="0" destOrd="0" presId="urn:microsoft.com/office/officeart/2005/8/layout/arrow3"/>
    <dgm:cxn modelId="{8CBDA17D-3FB9-432A-8E89-7553CD19403E}" type="presParOf" srcId="{E38D23A7-2E54-4570-B67E-10EE90863176}" destId="{176707B4-A63D-4458-AFC2-80BA69942CAF}" srcOrd="1" destOrd="0" presId="urn:microsoft.com/office/officeart/2005/8/layout/arrow3"/>
    <dgm:cxn modelId="{C440DFF8-04EE-4943-9261-E20C84E4F818}" type="presParOf" srcId="{E38D23A7-2E54-4570-B67E-10EE90863176}" destId="{6B73A9A2-AB32-40AA-8B0A-6D53F9504185}" srcOrd="2" destOrd="0" presId="urn:microsoft.com/office/officeart/2005/8/layout/arrow3"/>
    <dgm:cxn modelId="{11ECC3DE-E572-4738-B54F-A1B3851F1484}" type="presParOf" srcId="{E38D23A7-2E54-4570-B67E-10EE90863176}" destId="{5280E712-0A4F-4EEE-B615-C2F7AFE1785A}" srcOrd="3" destOrd="0" presId="urn:microsoft.com/office/officeart/2005/8/layout/arrow3"/>
    <dgm:cxn modelId="{8A307276-212B-4DD9-B5D8-A93C83121BC9}" type="presParOf" srcId="{E38D23A7-2E54-4570-B67E-10EE90863176}" destId="{B8C8D9D4-F985-4F0B-A027-5CFBD3FB5D16}"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F66604-CB2B-4EAF-930B-E766C3D5565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7399D4-AD51-4CFC-8947-E4614DA63784}">
      <dgm:prSet phldrT="[Text]" custT="1"/>
      <dgm:spPr>
        <a:xfrm>
          <a:off x="3226993" y="1138729"/>
          <a:ext cx="1775612" cy="887806"/>
        </a:xfrm>
        <a:solidFill>
          <a:srgbClr val="1B2B51"/>
        </a:solidFill>
        <a:ln w="25400" cap="flat" cmpd="sng" algn="ctr">
          <a:solidFill>
            <a:srgbClr val="1B2B51"/>
          </a:solidFill>
          <a:prstDash val="solid"/>
        </a:ln>
        <a:effectLst/>
      </dgm:spPr>
      <dgm:t>
        <a:bodyPr/>
        <a:lstStyle/>
        <a:p>
          <a:pPr>
            <a:buNone/>
          </a:pPr>
          <a:r>
            <a:rPr lang="en-US" sz="2000" cap="all" baseline="0">
              <a:solidFill>
                <a:sysClr val="window" lastClr="FFFFFF"/>
              </a:solidFill>
              <a:latin typeface="Helvetica Neue"/>
              <a:ea typeface="+mn-ea"/>
              <a:cs typeface="+mn-cs"/>
            </a:rPr>
            <a:t>Assets</a:t>
          </a:r>
        </a:p>
      </dgm:t>
    </dgm:pt>
    <dgm:pt modelId="{09F150C4-E716-421B-A006-E55E73EF45FB}" type="parTrans" cxnId="{179D679C-2C6E-4DAD-8EE2-616827C3ACD6}">
      <dgm:prSet/>
      <dgm:spPr/>
      <dgm:t>
        <a:bodyPr/>
        <a:lstStyle/>
        <a:p>
          <a:endParaRPr lang="en-US"/>
        </a:p>
      </dgm:t>
    </dgm:pt>
    <dgm:pt modelId="{CCB2B565-362D-4C37-A231-32F55BAE0C55}" type="sibTrans" cxnId="{179D679C-2C6E-4DAD-8EE2-616827C3ACD6}">
      <dgm:prSet/>
      <dgm:spPr/>
      <dgm:t>
        <a:bodyPr/>
        <a:lstStyle/>
        <a:p>
          <a:endParaRPr lang="en-US"/>
        </a:p>
      </dgm:t>
    </dgm:pt>
    <dgm:pt modelId="{83189CED-CD76-4A58-AF7F-52A2BA16BB46}">
      <dgm:prSet custT="1"/>
      <dgm:spPr>
        <a:xfrm>
          <a:off x="4256" y="2399414"/>
          <a:ext cx="1775612" cy="887806"/>
        </a:xfrm>
        <a:solidFill>
          <a:srgbClr val="1B2B51"/>
        </a:solidFill>
        <a:ln w="25400" cap="flat" cmpd="sng" algn="ctr">
          <a:solidFill>
            <a:srgbClr val="1B2B51"/>
          </a:solidFill>
          <a:prstDash val="solid"/>
        </a:ln>
        <a:effectLst/>
      </dgm:spPr>
      <dgm:t>
        <a:bodyPr/>
        <a:lstStyle/>
        <a:p>
          <a:pPr>
            <a:buNone/>
          </a:pPr>
          <a:r>
            <a:rPr lang="en-US" sz="2000" cap="all" baseline="0">
              <a:solidFill>
                <a:sysClr val="window" lastClr="FFFFFF"/>
              </a:solidFill>
              <a:latin typeface="Helvetica Neue"/>
              <a:ea typeface="+mn-ea"/>
              <a:cs typeface="+mn-cs"/>
            </a:rPr>
            <a:t>Convert to Cash</a:t>
          </a:r>
        </a:p>
      </dgm:t>
    </dgm:pt>
    <dgm:pt modelId="{1FEF493E-7C21-4CD9-823D-24E02AF96618}" type="parTrans" cxnId="{856B0B2B-A543-4919-BDB0-9D263B92FB1C}">
      <dgm:prSet/>
      <dgm:spPr>
        <a:xfrm>
          <a:off x="892063" y="2026535"/>
          <a:ext cx="3222736" cy="372878"/>
        </a:xfr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50890375-C349-446C-9367-EB4B1F99D88B}" type="sibTrans" cxnId="{856B0B2B-A543-4919-BDB0-9D263B92FB1C}">
      <dgm:prSet/>
      <dgm:spPr/>
      <dgm:t>
        <a:bodyPr/>
        <a:lstStyle/>
        <a:p>
          <a:endParaRPr lang="en-US"/>
        </a:p>
      </dgm:t>
    </dgm:pt>
    <dgm:pt modelId="{7DE9ECDD-5619-44FF-A4A1-04819E20821D}">
      <dgm:prSet custT="1"/>
      <dgm:spPr>
        <a:xfrm>
          <a:off x="2152748" y="2399414"/>
          <a:ext cx="1775612" cy="887806"/>
        </a:xfrm>
        <a:solidFill>
          <a:srgbClr val="1B2B51"/>
        </a:solidFill>
        <a:ln w="25400" cap="flat" cmpd="sng" algn="ctr">
          <a:solidFill>
            <a:srgbClr val="1B2B51"/>
          </a:solidFill>
          <a:prstDash val="solid"/>
        </a:ln>
        <a:effectLst/>
      </dgm:spPr>
      <dgm:t>
        <a:bodyPr/>
        <a:lstStyle/>
        <a:p>
          <a:pPr>
            <a:buNone/>
          </a:pPr>
          <a:r>
            <a:rPr lang="en-US" sz="2000" cap="all" baseline="0">
              <a:solidFill>
                <a:sysClr val="window" lastClr="FFFFFF"/>
              </a:solidFill>
              <a:latin typeface="Helvetica Neue"/>
              <a:ea typeface="+mn-ea"/>
              <a:cs typeface="+mn-cs"/>
            </a:rPr>
            <a:t>Store Wealth</a:t>
          </a:r>
        </a:p>
      </dgm:t>
    </dgm:pt>
    <dgm:pt modelId="{8D154498-8A84-414F-85BB-7C933F3F8278}" type="parTrans" cxnId="{AEF94858-B28C-4220-A415-1D5EDEC1A0C7}">
      <dgm:prSet/>
      <dgm:spPr>
        <a:xfrm>
          <a:off x="3040554" y="2026535"/>
          <a:ext cx="1074245" cy="372878"/>
        </a:xfr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B071F432-91CE-48D7-935B-634909BD772F}" type="sibTrans" cxnId="{AEF94858-B28C-4220-A415-1D5EDEC1A0C7}">
      <dgm:prSet/>
      <dgm:spPr/>
      <dgm:t>
        <a:bodyPr/>
        <a:lstStyle/>
        <a:p>
          <a:endParaRPr lang="en-US"/>
        </a:p>
      </dgm:t>
    </dgm:pt>
    <dgm:pt modelId="{BEB5D0B6-A9F7-40FA-A96B-ECBF103D85CC}">
      <dgm:prSet custT="1"/>
      <dgm:spPr>
        <a:xfrm>
          <a:off x="4301239" y="2399414"/>
          <a:ext cx="1775612" cy="887806"/>
        </a:xfrm>
        <a:solidFill>
          <a:srgbClr val="1B2B51"/>
        </a:solidFill>
        <a:ln w="25400" cap="flat" cmpd="sng" algn="ctr">
          <a:solidFill>
            <a:srgbClr val="1B2B51"/>
          </a:solidFill>
          <a:prstDash val="solid"/>
        </a:ln>
        <a:effectLst/>
      </dgm:spPr>
      <dgm:t>
        <a:bodyPr/>
        <a:lstStyle/>
        <a:p>
          <a:pPr>
            <a:buNone/>
          </a:pPr>
          <a:r>
            <a:rPr lang="en-US" sz="2000" cap="all" baseline="0">
              <a:solidFill>
                <a:sysClr val="window" lastClr="FFFFFF"/>
              </a:solidFill>
              <a:latin typeface="Helvetica Neue"/>
              <a:ea typeface="+mn-ea"/>
              <a:cs typeface="+mn-cs"/>
            </a:rPr>
            <a:t>Create Income</a:t>
          </a:r>
        </a:p>
      </dgm:t>
    </dgm:pt>
    <dgm:pt modelId="{B700EAFB-2937-4211-A30F-8655C840D0EB}" type="parTrans" cxnId="{986F3B78-DEB1-46B2-A932-543577ED2402}">
      <dgm:prSet/>
      <dgm:spPr>
        <a:xfrm>
          <a:off x="4114800" y="2026535"/>
          <a:ext cx="1074245" cy="372878"/>
        </a:xfr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E6F0BC61-D804-4EC0-93F8-DDAE66FC3575}" type="sibTrans" cxnId="{986F3B78-DEB1-46B2-A932-543577ED2402}">
      <dgm:prSet/>
      <dgm:spPr/>
      <dgm:t>
        <a:bodyPr/>
        <a:lstStyle/>
        <a:p>
          <a:endParaRPr lang="en-US"/>
        </a:p>
      </dgm:t>
    </dgm:pt>
    <dgm:pt modelId="{1E251132-D8B9-47CA-9483-EA1022B35718}">
      <dgm:prSet custT="1"/>
      <dgm:spPr>
        <a:xfrm>
          <a:off x="6449730" y="2399414"/>
          <a:ext cx="1775612" cy="887806"/>
        </a:xfrm>
        <a:solidFill>
          <a:srgbClr val="1B2B51"/>
        </a:solidFill>
        <a:ln w="25400" cap="flat" cmpd="sng" algn="ctr">
          <a:solidFill>
            <a:srgbClr val="1B2B51"/>
          </a:solidFill>
          <a:prstDash val="solid"/>
        </a:ln>
        <a:effectLst/>
      </dgm:spPr>
      <dgm:t>
        <a:bodyPr/>
        <a:lstStyle/>
        <a:p>
          <a:pPr>
            <a:buNone/>
          </a:pPr>
          <a:r>
            <a:rPr lang="en-US" sz="2000" cap="all" baseline="0">
              <a:solidFill>
                <a:sysClr val="window" lastClr="FFFFFF"/>
              </a:solidFill>
              <a:latin typeface="Helvetica Neue"/>
              <a:ea typeface="+mn-ea"/>
              <a:cs typeface="+mn-cs"/>
            </a:rPr>
            <a:t>Reduce Expenses</a:t>
          </a:r>
        </a:p>
      </dgm:t>
    </dgm:pt>
    <dgm:pt modelId="{79AE77F3-EB6E-4207-A53C-3B79D676F9BE}" type="parTrans" cxnId="{A5DE121B-078E-4EEA-AEE9-0520414A5474}">
      <dgm:prSet/>
      <dgm:spPr>
        <a:xfrm>
          <a:off x="4114800" y="2026535"/>
          <a:ext cx="3222736" cy="372878"/>
        </a:xfr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E90EE632-5B54-4B56-ACE0-0D167DCCDD6C}" type="sibTrans" cxnId="{A5DE121B-078E-4EEA-AEE9-0520414A5474}">
      <dgm:prSet/>
      <dgm:spPr/>
      <dgm:t>
        <a:bodyPr/>
        <a:lstStyle/>
        <a:p>
          <a:endParaRPr lang="en-US"/>
        </a:p>
      </dgm:t>
    </dgm:pt>
    <dgm:pt modelId="{3414A19B-B2BE-C842-B355-715B36696C77}">
      <dgm:prSet custT="1"/>
      <dgm:spPr>
        <a:solidFill>
          <a:schemeClr val="accent1">
            <a:lumMod val="50000"/>
          </a:schemeClr>
        </a:solidFill>
      </dgm:spPr>
      <dgm:t>
        <a:bodyPr/>
        <a:lstStyle/>
        <a:p>
          <a:r>
            <a:rPr lang="en-US" sz="1400">
              <a:latin typeface="Helvetica Neue" panose="02000503000000020004" pitchFamily="2" charset="0"/>
              <a:ea typeface="Helvetica Neue" panose="02000503000000020004" pitchFamily="2" charset="0"/>
              <a:cs typeface="Helvetica Neue" panose="02000503000000020004" pitchFamily="2" charset="0"/>
            </a:rPr>
            <a:t>Sell at a higher price</a:t>
          </a:r>
        </a:p>
      </dgm:t>
    </dgm:pt>
    <dgm:pt modelId="{DBF03DD0-CFA7-7940-96F2-DCC00A62AEA1}" type="parTrans" cxnId="{546A3465-CD09-A44A-942A-D01A8EAC6E04}">
      <dgm:prSet/>
      <dgm:spPr/>
      <dgm:t>
        <a:bodyPr/>
        <a:lstStyle/>
        <a:p>
          <a:endParaRPr lang="en-US"/>
        </a:p>
      </dgm:t>
    </dgm:pt>
    <dgm:pt modelId="{8482D61B-BA45-B448-A34C-DB3746F2E33A}" type="sibTrans" cxnId="{546A3465-CD09-A44A-942A-D01A8EAC6E04}">
      <dgm:prSet/>
      <dgm:spPr/>
      <dgm:t>
        <a:bodyPr/>
        <a:lstStyle/>
        <a:p>
          <a:endParaRPr lang="en-US"/>
        </a:p>
      </dgm:t>
    </dgm:pt>
    <dgm:pt modelId="{BEFCCA34-CAA5-D54F-8102-89CE52A1D5D6}">
      <dgm:prSet custT="1"/>
      <dgm:spPr>
        <a:solidFill>
          <a:schemeClr val="accent1">
            <a:lumMod val="50000"/>
          </a:schemeClr>
        </a:solidFill>
      </dgm:spPr>
      <dgm:t>
        <a:bodyPr/>
        <a:lstStyle/>
        <a:p>
          <a:r>
            <a:rPr lang="en-US" sz="1400">
              <a:latin typeface="Helvetica Neue" panose="02000503000000020004" pitchFamily="2" charset="0"/>
              <a:ea typeface="Helvetica Neue" panose="02000503000000020004" pitchFamily="2" charset="0"/>
              <a:cs typeface="Helvetica Neue" panose="02000503000000020004" pitchFamily="2" charset="0"/>
            </a:rPr>
            <a:t>Sell at a lower price</a:t>
          </a:r>
        </a:p>
      </dgm:t>
    </dgm:pt>
    <dgm:pt modelId="{66A8F375-474A-7048-B935-DFB27F7660E7}" type="parTrans" cxnId="{B9F23EA0-9501-1143-8295-CF36E070E783}">
      <dgm:prSet/>
      <dgm:spPr/>
      <dgm:t>
        <a:bodyPr/>
        <a:lstStyle/>
        <a:p>
          <a:endParaRPr lang="en-US"/>
        </a:p>
      </dgm:t>
    </dgm:pt>
    <dgm:pt modelId="{9F01D772-F322-A64A-90B2-BA379DF8741B}" type="sibTrans" cxnId="{B9F23EA0-9501-1143-8295-CF36E070E783}">
      <dgm:prSet/>
      <dgm:spPr/>
      <dgm:t>
        <a:bodyPr/>
        <a:lstStyle/>
        <a:p>
          <a:endParaRPr lang="en-US"/>
        </a:p>
      </dgm:t>
    </dgm:pt>
    <dgm:pt modelId="{206E12F8-44F7-A747-AEE7-6D33BE3F27AA}">
      <dgm:prSet custT="1"/>
      <dgm:spPr>
        <a:solidFill>
          <a:schemeClr val="accent1">
            <a:lumMod val="50000"/>
          </a:schemeClr>
        </a:solidFill>
      </dgm:spPr>
      <dgm:t>
        <a:bodyPr/>
        <a:lstStyle/>
        <a:p>
          <a:r>
            <a:rPr lang="en-US" sz="1400">
              <a:latin typeface="Helvetica Neue" panose="02000503000000020004" pitchFamily="2" charset="0"/>
              <a:ea typeface="Helvetica Neue" panose="02000503000000020004" pitchFamily="2" charset="0"/>
              <a:cs typeface="Helvetica Neue" panose="02000503000000020004" pitchFamily="2" charset="0"/>
            </a:rPr>
            <a:t>Capital loss</a:t>
          </a:r>
        </a:p>
      </dgm:t>
    </dgm:pt>
    <dgm:pt modelId="{3E6E3ABD-C1D0-0E41-AA3C-713047BDF290}" type="parTrans" cxnId="{988B6219-03C4-FC40-B5ED-C389DD3ECED0}">
      <dgm:prSet/>
      <dgm:spPr/>
      <dgm:t>
        <a:bodyPr/>
        <a:lstStyle/>
        <a:p>
          <a:endParaRPr lang="en-US"/>
        </a:p>
      </dgm:t>
    </dgm:pt>
    <dgm:pt modelId="{E47E3B76-A913-194F-AD71-A6F4008121D3}" type="sibTrans" cxnId="{988B6219-03C4-FC40-B5ED-C389DD3ECED0}">
      <dgm:prSet/>
      <dgm:spPr/>
      <dgm:t>
        <a:bodyPr/>
        <a:lstStyle/>
        <a:p>
          <a:endParaRPr lang="en-US"/>
        </a:p>
      </dgm:t>
    </dgm:pt>
    <dgm:pt modelId="{0BB7BBA5-691B-A04A-B397-D4A4C065329C}">
      <dgm:prSet custT="1"/>
      <dgm:spPr>
        <a:solidFill>
          <a:schemeClr val="accent1">
            <a:lumMod val="50000"/>
          </a:schemeClr>
        </a:solidFill>
      </dgm:spPr>
      <dgm:t>
        <a:bodyPr/>
        <a:lstStyle/>
        <a:p>
          <a:r>
            <a:rPr lang="en-US" sz="1400">
              <a:latin typeface="Helvetica Neue" panose="02000503000000020004" pitchFamily="2" charset="0"/>
              <a:ea typeface="Helvetica Neue" panose="02000503000000020004" pitchFamily="2" charset="0"/>
              <a:cs typeface="Helvetica Neue" panose="02000503000000020004" pitchFamily="2" charset="0"/>
            </a:rPr>
            <a:t>Capital gain</a:t>
          </a:r>
        </a:p>
      </dgm:t>
    </dgm:pt>
    <dgm:pt modelId="{7328E0A9-F198-3744-ABC1-BCADA2DA5414}" type="sibTrans" cxnId="{3E79BDF5-AEB9-DF4E-864E-429BBAAC84DE}">
      <dgm:prSet/>
      <dgm:spPr/>
      <dgm:t>
        <a:bodyPr/>
        <a:lstStyle/>
        <a:p>
          <a:endParaRPr lang="en-US"/>
        </a:p>
      </dgm:t>
    </dgm:pt>
    <dgm:pt modelId="{61760FB6-A1F1-B541-AA17-3BAEF020E5F6}" type="parTrans" cxnId="{3E79BDF5-AEB9-DF4E-864E-429BBAAC84DE}">
      <dgm:prSet/>
      <dgm:spPr/>
      <dgm:t>
        <a:bodyPr/>
        <a:lstStyle/>
        <a:p>
          <a:endParaRPr lang="en-US"/>
        </a:p>
      </dgm:t>
    </dgm:pt>
    <dgm:pt modelId="{C268C7BE-9589-D64C-B72D-4DD74929782E}">
      <dgm:prSet custT="1"/>
      <dgm:spPr>
        <a:xfrm>
          <a:off x="4301239" y="2399414"/>
          <a:ext cx="1775612" cy="887806"/>
        </a:xfrm>
        <a:solidFill>
          <a:schemeClr val="accent1">
            <a:lumMod val="50000"/>
          </a:schemeClr>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panose="02000503000000020004" pitchFamily="2" charset="0"/>
              <a:ea typeface="Helvetica Neue" panose="02000503000000020004" pitchFamily="2" charset="0"/>
              <a:cs typeface="Helvetica Neue" panose="02000503000000020004" pitchFamily="2" charset="0"/>
            </a:rPr>
            <a:t>Rent</a:t>
          </a:r>
        </a:p>
      </dgm:t>
    </dgm:pt>
    <dgm:pt modelId="{4904EA4E-B9BB-1642-960A-29541ECC88FF}" type="parTrans" cxnId="{CA58205D-C5CE-9B49-87A4-4A2082BA5410}">
      <dgm:prSet/>
      <dgm:spPr/>
      <dgm:t>
        <a:bodyPr/>
        <a:lstStyle/>
        <a:p>
          <a:endParaRPr lang="en-US"/>
        </a:p>
      </dgm:t>
    </dgm:pt>
    <dgm:pt modelId="{BD3653C4-0C22-1C49-AD10-A8F198878CC4}" type="sibTrans" cxnId="{CA58205D-C5CE-9B49-87A4-4A2082BA5410}">
      <dgm:prSet/>
      <dgm:spPr/>
      <dgm:t>
        <a:bodyPr/>
        <a:lstStyle/>
        <a:p>
          <a:endParaRPr lang="en-US"/>
        </a:p>
      </dgm:t>
    </dgm:pt>
    <dgm:pt modelId="{B7C8DD15-074F-5A48-BFBD-9362755DAAAE}">
      <dgm:prSet custT="1"/>
      <dgm:spPr>
        <a:xfrm>
          <a:off x="4301239" y="2399414"/>
          <a:ext cx="1775612" cy="887806"/>
        </a:xfrm>
        <a:solidFill>
          <a:schemeClr val="accent1">
            <a:lumMod val="50000"/>
          </a:schemeClr>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panose="02000503000000020004" pitchFamily="2" charset="0"/>
              <a:ea typeface="Helvetica Neue" panose="02000503000000020004" pitchFamily="2" charset="0"/>
              <a:cs typeface="Helvetica Neue" panose="02000503000000020004" pitchFamily="2" charset="0"/>
            </a:rPr>
            <a:t>Interest</a:t>
          </a:r>
        </a:p>
      </dgm:t>
    </dgm:pt>
    <dgm:pt modelId="{36BC4ADF-3B66-E446-BBD1-5B01E0545FDB}" type="parTrans" cxnId="{5FBF0367-BC13-FE48-8479-EC500712534B}">
      <dgm:prSet/>
      <dgm:spPr/>
      <dgm:t>
        <a:bodyPr/>
        <a:lstStyle/>
        <a:p>
          <a:endParaRPr lang="en-US"/>
        </a:p>
      </dgm:t>
    </dgm:pt>
    <dgm:pt modelId="{6412AEEB-AD14-F043-8B95-074405C1AADF}" type="sibTrans" cxnId="{5FBF0367-BC13-FE48-8479-EC500712534B}">
      <dgm:prSet/>
      <dgm:spPr/>
      <dgm:t>
        <a:bodyPr/>
        <a:lstStyle/>
        <a:p>
          <a:endParaRPr lang="en-US"/>
        </a:p>
      </dgm:t>
    </dgm:pt>
    <dgm:pt modelId="{DD8EE95A-862C-5F40-8C42-A2BF9D16B321}">
      <dgm:prSet custT="1"/>
      <dgm:spPr>
        <a:xfrm>
          <a:off x="4301239" y="2399414"/>
          <a:ext cx="1775612" cy="887806"/>
        </a:xfrm>
        <a:solidFill>
          <a:schemeClr val="accent1">
            <a:lumMod val="50000"/>
          </a:schemeClr>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panose="02000503000000020004" pitchFamily="2" charset="0"/>
              <a:ea typeface="Helvetica Neue" panose="02000503000000020004" pitchFamily="2" charset="0"/>
              <a:cs typeface="Helvetica Neue" panose="02000503000000020004" pitchFamily="2" charset="0"/>
            </a:rPr>
            <a:t>Dividend</a:t>
          </a:r>
        </a:p>
      </dgm:t>
    </dgm:pt>
    <dgm:pt modelId="{7F23EE83-0826-4F41-89D8-8B3DBFE612BC}" type="parTrans" cxnId="{79DD1812-31E6-EE45-8DFA-7C33327F9241}">
      <dgm:prSet/>
      <dgm:spPr/>
      <dgm:t>
        <a:bodyPr/>
        <a:lstStyle/>
        <a:p>
          <a:endParaRPr lang="en-US"/>
        </a:p>
      </dgm:t>
    </dgm:pt>
    <dgm:pt modelId="{EE9A8974-62FF-D448-AE63-6147DBA91DD2}" type="sibTrans" cxnId="{79DD1812-31E6-EE45-8DFA-7C33327F9241}">
      <dgm:prSet/>
      <dgm:spPr/>
      <dgm:t>
        <a:bodyPr/>
        <a:lstStyle/>
        <a:p>
          <a:endParaRPr lang="en-US"/>
        </a:p>
      </dgm:t>
    </dgm:pt>
    <dgm:pt modelId="{352A7F84-F689-3C47-A063-46B727F3B06E}">
      <dgm:prSet custT="1"/>
      <dgm:spPr>
        <a:xfrm>
          <a:off x="6449730" y="2399414"/>
          <a:ext cx="1775612" cy="887806"/>
        </a:xfrm>
        <a:solidFill>
          <a:schemeClr val="accent1">
            <a:lumMod val="50000"/>
          </a:schemeClr>
        </a:solidFill>
        <a:ln w="25400" cap="flat" cmpd="sng" algn="ctr">
          <a:solidFill>
            <a:srgbClr val="1B2B51"/>
          </a:solidFill>
          <a:prstDash val="solid"/>
        </a:ln>
        <a:effectLst>
          <a:softEdge rad="0"/>
        </a:effectLst>
      </dgm:spPr>
      <dgm:t>
        <a:bodyPr/>
        <a:lstStyle/>
        <a:p>
          <a:pPr>
            <a:buNone/>
          </a:pPr>
          <a:r>
            <a:rPr lang="en-US" sz="1400" cap="all" baseline="0">
              <a:solidFill>
                <a:sysClr val="window" lastClr="FFFFFF"/>
              </a:solidFill>
              <a:latin typeface="Helvetica Neue"/>
              <a:ea typeface="+mn-ea"/>
              <a:cs typeface="+mn-cs"/>
            </a:rPr>
            <a:t>Cheaper than renting</a:t>
          </a:r>
        </a:p>
      </dgm:t>
    </dgm:pt>
    <dgm:pt modelId="{F00A40AB-81DD-B74D-B074-563BEA0DF097}" type="parTrans" cxnId="{2B949AFE-64D7-3D4D-A791-DCDC76CA82FB}">
      <dgm:prSet/>
      <dgm:spPr/>
      <dgm:t>
        <a:bodyPr/>
        <a:lstStyle/>
        <a:p>
          <a:endParaRPr lang="en-US"/>
        </a:p>
      </dgm:t>
    </dgm:pt>
    <dgm:pt modelId="{A9A892C5-30DB-7C4A-8685-3D7F9E22FD6F}" type="sibTrans" cxnId="{2B949AFE-64D7-3D4D-A791-DCDC76CA82FB}">
      <dgm:prSet/>
      <dgm:spPr/>
      <dgm:t>
        <a:bodyPr/>
        <a:lstStyle/>
        <a:p>
          <a:endParaRPr lang="en-US"/>
        </a:p>
      </dgm:t>
    </dgm:pt>
    <dgm:pt modelId="{0545A82D-086D-ED4C-B18C-4E1E8FB16C54}">
      <dgm:prSet custT="1"/>
      <dgm:spPr>
        <a:solidFill>
          <a:schemeClr val="accent1">
            <a:lumMod val="50000"/>
          </a:schemeClr>
        </a:solidFill>
      </dgm:spPr>
      <dgm:t>
        <a:bodyPr/>
        <a:lstStyle/>
        <a:p>
          <a:r>
            <a:rPr lang="en-US" sz="1400">
              <a:latin typeface="Helvetica Neue" panose="02000503000000020004" pitchFamily="2" charset="0"/>
              <a:ea typeface="Helvetica Neue" panose="02000503000000020004" pitchFamily="2" charset="0"/>
              <a:cs typeface="Helvetica Neue" panose="02000503000000020004" pitchFamily="2" charset="0"/>
            </a:rPr>
            <a:t>Sell for cash</a:t>
          </a:r>
        </a:p>
      </dgm:t>
    </dgm:pt>
    <dgm:pt modelId="{6D4DBE96-B656-0148-8663-CC68F1EB6F0F}" type="sibTrans" cxnId="{1788CD11-923D-BD40-AE98-9D632811DAC6}">
      <dgm:prSet/>
      <dgm:spPr/>
      <dgm:t>
        <a:bodyPr/>
        <a:lstStyle/>
        <a:p>
          <a:endParaRPr lang="en-US"/>
        </a:p>
      </dgm:t>
    </dgm:pt>
    <dgm:pt modelId="{6E3C8148-CC12-BB4A-980F-DD2897B514D6}" type="parTrans" cxnId="{1788CD11-923D-BD40-AE98-9D632811DAC6}">
      <dgm:prSet/>
      <dgm:spPr/>
      <dgm:t>
        <a:bodyPr/>
        <a:lstStyle/>
        <a:p>
          <a:endParaRPr lang="en-US"/>
        </a:p>
      </dgm:t>
    </dgm:pt>
    <dgm:pt modelId="{A2D3EE29-371E-4E2E-B69F-C1F54D3899A8}" type="pres">
      <dgm:prSet presAssocID="{70F66604-CB2B-4EAF-930B-E766C3D5565E}" presName="hierChild1" presStyleCnt="0">
        <dgm:presLayoutVars>
          <dgm:orgChart val="1"/>
          <dgm:chPref val="1"/>
          <dgm:dir/>
          <dgm:animOne val="branch"/>
          <dgm:animLvl val="lvl"/>
          <dgm:resizeHandles/>
        </dgm:presLayoutVars>
      </dgm:prSet>
      <dgm:spPr/>
    </dgm:pt>
    <dgm:pt modelId="{8C2CB766-09DC-415F-A26B-858FA885F6B3}" type="pres">
      <dgm:prSet presAssocID="{3E7399D4-AD51-4CFC-8947-E4614DA63784}" presName="hierRoot1" presStyleCnt="0">
        <dgm:presLayoutVars>
          <dgm:hierBranch val="init"/>
        </dgm:presLayoutVars>
      </dgm:prSet>
      <dgm:spPr/>
    </dgm:pt>
    <dgm:pt modelId="{0B699F55-1459-4454-8D94-747F0A7E5373}" type="pres">
      <dgm:prSet presAssocID="{3E7399D4-AD51-4CFC-8947-E4614DA63784}" presName="rootComposite1" presStyleCnt="0"/>
      <dgm:spPr/>
    </dgm:pt>
    <dgm:pt modelId="{BA751F64-591B-406C-8C90-C7B9FAA2D346}" type="pres">
      <dgm:prSet presAssocID="{3E7399D4-AD51-4CFC-8947-E4614DA63784}" presName="rootText1" presStyleLbl="node0" presStyleIdx="0" presStyleCnt="1" custScaleX="85953">
        <dgm:presLayoutVars>
          <dgm:chPref val="3"/>
        </dgm:presLayoutVars>
      </dgm:prSet>
      <dgm:spPr>
        <a:prstGeom prst="roundRect">
          <a:avLst/>
        </a:prstGeom>
      </dgm:spPr>
    </dgm:pt>
    <dgm:pt modelId="{B480D889-7821-475A-B4C5-71B3DBB12B66}" type="pres">
      <dgm:prSet presAssocID="{3E7399D4-AD51-4CFC-8947-E4614DA63784}" presName="rootConnector1" presStyleLbl="node1" presStyleIdx="0" presStyleCnt="0"/>
      <dgm:spPr/>
    </dgm:pt>
    <dgm:pt modelId="{6927E662-E159-4CDE-B10B-0A55817B82C1}" type="pres">
      <dgm:prSet presAssocID="{3E7399D4-AD51-4CFC-8947-E4614DA63784}" presName="hierChild2" presStyleCnt="0"/>
      <dgm:spPr/>
    </dgm:pt>
    <dgm:pt modelId="{F511402A-BB4C-41B6-A06D-83C46CA2A01E}" type="pres">
      <dgm:prSet presAssocID="{1FEF493E-7C21-4CD9-823D-24E02AF96618}" presName="Name37" presStyleLbl="parChTrans1D2" presStyleIdx="0" presStyleCnt="4"/>
      <dgm:spPr>
        <a:custGeom>
          <a:avLst/>
          <a:gdLst/>
          <a:ahLst/>
          <a:cxnLst/>
          <a:rect l="0" t="0" r="0" b="0"/>
          <a:pathLst>
            <a:path>
              <a:moveTo>
                <a:pt x="3222736" y="0"/>
              </a:moveTo>
              <a:lnTo>
                <a:pt x="3222736" y="186439"/>
              </a:lnTo>
              <a:lnTo>
                <a:pt x="0" y="186439"/>
              </a:lnTo>
              <a:lnTo>
                <a:pt x="0" y="372878"/>
              </a:lnTo>
            </a:path>
          </a:pathLst>
        </a:custGeom>
      </dgm:spPr>
    </dgm:pt>
    <dgm:pt modelId="{BBE96666-5E77-4796-B5A0-47761BF01648}" type="pres">
      <dgm:prSet presAssocID="{83189CED-CD76-4A58-AF7F-52A2BA16BB46}" presName="hierRoot2" presStyleCnt="0">
        <dgm:presLayoutVars>
          <dgm:hierBranch val="init"/>
        </dgm:presLayoutVars>
      </dgm:prSet>
      <dgm:spPr/>
    </dgm:pt>
    <dgm:pt modelId="{19D85958-4BD9-4C91-9E2E-D785A2FEDC79}" type="pres">
      <dgm:prSet presAssocID="{83189CED-CD76-4A58-AF7F-52A2BA16BB46}" presName="rootComposite" presStyleCnt="0"/>
      <dgm:spPr/>
    </dgm:pt>
    <dgm:pt modelId="{0D5A31D7-2A2B-471A-8995-AF8EFA44DF15}" type="pres">
      <dgm:prSet presAssocID="{83189CED-CD76-4A58-AF7F-52A2BA16BB46}" presName="rootText" presStyleLbl="node2" presStyleIdx="0" presStyleCnt="4" custLinFactNeighborX="-22903" custLinFactNeighborY="-1478">
        <dgm:presLayoutVars>
          <dgm:chPref val="3"/>
        </dgm:presLayoutVars>
      </dgm:prSet>
      <dgm:spPr>
        <a:prstGeom prst="roundRect">
          <a:avLst/>
        </a:prstGeom>
      </dgm:spPr>
    </dgm:pt>
    <dgm:pt modelId="{BC6480B4-119A-4E03-A9BF-21F45766AA06}" type="pres">
      <dgm:prSet presAssocID="{83189CED-CD76-4A58-AF7F-52A2BA16BB46}" presName="rootConnector" presStyleLbl="node2" presStyleIdx="0" presStyleCnt="4"/>
      <dgm:spPr/>
    </dgm:pt>
    <dgm:pt modelId="{A42178BF-D592-44A1-9681-D8671B79FA33}" type="pres">
      <dgm:prSet presAssocID="{83189CED-CD76-4A58-AF7F-52A2BA16BB46}" presName="hierChild4" presStyleCnt="0"/>
      <dgm:spPr/>
    </dgm:pt>
    <dgm:pt modelId="{F85D47B2-45C4-BF45-9A87-923945A1C818}" type="pres">
      <dgm:prSet presAssocID="{6E3C8148-CC12-BB4A-980F-DD2897B514D6}" presName="Name37" presStyleLbl="parChTrans1D3" presStyleIdx="0" presStyleCnt="7"/>
      <dgm:spPr/>
    </dgm:pt>
    <dgm:pt modelId="{EADF476B-5D72-DA4F-ABBD-11B2396231DC}" type="pres">
      <dgm:prSet presAssocID="{0545A82D-086D-ED4C-B18C-4E1E8FB16C54}" presName="hierRoot2" presStyleCnt="0">
        <dgm:presLayoutVars>
          <dgm:hierBranch val="init"/>
        </dgm:presLayoutVars>
      </dgm:prSet>
      <dgm:spPr/>
    </dgm:pt>
    <dgm:pt modelId="{7DF391DA-3467-BB4C-B3A7-12576E311CBF}" type="pres">
      <dgm:prSet presAssocID="{0545A82D-086D-ED4C-B18C-4E1E8FB16C54}" presName="rootComposite" presStyleCnt="0"/>
      <dgm:spPr/>
    </dgm:pt>
    <dgm:pt modelId="{40B8D8E7-5872-2A48-A1D5-C39D7B003FD4}" type="pres">
      <dgm:prSet presAssocID="{0545A82D-086D-ED4C-B18C-4E1E8FB16C54}" presName="rootText" presStyleLbl="node3" presStyleIdx="0" presStyleCnt="7" custScaleX="68730" custLinFactNeighborX="-25406" custLinFactNeighborY="-4433">
        <dgm:presLayoutVars>
          <dgm:chPref val="3"/>
        </dgm:presLayoutVars>
      </dgm:prSet>
      <dgm:spPr/>
    </dgm:pt>
    <dgm:pt modelId="{5EF3659E-C10E-0745-9369-E97C135B59B7}" type="pres">
      <dgm:prSet presAssocID="{0545A82D-086D-ED4C-B18C-4E1E8FB16C54}" presName="rootConnector" presStyleLbl="node3" presStyleIdx="0" presStyleCnt="7"/>
      <dgm:spPr/>
    </dgm:pt>
    <dgm:pt modelId="{11607564-D511-2846-93C2-C32500EACDEE}" type="pres">
      <dgm:prSet presAssocID="{0545A82D-086D-ED4C-B18C-4E1E8FB16C54}" presName="hierChild4" presStyleCnt="0"/>
      <dgm:spPr/>
    </dgm:pt>
    <dgm:pt modelId="{1B895235-6791-D449-8EB2-A9DC25D7969A}" type="pres">
      <dgm:prSet presAssocID="{0545A82D-086D-ED4C-B18C-4E1E8FB16C54}" presName="hierChild5" presStyleCnt="0"/>
      <dgm:spPr/>
    </dgm:pt>
    <dgm:pt modelId="{AAC32E91-AAF6-4EDC-A37D-FBE783A2603A}" type="pres">
      <dgm:prSet presAssocID="{83189CED-CD76-4A58-AF7F-52A2BA16BB46}" presName="hierChild5" presStyleCnt="0"/>
      <dgm:spPr/>
    </dgm:pt>
    <dgm:pt modelId="{91F921A7-39B2-4FF7-9F86-B1CE030AB24D}" type="pres">
      <dgm:prSet presAssocID="{8D154498-8A84-414F-85BB-7C933F3F8278}" presName="Name37" presStyleLbl="parChTrans1D2" presStyleIdx="1" presStyleCnt="4"/>
      <dgm:spPr>
        <a:custGeom>
          <a:avLst/>
          <a:gdLst/>
          <a:ahLst/>
          <a:cxnLst/>
          <a:rect l="0" t="0" r="0" b="0"/>
          <a:pathLst>
            <a:path>
              <a:moveTo>
                <a:pt x="1074245" y="0"/>
              </a:moveTo>
              <a:lnTo>
                <a:pt x="1074245" y="186439"/>
              </a:lnTo>
              <a:lnTo>
                <a:pt x="0" y="186439"/>
              </a:lnTo>
              <a:lnTo>
                <a:pt x="0" y="372878"/>
              </a:lnTo>
            </a:path>
          </a:pathLst>
        </a:custGeom>
      </dgm:spPr>
    </dgm:pt>
    <dgm:pt modelId="{4F082848-C36C-45A8-896B-F908AA91AAE7}" type="pres">
      <dgm:prSet presAssocID="{7DE9ECDD-5619-44FF-A4A1-04819E20821D}" presName="hierRoot2" presStyleCnt="0">
        <dgm:presLayoutVars>
          <dgm:hierBranch val="init"/>
        </dgm:presLayoutVars>
      </dgm:prSet>
      <dgm:spPr/>
    </dgm:pt>
    <dgm:pt modelId="{3B05D202-4BB1-4DAC-AD16-4A9E67E189F6}" type="pres">
      <dgm:prSet presAssocID="{7DE9ECDD-5619-44FF-A4A1-04819E20821D}" presName="rootComposite" presStyleCnt="0"/>
      <dgm:spPr/>
    </dgm:pt>
    <dgm:pt modelId="{AE33CE6A-E8D5-42CD-AE92-353EB54A674D}" type="pres">
      <dgm:prSet presAssocID="{7DE9ECDD-5619-44FF-A4A1-04819E20821D}" presName="rootText" presStyleLbl="node2" presStyleIdx="1" presStyleCnt="4" custLinFactNeighborX="-28814">
        <dgm:presLayoutVars>
          <dgm:chPref val="3"/>
        </dgm:presLayoutVars>
      </dgm:prSet>
      <dgm:spPr>
        <a:prstGeom prst="roundRect">
          <a:avLst/>
        </a:prstGeom>
      </dgm:spPr>
    </dgm:pt>
    <dgm:pt modelId="{73ADF807-9A1C-4C05-A5AA-7DF1F8703EBD}" type="pres">
      <dgm:prSet presAssocID="{7DE9ECDD-5619-44FF-A4A1-04819E20821D}" presName="rootConnector" presStyleLbl="node2" presStyleIdx="1" presStyleCnt="4"/>
      <dgm:spPr/>
    </dgm:pt>
    <dgm:pt modelId="{CB90231E-074A-46B6-8562-AD78D0FFE3E4}" type="pres">
      <dgm:prSet presAssocID="{7DE9ECDD-5619-44FF-A4A1-04819E20821D}" presName="hierChild4" presStyleCnt="0"/>
      <dgm:spPr/>
    </dgm:pt>
    <dgm:pt modelId="{03333BF6-DE9F-1541-B1C4-F48ABC10E944}" type="pres">
      <dgm:prSet presAssocID="{DBF03DD0-CFA7-7940-96F2-DCC00A62AEA1}" presName="Name37" presStyleLbl="parChTrans1D3" presStyleIdx="1" presStyleCnt="7"/>
      <dgm:spPr/>
    </dgm:pt>
    <dgm:pt modelId="{00042012-2E25-B14D-AC24-FFFEAF163ED1}" type="pres">
      <dgm:prSet presAssocID="{3414A19B-B2BE-C842-B355-715B36696C77}" presName="hierRoot2" presStyleCnt="0">
        <dgm:presLayoutVars>
          <dgm:hierBranch val="init"/>
        </dgm:presLayoutVars>
      </dgm:prSet>
      <dgm:spPr/>
    </dgm:pt>
    <dgm:pt modelId="{0D09A687-CB8C-F44E-8B94-4E5A402C1529}" type="pres">
      <dgm:prSet presAssocID="{3414A19B-B2BE-C842-B355-715B36696C77}" presName="rootComposite" presStyleCnt="0"/>
      <dgm:spPr/>
    </dgm:pt>
    <dgm:pt modelId="{DE5147EA-D153-FB42-9F55-4780D29BAA70}" type="pres">
      <dgm:prSet presAssocID="{3414A19B-B2BE-C842-B355-715B36696C77}" presName="rootText" presStyleLbl="node3" presStyleIdx="1" presStyleCnt="7" custScaleX="78683" custLinFactNeighborX="-29994">
        <dgm:presLayoutVars>
          <dgm:chPref val="3"/>
        </dgm:presLayoutVars>
      </dgm:prSet>
      <dgm:spPr/>
    </dgm:pt>
    <dgm:pt modelId="{0E163549-E3A4-0F47-A506-49A5A0B1607A}" type="pres">
      <dgm:prSet presAssocID="{3414A19B-B2BE-C842-B355-715B36696C77}" presName="rootConnector" presStyleLbl="node3" presStyleIdx="1" presStyleCnt="7"/>
      <dgm:spPr/>
    </dgm:pt>
    <dgm:pt modelId="{B3ACDBA1-246B-1D4C-88BA-2D92161552F9}" type="pres">
      <dgm:prSet presAssocID="{3414A19B-B2BE-C842-B355-715B36696C77}" presName="hierChild4" presStyleCnt="0"/>
      <dgm:spPr/>
    </dgm:pt>
    <dgm:pt modelId="{39E525BB-182A-C649-B336-81128F518A11}" type="pres">
      <dgm:prSet presAssocID="{61760FB6-A1F1-B541-AA17-3BAEF020E5F6}" presName="Name37" presStyleLbl="parChTrans1D4" presStyleIdx="0" presStyleCnt="2"/>
      <dgm:spPr/>
    </dgm:pt>
    <dgm:pt modelId="{6745065F-8722-A640-897A-AD77ECD6FB34}" type="pres">
      <dgm:prSet presAssocID="{0BB7BBA5-691B-A04A-B397-D4A4C065329C}" presName="hierRoot2" presStyleCnt="0">
        <dgm:presLayoutVars>
          <dgm:hierBranch val="init"/>
        </dgm:presLayoutVars>
      </dgm:prSet>
      <dgm:spPr/>
    </dgm:pt>
    <dgm:pt modelId="{72C816E1-B2CC-F146-B409-84F97BE59D93}" type="pres">
      <dgm:prSet presAssocID="{0BB7BBA5-691B-A04A-B397-D4A4C065329C}" presName="rootComposite" presStyleCnt="0"/>
      <dgm:spPr/>
    </dgm:pt>
    <dgm:pt modelId="{FA838F41-1092-634C-A191-51E73B3ED017}" type="pres">
      <dgm:prSet presAssocID="{0BB7BBA5-691B-A04A-B397-D4A4C065329C}" presName="rootText" presStyleLbl="node4" presStyleIdx="0" presStyleCnt="2" custScaleX="57618" custLinFactNeighborX="-28082">
        <dgm:presLayoutVars>
          <dgm:chPref val="3"/>
        </dgm:presLayoutVars>
      </dgm:prSet>
      <dgm:spPr/>
    </dgm:pt>
    <dgm:pt modelId="{14E73F09-B5B2-A04D-9FD5-3CB5DFF30A5A}" type="pres">
      <dgm:prSet presAssocID="{0BB7BBA5-691B-A04A-B397-D4A4C065329C}" presName="rootConnector" presStyleLbl="node4" presStyleIdx="0" presStyleCnt="2"/>
      <dgm:spPr/>
    </dgm:pt>
    <dgm:pt modelId="{96F0A903-05FC-6442-B8C3-11C1D71ACD2C}" type="pres">
      <dgm:prSet presAssocID="{0BB7BBA5-691B-A04A-B397-D4A4C065329C}" presName="hierChild4" presStyleCnt="0"/>
      <dgm:spPr/>
    </dgm:pt>
    <dgm:pt modelId="{1C296FFB-EF5A-A044-8DE8-FB4B01AA6BC3}" type="pres">
      <dgm:prSet presAssocID="{0BB7BBA5-691B-A04A-B397-D4A4C065329C}" presName="hierChild5" presStyleCnt="0"/>
      <dgm:spPr/>
    </dgm:pt>
    <dgm:pt modelId="{F4DC4256-78D9-2843-80B3-0A90E5BDBA2B}" type="pres">
      <dgm:prSet presAssocID="{3414A19B-B2BE-C842-B355-715B36696C77}" presName="hierChild5" presStyleCnt="0"/>
      <dgm:spPr/>
    </dgm:pt>
    <dgm:pt modelId="{697CB16C-12C8-7A4C-9725-CAE52D377ADD}" type="pres">
      <dgm:prSet presAssocID="{66A8F375-474A-7048-B935-DFB27F7660E7}" presName="Name37" presStyleLbl="parChTrans1D3" presStyleIdx="2" presStyleCnt="7"/>
      <dgm:spPr/>
    </dgm:pt>
    <dgm:pt modelId="{D546CC15-1511-AD43-808A-3508D6569364}" type="pres">
      <dgm:prSet presAssocID="{BEFCCA34-CAA5-D54F-8102-89CE52A1D5D6}" presName="hierRoot2" presStyleCnt="0">
        <dgm:presLayoutVars>
          <dgm:hierBranch val="init"/>
        </dgm:presLayoutVars>
      </dgm:prSet>
      <dgm:spPr/>
    </dgm:pt>
    <dgm:pt modelId="{DB086834-8C02-7445-9063-806061682150}" type="pres">
      <dgm:prSet presAssocID="{BEFCCA34-CAA5-D54F-8102-89CE52A1D5D6}" presName="rootComposite" presStyleCnt="0"/>
      <dgm:spPr/>
    </dgm:pt>
    <dgm:pt modelId="{E8668E5E-C99B-E94D-A7E9-E1F0510B430B}" type="pres">
      <dgm:prSet presAssocID="{BEFCCA34-CAA5-D54F-8102-89CE52A1D5D6}" presName="rootText" presStyleLbl="node3" presStyleIdx="2" presStyleCnt="7" custScaleX="86869" custLinFactNeighborX="-31777">
        <dgm:presLayoutVars>
          <dgm:chPref val="3"/>
        </dgm:presLayoutVars>
      </dgm:prSet>
      <dgm:spPr/>
    </dgm:pt>
    <dgm:pt modelId="{78E7586D-12B3-7D42-8725-11FF72C8BD44}" type="pres">
      <dgm:prSet presAssocID="{BEFCCA34-CAA5-D54F-8102-89CE52A1D5D6}" presName="rootConnector" presStyleLbl="node3" presStyleIdx="2" presStyleCnt="7"/>
      <dgm:spPr/>
    </dgm:pt>
    <dgm:pt modelId="{588F9CEB-579F-2448-A00E-0473554F551A}" type="pres">
      <dgm:prSet presAssocID="{BEFCCA34-CAA5-D54F-8102-89CE52A1D5D6}" presName="hierChild4" presStyleCnt="0"/>
      <dgm:spPr/>
    </dgm:pt>
    <dgm:pt modelId="{F76632C6-56C5-8446-BE02-57EC815CF439}" type="pres">
      <dgm:prSet presAssocID="{3E6E3ABD-C1D0-0E41-AA3C-713047BDF290}" presName="Name37" presStyleLbl="parChTrans1D4" presStyleIdx="1" presStyleCnt="2"/>
      <dgm:spPr/>
    </dgm:pt>
    <dgm:pt modelId="{1F9CB106-5391-CB40-9B9D-8D15C73D4E88}" type="pres">
      <dgm:prSet presAssocID="{206E12F8-44F7-A747-AEE7-6D33BE3F27AA}" presName="hierRoot2" presStyleCnt="0">
        <dgm:presLayoutVars>
          <dgm:hierBranch val="init"/>
        </dgm:presLayoutVars>
      </dgm:prSet>
      <dgm:spPr/>
    </dgm:pt>
    <dgm:pt modelId="{499D4A85-972A-0641-AE27-AF1CF70DD01A}" type="pres">
      <dgm:prSet presAssocID="{206E12F8-44F7-A747-AEE7-6D33BE3F27AA}" presName="rootComposite" presStyleCnt="0"/>
      <dgm:spPr/>
    </dgm:pt>
    <dgm:pt modelId="{F4678875-AEAA-0A45-851D-A311CED16481}" type="pres">
      <dgm:prSet presAssocID="{206E12F8-44F7-A747-AEE7-6D33BE3F27AA}" presName="rootText" presStyleLbl="node4" presStyleIdx="1" presStyleCnt="2" custScaleX="58811" custLinFactNeighborX="-31777">
        <dgm:presLayoutVars>
          <dgm:chPref val="3"/>
        </dgm:presLayoutVars>
      </dgm:prSet>
      <dgm:spPr/>
    </dgm:pt>
    <dgm:pt modelId="{27CCF2E9-0080-F947-ADF2-39A2517728FE}" type="pres">
      <dgm:prSet presAssocID="{206E12F8-44F7-A747-AEE7-6D33BE3F27AA}" presName="rootConnector" presStyleLbl="node4" presStyleIdx="1" presStyleCnt="2"/>
      <dgm:spPr/>
    </dgm:pt>
    <dgm:pt modelId="{680C339E-E5C7-F04B-ADF7-4EC597BE0798}" type="pres">
      <dgm:prSet presAssocID="{206E12F8-44F7-A747-AEE7-6D33BE3F27AA}" presName="hierChild4" presStyleCnt="0"/>
      <dgm:spPr/>
    </dgm:pt>
    <dgm:pt modelId="{45D1E294-9230-B043-AA79-780E7EC95D2F}" type="pres">
      <dgm:prSet presAssocID="{206E12F8-44F7-A747-AEE7-6D33BE3F27AA}" presName="hierChild5" presStyleCnt="0"/>
      <dgm:spPr/>
    </dgm:pt>
    <dgm:pt modelId="{6B46806D-C736-A04C-ABEF-D1481749E53E}" type="pres">
      <dgm:prSet presAssocID="{BEFCCA34-CAA5-D54F-8102-89CE52A1D5D6}" presName="hierChild5" presStyleCnt="0"/>
      <dgm:spPr/>
    </dgm:pt>
    <dgm:pt modelId="{56578B69-2C27-4545-976D-9286A25DFA2E}" type="pres">
      <dgm:prSet presAssocID="{7DE9ECDD-5619-44FF-A4A1-04819E20821D}" presName="hierChild5" presStyleCnt="0"/>
      <dgm:spPr/>
    </dgm:pt>
    <dgm:pt modelId="{451D023E-0D59-406F-85B1-CF8592102703}" type="pres">
      <dgm:prSet presAssocID="{B700EAFB-2937-4211-A30F-8655C840D0EB}" presName="Name37" presStyleLbl="parChTrans1D2" presStyleIdx="2" presStyleCnt="4"/>
      <dgm:spPr>
        <a:custGeom>
          <a:avLst/>
          <a:gdLst/>
          <a:ahLst/>
          <a:cxnLst/>
          <a:rect l="0" t="0" r="0" b="0"/>
          <a:pathLst>
            <a:path>
              <a:moveTo>
                <a:pt x="0" y="0"/>
              </a:moveTo>
              <a:lnTo>
                <a:pt x="0" y="186439"/>
              </a:lnTo>
              <a:lnTo>
                <a:pt x="1074245" y="186439"/>
              </a:lnTo>
              <a:lnTo>
                <a:pt x="1074245" y="372878"/>
              </a:lnTo>
            </a:path>
          </a:pathLst>
        </a:custGeom>
      </dgm:spPr>
    </dgm:pt>
    <dgm:pt modelId="{73303AFA-2852-4602-A378-C659A0285523}" type="pres">
      <dgm:prSet presAssocID="{BEB5D0B6-A9F7-40FA-A96B-ECBF103D85CC}" presName="hierRoot2" presStyleCnt="0">
        <dgm:presLayoutVars>
          <dgm:hierBranch val="init"/>
        </dgm:presLayoutVars>
      </dgm:prSet>
      <dgm:spPr/>
    </dgm:pt>
    <dgm:pt modelId="{6F4B6ADC-C8EA-4B87-9093-D069A57F30D9}" type="pres">
      <dgm:prSet presAssocID="{BEB5D0B6-A9F7-40FA-A96B-ECBF103D85CC}" presName="rootComposite" presStyleCnt="0"/>
      <dgm:spPr/>
    </dgm:pt>
    <dgm:pt modelId="{EDA6BAE6-6F4B-4F44-8390-AAD62B67B7C7}" type="pres">
      <dgm:prSet presAssocID="{BEB5D0B6-A9F7-40FA-A96B-ECBF103D85CC}" presName="rootText" presStyleLbl="node2" presStyleIdx="2" presStyleCnt="4">
        <dgm:presLayoutVars>
          <dgm:chPref val="3"/>
        </dgm:presLayoutVars>
      </dgm:prSet>
      <dgm:spPr>
        <a:prstGeom prst="roundRect">
          <a:avLst/>
        </a:prstGeom>
      </dgm:spPr>
    </dgm:pt>
    <dgm:pt modelId="{B471AA32-A673-44CF-8C34-2562A324CDF3}" type="pres">
      <dgm:prSet presAssocID="{BEB5D0B6-A9F7-40FA-A96B-ECBF103D85CC}" presName="rootConnector" presStyleLbl="node2" presStyleIdx="2" presStyleCnt="4"/>
      <dgm:spPr/>
    </dgm:pt>
    <dgm:pt modelId="{AB8D881D-FA21-4A84-A846-9770166272A2}" type="pres">
      <dgm:prSet presAssocID="{BEB5D0B6-A9F7-40FA-A96B-ECBF103D85CC}" presName="hierChild4" presStyleCnt="0"/>
      <dgm:spPr/>
    </dgm:pt>
    <dgm:pt modelId="{50D72570-02B4-144F-A4DB-2F137DA03F74}" type="pres">
      <dgm:prSet presAssocID="{4904EA4E-B9BB-1642-960A-29541ECC88FF}" presName="Name37" presStyleLbl="parChTrans1D3" presStyleIdx="3" presStyleCnt="7"/>
      <dgm:spPr/>
    </dgm:pt>
    <dgm:pt modelId="{6907955A-B067-574A-AC67-DD0C6EC90F95}" type="pres">
      <dgm:prSet presAssocID="{C268C7BE-9589-D64C-B72D-4DD74929782E}" presName="hierRoot2" presStyleCnt="0">
        <dgm:presLayoutVars>
          <dgm:hierBranch val="init"/>
        </dgm:presLayoutVars>
      </dgm:prSet>
      <dgm:spPr/>
    </dgm:pt>
    <dgm:pt modelId="{DF03BF51-EA25-5D45-9542-C22E1C1FB38A}" type="pres">
      <dgm:prSet presAssocID="{C268C7BE-9589-D64C-B72D-4DD74929782E}" presName="rootComposite" presStyleCnt="0"/>
      <dgm:spPr/>
    </dgm:pt>
    <dgm:pt modelId="{9C68E654-3BC5-A84E-ACAE-904EC8B0C051}" type="pres">
      <dgm:prSet presAssocID="{C268C7BE-9589-D64C-B72D-4DD74929782E}" presName="rootText" presStyleLbl="node3" presStyleIdx="3" presStyleCnt="7" custScaleX="69470">
        <dgm:presLayoutVars>
          <dgm:chPref val="3"/>
        </dgm:presLayoutVars>
      </dgm:prSet>
      <dgm:spPr/>
    </dgm:pt>
    <dgm:pt modelId="{893387DC-FAB2-7849-AF92-65ADD25A38EC}" type="pres">
      <dgm:prSet presAssocID="{C268C7BE-9589-D64C-B72D-4DD74929782E}" presName="rootConnector" presStyleLbl="node3" presStyleIdx="3" presStyleCnt="7"/>
      <dgm:spPr/>
    </dgm:pt>
    <dgm:pt modelId="{7E570B66-B029-F148-8A55-32886569F8B1}" type="pres">
      <dgm:prSet presAssocID="{C268C7BE-9589-D64C-B72D-4DD74929782E}" presName="hierChild4" presStyleCnt="0"/>
      <dgm:spPr/>
    </dgm:pt>
    <dgm:pt modelId="{DD1A348D-EA5B-1346-B59B-0B6DE9A4339E}" type="pres">
      <dgm:prSet presAssocID="{C268C7BE-9589-D64C-B72D-4DD74929782E}" presName="hierChild5" presStyleCnt="0"/>
      <dgm:spPr/>
    </dgm:pt>
    <dgm:pt modelId="{3DDFADF9-C439-C345-9EC2-877A25F04D4C}" type="pres">
      <dgm:prSet presAssocID="{36BC4ADF-3B66-E446-BBD1-5B01E0545FDB}" presName="Name37" presStyleLbl="parChTrans1D3" presStyleIdx="4" presStyleCnt="7"/>
      <dgm:spPr/>
    </dgm:pt>
    <dgm:pt modelId="{CB757CD8-351D-1E42-AED5-5090328A50D8}" type="pres">
      <dgm:prSet presAssocID="{B7C8DD15-074F-5A48-BFBD-9362755DAAAE}" presName="hierRoot2" presStyleCnt="0">
        <dgm:presLayoutVars>
          <dgm:hierBranch val="init"/>
        </dgm:presLayoutVars>
      </dgm:prSet>
      <dgm:spPr/>
    </dgm:pt>
    <dgm:pt modelId="{A76D86BE-3AA5-3C42-B838-677E05EF975C}" type="pres">
      <dgm:prSet presAssocID="{B7C8DD15-074F-5A48-BFBD-9362755DAAAE}" presName="rootComposite" presStyleCnt="0"/>
      <dgm:spPr/>
    </dgm:pt>
    <dgm:pt modelId="{968A5AD7-4E77-3848-910C-32292EF5F842}" type="pres">
      <dgm:prSet presAssocID="{B7C8DD15-074F-5A48-BFBD-9362755DAAAE}" presName="rootText" presStyleLbl="node3" presStyleIdx="4" presStyleCnt="7" custScaleX="75795">
        <dgm:presLayoutVars>
          <dgm:chPref val="3"/>
        </dgm:presLayoutVars>
      </dgm:prSet>
      <dgm:spPr/>
    </dgm:pt>
    <dgm:pt modelId="{5D84C22A-AE9F-B741-A4DE-8AEBD55493A6}" type="pres">
      <dgm:prSet presAssocID="{B7C8DD15-074F-5A48-BFBD-9362755DAAAE}" presName="rootConnector" presStyleLbl="node3" presStyleIdx="4" presStyleCnt="7"/>
      <dgm:spPr/>
    </dgm:pt>
    <dgm:pt modelId="{2309242D-72F2-8D47-9A72-C9457C3AC60C}" type="pres">
      <dgm:prSet presAssocID="{B7C8DD15-074F-5A48-BFBD-9362755DAAAE}" presName="hierChild4" presStyleCnt="0"/>
      <dgm:spPr/>
    </dgm:pt>
    <dgm:pt modelId="{F558F7BE-1BEA-6C4A-9BCD-28D9EB377903}" type="pres">
      <dgm:prSet presAssocID="{B7C8DD15-074F-5A48-BFBD-9362755DAAAE}" presName="hierChild5" presStyleCnt="0"/>
      <dgm:spPr/>
    </dgm:pt>
    <dgm:pt modelId="{1409006E-743D-1E45-93B6-A9A036EDCB9B}" type="pres">
      <dgm:prSet presAssocID="{7F23EE83-0826-4F41-89D8-8B3DBFE612BC}" presName="Name37" presStyleLbl="parChTrans1D3" presStyleIdx="5" presStyleCnt="7"/>
      <dgm:spPr/>
    </dgm:pt>
    <dgm:pt modelId="{0FE144D5-E26B-CE43-98F7-AB38383CABD6}" type="pres">
      <dgm:prSet presAssocID="{DD8EE95A-862C-5F40-8C42-A2BF9D16B321}" presName="hierRoot2" presStyleCnt="0">
        <dgm:presLayoutVars>
          <dgm:hierBranch val="init"/>
        </dgm:presLayoutVars>
      </dgm:prSet>
      <dgm:spPr/>
    </dgm:pt>
    <dgm:pt modelId="{AB5D0B4E-0559-E846-AD3E-7ED21B4E19F7}" type="pres">
      <dgm:prSet presAssocID="{DD8EE95A-862C-5F40-8C42-A2BF9D16B321}" presName="rootComposite" presStyleCnt="0"/>
      <dgm:spPr/>
    </dgm:pt>
    <dgm:pt modelId="{8EC83731-ADBA-7D45-BEA7-2069943AFA0C}" type="pres">
      <dgm:prSet presAssocID="{DD8EE95A-862C-5F40-8C42-A2BF9D16B321}" presName="rootText" presStyleLbl="node3" presStyleIdx="5" presStyleCnt="7" custScaleX="75795">
        <dgm:presLayoutVars>
          <dgm:chPref val="3"/>
        </dgm:presLayoutVars>
      </dgm:prSet>
      <dgm:spPr/>
    </dgm:pt>
    <dgm:pt modelId="{1E5F0360-1F44-BD40-A9B4-C7868C5FBB64}" type="pres">
      <dgm:prSet presAssocID="{DD8EE95A-862C-5F40-8C42-A2BF9D16B321}" presName="rootConnector" presStyleLbl="node3" presStyleIdx="5" presStyleCnt="7"/>
      <dgm:spPr/>
    </dgm:pt>
    <dgm:pt modelId="{DB82766F-7CA2-524F-8527-A92AB2A4F116}" type="pres">
      <dgm:prSet presAssocID="{DD8EE95A-862C-5F40-8C42-A2BF9D16B321}" presName="hierChild4" presStyleCnt="0"/>
      <dgm:spPr/>
    </dgm:pt>
    <dgm:pt modelId="{4759CD30-676B-D446-A5BE-16AD6C41BE5C}" type="pres">
      <dgm:prSet presAssocID="{DD8EE95A-862C-5F40-8C42-A2BF9D16B321}" presName="hierChild5" presStyleCnt="0"/>
      <dgm:spPr/>
    </dgm:pt>
    <dgm:pt modelId="{9B2BC676-8824-4D36-B2C7-FEF7CEAF97E0}" type="pres">
      <dgm:prSet presAssocID="{BEB5D0B6-A9F7-40FA-A96B-ECBF103D85CC}" presName="hierChild5" presStyleCnt="0"/>
      <dgm:spPr/>
    </dgm:pt>
    <dgm:pt modelId="{972DC331-087A-4FF4-B613-977303C1F36E}" type="pres">
      <dgm:prSet presAssocID="{79AE77F3-EB6E-4207-A53C-3B79D676F9BE}" presName="Name37" presStyleLbl="parChTrans1D2" presStyleIdx="3" presStyleCnt="4"/>
      <dgm:spPr>
        <a:custGeom>
          <a:avLst/>
          <a:gdLst/>
          <a:ahLst/>
          <a:cxnLst/>
          <a:rect l="0" t="0" r="0" b="0"/>
          <a:pathLst>
            <a:path>
              <a:moveTo>
                <a:pt x="0" y="0"/>
              </a:moveTo>
              <a:lnTo>
                <a:pt x="0" y="186439"/>
              </a:lnTo>
              <a:lnTo>
                <a:pt x="3222736" y="186439"/>
              </a:lnTo>
              <a:lnTo>
                <a:pt x="3222736" y="372878"/>
              </a:lnTo>
            </a:path>
          </a:pathLst>
        </a:custGeom>
      </dgm:spPr>
    </dgm:pt>
    <dgm:pt modelId="{81FD944B-2B4C-40A2-9A10-B6D699FC0072}" type="pres">
      <dgm:prSet presAssocID="{1E251132-D8B9-47CA-9483-EA1022B35718}" presName="hierRoot2" presStyleCnt="0">
        <dgm:presLayoutVars>
          <dgm:hierBranch val="init"/>
        </dgm:presLayoutVars>
      </dgm:prSet>
      <dgm:spPr/>
    </dgm:pt>
    <dgm:pt modelId="{DC381296-F9E0-4F71-9D14-22150FCF8031}" type="pres">
      <dgm:prSet presAssocID="{1E251132-D8B9-47CA-9483-EA1022B35718}" presName="rootComposite" presStyleCnt="0"/>
      <dgm:spPr/>
    </dgm:pt>
    <dgm:pt modelId="{E2063EB2-6361-4763-96A9-6B570F0F8692}" type="pres">
      <dgm:prSet presAssocID="{1E251132-D8B9-47CA-9483-EA1022B35718}" presName="rootText" presStyleLbl="node2" presStyleIdx="3" presStyleCnt="4">
        <dgm:presLayoutVars>
          <dgm:chPref val="3"/>
        </dgm:presLayoutVars>
      </dgm:prSet>
      <dgm:spPr>
        <a:prstGeom prst="roundRect">
          <a:avLst/>
        </a:prstGeom>
      </dgm:spPr>
    </dgm:pt>
    <dgm:pt modelId="{4244097D-F3BD-403E-B53F-A858BD07B935}" type="pres">
      <dgm:prSet presAssocID="{1E251132-D8B9-47CA-9483-EA1022B35718}" presName="rootConnector" presStyleLbl="node2" presStyleIdx="3" presStyleCnt="4"/>
      <dgm:spPr/>
    </dgm:pt>
    <dgm:pt modelId="{C16F0EF5-9418-4AAF-B43A-1F7298554ABE}" type="pres">
      <dgm:prSet presAssocID="{1E251132-D8B9-47CA-9483-EA1022B35718}" presName="hierChild4" presStyleCnt="0"/>
      <dgm:spPr/>
    </dgm:pt>
    <dgm:pt modelId="{A662F5EB-5EBC-A841-B03D-C08723A3EBD6}" type="pres">
      <dgm:prSet presAssocID="{F00A40AB-81DD-B74D-B074-563BEA0DF097}" presName="Name37" presStyleLbl="parChTrans1D3" presStyleIdx="6" presStyleCnt="7"/>
      <dgm:spPr/>
    </dgm:pt>
    <dgm:pt modelId="{AA2933CA-FC3F-824F-B52E-405C270E9CC4}" type="pres">
      <dgm:prSet presAssocID="{352A7F84-F689-3C47-A063-46B727F3B06E}" presName="hierRoot2" presStyleCnt="0">
        <dgm:presLayoutVars>
          <dgm:hierBranch val="init"/>
        </dgm:presLayoutVars>
      </dgm:prSet>
      <dgm:spPr/>
    </dgm:pt>
    <dgm:pt modelId="{393395D4-6364-534E-AB56-32575324C3F3}" type="pres">
      <dgm:prSet presAssocID="{352A7F84-F689-3C47-A063-46B727F3B06E}" presName="rootComposite" presStyleCnt="0"/>
      <dgm:spPr/>
    </dgm:pt>
    <dgm:pt modelId="{23DE8E36-289D-F64A-9FF5-B3F5F1BAFAD5}" type="pres">
      <dgm:prSet presAssocID="{352A7F84-F689-3C47-A063-46B727F3B06E}" presName="rootText" presStyleLbl="node3" presStyleIdx="6" presStyleCnt="7" custScaleX="93172">
        <dgm:presLayoutVars>
          <dgm:chPref val="3"/>
        </dgm:presLayoutVars>
      </dgm:prSet>
      <dgm:spPr/>
    </dgm:pt>
    <dgm:pt modelId="{14CA7D0F-05D6-1441-81E3-118C87F41AA3}" type="pres">
      <dgm:prSet presAssocID="{352A7F84-F689-3C47-A063-46B727F3B06E}" presName="rootConnector" presStyleLbl="node3" presStyleIdx="6" presStyleCnt="7"/>
      <dgm:spPr/>
    </dgm:pt>
    <dgm:pt modelId="{F5CE4AE2-513E-D14D-8763-EF4C70FB6AEF}" type="pres">
      <dgm:prSet presAssocID="{352A7F84-F689-3C47-A063-46B727F3B06E}" presName="hierChild4" presStyleCnt="0"/>
      <dgm:spPr/>
    </dgm:pt>
    <dgm:pt modelId="{ED9CF238-CDED-6147-89BA-85EC1E224DC9}" type="pres">
      <dgm:prSet presAssocID="{352A7F84-F689-3C47-A063-46B727F3B06E}" presName="hierChild5" presStyleCnt="0"/>
      <dgm:spPr/>
    </dgm:pt>
    <dgm:pt modelId="{77BAF159-88FA-49BC-9C55-2333D3AB59CE}" type="pres">
      <dgm:prSet presAssocID="{1E251132-D8B9-47CA-9483-EA1022B35718}" presName="hierChild5" presStyleCnt="0"/>
      <dgm:spPr/>
    </dgm:pt>
    <dgm:pt modelId="{EC223100-FED8-46A2-90CD-F36037337C9C}" type="pres">
      <dgm:prSet presAssocID="{3E7399D4-AD51-4CFC-8947-E4614DA63784}" presName="hierChild3" presStyleCnt="0"/>
      <dgm:spPr/>
    </dgm:pt>
  </dgm:ptLst>
  <dgm:cxnLst>
    <dgm:cxn modelId="{E7B12906-537D-2441-8454-177CB633C111}" type="presOf" srcId="{0BB7BBA5-691B-A04A-B397-D4A4C065329C}" destId="{FA838F41-1092-634C-A191-51E73B3ED017}" srcOrd="0" destOrd="0" presId="urn:microsoft.com/office/officeart/2005/8/layout/orgChart1"/>
    <dgm:cxn modelId="{2B2C6D0A-6F8D-934C-93EE-D95E81C9F7C9}" type="presOf" srcId="{79AE77F3-EB6E-4207-A53C-3B79D676F9BE}" destId="{972DC331-087A-4FF4-B613-977303C1F36E}" srcOrd="0" destOrd="0" presId="urn:microsoft.com/office/officeart/2005/8/layout/orgChart1"/>
    <dgm:cxn modelId="{E4CC1D0D-D352-E347-B076-4FBF2DC22992}" type="presOf" srcId="{3414A19B-B2BE-C842-B355-715B36696C77}" destId="{0E163549-E3A4-0F47-A506-49A5A0B1607A}" srcOrd="1" destOrd="0" presId="urn:microsoft.com/office/officeart/2005/8/layout/orgChart1"/>
    <dgm:cxn modelId="{1788CD11-923D-BD40-AE98-9D632811DAC6}" srcId="{83189CED-CD76-4A58-AF7F-52A2BA16BB46}" destId="{0545A82D-086D-ED4C-B18C-4E1E8FB16C54}" srcOrd="0" destOrd="0" parTransId="{6E3C8148-CC12-BB4A-980F-DD2897B514D6}" sibTransId="{6D4DBE96-B656-0148-8663-CC68F1EB6F0F}"/>
    <dgm:cxn modelId="{79DD1812-31E6-EE45-8DFA-7C33327F9241}" srcId="{BEB5D0B6-A9F7-40FA-A96B-ECBF103D85CC}" destId="{DD8EE95A-862C-5F40-8C42-A2BF9D16B321}" srcOrd="2" destOrd="0" parTransId="{7F23EE83-0826-4F41-89D8-8B3DBFE612BC}" sibTransId="{EE9A8974-62FF-D448-AE63-6147DBA91DD2}"/>
    <dgm:cxn modelId="{3C868B16-6356-E840-84FB-96E024A98FC2}" type="presOf" srcId="{0545A82D-086D-ED4C-B18C-4E1E8FB16C54}" destId="{5EF3659E-C10E-0745-9369-E97C135B59B7}" srcOrd="1" destOrd="0" presId="urn:microsoft.com/office/officeart/2005/8/layout/orgChart1"/>
    <dgm:cxn modelId="{988B6219-03C4-FC40-B5ED-C389DD3ECED0}" srcId="{BEFCCA34-CAA5-D54F-8102-89CE52A1D5D6}" destId="{206E12F8-44F7-A747-AEE7-6D33BE3F27AA}" srcOrd="0" destOrd="0" parTransId="{3E6E3ABD-C1D0-0E41-AA3C-713047BDF290}" sibTransId="{E47E3B76-A913-194F-AD71-A6F4008121D3}"/>
    <dgm:cxn modelId="{A5DE121B-078E-4EEA-AEE9-0520414A5474}" srcId="{3E7399D4-AD51-4CFC-8947-E4614DA63784}" destId="{1E251132-D8B9-47CA-9483-EA1022B35718}" srcOrd="3" destOrd="0" parTransId="{79AE77F3-EB6E-4207-A53C-3B79D676F9BE}" sibTransId="{E90EE632-5B54-4B56-ACE0-0D167DCCDD6C}"/>
    <dgm:cxn modelId="{EE38A624-C1C1-A240-9117-C1209AF29710}" type="presOf" srcId="{352A7F84-F689-3C47-A063-46B727F3B06E}" destId="{14CA7D0F-05D6-1441-81E3-118C87F41AA3}" srcOrd="1" destOrd="0" presId="urn:microsoft.com/office/officeart/2005/8/layout/orgChart1"/>
    <dgm:cxn modelId="{7B0B4027-10AB-DD44-8E3C-119764FE74F9}" type="presOf" srcId="{1E251132-D8B9-47CA-9483-EA1022B35718}" destId="{E2063EB2-6361-4763-96A9-6B570F0F8692}" srcOrd="0" destOrd="0" presId="urn:microsoft.com/office/officeart/2005/8/layout/orgChart1"/>
    <dgm:cxn modelId="{106E2E2A-98CA-F740-94A1-A7325ACAB7E3}" type="presOf" srcId="{352A7F84-F689-3C47-A063-46B727F3B06E}" destId="{23DE8E36-289D-F64A-9FF5-B3F5F1BAFAD5}" srcOrd="0" destOrd="0" presId="urn:microsoft.com/office/officeart/2005/8/layout/orgChart1"/>
    <dgm:cxn modelId="{856B0B2B-A543-4919-BDB0-9D263B92FB1C}" srcId="{3E7399D4-AD51-4CFC-8947-E4614DA63784}" destId="{83189CED-CD76-4A58-AF7F-52A2BA16BB46}" srcOrd="0" destOrd="0" parTransId="{1FEF493E-7C21-4CD9-823D-24E02AF96618}" sibTransId="{50890375-C349-446C-9367-EB4B1F99D88B}"/>
    <dgm:cxn modelId="{DC30F02F-097F-DB4A-B22D-2D7718AA79BF}" type="presOf" srcId="{B7C8DD15-074F-5A48-BFBD-9362755DAAAE}" destId="{5D84C22A-AE9F-B741-A4DE-8AEBD55493A6}" srcOrd="1" destOrd="0" presId="urn:microsoft.com/office/officeart/2005/8/layout/orgChart1"/>
    <dgm:cxn modelId="{8DEC1448-6D99-0C42-9309-D16156FD884F}" type="presOf" srcId="{83189CED-CD76-4A58-AF7F-52A2BA16BB46}" destId="{0D5A31D7-2A2B-471A-8995-AF8EFA44DF15}" srcOrd="0" destOrd="0" presId="urn:microsoft.com/office/officeart/2005/8/layout/orgChart1"/>
    <dgm:cxn modelId="{004A0F49-131D-D249-82D1-6E65215EFDBC}" type="presOf" srcId="{BEB5D0B6-A9F7-40FA-A96B-ECBF103D85CC}" destId="{B471AA32-A673-44CF-8C34-2562A324CDF3}" srcOrd="1" destOrd="0" presId="urn:microsoft.com/office/officeart/2005/8/layout/orgChart1"/>
    <dgm:cxn modelId="{C8C00356-6604-2742-9491-4309FAB183C7}" type="presOf" srcId="{206E12F8-44F7-A747-AEE7-6D33BE3F27AA}" destId="{27CCF2E9-0080-F947-ADF2-39A2517728FE}" srcOrd="1" destOrd="0" presId="urn:microsoft.com/office/officeart/2005/8/layout/orgChart1"/>
    <dgm:cxn modelId="{AEF94858-B28C-4220-A415-1D5EDEC1A0C7}" srcId="{3E7399D4-AD51-4CFC-8947-E4614DA63784}" destId="{7DE9ECDD-5619-44FF-A4A1-04819E20821D}" srcOrd="1" destOrd="0" parTransId="{8D154498-8A84-414F-85BB-7C933F3F8278}" sibTransId="{B071F432-91CE-48D7-935B-634909BD772F}"/>
    <dgm:cxn modelId="{CA58205D-C5CE-9B49-87A4-4A2082BA5410}" srcId="{BEB5D0B6-A9F7-40FA-A96B-ECBF103D85CC}" destId="{C268C7BE-9589-D64C-B72D-4DD74929782E}" srcOrd="0" destOrd="0" parTransId="{4904EA4E-B9BB-1642-960A-29541ECC88FF}" sibTransId="{BD3653C4-0C22-1C49-AD10-A8F198878CC4}"/>
    <dgm:cxn modelId="{E930E861-98DD-A447-861F-8251D6F93698}" type="presOf" srcId="{C268C7BE-9589-D64C-B72D-4DD74929782E}" destId="{9C68E654-3BC5-A84E-ACAE-904EC8B0C051}" srcOrd="0" destOrd="0" presId="urn:microsoft.com/office/officeart/2005/8/layout/orgChart1"/>
    <dgm:cxn modelId="{546A3465-CD09-A44A-942A-D01A8EAC6E04}" srcId="{7DE9ECDD-5619-44FF-A4A1-04819E20821D}" destId="{3414A19B-B2BE-C842-B355-715B36696C77}" srcOrd="0" destOrd="0" parTransId="{DBF03DD0-CFA7-7940-96F2-DCC00A62AEA1}" sibTransId="{8482D61B-BA45-B448-A34C-DB3746F2E33A}"/>
    <dgm:cxn modelId="{5FBF0367-BC13-FE48-8479-EC500712534B}" srcId="{BEB5D0B6-A9F7-40FA-A96B-ECBF103D85CC}" destId="{B7C8DD15-074F-5A48-BFBD-9362755DAAAE}" srcOrd="1" destOrd="0" parTransId="{36BC4ADF-3B66-E446-BBD1-5B01E0545FDB}" sibTransId="{6412AEEB-AD14-F043-8B95-074405C1AADF}"/>
    <dgm:cxn modelId="{43BB7168-D899-4F42-9BC8-9DCC1D66097B}" type="presOf" srcId="{F00A40AB-81DD-B74D-B074-563BEA0DF097}" destId="{A662F5EB-5EBC-A841-B03D-C08723A3EBD6}" srcOrd="0" destOrd="0" presId="urn:microsoft.com/office/officeart/2005/8/layout/orgChart1"/>
    <dgm:cxn modelId="{FBAB686B-C4F4-C54D-998B-F29716D7F789}" type="presOf" srcId="{0BB7BBA5-691B-A04A-B397-D4A4C065329C}" destId="{14E73F09-B5B2-A04D-9FD5-3CB5DFF30A5A}" srcOrd="1" destOrd="0" presId="urn:microsoft.com/office/officeart/2005/8/layout/orgChart1"/>
    <dgm:cxn modelId="{AC3E8971-E5C7-614D-9D64-F59061368D1B}" type="presOf" srcId="{B7C8DD15-074F-5A48-BFBD-9362755DAAAE}" destId="{968A5AD7-4E77-3848-910C-32292EF5F842}" srcOrd="0" destOrd="0" presId="urn:microsoft.com/office/officeart/2005/8/layout/orgChart1"/>
    <dgm:cxn modelId="{986F3B78-DEB1-46B2-A932-543577ED2402}" srcId="{3E7399D4-AD51-4CFC-8947-E4614DA63784}" destId="{BEB5D0B6-A9F7-40FA-A96B-ECBF103D85CC}" srcOrd="2" destOrd="0" parTransId="{B700EAFB-2937-4211-A30F-8655C840D0EB}" sibTransId="{E6F0BC61-D804-4EC0-93F8-DDAE66FC3575}"/>
    <dgm:cxn modelId="{9AC2C678-DEB1-C142-993B-A1F77DEB16E6}" type="presOf" srcId="{DBF03DD0-CFA7-7940-96F2-DCC00A62AEA1}" destId="{03333BF6-DE9F-1541-B1C4-F48ABC10E944}" srcOrd="0" destOrd="0" presId="urn:microsoft.com/office/officeart/2005/8/layout/orgChart1"/>
    <dgm:cxn modelId="{6F9FD779-BEE1-D340-8AE2-5E7E76056D88}" type="presOf" srcId="{66A8F375-474A-7048-B935-DFB27F7660E7}" destId="{697CB16C-12C8-7A4C-9725-CAE52D377ADD}" srcOrd="0" destOrd="0" presId="urn:microsoft.com/office/officeart/2005/8/layout/orgChart1"/>
    <dgm:cxn modelId="{9799D67A-B824-134E-AD4F-FF5AA81AB5E6}" type="presOf" srcId="{1FEF493E-7C21-4CD9-823D-24E02AF96618}" destId="{F511402A-BB4C-41B6-A06D-83C46CA2A01E}" srcOrd="0" destOrd="0" presId="urn:microsoft.com/office/officeart/2005/8/layout/orgChart1"/>
    <dgm:cxn modelId="{AB5FF47D-BB8E-804C-934B-1CCC70DE5B7B}" type="presOf" srcId="{C268C7BE-9589-D64C-B72D-4DD74929782E}" destId="{893387DC-FAB2-7849-AF92-65ADD25A38EC}" srcOrd="1" destOrd="0" presId="urn:microsoft.com/office/officeart/2005/8/layout/orgChart1"/>
    <dgm:cxn modelId="{A88A337F-08AF-0544-A8F7-F8D2FD8FE18F}" type="presOf" srcId="{83189CED-CD76-4A58-AF7F-52A2BA16BB46}" destId="{BC6480B4-119A-4E03-A9BF-21F45766AA06}" srcOrd="1" destOrd="0" presId="urn:microsoft.com/office/officeart/2005/8/layout/orgChart1"/>
    <dgm:cxn modelId="{0B9E3393-5B15-8648-8D42-1C1BAA5B9931}" type="presOf" srcId="{3E6E3ABD-C1D0-0E41-AA3C-713047BDF290}" destId="{F76632C6-56C5-8446-BE02-57EC815CF439}" srcOrd="0" destOrd="0" presId="urn:microsoft.com/office/officeart/2005/8/layout/orgChart1"/>
    <dgm:cxn modelId="{9E0F8A98-6A8E-D243-8392-056AB0DF9608}" type="presOf" srcId="{6E3C8148-CC12-BB4A-980F-DD2897B514D6}" destId="{F85D47B2-45C4-BF45-9A87-923945A1C818}" srcOrd="0" destOrd="0" presId="urn:microsoft.com/office/officeart/2005/8/layout/orgChart1"/>
    <dgm:cxn modelId="{24C04E9B-9DCD-B14D-8187-8006C62AC54C}" type="presOf" srcId="{3414A19B-B2BE-C842-B355-715B36696C77}" destId="{DE5147EA-D153-FB42-9F55-4780D29BAA70}" srcOrd="0" destOrd="0" presId="urn:microsoft.com/office/officeart/2005/8/layout/orgChart1"/>
    <dgm:cxn modelId="{179D679C-2C6E-4DAD-8EE2-616827C3ACD6}" srcId="{70F66604-CB2B-4EAF-930B-E766C3D5565E}" destId="{3E7399D4-AD51-4CFC-8947-E4614DA63784}" srcOrd="0" destOrd="0" parTransId="{09F150C4-E716-421B-A006-E55E73EF45FB}" sibTransId="{CCB2B565-362D-4C37-A231-32F55BAE0C55}"/>
    <dgm:cxn modelId="{E038A79D-D007-A747-9B2A-AF7EB0376A60}" type="presOf" srcId="{BEFCCA34-CAA5-D54F-8102-89CE52A1D5D6}" destId="{78E7586D-12B3-7D42-8725-11FF72C8BD44}" srcOrd="1" destOrd="0" presId="urn:microsoft.com/office/officeart/2005/8/layout/orgChart1"/>
    <dgm:cxn modelId="{13A10CA0-DC30-FB4C-8373-597D0AA01D06}" type="presOf" srcId="{206E12F8-44F7-A747-AEE7-6D33BE3F27AA}" destId="{F4678875-AEAA-0A45-851D-A311CED16481}" srcOrd="0" destOrd="0" presId="urn:microsoft.com/office/officeart/2005/8/layout/orgChart1"/>
    <dgm:cxn modelId="{B9F23EA0-9501-1143-8295-CF36E070E783}" srcId="{7DE9ECDD-5619-44FF-A4A1-04819E20821D}" destId="{BEFCCA34-CAA5-D54F-8102-89CE52A1D5D6}" srcOrd="1" destOrd="0" parTransId="{66A8F375-474A-7048-B935-DFB27F7660E7}" sibTransId="{9F01D772-F322-A64A-90B2-BA379DF8741B}"/>
    <dgm:cxn modelId="{B6E756A1-6A6C-ED40-81B9-CAD4F9EBF152}" type="presOf" srcId="{4904EA4E-B9BB-1642-960A-29541ECC88FF}" destId="{50D72570-02B4-144F-A4DB-2F137DA03F74}" srcOrd="0" destOrd="0" presId="urn:microsoft.com/office/officeart/2005/8/layout/orgChart1"/>
    <dgm:cxn modelId="{7BC2C6A9-FE25-F446-AD37-51EEB73836CE}" type="presOf" srcId="{3E7399D4-AD51-4CFC-8947-E4614DA63784}" destId="{BA751F64-591B-406C-8C90-C7B9FAA2D346}" srcOrd="0" destOrd="0" presId="urn:microsoft.com/office/officeart/2005/8/layout/orgChart1"/>
    <dgm:cxn modelId="{362858AC-632D-934C-B124-8645B542BEB2}" type="presOf" srcId="{0545A82D-086D-ED4C-B18C-4E1E8FB16C54}" destId="{40B8D8E7-5872-2A48-A1D5-C39D7B003FD4}" srcOrd="0" destOrd="0" presId="urn:microsoft.com/office/officeart/2005/8/layout/orgChart1"/>
    <dgm:cxn modelId="{72DAD7AF-E6ED-E14C-B451-8087B80B023E}" type="presOf" srcId="{1E251132-D8B9-47CA-9483-EA1022B35718}" destId="{4244097D-F3BD-403E-B53F-A858BD07B935}" srcOrd="1" destOrd="0" presId="urn:microsoft.com/office/officeart/2005/8/layout/orgChart1"/>
    <dgm:cxn modelId="{7079A8BB-1709-2748-B688-76900220C432}" type="presOf" srcId="{7F23EE83-0826-4F41-89D8-8B3DBFE612BC}" destId="{1409006E-743D-1E45-93B6-A9A036EDCB9B}" srcOrd="0" destOrd="0" presId="urn:microsoft.com/office/officeart/2005/8/layout/orgChart1"/>
    <dgm:cxn modelId="{270526BC-37CB-5248-B0D7-B9CD550620FD}" type="presOf" srcId="{3E7399D4-AD51-4CFC-8947-E4614DA63784}" destId="{B480D889-7821-475A-B4C5-71B3DBB12B66}" srcOrd="1" destOrd="0" presId="urn:microsoft.com/office/officeart/2005/8/layout/orgChart1"/>
    <dgm:cxn modelId="{81C600C3-B0C3-4927-B0BC-38AB023404E4}" type="presOf" srcId="{70F66604-CB2B-4EAF-930B-E766C3D5565E}" destId="{A2D3EE29-371E-4E2E-B69F-C1F54D3899A8}" srcOrd="0" destOrd="0" presId="urn:microsoft.com/office/officeart/2005/8/layout/orgChart1"/>
    <dgm:cxn modelId="{521030C3-14BF-1C4E-8A10-06F3777C67F1}" type="presOf" srcId="{8D154498-8A84-414F-85BB-7C933F3F8278}" destId="{91F921A7-39B2-4FF7-9F86-B1CE030AB24D}" srcOrd="0" destOrd="0" presId="urn:microsoft.com/office/officeart/2005/8/layout/orgChart1"/>
    <dgm:cxn modelId="{7A0D90C8-79A2-FE4E-A10F-D5A5938CC857}" type="presOf" srcId="{BEB5D0B6-A9F7-40FA-A96B-ECBF103D85CC}" destId="{EDA6BAE6-6F4B-4F44-8390-AAD62B67B7C7}" srcOrd="0" destOrd="0" presId="urn:microsoft.com/office/officeart/2005/8/layout/orgChart1"/>
    <dgm:cxn modelId="{928F54CF-2823-2544-9818-962FB8F9CC24}" type="presOf" srcId="{7DE9ECDD-5619-44FF-A4A1-04819E20821D}" destId="{AE33CE6A-E8D5-42CD-AE92-353EB54A674D}" srcOrd="0" destOrd="0" presId="urn:microsoft.com/office/officeart/2005/8/layout/orgChart1"/>
    <dgm:cxn modelId="{9B0653D2-9005-D441-9E4B-16F61366AA14}" type="presOf" srcId="{7DE9ECDD-5619-44FF-A4A1-04819E20821D}" destId="{73ADF807-9A1C-4C05-A5AA-7DF1F8703EBD}" srcOrd="1" destOrd="0" presId="urn:microsoft.com/office/officeart/2005/8/layout/orgChart1"/>
    <dgm:cxn modelId="{ADB79AD9-6961-6A43-998A-C7890F7182C9}" type="presOf" srcId="{DD8EE95A-862C-5F40-8C42-A2BF9D16B321}" destId="{8EC83731-ADBA-7D45-BEA7-2069943AFA0C}" srcOrd="0" destOrd="0" presId="urn:microsoft.com/office/officeart/2005/8/layout/orgChart1"/>
    <dgm:cxn modelId="{B27CCBE1-0CB4-9F4D-B6C3-084FD55550DD}" type="presOf" srcId="{DD8EE95A-862C-5F40-8C42-A2BF9D16B321}" destId="{1E5F0360-1F44-BD40-A9B4-C7868C5FBB64}" srcOrd="1" destOrd="0" presId="urn:microsoft.com/office/officeart/2005/8/layout/orgChart1"/>
    <dgm:cxn modelId="{C95411E4-9627-8047-9B6C-696620F4297B}" type="presOf" srcId="{B700EAFB-2937-4211-A30F-8655C840D0EB}" destId="{451D023E-0D59-406F-85B1-CF8592102703}" srcOrd="0" destOrd="0" presId="urn:microsoft.com/office/officeart/2005/8/layout/orgChart1"/>
    <dgm:cxn modelId="{30B036EF-088D-444E-A3F4-587B4C6CB7EC}" type="presOf" srcId="{61760FB6-A1F1-B541-AA17-3BAEF020E5F6}" destId="{39E525BB-182A-C649-B336-81128F518A11}" srcOrd="0" destOrd="0" presId="urn:microsoft.com/office/officeart/2005/8/layout/orgChart1"/>
    <dgm:cxn modelId="{3E79BDF5-AEB9-DF4E-864E-429BBAAC84DE}" srcId="{3414A19B-B2BE-C842-B355-715B36696C77}" destId="{0BB7BBA5-691B-A04A-B397-D4A4C065329C}" srcOrd="0" destOrd="0" parTransId="{61760FB6-A1F1-B541-AA17-3BAEF020E5F6}" sibTransId="{7328E0A9-F198-3744-ABC1-BCADA2DA5414}"/>
    <dgm:cxn modelId="{04C403F6-F00E-4A49-963A-A5489E543AD1}" type="presOf" srcId="{36BC4ADF-3B66-E446-BBD1-5B01E0545FDB}" destId="{3DDFADF9-C439-C345-9EC2-877A25F04D4C}" srcOrd="0" destOrd="0" presId="urn:microsoft.com/office/officeart/2005/8/layout/orgChart1"/>
    <dgm:cxn modelId="{8DDAABFC-169E-6347-91E1-D235B089CA40}" type="presOf" srcId="{BEFCCA34-CAA5-D54F-8102-89CE52A1D5D6}" destId="{E8668E5E-C99B-E94D-A7E9-E1F0510B430B}" srcOrd="0" destOrd="0" presId="urn:microsoft.com/office/officeart/2005/8/layout/orgChart1"/>
    <dgm:cxn modelId="{2B949AFE-64D7-3D4D-A791-DCDC76CA82FB}" srcId="{1E251132-D8B9-47CA-9483-EA1022B35718}" destId="{352A7F84-F689-3C47-A063-46B727F3B06E}" srcOrd="0" destOrd="0" parTransId="{F00A40AB-81DD-B74D-B074-563BEA0DF097}" sibTransId="{A9A892C5-30DB-7C4A-8685-3D7F9E22FD6F}"/>
    <dgm:cxn modelId="{FEFCF721-E838-C940-870B-85A1B9C79722}" type="presParOf" srcId="{A2D3EE29-371E-4E2E-B69F-C1F54D3899A8}" destId="{8C2CB766-09DC-415F-A26B-858FA885F6B3}" srcOrd="0" destOrd="0" presId="urn:microsoft.com/office/officeart/2005/8/layout/orgChart1"/>
    <dgm:cxn modelId="{622989EC-A163-A840-8EE1-5A54365E885C}" type="presParOf" srcId="{8C2CB766-09DC-415F-A26B-858FA885F6B3}" destId="{0B699F55-1459-4454-8D94-747F0A7E5373}" srcOrd="0" destOrd="0" presId="urn:microsoft.com/office/officeart/2005/8/layout/orgChart1"/>
    <dgm:cxn modelId="{75318A2A-0D99-5147-A36B-C72DBE44795C}" type="presParOf" srcId="{0B699F55-1459-4454-8D94-747F0A7E5373}" destId="{BA751F64-591B-406C-8C90-C7B9FAA2D346}" srcOrd="0" destOrd="0" presId="urn:microsoft.com/office/officeart/2005/8/layout/orgChart1"/>
    <dgm:cxn modelId="{33F49E91-61D0-6447-B211-29ECC76B905A}" type="presParOf" srcId="{0B699F55-1459-4454-8D94-747F0A7E5373}" destId="{B480D889-7821-475A-B4C5-71B3DBB12B66}" srcOrd="1" destOrd="0" presId="urn:microsoft.com/office/officeart/2005/8/layout/orgChart1"/>
    <dgm:cxn modelId="{65120C7C-F3CA-3F47-9189-9B65D5970BAF}" type="presParOf" srcId="{8C2CB766-09DC-415F-A26B-858FA885F6B3}" destId="{6927E662-E159-4CDE-B10B-0A55817B82C1}" srcOrd="1" destOrd="0" presId="urn:microsoft.com/office/officeart/2005/8/layout/orgChart1"/>
    <dgm:cxn modelId="{24A32AC2-EEEB-F042-B4B1-53AF39C20B47}" type="presParOf" srcId="{6927E662-E159-4CDE-B10B-0A55817B82C1}" destId="{F511402A-BB4C-41B6-A06D-83C46CA2A01E}" srcOrd="0" destOrd="0" presId="urn:microsoft.com/office/officeart/2005/8/layout/orgChart1"/>
    <dgm:cxn modelId="{BED486B3-88D7-FE4E-9CF4-ECFECE956A13}" type="presParOf" srcId="{6927E662-E159-4CDE-B10B-0A55817B82C1}" destId="{BBE96666-5E77-4796-B5A0-47761BF01648}" srcOrd="1" destOrd="0" presId="urn:microsoft.com/office/officeart/2005/8/layout/orgChart1"/>
    <dgm:cxn modelId="{99D11E97-3F7A-8C46-88D3-05A52EB45DA5}" type="presParOf" srcId="{BBE96666-5E77-4796-B5A0-47761BF01648}" destId="{19D85958-4BD9-4C91-9E2E-D785A2FEDC79}" srcOrd="0" destOrd="0" presId="urn:microsoft.com/office/officeart/2005/8/layout/orgChart1"/>
    <dgm:cxn modelId="{20D269D3-11AC-8F49-99CC-125AE905E721}" type="presParOf" srcId="{19D85958-4BD9-4C91-9E2E-D785A2FEDC79}" destId="{0D5A31D7-2A2B-471A-8995-AF8EFA44DF15}" srcOrd="0" destOrd="0" presId="urn:microsoft.com/office/officeart/2005/8/layout/orgChart1"/>
    <dgm:cxn modelId="{E8D9EAB5-A312-D74C-86EF-49E402AD1D70}" type="presParOf" srcId="{19D85958-4BD9-4C91-9E2E-D785A2FEDC79}" destId="{BC6480B4-119A-4E03-A9BF-21F45766AA06}" srcOrd="1" destOrd="0" presId="urn:microsoft.com/office/officeart/2005/8/layout/orgChart1"/>
    <dgm:cxn modelId="{39FC7DEB-3290-3C4C-89BB-FBDA074983EE}" type="presParOf" srcId="{BBE96666-5E77-4796-B5A0-47761BF01648}" destId="{A42178BF-D592-44A1-9681-D8671B79FA33}" srcOrd="1" destOrd="0" presId="urn:microsoft.com/office/officeart/2005/8/layout/orgChart1"/>
    <dgm:cxn modelId="{4DE8B649-493F-074D-9F19-DFC3EFB5D1E4}" type="presParOf" srcId="{A42178BF-D592-44A1-9681-D8671B79FA33}" destId="{F85D47B2-45C4-BF45-9A87-923945A1C818}" srcOrd="0" destOrd="0" presId="urn:microsoft.com/office/officeart/2005/8/layout/orgChart1"/>
    <dgm:cxn modelId="{B83331E5-EE8F-4647-961E-B9656135E495}" type="presParOf" srcId="{A42178BF-D592-44A1-9681-D8671B79FA33}" destId="{EADF476B-5D72-DA4F-ABBD-11B2396231DC}" srcOrd="1" destOrd="0" presId="urn:microsoft.com/office/officeart/2005/8/layout/orgChart1"/>
    <dgm:cxn modelId="{C0F84372-C9FA-C645-B64A-D2F33EE4E97C}" type="presParOf" srcId="{EADF476B-5D72-DA4F-ABBD-11B2396231DC}" destId="{7DF391DA-3467-BB4C-B3A7-12576E311CBF}" srcOrd="0" destOrd="0" presId="urn:microsoft.com/office/officeart/2005/8/layout/orgChart1"/>
    <dgm:cxn modelId="{E4463F70-494A-E84D-B752-47AD88F5281B}" type="presParOf" srcId="{7DF391DA-3467-BB4C-B3A7-12576E311CBF}" destId="{40B8D8E7-5872-2A48-A1D5-C39D7B003FD4}" srcOrd="0" destOrd="0" presId="urn:microsoft.com/office/officeart/2005/8/layout/orgChart1"/>
    <dgm:cxn modelId="{D3C07951-D778-7045-A51A-4E445063061F}" type="presParOf" srcId="{7DF391DA-3467-BB4C-B3A7-12576E311CBF}" destId="{5EF3659E-C10E-0745-9369-E97C135B59B7}" srcOrd="1" destOrd="0" presId="urn:microsoft.com/office/officeart/2005/8/layout/orgChart1"/>
    <dgm:cxn modelId="{56F2D444-ECFB-9F40-8E0D-C45F4EE0B39A}" type="presParOf" srcId="{EADF476B-5D72-DA4F-ABBD-11B2396231DC}" destId="{11607564-D511-2846-93C2-C32500EACDEE}" srcOrd="1" destOrd="0" presId="urn:microsoft.com/office/officeart/2005/8/layout/orgChart1"/>
    <dgm:cxn modelId="{D16C8C4E-4715-584C-B074-E390659C4843}" type="presParOf" srcId="{EADF476B-5D72-DA4F-ABBD-11B2396231DC}" destId="{1B895235-6791-D449-8EB2-A9DC25D7969A}" srcOrd="2" destOrd="0" presId="urn:microsoft.com/office/officeart/2005/8/layout/orgChart1"/>
    <dgm:cxn modelId="{454E2ECE-3FDE-364C-B607-B43EC200191D}" type="presParOf" srcId="{BBE96666-5E77-4796-B5A0-47761BF01648}" destId="{AAC32E91-AAF6-4EDC-A37D-FBE783A2603A}" srcOrd="2" destOrd="0" presId="urn:microsoft.com/office/officeart/2005/8/layout/orgChart1"/>
    <dgm:cxn modelId="{1FC6B794-9BEC-3446-ADD8-F4C80B767DD9}" type="presParOf" srcId="{6927E662-E159-4CDE-B10B-0A55817B82C1}" destId="{91F921A7-39B2-4FF7-9F86-B1CE030AB24D}" srcOrd="2" destOrd="0" presId="urn:microsoft.com/office/officeart/2005/8/layout/orgChart1"/>
    <dgm:cxn modelId="{0B972C7D-12FA-7A45-A1DD-67053BBFB2C4}" type="presParOf" srcId="{6927E662-E159-4CDE-B10B-0A55817B82C1}" destId="{4F082848-C36C-45A8-896B-F908AA91AAE7}" srcOrd="3" destOrd="0" presId="urn:microsoft.com/office/officeart/2005/8/layout/orgChart1"/>
    <dgm:cxn modelId="{5CE7F163-FAE2-E542-82E4-78D9EA064BB8}" type="presParOf" srcId="{4F082848-C36C-45A8-896B-F908AA91AAE7}" destId="{3B05D202-4BB1-4DAC-AD16-4A9E67E189F6}" srcOrd="0" destOrd="0" presId="urn:microsoft.com/office/officeart/2005/8/layout/orgChart1"/>
    <dgm:cxn modelId="{591AB087-2825-EF40-A8F4-F3613467DB20}" type="presParOf" srcId="{3B05D202-4BB1-4DAC-AD16-4A9E67E189F6}" destId="{AE33CE6A-E8D5-42CD-AE92-353EB54A674D}" srcOrd="0" destOrd="0" presId="urn:microsoft.com/office/officeart/2005/8/layout/orgChart1"/>
    <dgm:cxn modelId="{7F251FF1-3A64-BD49-B144-8C0A4DEFB8B4}" type="presParOf" srcId="{3B05D202-4BB1-4DAC-AD16-4A9E67E189F6}" destId="{73ADF807-9A1C-4C05-A5AA-7DF1F8703EBD}" srcOrd="1" destOrd="0" presId="urn:microsoft.com/office/officeart/2005/8/layout/orgChart1"/>
    <dgm:cxn modelId="{FB2A1E09-580F-CC46-9B70-CC1D5D215B98}" type="presParOf" srcId="{4F082848-C36C-45A8-896B-F908AA91AAE7}" destId="{CB90231E-074A-46B6-8562-AD78D0FFE3E4}" srcOrd="1" destOrd="0" presId="urn:microsoft.com/office/officeart/2005/8/layout/orgChart1"/>
    <dgm:cxn modelId="{36541B5B-42F0-144F-B5A5-F3FC97B196EA}" type="presParOf" srcId="{CB90231E-074A-46B6-8562-AD78D0FFE3E4}" destId="{03333BF6-DE9F-1541-B1C4-F48ABC10E944}" srcOrd="0" destOrd="0" presId="urn:microsoft.com/office/officeart/2005/8/layout/orgChart1"/>
    <dgm:cxn modelId="{B785BE50-D400-BA45-8A71-067DCF0FD4F5}" type="presParOf" srcId="{CB90231E-074A-46B6-8562-AD78D0FFE3E4}" destId="{00042012-2E25-B14D-AC24-FFFEAF163ED1}" srcOrd="1" destOrd="0" presId="urn:microsoft.com/office/officeart/2005/8/layout/orgChart1"/>
    <dgm:cxn modelId="{66275A81-7142-9746-A198-2174EC6AC794}" type="presParOf" srcId="{00042012-2E25-B14D-AC24-FFFEAF163ED1}" destId="{0D09A687-CB8C-F44E-8B94-4E5A402C1529}" srcOrd="0" destOrd="0" presId="urn:microsoft.com/office/officeart/2005/8/layout/orgChart1"/>
    <dgm:cxn modelId="{79ED9D68-5C87-484F-B147-1A76AF2EA397}" type="presParOf" srcId="{0D09A687-CB8C-F44E-8B94-4E5A402C1529}" destId="{DE5147EA-D153-FB42-9F55-4780D29BAA70}" srcOrd="0" destOrd="0" presId="urn:microsoft.com/office/officeart/2005/8/layout/orgChart1"/>
    <dgm:cxn modelId="{2290AC58-7280-D34F-85E7-2D23E62589D2}" type="presParOf" srcId="{0D09A687-CB8C-F44E-8B94-4E5A402C1529}" destId="{0E163549-E3A4-0F47-A506-49A5A0B1607A}" srcOrd="1" destOrd="0" presId="urn:microsoft.com/office/officeart/2005/8/layout/orgChart1"/>
    <dgm:cxn modelId="{2BE7E0E6-B349-E047-9313-9634B087CFA1}" type="presParOf" srcId="{00042012-2E25-B14D-AC24-FFFEAF163ED1}" destId="{B3ACDBA1-246B-1D4C-88BA-2D92161552F9}" srcOrd="1" destOrd="0" presId="urn:microsoft.com/office/officeart/2005/8/layout/orgChart1"/>
    <dgm:cxn modelId="{96976DAD-F47F-9043-BAA0-F39A97284227}" type="presParOf" srcId="{B3ACDBA1-246B-1D4C-88BA-2D92161552F9}" destId="{39E525BB-182A-C649-B336-81128F518A11}" srcOrd="0" destOrd="0" presId="urn:microsoft.com/office/officeart/2005/8/layout/orgChart1"/>
    <dgm:cxn modelId="{01DE73BC-8A82-AC43-B78A-4DA61B679F04}" type="presParOf" srcId="{B3ACDBA1-246B-1D4C-88BA-2D92161552F9}" destId="{6745065F-8722-A640-897A-AD77ECD6FB34}" srcOrd="1" destOrd="0" presId="urn:microsoft.com/office/officeart/2005/8/layout/orgChart1"/>
    <dgm:cxn modelId="{6BF99338-B006-2540-BBB8-07852492F69A}" type="presParOf" srcId="{6745065F-8722-A640-897A-AD77ECD6FB34}" destId="{72C816E1-B2CC-F146-B409-84F97BE59D93}" srcOrd="0" destOrd="0" presId="urn:microsoft.com/office/officeart/2005/8/layout/orgChart1"/>
    <dgm:cxn modelId="{49571785-F1B2-3D49-8052-D418DEA1CCF1}" type="presParOf" srcId="{72C816E1-B2CC-F146-B409-84F97BE59D93}" destId="{FA838F41-1092-634C-A191-51E73B3ED017}" srcOrd="0" destOrd="0" presId="urn:microsoft.com/office/officeart/2005/8/layout/orgChart1"/>
    <dgm:cxn modelId="{C207005F-2986-5041-988C-F42F0446774B}" type="presParOf" srcId="{72C816E1-B2CC-F146-B409-84F97BE59D93}" destId="{14E73F09-B5B2-A04D-9FD5-3CB5DFF30A5A}" srcOrd="1" destOrd="0" presId="urn:microsoft.com/office/officeart/2005/8/layout/orgChart1"/>
    <dgm:cxn modelId="{B6149B07-4A2D-7844-A674-1C4220942C31}" type="presParOf" srcId="{6745065F-8722-A640-897A-AD77ECD6FB34}" destId="{96F0A903-05FC-6442-B8C3-11C1D71ACD2C}" srcOrd="1" destOrd="0" presId="urn:microsoft.com/office/officeart/2005/8/layout/orgChart1"/>
    <dgm:cxn modelId="{06C9E13E-7BC7-FB49-892B-0BBF1FB6947F}" type="presParOf" srcId="{6745065F-8722-A640-897A-AD77ECD6FB34}" destId="{1C296FFB-EF5A-A044-8DE8-FB4B01AA6BC3}" srcOrd="2" destOrd="0" presId="urn:microsoft.com/office/officeart/2005/8/layout/orgChart1"/>
    <dgm:cxn modelId="{0DEAF5A4-14DC-154D-80A9-D45FE595AE94}" type="presParOf" srcId="{00042012-2E25-B14D-AC24-FFFEAF163ED1}" destId="{F4DC4256-78D9-2843-80B3-0A90E5BDBA2B}" srcOrd="2" destOrd="0" presId="urn:microsoft.com/office/officeart/2005/8/layout/orgChart1"/>
    <dgm:cxn modelId="{332D0CDB-03E7-9948-9C73-48ABF80BEA01}" type="presParOf" srcId="{CB90231E-074A-46B6-8562-AD78D0FFE3E4}" destId="{697CB16C-12C8-7A4C-9725-CAE52D377ADD}" srcOrd="2" destOrd="0" presId="urn:microsoft.com/office/officeart/2005/8/layout/orgChart1"/>
    <dgm:cxn modelId="{DDB8F618-747E-C74D-A289-AF128B0D0FAB}" type="presParOf" srcId="{CB90231E-074A-46B6-8562-AD78D0FFE3E4}" destId="{D546CC15-1511-AD43-808A-3508D6569364}" srcOrd="3" destOrd="0" presId="urn:microsoft.com/office/officeart/2005/8/layout/orgChart1"/>
    <dgm:cxn modelId="{620D449B-3CD9-6440-819F-C2455A986D44}" type="presParOf" srcId="{D546CC15-1511-AD43-808A-3508D6569364}" destId="{DB086834-8C02-7445-9063-806061682150}" srcOrd="0" destOrd="0" presId="urn:microsoft.com/office/officeart/2005/8/layout/orgChart1"/>
    <dgm:cxn modelId="{3ADF5BF6-2804-D641-B406-AA85381B115E}" type="presParOf" srcId="{DB086834-8C02-7445-9063-806061682150}" destId="{E8668E5E-C99B-E94D-A7E9-E1F0510B430B}" srcOrd="0" destOrd="0" presId="urn:microsoft.com/office/officeart/2005/8/layout/orgChart1"/>
    <dgm:cxn modelId="{A07F56E0-1F95-8943-98DF-57BD8AEF32BC}" type="presParOf" srcId="{DB086834-8C02-7445-9063-806061682150}" destId="{78E7586D-12B3-7D42-8725-11FF72C8BD44}" srcOrd="1" destOrd="0" presId="urn:microsoft.com/office/officeart/2005/8/layout/orgChart1"/>
    <dgm:cxn modelId="{EE3F63F3-E83C-C448-91A7-61E96537EEED}" type="presParOf" srcId="{D546CC15-1511-AD43-808A-3508D6569364}" destId="{588F9CEB-579F-2448-A00E-0473554F551A}" srcOrd="1" destOrd="0" presId="urn:microsoft.com/office/officeart/2005/8/layout/orgChart1"/>
    <dgm:cxn modelId="{65D77435-0F21-7D4C-B676-F97C18BF7BB5}" type="presParOf" srcId="{588F9CEB-579F-2448-A00E-0473554F551A}" destId="{F76632C6-56C5-8446-BE02-57EC815CF439}" srcOrd="0" destOrd="0" presId="urn:microsoft.com/office/officeart/2005/8/layout/orgChart1"/>
    <dgm:cxn modelId="{F7CDE8B9-86CD-7B4B-866B-C238FAE659D5}" type="presParOf" srcId="{588F9CEB-579F-2448-A00E-0473554F551A}" destId="{1F9CB106-5391-CB40-9B9D-8D15C73D4E88}" srcOrd="1" destOrd="0" presId="urn:microsoft.com/office/officeart/2005/8/layout/orgChart1"/>
    <dgm:cxn modelId="{68A7BAC1-C91A-4349-B6ED-2F6E8BF1FBBB}" type="presParOf" srcId="{1F9CB106-5391-CB40-9B9D-8D15C73D4E88}" destId="{499D4A85-972A-0641-AE27-AF1CF70DD01A}" srcOrd="0" destOrd="0" presId="urn:microsoft.com/office/officeart/2005/8/layout/orgChart1"/>
    <dgm:cxn modelId="{1C821A60-BA2A-6149-A9B6-97B31F7ACCDB}" type="presParOf" srcId="{499D4A85-972A-0641-AE27-AF1CF70DD01A}" destId="{F4678875-AEAA-0A45-851D-A311CED16481}" srcOrd="0" destOrd="0" presId="urn:microsoft.com/office/officeart/2005/8/layout/orgChart1"/>
    <dgm:cxn modelId="{29151140-65DC-B941-B1EA-F0CCF3F9B01E}" type="presParOf" srcId="{499D4A85-972A-0641-AE27-AF1CF70DD01A}" destId="{27CCF2E9-0080-F947-ADF2-39A2517728FE}" srcOrd="1" destOrd="0" presId="urn:microsoft.com/office/officeart/2005/8/layout/orgChart1"/>
    <dgm:cxn modelId="{03574D93-A921-B648-9565-CFC2A79886CB}" type="presParOf" srcId="{1F9CB106-5391-CB40-9B9D-8D15C73D4E88}" destId="{680C339E-E5C7-F04B-ADF7-4EC597BE0798}" srcOrd="1" destOrd="0" presId="urn:microsoft.com/office/officeart/2005/8/layout/orgChart1"/>
    <dgm:cxn modelId="{977B0250-7737-E741-BBC0-13298ED77A7E}" type="presParOf" srcId="{1F9CB106-5391-CB40-9B9D-8D15C73D4E88}" destId="{45D1E294-9230-B043-AA79-780E7EC95D2F}" srcOrd="2" destOrd="0" presId="urn:microsoft.com/office/officeart/2005/8/layout/orgChart1"/>
    <dgm:cxn modelId="{4E5F9FE0-FCEA-504F-80D2-5A85AD4AA3CE}" type="presParOf" srcId="{D546CC15-1511-AD43-808A-3508D6569364}" destId="{6B46806D-C736-A04C-ABEF-D1481749E53E}" srcOrd="2" destOrd="0" presId="urn:microsoft.com/office/officeart/2005/8/layout/orgChart1"/>
    <dgm:cxn modelId="{EE4F3976-12BC-7C4F-8A83-A9651BA7D9A8}" type="presParOf" srcId="{4F082848-C36C-45A8-896B-F908AA91AAE7}" destId="{56578B69-2C27-4545-976D-9286A25DFA2E}" srcOrd="2" destOrd="0" presId="urn:microsoft.com/office/officeart/2005/8/layout/orgChart1"/>
    <dgm:cxn modelId="{5B6F9207-2A00-A942-94F6-8210F8CF0D18}" type="presParOf" srcId="{6927E662-E159-4CDE-B10B-0A55817B82C1}" destId="{451D023E-0D59-406F-85B1-CF8592102703}" srcOrd="4" destOrd="0" presId="urn:microsoft.com/office/officeart/2005/8/layout/orgChart1"/>
    <dgm:cxn modelId="{D42B1D3A-1D5F-E44B-8375-3F3734E4873C}" type="presParOf" srcId="{6927E662-E159-4CDE-B10B-0A55817B82C1}" destId="{73303AFA-2852-4602-A378-C659A0285523}" srcOrd="5" destOrd="0" presId="urn:microsoft.com/office/officeart/2005/8/layout/orgChart1"/>
    <dgm:cxn modelId="{A065AF2D-5D7C-2C42-80C5-2A61425A5D87}" type="presParOf" srcId="{73303AFA-2852-4602-A378-C659A0285523}" destId="{6F4B6ADC-C8EA-4B87-9093-D069A57F30D9}" srcOrd="0" destOrd="0" presId="urn:microsoft.com/office/officeart/2005/8/layout/orgChart1"/>
    <dgm:cxn modelId="{DB57ADF1-9036-714C-AC76-246B7C2AF7CB}" type="presParOf" srcId="{6F4B6ADC-C8EA-4B87-9093-D069A57F30D9}" destId="{EDA6BAE6-6F4B-4F44-8390-AAD62B67B7C7}" srcOrd="0" destOrd="0" presId="urn:microsoft.com/office/officeart/2005/8/layout/orgChart1"/>
    <dgm:cxn modelId="{291941B0-1B3F-E844-B794-F5426407635B}" type="presParOf" srcId="{6F4B6ADC-C8EA-4B87-9093-D069A57F30D9}" destId="{B471AA32-A673-44CF-8C34-2562A324CDF3}" srcOrd="1" destOrd="0" presId="urn:microsoft.com/office/officeart/2005/8/layout/orgChart1"/>
    <dgm:cxn modelId="{83D69EE4-BD64-BC42-892F-1C04D143B0E6}" type="presParOf" srcId="{73303AFA-2852-4602-A378-C659A0285523}" destId="{AB8D881D-FA21-4A84-A846-9770166272A2}" srcOrd="1" destOrd="0" presId="urn:microsoft.com/office/officeart/2005/8/layout/orgChart1"/>
    <dgm:cxn modelId="{D015736F-2402-DC4F-A615-169FEC1662EB}" type="presParOf" srcId="{AB8D881D-FA21-4A84-A846-9770166272A2}" destId="{50D72570-02B4-144F-A4DB-2F137DA03F74}" srcOrd="0" destOrd="0" presId="urn:microsoft.com/office/officeart/2005/8/layout/orgChart1"/>
    <dgm:cxn modelId="{26630089-2A54-D244-BCC0-EABCE1CE4FA7}" type="presParOf" srcId="{AB8D881D-FA21-4A84-A846-9770166272A2}" destId="{6907955A-B067-574A-AC67-DD0C6EC90F95}" srcOrd="1" destOrd="0" presId="urn:microsoft.com/office/officeart/2005/8/layout/orgChart1"/>
    <dgm:cxn modelId="{A5784D9E-75C1-8F47-823F-0218B1603AC5}" type="presParOf" srcId="{6907955A-B067-574A-AC67-DD0C6EC90F95}" destId="{DF03BF51-EA25-5D45-9542-C22E1C1FB38A}" srcOrd="0" destOrd="0" presId="urn:microsoft.com/office/officeart/2005/8/layout/orgChart1"/>
    <dgm:cxn modelId="{260B3332-521D-EC41-B31D-A12D5770A03F}" type="presParOf" srcId="{DF03BF51-EA25-5D45-9542-C22E1C1FB38A}" destId="{9C68E654-3BC5-A84E-ACAE-904EC8B0C051}" srcOrd="0" destOrd="0" presId="urn:microsoft.com/office/officeart/2005/8/layout/orgChart1"/>
    <dgm:cxn modelId="{84835777-C3A0-4540-B94D-09189ECC5BD8}" type="presParOf" srcId="{DF03BF51-EA25-5D45-9542-C22E1C1FB38A}" destId="{893387DC-FAB2-7849-AF92-65ADD25A38EC}" srcOrd="1" destOrd="0" presId="urn:microsoft.com/office/officeart/2005/8/layout/orgChart1"/>
    <dgm:cxn modelId="{312669C2-8440-2442-AB6C-E4C515DA4455}" type="presParOf" srcId="{6907955A-B067-574A-AC67-DD0C6EC90F95}" destId="{7E570B66-B029-F148-8A55-32886569F8B1}" srcOrd="1" destOrd="0" presId="urn:microsoft.com/office/officeart/2005/8/layout/orgChart1"/>
    <dgm:cxn modelId="{97193BE7-16BE-544F-A782-EEFFECED4E47}" type="presParOf" srcId="{6907955A-B067-574A-AC67-DD0C6EC90F95}" destId="{DD1A348D-EA5B-1346-B59B-0B6DE9A4339E}" srcOrd="2" destOrd="0" presId="urn:microsoft.com/office/officeart/2005/8/layout/orgChart1"/>
    <dgm:cxn modelId="{C3AB8AAC-7644-D646-84A9-387F0E01CAEB}" type="presParOf" srcId="{AB8D881D-FA21-4A84-A846-9770166272A2}" destId="{3DDFADF9-C439-C345-9EC2-877A25F04D4C}" srcOrd="2" destOrd="0" presId="urn:microsoft.com/office/officeart/2005/8/layout/orgChart1"/>
    <dgm:cxn modelId="{4A77A9B5-F8E2-5E4C-AB4C-3152A76D0FCE}" type="presParOf" srcId="{AB8D881D-FA21-4A84-A846-9770166272A2}" destId="{CB757CD8-351D-1E42-AED5-5090328A50D8}" srcOrd="3" destOrd="0" presId="urn:microsoft.com/office/officeart/2005/8/layout/orgChart1"/>
    <dgm:cxn modelId="{EEB46D3A-5922-4743-9814-7F133768CA32}" type="presParOf" srcId="{CB757CD8-351D-1E42-AED5-5090328A50D8}" destId="{A76D86BE-3AA5-3C42-B838-677E05EF975C}" srcOrd="0" destOrd="0" presId="urn:microsoft.com/office/officeart/2005/8/layout/orgChart1"/>
    <dgm:cxn modelId="{F32151D9-8DBB-414F-89F9-0DD41959DBB2}" type="presParOf" srcId="{A76D86BE-3AA5-3C42-B838-677E05EF975C}" destId="{968A5AD7-4E77-3848-910C-32292EF5F842}" srcOrd="0" destOrd="0" presId="urn:microsoft.com/office/officeart/2005/8/layout/orgChart1"/>
    <dgm:cxn modelId="{2F05A38C-116F-BF4F-9F67-39C1EABE50F3}" type="presParOf" srcId="{A76D86BE-3AA5-3C42-B838-677E05EF975C}" destId="{5D84C22A-AE9F-B741-A4DE-8AEBD55493A6}" srcOrd="1" destOrd="0" presId="urn:microsoft.com/office/officeart/2005/8/layout/orgChart1"/>
    <dgm:cxn modelId="{128C3E6E-36BB-0942-B063-8F24C9E0B00A}" type="presParOf" srcId="{CB757CD8-351D-1E42-AED5-5090328A50D8}" destId="{2309242D-72F2-8D47-9A72-C9457C3AC60C}" srcOrd="1" destOrd="0" presId="urn:microsoft.com/office/officeart/2005/8/layout/orgChart1"/>
    <dgm:cxn modelId="{AC4B77D0-AF4E-D34E-BA6B-BA5BD2384D08}" type="presParOf" srcId="{CB757CD8-351D-1E42-AED5-5090328A50D8}" destId="{F558F7BE-1BEA-6C4A-9BCD-28D9EB377903}" srcOrd="2" destOrd="0" presId="urn:microsoft.com/office/officeart/2005/8/layout/orgChart1"/>
    <dgm:cxn modelId="{2BC4A9F1-D3EC-904C-B43F-FF69A45ED383}" type="presParOf" srcId="{AB8D881D-FA21-4A84-A846-9770166272A2}" destId="{1409006E-743D-1E45-93B6-A9A036EDCB9B}" srcOrd="4" destOrd="0" presId="urn:microsoft.com/office/officeart/2005/8/layout/orgChart1"/>
    <dgm:cxn modelId="{FC5E2B48-565C-CB4E-BED6-6AEF5FD922E7}" type="presParOf" srcId="{AB8D881D-FA21-4A84-A846-9770166272A2}" destId="{0FE144D5-E26B-CE43-98F7-AB38383CABD6}" srcOrd="5" destOrd="0" presId="urn:microsoft.com/office/officeart/2005/8/layout/orgChart1"/>
    <dgm:cxn modelId="{87E5C2DD-A82F-2B46-93F3-06DD46EAA1C9}" type="presParOf" srcId="{0FE144D5-E26B-CE43-98F7-AB38383CABD6}" destId="{AB5D0B4E-0559-E846-AD3E-7ED21B4E19F7}" srcOrd="0" destOrd="0" presId="urn:microsoft.com/office/officeart/2005/8/layout/orgChart1"/>
    <dgm:cxn modelId="{C4C4F05E-C728-9D44-914F-B6E802B93BCB}" type="presParOf" srcId="{AB5D0B4E-0559-E846-AD3E-7ED21B4E19F7}" destId="{8EC83731-ADBA-7D45-BEA7-2069943AFA0C}" srcOrd="0" destOrd="0" presId="urn:microsoft.com/office/officeart/2005/8/layout/orgChart1"/>
    <dgm:cxn modelId="{FF434716-5183-ED4A-B014-B76F105BFD8B}" type="presParOf" srcId="{AB5D0B4E-0559-E846-AD3E-7ED21B4E19F7}" destId="{1E5F0360-1F44-BD40-A9B4-C7868C5FBB64}" srcOrd="1" destOrd="0" presId="urn:microsoft.com/office/officeart/2005/8/layout/orgChart1"/>
    <dgm:cxn modelId="{0EDCF10F-C1E5-8447-B06C-A5B2BB829512}" type="presParOf" srcId="{0FE144D5-E26B-CE43-98F7-AB38383CABD6}" destId="{DB82766F-7CA2-524F-8527-A92AB2A4F116}" srcOrd="1" destOrd="0" presId="urn:microsoft.com/office/officeart/2005/8/layout/orgChart1"/>
    <dgm:cxn modelId="{567C2D5A-4B3A-424F-8639-7A6D5E5DD6A7}" type="presParOf" srcId="{0FE144D5-E26B-CE43-98F7-AB38383CABD6}" destId="{4759CD30-676B-D446-A5BE-16AD6C41BE5C}" srcOrd="2" destOrd="0" presId="urn:microsoft.com/office/officeart/2005/8/layout/orgChart1"/>
    <dgm:cxn modelId="{1D7AC711-D68D-F146-8D62-78E58E893576}" type="presParOf" srcId="{73303AFA-2852-4602-A378-C659A0285523}" destId="{9B2BC676-8824-4D36-B2C7-FEF7CEAF97E0}" srcOrd="2" destOrd="0" presId="urn:microsoft.com/office/officeart/2005/8/layout/orgChart1"/>
    <dgm:cxn modelId="{1EA161F7-1376-084A-99BC-ECFE80AA1588}" type="presParOf" srcId="{6927E662-E159-4CDE-B10B-0A55817B82C1}" destId="{972DC331-087A-4FF4-B613-977303C1F36E}" srcOrd="6" destOrd="0" presId="urn:microsoft.com/office/officeart/2005/8/layout/orgChart1"/>
    <dgm:cxn modelId="{92894D69-9162-834D-A0D8-679FAB1EF54B}" type="presParOf" srcId="{6927E662-E159-4CDE-B10B-0A55817B82C1}" destId="{81FD944B-2B4C-40A2-9A10-B6D699FC0072}" srcOrd="7" destOrd="0" presId="urn:microsoft.com/office/officeart/2005/8/layout/orgChart1"/>
    <dgm:cxn modelId="{850C698F-06E5-8A45-B0A6-C5C141BD9C1B}" type="presParOf" srcId="{81FD944B-2B4C-40A2-9A10-B6D699FC0072}" destId="{DC381296-F9E0-4F71-9D14-22150FCF8031}" srcOrd="0" destOrd="0" presId="urn:microsoft.com/office/officeart/2005/8/layout/orgChart1"/>
    <dgm:cxn modelId="{F7D77D8B-E348-1347-9098-3CB550C46BE4}" type="presParOf" srcId="{DC381296-F9E0-4F71-9D14-22150FCF8031}" destId="{E2063EB2-6361-4763-96A9-6B570F0F8692}" srcOrd="0" destOrd="0" presId="urn:microsoft.com/office/officeart/2005/8/layout/orgChart1"/>
    <dgm:cxn modelId="{47B23673-2DD5-E04B-86A0-A147C779F426}" type="presParOf" srcId="{DC381296-F9E0-4F71-9D14-22150FCF8031}" destId="{4244097D-F3BD-403E-B53F-A858BD07B935}" srcOrd="1" destOrd="0" presId="urn:microsoft.com/office/officeart/2005/8/layout/orgChart1"/>
    <dgm:cxn modelId="{A64DE96F-B1A4-9341-AA61-8E1B9390FD68}" type="presParOf" srcId="{81FD944B-2B4C-40A2-9A10-B6D699FC0072}" destId="{C16F0EF5-9418-4AAF-B43A-1F7298554ABE}" srcOrd="1" destOrd="0" presId="urn:microsoft.com/office/officeart/2005/8/layout/orgChart1"/>
    <dgm:cxn modelId="{888CD76E-01CB-904B-93BA-AD9852B6F7BA}" type="presParOf" srcId="{C16F0EF5-9418-4AAF-B43A-1F7298554ABE}" destId="{A662F5EB-5EBC-A841-B03D-C08723A3EBD6}" srcOrd="0" destOrd="0" presId="urn:microsoft.com/office/officeart/2005/8/layout/orgChart1"/>
    <dgm:cxn modelId="{761790F6-95AE-4B4F-A308-A10D23727FE0}" type="presParOf" srcId="{C16F0EF5-9418-4AAF-B43A-1F7298554ABE}" destId="{AA2933CA-FC3F-824F-B52E-405C270E9CC4}" srcOrd="1" destOrd="0" presId="urn:microsoft.com/office/officeart/2005/8/layout/orgChart1"/>
    <dgm:cxn modelId="{5C82A31D-F777-0348-B581-0B60312C07DA}" type="presParOf" srcId="{AA2933CA-FC3F-824F-B52E-405C270E9CC4}" destId="{393395D4-6364-534E-AB56-32575324C3F3}" srcOrd="0" destOrd="0" presId="urn:microsoft.com/office/officeart/2005/8/layout/orgChart1"/>
    <dgm:cxn modelId="{9273265F-A42F-6A42-BB20-4388328FCE58}" type="presParOf" srcId="{393395D4-6364-534E-AB56-32575324C3F3}" destId="{23DE8E36-289D-F64A-9FF5-B3F5F1BAFAD5}" srcOrd="0" destOrd="0" presId="urn:microsoft.com/office/officeart/2005/8/layout/orgChart1"/>
    <dgm:cxn modelId="{81885FA6-00A9-E34D-BC2A-EBFA8C6A3A69}" type="presParOf" srcId="{393395D4-6364-534E-AB56-32575324C3F3}" destId="{14CA7D0F-05D6-1441-81E3-118C87F41AA3}" srcOrd="1" destOrd="0" presId="urn:microsoft.com/office/officeart/2005/8/layout/orgChart1"/>
    <dgm:cxn modelId="{FC3A744F-388C-E94B-986D-02C295AD974D}" type="presParOf" srcId="{AA2933CA-FC3F-824F-B52E-405C270E9CC4}" destId="{F5CE4AE2-513E-D14D-8763-EF4C70FB6AEF}" srcOrd="1" destOrd="0" presId="urn:microsoft.com/office/officeart/2005/8/layout/orgChart1"/>
    <dgm:cxn modelId="{6FA2EFEA-2D7D-B142-BBB5-E03C4A042EEA}" type="presParOf" srcId="{AA2933CA-FC3F-824F-B52E-405C270E9CC4}" destId="{ED9CF238-CDED-6147-89BA-85EC1E224DC9}" srcOrd="2" destOrd="0" presId="urn:microsoft.com/office/officeart/2005/8/layout/orgChart1"/>
    <dgm:cxn modelId="{B263576B-94FA-1D4A-BA90-28A1B79FC9D8}" type="presParOf" srcId="{81FD944B-2B4C-40A2-9A10-B6D699FC0072}" destId="{77BAF159-88FA-49BC-9C55-2333D3AB59CE}" srcOrd="2" destOrd="0" presId="urn:microsoft.com/office/officeart/2005/8/layout/orgChart1"/>
    <dgm:cxn modelId="{7A4E3678-1B11-744C-A2FC-BEB81180B5AE}" type="presParOf" srcId="{8C2CB766-09DC-415F-A26B-858FA885F6B3}" destId="{EC223100-FED8-46A2-90CD-F36037337C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12A66287-DA2A-4B94-A9EC-B4A70C45C7D3}" type="doc">
      <dgm:prSet loTypeId="urn:microsoft.com/office/officeart/2005/8/layout/default#10" loCatId="list" qsTypeId="urn:microsoft.com/office/officeart/2005/8/quickstyle/simple1" qsCatId="simple" csTypeId="urn:microsoft.com/office/officeart/2005/8/colors/accent1_2" csCatId="accent1" phldr="1"/>
      <dgm:spPr/>
      <dgm:t>
        <a:bodyPr/>
        <a:lstStyle/>
        <a:p>
          <a:endParaRPr lang="en-US"/>
        </a:p>
      </dgm:t>
    </dgm:pt>
    <dgm:pt modelId="{1EBB20A9-63B5-45DC-9EA8-96A5A3B29D38}">
      <dgm:prSet phldrT="[Text]" custT="1"/>
      <dgm:spPr>
        <a:xfrm>
          <a:off x="541072" y="667"/>
          <a:ext cx="3403550" cy="2042130"/>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Individual</a:t>
          </a:r>
        </a:p>
      </dgm:t>
    </dgm:pt>
    <dgm:pt modelId="{77807C60-B067-4572-BB88-C10E126CE7ED}" type="parTrans" cxnId="{A8BEDF03-11C6-4CA1-9E10-0F8F817D0BF7}">
      <dgm:prSet/>
      <dgm:spPr/>
      <dgm:t>
        <a:bodyPr/>
        <a:lstStyle/>
        <a:p>
          <a:endParaRPr lang="en-US"/>
        </a:p>
      </dgm:t>
    </dgm:pt>
    <dgm:pt modelId="{7D462E1E-D300-4A48-B4AF-5774C8C836EB}" type="sibTrans" cxnId="{A8BEDF03-11C6-4CA1-9E10-0F8F817D0BF7}">
      <dgm:prSet/>
      <dgm:spPr/>
      <dgm:t>
        <a:bodyPr/>
        <a:lstStyle/>
        <a:p>
          <a:endParaRPr lang="en-US"/>
        </a:p>
      </dgm:t>
    </dgm:pt>
    <dgm:pt modelId="{7C19F553-D5B6-414F-9DF2-A1B90A12B539}">
      <dgm:prSet phldrT="[Text]" custT="1"/>
      <dgm:spPr>
        <a:xfrm>
          <a:off x="2413024" y="2383152"/>
          <a:ext cx="3403550" cy="2042130"/>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Government</a:t>
          </a:r>
        </a:p>
      </dgm:t>
    </dgm:pt>
    <dgm:pt modelId="{D127AD51-0897-4A04-A5D4-ADA4F6C17B41}" type="parTrans" cxnId="{4BF4CFF5-6606-4B92-BABC-0F21E82FF623}">
      <dgm:prSet/>
      <dgm:spPr/>
      <dgm:t>
        <a:bodyPr/>
        <a:lstStyle/>
        <a:p>
          <a:endParaRPr lang="en-US"/>
        </a:p>
      </dgm:t>
    </dgm:pt>
    <dgm:pt modelId="{B3500190-0524-4B3B-935E-3E9BC27FD4F5}" type="sibTrans" cxnId="{4BF4CFF5-6606-4B92-BABC-0F21E82FF623}">
      <dgm:prSet/>
      <dgm:spPr/>
      <dgm:t>
        <a:bodyPr/>
        <a:lstStyle/>
        <a:p>
          <a:endParaRPr lang="en-US"/>
        </a:p>
      </dgm:t>
    </dgm:pt>
    <dgm:pt modelId="{EED7B011-0B57-BA41-8519-947C28C82302}">
      <dgm:prSet phldrT="[Text]" custT="1"/>
      <dgm:spPr>
        <a:xfrm>
          <a:off x="4284977" y="667"/>
          <a:ext cx="3403550" cy="2042130"/>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Employer</a:t>
          </a:r>
        </a:p>
      </dgm:t>
    </dgm:pt>
    <dgm:pt modelId="{83CE5F76-5E1E-5D4A-BF62-804CB0AF070A}" type="parTrans" cxnId="{F0917583-0033-7144-9F58-5B4140EC9DA1}">
      <dgm:prSet/>
      <dgm:spPr/>
      <dgm:t>
        <a:bodyPr/>
        <a:lstStyle/>
        <a:p>
          <a:endParaRPr lang="en-US"/>
        </a:p>
      </dgm:t>
    </dgm:pt>
    <dgm:pt modelId="{AD351E13-84D2-B546-8F09-1C6ABE4B6FFB}" type="sibTrans" cxnId="{F0917583-0033-7144-9F58-5B4140EC9DA1}">
      <dgm:prSet/>
      <dgm:spPr/>
      <dgm:t>
        <a:bodyPr/>
        <a:lstStyle/>
        <a:p>
          <a:endParaRPr lang="en-US"/>
        </a:p>
      </dgm:t>
    </dgm:pt>
    <dgm:pt modelId="{D996EEC2-BEE9-4803-8C23-A8F8023489DC}" type="pres">
      <dgm:prSet presAssocID="{12A66287-DA2A-4B94-A9EC-B4A70C45C7D3}" presName="diagram" presStyleCnt="0">
        <dgm:presLayoutVars>
          <dgm:dir/>
          <dgm:resizeHandles val="exact"/>
        </dgm:presLayoutVars>
      </dgm:prSet>
      <dgm:spPr/>
    </dgm:pt>
    <dgm:pt modelId="{0F793D08-3858-4BCC-A466-244AF7441DA4}" type="pres">
      <dgm:prSet presAssocID="{1EBB20A9-63B5-45DC-9EA8-96A5A3B29D38}" presName="node" presStyleLbl="node1" presStyleIdx="0" presStyleCnt="3">
        <dgm:presLayoutVars>
          <dgm:bulletEnabled val="1"/>
        </dgm:presLayoutVars>
      </dgm:prSet>
      <dgm:spPr>
        <a:prstGeom prst="roundRect">
          <a:avLst/>
        </a:prstGeom>
      </dgm:spPr>
    </dgm:pt>
    <dgm:pt modelId="{30D9A516-DE02-4885-B235-BCFA310E203F}" type="pres">
      <dgm:prSet presAssocID="{7D462E1E-D300-4A48-B4AF-5774C8C836EB}" presName="sibTrans" presStyleCnt="0"/>
      <dgm:spPr/>
    </dgm:pt>
    <dgm:pt modelId="{631CBD18-6E0F-8442-A51D-69560BF085C1}" type="pres">
      <dgm:prSet presAssocID="{EED7B011-0B57-BA41-8519-947C28C82302}" presName="node" presStyleLbl="node1" presStyleIdx="1" presStyleCnt="3">
        <dgm:presLayoutVars>
          <dgm:bulletEnabled val="1"/>
        </dgm:presLayoutVars>
      </dgm:prSet>
      <dgm:spPr>
        <a:prstGeom prst="roundRect">
          <a:avLst/>
        </a:prstGeom>
      </dgm:spPr>
    </dgm:pt>
    <dgm:pt modelId="{A4DA4144-891A-1C4B-86BF-2069C7516768}" type="pres">
      <dgm:prSet presAssocID="{AD351E13-84D2-B546-8F09-1C6ABE4B6FFB}" presName="sibTrans" presStyleCnt="0"/>
      <dgm:spPr/>
    </dgm:pt>
    <dgm:pt modelId="{E6544655-C5BA-45DF-8D01-F2DDE54DDA32}" type="pres">
      <dgm:prSet presAssocID="{7C19F553-D5B6-414F-9DF2-A1B90A12B539}" presName="node" presStyleLbl="node1" presStyleIdx="2" presStyleCnt="3">
        <dgm:presLayoutVars>
          <dgm:bulletEnabled val="1"/>
        </dgm:presLayoutVars>
      </dgm:prSet>
      <dgm:spPr>
        <a:prstGeom prst="roundRect">
          <a:avLst/>
        </a:prstGeom>
      </dgm:spPr>
    </dgm:pt>
  </dgm:ptLst>
  <dgm:cxnLst>
    <dgm:cxn modelId="{A8BEDF03-11C6-4CA1-9E10-0F8F817D0BF7}" srcId="{12A66287-DA2A-4B94-A9EC-B4A70C45C7D3}" destId="{1EBB20A9-63B5-45DC-9EA8-96A5A3B29D38}" srcOrd="0" destOrd="0" parTransId="{77807C60-B067-4572-BB88-C10E126CE7ED}" sibTransId="{7D462E1E-D300-4A48-B4AF-5774C8C836EB}"/>
    <dgm:cxn modelId="{BE0CF124-2939-4459-A946-254A36885B76}" type="presOf" srcId="{12A66287-DA2A-4B94-A9EC-B4A70C45C7D3}" destId="{D996EEC2-BEE9-4803-8C23-A8F8023489DC}" srcOrd="0" destOrd="0" presId="urn:microsoft.com/office/officeart/2005/8/layout/default#10"/>
    <dgm:cxn modelId="{F0917583-0033-7144-9F58-5B4140EC9DA1}" srcId="{12A66287-DA2A-4B94-A9EC-B4A70C45C7D3}" destId="{EED7B011-0B57-BA41-8519-947C28C82302}" srcOrd="1" destOrd="0" parTransId="{83CE5F76-5E1E-5D4A-BF62-804CB0AF070A}" sibTransId="{AD351E13-84D2-B546-8F09-1C6ABE4B6FFB}"/>
    <dgm:cxn modelId="{369A9897-E222-40C9-9075-CCFD96247B6F}" type="presOf" srcId="{7C19F553-D5B6-414F-9DF2-A1B90A12B539}" destId="{E6544655-C5BA-45DF-8D01-F2DDE54DDA32}" srcOrd="0" destOrd="0" presId="urn:microsoft.com/office/officeart/2005/8/layout/default#10"/>
    <dgm:cxn modelId="{F2D30BB5-06C3-C742-848A-75FAED8F9448}" type="presOf" srcId="{EED7B011-0B57-BA41-8519-947C28C82302}" destId="{631CBD18-6E0F-8442-A51D-69560BF085C1}" srcOrd="0" destOrd="0" presId="urn:microsoft.com/office/officeart/2005/8/layout/default#10"/>
    <dgm:cxn modelId="{35DC94E3-FDBB-4538-9F94-F28EBC8FC98F}" type="presOf" srcId="{1EBB20A9-63B5-45DC-9EA8-96A5A3B29D38}" destId="{0F793D08-3858-4BCC-A466-244AF7441DA4}" srcOrd="0" destOrd="0" presId="urn:microsoft.com/office/officeart/2005/8/layout/default#10"/>
    <dgm:cxn modelId="{4BF4CFF5-6606-4B92-BABC-0F21E82FF623}" srcId="{12A66287-DA2A-4B94-A9EC-B4A70C45C7D3}" destId="{7C19F553-D5B6-414F-9DF2-A1B90A12B539}" srcOrd="2" destOrd="0" parTransId="{D127AD51-0897-4A04-A5D4-ADA4F6C17B41}" sibTransId="{B3500190-0524-4B3B-935E-3E9BC27FD4F5}"/>
    <dgm:cxn modelId="{78AF8171-3CC4-4631-9F74-8697076256AD}" type="presParOf" srcId="{D996EEC2-BEE9-4803-8C23-A8F8023489DC}" destId="{0F793D08-3858-4BCC-A466-244AF7441DA4}" srcOrd="0" destOrd="0" presId="urn:microsoft.com/office/officeart/2005/8/layout/default#10"/>
    <dgm:cxn modelId="{B822A7BB-EABD-4967-91CA-D65E3FA61943}" type="presParOf" srcId="{D996EEC2-BEE9-4803-8C23-A8F8023489DC}" destId="{30D9A516-DE02-4885-B235-BCFA310E203F}" srcOrd="1" destOrd="0" presId="urn:microsoft.com/office/officeart/2005/8/layout/default#10"/>
    <dgm:cxn modelId="{A756A3A2-A944-874B-BFF3-D7BF9BC5BE82}" type="presParOf" srcId="{D996EEC2-BEE9-4803-8C23-A8F8023489DC}" destId="{631CBD18-6E0F-8442-A51D-69560BF085C1}" srcOrd="2" destOrd="0" presId="urn:microsoft.com/office/officeart/2005/8/layout/default#10"/>
    <dgm:cxn modelId="{8A16490F-4F6D-E640-B6AF-10A56871D0D3}" type="presParOf" srcId="{D996EEC2-BEE9-4803-8C23-A8F8023489DC}" destId="{A4DA4144-891A-1C4B-86BF-2069C7516768}" srcOrd="3" destOrd="0" presId="urn:microsoft.com/office/officeart/2005/8/layout/default#10"/>
    <dgm:cxn modelId="{DD0E9060-70FE-4CA7-9CB6-9AD00E918807}" type="presParOf" srcId="{D996EEC2-BEE9-4803-8C23-A8F8023489DC}" destId="{E6544655-C5BA-45DF-8D01-F2DDE54DDA32}" srcOrd="4" destOrd="0" presId="urn:microsoft.com/office/officeart/2005/8/layout/default#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27C8C80-CA22-40CE-816B-3E6D26BB27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FD755A7-239E-446B-BA45-9394F7AD8C42}">
      <dgm:prSet phldrT="[Text]" custT="1"/>
      <dgm:spPr>
        <a:xfrm>
          <a:off x="2018603" y="3033"/>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Individual</a:t>
          </a:r>
        </a:p>
      </dgm:t>
    </dgm:pt>
    <dgm:pt modelId="{E8F956FD-AAD9-42BB-9217-6AAECA7E638E}" type="parTrans" cxnId="{5308DD75-7F3F-4A7A-A0DF-43A2E505FD85}">
      <dgm:prSet/>
      <dgm:spPr/>
      <dgm:t>
        <a:bodyPr/>
        <a:lstStyle/>
        <a:p>
          <a:endParaRPr lang="en-US"/>
        </a:p>
      </dgm:t>
    </dgm:pt>
    <dgm:pt modelId="{D5770F98-BF79-45F4-829F-F84D3899864A}" type="sibTrans" cxnId="{5308DD75-7F3F-4A7A-A0DF-43A2E505FD85}">
      <dgm:prSet/>
      <dgm:spPr/>
      <dgm:t>
        <a:bodyPr/>
        <a:lstStyle/>
        <a:p>
          <a:endParaRPr lang="en-US"/>
        </a:p>
      </dgm:t>
    </dgm:pt>
    <dgm:pt modelId="{72449C3F-8660-434B-A393-E893B7007970}">
      <dgm:prSet custT="1"/>
      <dgm:spPr>
        <a:xfrm>
          <a:off x="5622720" y="3033"/>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500" cap="all" baseline="0">
              <a:solidFill>
                <a:sysClr val="window" lastClr="FFFFFF"/>
              </a:solidFill>
              <a:latin typeface="Helvetica Neue"/>
              <a:ea typeface="+mn-ea"/>
              <a:cs typeface="+mn-cs"/>
            </a:rPr>
            <a:t>Government</a:t>
          </a:r>
        </a:p>
      </dgm:t>
    </dgm:pt>
    <dgm:pt modelId="{04E28CEF-11DD-8546-8E3D-9497265E2DD7}" type="parTrans" cxnId="{6038D44D-DCC1-EA44-BF8E-85B9F563CF9D}">
      <dgm:prSet/>
      <dgm:spPr/>
      <dgm:t>
        <a:bodyPr/>
        <a:lstStyle/>
        <a:p>
          <a:endParaRPr lang="en-US"/>
        </a:p>
      </dgm:t>
    </dgm:pt>
    <dgm:pt modelId="{F215621A-34FF-444B-8FD9-17D13DE1436E}" type="sibTrans" cxnId="{6038D44D-DCC1-EA44-BF8E-85B9F563CF9D}">
      <dgm:prSet/>
      <dgm:spPr/>
      <dgm:t>
        <a:bodyPr/>
        <a:lstStyle/>
        <a:p>
          <a:endParaRPr lang="en-US"/>
        </a:p>
      </dgm:t>
    </dgm:pt>
    <dgm:pt modelId="{EF1ADE07-F377-A245-A532-A2EEB42DF911}">
      <dgm:prSet phldrT="[Text]" custT="1"/>
      <dgm:spPr>
        <a:xfrm>
          <a:off x="3820662" y="3033"/>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Employer</a:t>
          </a:r>
        </a:p>
      </dgm:t>
    </dgm:pt>
    <dgm:pt modelId="{0E535EB9-8C2A-304E-809E-8937FB20DFB2}" type="parTrans" cxnId="{43296842-6C48-C243-AA86-0B4D90691BA0}">
      <dgm:prSet/>
      <dgm:spPr/>
      <dgm:t>
        <a:bodyPr/>
        <a:lstStyle/>
        <a:p>
          <a:endParaRPr lang="en-US"/>
        </a:p>
      </dgm:t>
    </dgm:pt>
    <dgm:pt modelId="{AF31FF40-7CF5-9247-8C68-377C01CBE671}" type="sibTrans" cxnId="{43296842-6C48-C243-AA86-0B4D90691BA0}">
      <dgm:prSet/>
      <dgm:spPr/>
      <dgm:t>
        <a:bodyPr/>
        <a:lstStyle/>
        <a:p>
          <a:endParaRPr lang="en-US"/>
        </a:p>
      </dgm:t>
    </dgm:pt>
    <dgm:pt modelId="{08B46AC2-1307-7F49-946D-2B7C35AFE472}">
      <dgm:prSet phldrT="[Text]" custT="1"/>
      <dgm:spPr>
        <a:xfrm>
          <a:off x="1117574" y="1060439"/>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IRA</a:t>
          </a:r>
        </a:p>
      </dgm:t>
    </dgm:pt>
    <dgm:pt modelId="{459373DC-5E95-9144-AEB4-1A701AEA21F9}" type="parTrans" cxnId="{861EA035-6962-C14D-8604-D2799A7996DD}">
      <dgm:prSet/>
      <dgm:spPr>
        <a:xfrm>
          <a:off x="1862227" y="747685"/>
          <a:ext cx="901029" cy="312753"/>
        </a:xfrm>
        <a:custGeom>
          <a:avLst/>
          <a:gdLst/>
          <a:ahLst/>
          <a:cxnLst/>
          <a:rect l="0" t="0" r="0" b="0"/>
          <a:pathLst>
            <a:path>
              <a:moveTo>
                <a:pt x="901029" y="0"/>
              </a:moveTo>
              <a:lnTo>
                <a:pt x="901029" y="156376"/>
              </a:lnTo>
              <a:lnTo>
                <a:pt x="0" y="156376"/>
              </a:lnTo>
              <a:lnTo>
                <a:pt x="0" y="312753"/>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30BF90D5-93FD-1B4D-A21A-8974E27D2D07}" type="sibTrans" cxnId="{861EA035-6962-C14D-8604-D2799A7996DD}">
      <dgm:prSet/>
      <dgm:spPr/>
      <dgm:t>
        <a:bodyPr/>
        <a:lstStyle/>
        <a:p>
          <a:endParaRPr lang="en-US"/>
        </a:p>
      </dgm:t>
    </dgm:pt>
    <dgm:pt modelId="{59914ED0-51A5-2246-A579-66585FDE2594}">
      <dgm:prSet phldrT="[Text]" custT="1"/>
      <dgm:spPr>
        <a:xfrm>
          <a:off x="1489900" y="2117845"/>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Traditional</a:t>
          </a:r>
        </a:p>
      </dgm:t>
    </dgm:pt>
    <dgm:pt modelId="{D58449FF-73AA-4240-A62C-3B273E75EB67}" type="parTrans" cxnId="{17E925F0-CB70-2A4E-8CA3-ECAAF4276482}">
      <dgm:prSet/>
      <dgm:spPr>
        <a:xfrm>
          <a:off x="1266505" y="1805091"/>
          <a:ext cx="223395" cy="685080"/>
        </a:xfrm>
        <a:custGeom>
          <a:avLst/>
          <a:gdLst/>
          <a:ahLst/>
          <a:cxnLst/>
          <a:rect l="0" t="0" r="0" b="0"/>
          <a:pathLst>
            <a:path>
              <a:moveTo>
                <a:pt x="0" y="0"/>
              </a:moveTo>
              <a:lnTo>
                <a:pt x="0" y="685080"/>
              </a:lnTo>
              <a:lnTo>
                <a:pt x="223395" y="68508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FBB60045-1537-144D-96A8-1585A78145BA}" type="sibTrans" cxnId="{17E925F0-CB70-2A4E-8CA3-ECAAF4276482}">
      <dgm:prSet/>
      <dgm:spPr/>
      <dgm:t>
        <a:bodyPr/>
        <a:lstStyle/>
        <a:p>
          <a:endParaRPr lang="en-US"/>
        </a:p>
      </dgm:t>
    </dgm:pt>
    <dgm:pt modelId="{BA884724-7D63-5A4F-A323-ADAF84084F28}">
      <dgm:prSet phldrT="[Text]" custT="1"/>
      <dgm:spPr>
        <a:xfrm>
          <a:off x="1489900" y="3175251"/>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Roth</a:t>
          </a:r>
        </a:p>
      </dgm:t>
    </dgm:pt>
    <dgm:pt modelId="{B69C4FAD-C385-984D-B4AF-686079D796CC}" type="parTrans" cxnId="{F63655A0-E153-4443-B1AE-743AF9EDD1EC}">
      <dgm:prSet/>
      <dgm:spPr>
        <a:xfrm>
          <a:off x="1266505" y="1805091"/>
          <a:ext cx="223395" cy="1742486"/>
        </a:xfrm>
        <a:custGeom>
          <a:avLst/>
          <a:gdLst/>
          <a:ahLst/>
          <a:cxnLst/>
          <a:rect l="0" t="0" r="0" b="0"/>
          <a:pathLst>
            <a:path>
              <a:moveTo>
                <a:pt x="0" y="0"/>
              </a:moveTo>
              <a:lnTo>
                <a:pt x="0" y="1742486"/>
              </a:lnTo>
              <a:lnTo>
                <a:pt x="223395" y="174248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49281E6-00EB-EF46-AF08-6C420FA79D78}" type="sibTrans" cxnId="{F63655A0-E153-4443-B1AE-743AF9EDD1EC}">
      <dgm:prSet/>
      <dgm:spPr/>
      <dgm:t>
        <a:bodyPr/>
        <a:lstStyle/>
        <a:p>
          <a:endParaRPr lang="en-US"/>
        </a:p>
      </dgm:t>
    </dgm:pt>
    <dgm:pt modelId="{333394CF-5A40-754F-9C69-F72686B86ECA}">
      <dgm:prSet phldrT="[Text]" custT="1"/>
      <dgm:spPr>
        <a:xfrm>
          <a:off x="2919633" y="1060439"/>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Self-employed</a:t>
          </a:r>
        </a:p>
      </dgm:t>
    </dgm:pt>
    <dgm:pt modelId="{E1A96507-C5A7-C54B-9D9E-FED8C9F40856}" type="parTrans" cxnId="{967ABEF0-5EB7-4241-97D1-47CD0D541B8B}">
      <dgm:prSet/>
      <dgm:spPr>
        <a:xfrm>
          <a:off x="2763256" y="747685"/>
          <a:ext cx="901029" cy="312753"/>
        </a:xfrm>
        <a:custGeom>
          <a:avLst/>
          <a:gdLst/>
          <a:ahLst/>
          <a:cxnLst/>
          <a:rect l="0" t="0" r="0" b="0"/>
          <a:pathLst>
            <a:path>
              <a:moveTo>
                <a:pt x="0" y="0"/>
              </a:moveTo>
              <a:lnTo>
                <a:pt x="0" y="156376"/>
              </a:lnTo>
              <a:lnTo>
                <a:pt x="901029" y="156376"/>
              </a:lnTo>
              <a:lnTo>
                <a:pt x="901029" y="312753"/>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49E5A923-FD58-2F42-B780-528644AE5581}" type="sibTrans" cxnId="{967ABEF0-5EB7-4241-97D1-47CD0D541B8B}">
      <dgm:prSet/>
      <dgm:spPr/>
      <dgm:t>
        <a:bodyPr/>
        <a:lstStyle/>
        <a:p>
          <a:endParaRPr lang="en-US"/>
        </a:p>
      </dgm:t>
    </dgm:pt>
    <dgm:pt modelId="{24A44262-A286-C74D-BA64-A7FD44785631}">
      <dgm:prSet phldrT="[Text]" custT="1"/>
      <dgm:spPr>
        <a:xfrm>
          <a:off x="3291959" y="2117845"/>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Sep</a:t>
          </a:r>
        </a:p>
        <a:p>
          <a:pPr>
            <a:buNone/>
          </a:pPr>
          <a:r>
            <a:rPr lang="en-US" sz="1400" cap="all" baseline="0">
              <a:solidFill>
                <a:sysClr val="window" lastClr="FFFFFF"/>
              </a:solidFill>
              <a:latin typeface="Helvetica Neue"/>
              <a:ea typeface="+mn-ea"/>
              <a:cs typeface="+mn-cs"/>
            </a:rPr>
            <a:t>(Simplified Employee Pension)</a:t>
          </a:r>
        </a:p>
      </dgm:t>
    </dgm:pt>
    <dgm:pt modelId="{26B06FDB-D252-DF46-A7FD-07CD10E257D2}" type="parTrans" cxnId="{36F18E3B-F74E-0144-B4E5-92A240742016}">
      <dgm:prSet/>
      <dgm:spPr>
        <a:xfrm>
          <a:off x="3068563" y="1805091"/>
          <a:ext cx="223395" cy="685080"/>
        </a:xfrm>
        <a:custGeom>
          <a:avLst/>
          <a:gdLst/>
          <a:ahLst/>
          <a:cxnLst/>
          <a:rect l="0" t="0" r="0" b="0"/>
          <a:pathLst>
            <a:path>
              <a:moveTo>
                <a:pt x="0" y="0"/>
              </a:moveTo>
              <a:lnTo>
                <a:pt x="0" y="685080"/>
              </a:lnTo>
              <a:lnTo>
                <a:pt x="223395" y="68508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FF127A76-A383-D149-93E8-0FDC7AB2CCDA}" type="sibTrans" cxnId="{36F18E3B-F74E-0144-B4E5-92A240742016}">
      <dgm:prSet/>
      <dgm:spPr/>
      <dgm:t>
        <a:bodyPr/>
        <a:lstStyle/>
        <a:p>
          <a:endParaRPr lang="en-US"/>
        </a:p>
      </dgm:t>
    </dgm:pt>
    <dgm:pt modelId="{27DE94BD-CB4C-2541-8F21-E62AEE97C6F3}">
      <dgm:prSet phldrT="[Text]" custT="1"/>
      <dgm:spPr>
        <a:xfrm>
          <a:off x="3291959" y="3175251"/>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SIMPLE</a:t>
          </a:r>
        </a:p>
        <a:p>
          <a:pPr>
            <a:buNone/>
          </a:pPr>
          <a:r>
            <a:rPr lang="en-US" sz="1400" cap="all" baseline="0">
              <a:solidFill>
                <a:sysClr val="window" lastClr="FFFFFF"/>
              </a:solidFill>
              <a:latin typeface="Helvetica Neue"/>
              <a:ea typeface="+mn-ea"/>
              <a:cs typeface="+mn-cs"/>
            </a:rPr>
            <a:t>(Savings Income MATCH Plan for Employees)</a:t>
          </a:r>
        </a:p>
      </dgm:t>
    </dgm:pt>
    <dgm:pt modelId="{5C311A91-F3D6-CD40-9CD7-36A2CADA341B}" type="parTrans" cxnId="{336E478E-F3E1-AA4D-BB5D-FDCF36820D43}">
      <dgm:prSet/>
      <dgm:spPr>
        <a:xfrm>
          <a:off x="3068563" y="1805091"/>
          <a:ext cx="223395" cy="1742486"/>
        </a:xfrm>
        <a:custGeom>
          <a:avLst/>
          <a:gdLst/>
          <a:ahLst/>
          <a:cxnLst/>
          <a:rect l="0" t="0" r="0" b="0"/>
          <a:pathLst>
            <a:path>
              <a:moveTo>
                <a:pt x="0" y="0"/>
              </a:moveTo>
              <a:lnTo>
                <a:pt x="0" y="1742486"/>
              </a:lnTo>
              <a:lnTo>
                <a:pt x="223395" y="174248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D6D24068-5279-E145-A5F5-2B505433651D}" type="sibTrans" cxnId="{336E478E-F3E1-AA4D-BB5D-FDCF36820D43}">
      <dgm:prSet/>
      <dgm:spPr/>
      <dgm:t>
        <a:bodyPr/>
        <a:lstStyle/>
        <a:p>
          <a:endParaRPr lang="en-US"/>
        </a:p>
      </dgm:t>
    </dgm:pt>
    <dgm:pt modelId="{DEBF6527-8F82-E348-B092-42636584E64F}">
      <dgm:prSet phldrT="[Text]" custT="1"/>
      <dgm:spPr>
        <a:xfrm>
          <a:off x="3291959" y="4232657"/>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Keough</a:t>
          </a:r>
        </a:p>
        <a:p>
          <a:pPr>
            <a:buNone/>
          </a:pPr>
          <a:r>
            <a:rPr lang="en-US" sz="1400" cap="all" baseline="0">
              <a:solidFill>
                <a:sysClr val="window" lastClr="FFFFFF"/>
              </a:solidFill>
              <a:latin typeface="Helvetica Neue"/>
              <a:ea typeface="+mn-ea"/>
              <a:cs typeface="+mn-cs"/>
            </a:rPr>
            <a:t>(Tax advantaged retirement plan for self-employed)</a:t>
          </a:r>
        </a:p>
      </dgm:t>
    </dgm:pt>
    <dgm:pt modelId="{F80FD06E-E1E0-384E-9C2C-E844ED601E35}" type="parTrans" cxnId="{7FB787AD-C549-FC48-B9FE-68C79427D226}">
      <dgm:prSet/>
      <dgm:spPr>
        <a:xfrm>
          <a:off x="3068563" y="1805091"/>
          <a:ext cx="223395" cy="2799892"/>
        </a:xfrm>
        <a:custGeom>
          <a:avLst/>
          <a:gdLst/>
          <a:ahLst/>
          <a:cxnLst/>
          <a:rect l="0" t="0" r="0" b="0"/>
          <a:pathLst>
            <a:path>
              <a:moveTo>
                <a:pt x="0" y="0"/>
              </a:moveTo>
              <a:lnTo>
                <a:pt x="0" y="2799892"/>
              </a:lnTo>
              <a:lnTo>
                <a:pt x="223395" y="2799892"/>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D742C885-6526-C64F-B9A7-C49B818674C9}" type="sibTrans" cxnId="{7FB787AD-C549-FC48-B9FE-68C79427D226}">
      <dgm:prSet/>
      <dgm:spPr/>
      <dgm:t>
        <a:bodyPr/>
        <a:lstStyle/>
        <a:p>
          <a:endParaRPr lang="en-US"/>
        </a:p>
      </dgm:t>
    </dgm:pt>
    <dgm:pt modelId="{403F41D3-9E89-4F25-BE10-380223666895}" type="pres">
      <dgm:prSet presAssocID="{327C8C80-CA22-40CE-816B-3E6D26BB2754}" presName="hierChild1" presStyleCnt="0">
        <dgm:presLayoutVars>
          <dgm:orgChart val="1"/>
          <dgm:chPref val="1"/>
          <dgm:dir/>
          <dgm:animOne val="branch"/>
          <dgm:animLvl val="lvl"/>
          <dgm:resizeHandles/>
        </dgm:presLayoutVars>
      </dgm:prSet>
      <dgm:spPr/>
    </dgm:pt>
    <dgm:pt modelId="{68B5356C-8FBE-41A6-9CEA-060FBF1C3C05}" type="pres">
      <dgm:prSet presAssocID="{5FD755A7-239E-446B-BA45-9394F7AD8C42}" presName="hierRoot1" presStyleCnt="0">
        <dgm:presLayoutVars>
          <dgm:hierBranch val="init"/>
        </dgm:presLayoutVars>
      </dgm:prSet>
      <dgm:spPr/>
    </dgm:pt>
    <dgm:pt modelId="{B5ABA5D2-25C3-429D-8719-72E098A8D7C6}" type="pres">
      <dgm:prSet presAssocID="{5FD755A7-239E-446B-BA45-9394F7AD8C42}" presName="rootComposite1" presStyleCnt="0"/>
      <dgm:spPr/>
    </dgm:pt>
    <dgm:pt modelId="{50149BD2-C2D4-466B-9972-674F87E2FCB5}" type="pres">
      <dgm:prSet presAssocID="{5FD755A7-239E-446B-BA45-9394F7AD8C42}" presName="rootText1" presStyleLbl="node0" presStyleIdx="0" presStyleCnt="3">
        <dgm:presLayoutVars>
          <dgm:chPref val="3"/>
        </dgm:presLayoutVars>
      </dgm:prSet>
      <dgm:spPr>
        <a:prstGeom prst="roundRect">
          <a:avLst/>
        </a:prstGeom>
      </dgm:spPr>
    </dgm:pt>
    <dgm:pt modelId="{E3F1A05B-E212-4D67-81A3-645CF32257C4}" type="pres">
      <dgm:prSet presAssocID="{5FD755A7-239E-446B-BA45-9394F7AD8C42}" presName="rootConnector1" presStyleLbl="node1" presStyleIdx="0" presStyleCnt="0"/>
      <dgm:spPr/>
    </dgm:pt>
    <dgm:pt modelId="{11DB7658-5F32-489C-A4F9-F450610A6FE4}" type="pres">
      <dgm:prSet presAssocID="{5FD755A7-239E-446B-BA45-9394F7AD8C42}" presName="hierChild2" presStyleCnt="0"/>
      <dgm:spPr/>
    </dgm:pt>
    <dgm:pt modelId="{F497ED21-B56D-0B46-91A9-183CDFCA9186}" type="pres">
      <dgm:prSet presAssocID="{459373DC-5E95-9144-AEB4-1A701AEA21F9}" presName="Name37" presStyleLbl="parChTrans1D2" presStyleIdx="0" presStyleCnt="2"/>
      <dgm:spPr/>
    </dgm:pt>
    <dgm:pt modelId="{8969686B-94B9-AF4D-94F0-25201AB912E1}" type="pres">
      <dgm:prSet presAssocID="{08B46AC2-1307-7F49-946D-2B7C35AFE472}" presName="hierRoot2" presStyleCnt="0">
        <dgm:presLayoutVars>
          <dgm:hierBranch val="init"/>
        </dgm:presLayoutVars>
      </dgm:prSet>
      <dgm:spPr/>
    </dgm:pt>
    <dgm:pt modelId="{E90A5F7A-D70A-924D-A26B-9DAD4933E3B2}" type="pres">
      <dgm:prSet presAssocID="{08B46AC2-1307-7F49-946D-2B7C35AFE472}" presName="rootComposite" presStyleCnt="0"/>
      <dgm:spPr/>
    </dgm:pt>
    <dgm:pt modelId="{E831BD12-09E8-B846-8CA9-01C3B7FCA7D1}" type="pres">
      <dgm:prSet presAssocID="{08B46AC2-1307-7F49-946D-2B7C35AFE472}" presName="rootText" presStyleLbl="node2" presStyleIdx="0" presStyleCnt="2">
        <dgm:presLayoutVars>
          <dgm:chPref val="3"/>
        </dgm:presLayoutVars>
      </dgm:prSet>
      <dgm:spPr>
        <a:prstGeom prst="roundRect">
          <a:avLst/>
        </a:prstGeom>
      </dgm:spPr>
    </dgm:pt>
    <dgm:pt modelId="{0999D7C4-0C6D-3643-8366-7CC298C905ED}" type="pres">
      <dgm:prSet presAssocID="{08B46AC2-1307-7F49-946D-2B7C35AFE472}" presName="rootConnector" presStyleLbl="node2" presStyleIdx="0" presStyleCnt="2"/>
      <dgm:spPr/>
    </dgm:pt>
    <dgm:pt modelId="{7F284B48-970B-D14E-A3C9-EF2BAD36F572}" type="pres">
      <dgm:prSet presAssocID="{08B46AC2-1307-7F49-946D-2B7C35AFE472}" presName="hierChild4" presStyleCnt="0"/>
      <dgm:spPr/>
    </dgm:pt>
    <dgm:pt modelId="{48120AA2-8FA3-FE4B-8AE3-839FBC666B85}" type="pres">
      <dgm:prSet presAssocID="{D58449FF-73AA-4240-A62C-3B273E75EB67}" presName="Name37" presStyleLbl="parChTrans1D3" presStyleIdx="0" presStyleCnt="5"/>
      <dgm:spPr/>
    </dgm:pt>
    <dgm:pt modelId="{C97A1BAF-07DB-1A41-8BF9-56DF321C3E80}" type="pres">
      <dgm:prSet presAssocID="{59914ED0-51A5-2246-A579-66585FDE2594}" presName="hierRoot2" presStyleCnt="0">
        <dgm:presLayoutVars>
          <dgm:hierBranch val="init"/>
        </dgm:presLayoutVars>
      </dgm:prSet>
      <dgm:spPr/>
    </dgm:pt>
    <dgm:pt modelId="{AC1C4473-633F-9E45-8667-4E8F298ED40B}" type="pres">
      <dgm:prSet presAssocID="{59914ED0-51A5-2246-A579-66585FDE2594}" presName="rootComposite" presStyleCnt="0"/>
      <dgm:spPr/>
    </dgm:pt>
    <dgm:pt modelId="{2C631487-38AB-CB49-94E2-8AF7A6C3E666}" type="pres">
      <dgm:prSet presAssocID="{59914ED0-51A5-2246-A579-66585FDE2594}" presName="rootText" presStyleLbl="node3" presStyleIdx="0" presStyleCnt="5">
        <dgm:presLayoutVars>
          <dgm:chPref val="3"/>
        </dgm:presLayoutVars>
      </dgm:prSet>
      <dgm:spPr>
        <a:prstGeom prst="roundRect">
          <a:avLst/>
        </a:prstGeom>
      </dgm:spPr>
    </dgm:pt>
    <dgm:pt modelId="{FCE94572-2294-774A-A7F1-12C6B0C256D1}" type="pres">
      <dgm:prSet presAssocID="{59914ED0-51A5-2246-A579-66585FDE2594}" presName="rootConnector" presStyleLbl="node3" presStyleIdx="0" presStyleCnt="5"/>
      <dgm:spPr/>
    </dgm:pt>
    <dgm:pt modelId="{72912EFB-5C40-8848-8A2D-AB28B709FF04}" type="pres">
      <dgm:prSet presAssocID="{59914ED0-51A5-2246-A579-66585FDE2594}" presName="hierChild4" presStyleCnt="0"/>
      <dgm:spPr/>
    </dgm:pt>
    <dgm:pt modelId="{6501D413-D11B-0544-AE3E-7082E74DBDC2}" type="pres">
      <dgm:prSet presAssocID="{59914ED0-51A5-2246-A579-66585FDE2594}" presName="hierChild5" presStyleCnt="0"/>
      <dgm:spPr/>
    </dgm:pt>
    <dgm:pt modelId="{A8A5C853-15E6-9B45-8144-2B6C90C3062E}" type="pres">
      <dgm:prSet presAssocID="{B69C4FAD-C385-984D-B4AF-686079D796CC}" presName="Name37" presStyleLbl="parChTrans1D3" presStyleIdx="1" presStyleCnt="5"/>
      <dgm:spPr/>
    </dgm:pt>
    <dgm:pt modelId="{07B5466C-2AF8-284E-81F3-A5F3C11839D8}" type="pres">
      <dgm:prSet presAssocID="{BA884724-7D63-5A4F-A323-ADAF84084F28}" presName="hierRoot2" presStyleCnt="0">
        <dgm:presLayoutVars>
          <dgm:hierBranch val="init"/>
        </dgm:presLayoutVars>
      </dgm:prSet>
      <dgm:spPr/>
    </dgm:pt>
    <dgm:pt modelId="{63198152-BA7B-A941-8B49-FB2A9B3B1F8D}" type="pres">
      <dgm:prSet presAssocID="{BA884724-7D63-5A4F-A323-ADAF84084F28}" presName="rootComposite" presStyleCnt="0"/>
      <dgm:spPr/>
    </dgm:pt>
    <dgm:pt modelId="{D3815EA3-A64D-4A45-B4E3-ADC13BB3190E}" type="pres">
      <dgm:prSet presAssocID="{BA884724-7D63-5A4F-A323-ADAF84084F28}" presName="rootText" presStyleLbl="node3" presStyleIdx="1" presStyleCnt="5">
        <dgm:presLayoutVars>
          <dgm:chPref val="3"/>
        </dgm:presLayoutVars>
      </dgm:prSet>
      <dgm:spPr>
        <a:prstGeom prst="roundRect">
          <a:avLst/>
        </a:prstGeom>
      </dgm:spPr>
    </dgm:pt>
    <dgm:pt modelId="{EA693668-AC7B-E247-8C47-C4532D26C507}" type="pres">
      <dgm:prSet presAssocID="{BA884724-7D63-5A4F-A323-ADAF84084F28}" presName="rootConnector" presStyleLbl="node3" presStyleIdx="1" presStyleCnt="5"/>
      <dgm:spPr/>
    </dgm:pt>
    <dgm:pt modelId="{A2C58E31-C769-6840-9D40-CFE08D71AAC1}" type="pres">
      <dgm:prSet presAssocID="{BA884724-7D63-5A4F-A323-ADAF84084F28}" presName="hierChild4" presStyleCnt="0"/>
      <dgm:spPr/>
    </dgm:pt>
    <dgm:pt modelId="{AB331602-4DCC-D44C-A7C9-334206B25902}" type="pres">
      <dgm:prSet presAssocID="{BA884724-7D63-5A4F-A323-ADAF84084F28}" presName="hierChild5" presStyleCnt="0"/>
      <dgm:spPr/>
    </dgm:pt>
    <dgm:pt modelId="{FDBC30EE-B409-CB41-8806-CBE6A6E0C160}" type="pres">
      <dgm:prSet presAssocID="{08B46AC2-1307-7F49-946D-2B7C35AFE472}" presName="hierChild5" presStyleCnt="0"/>
      <dgm:spPr/>
    </dgm:pt>
    <dgm:pt modelId="{721709D5-A3E1-DD42-9DF6-06CDD9BA064C}" type="pres">
      <dgm:prSet presAssocID="{E1A96507-C5A7-C54B-9D9E-FED8C9F40856}" presName="Name37" presStyleLbl="parChTrans1D2" presStyleIdx="1" presStyleCnt="2"/>
      <dgm:spPr/>
    </dgm:pt>
    <dgm:pt modelId="{2C2E6677-3C66-FC41-ACD9-B278ECDC8C24}" type="pres">
      <dgm:prSet presAssocID="{333394CF-5A40-754F-9C69-F72686B86ECA}" presName="hierRoot2" presStyleCnt="0">
        <dgm:presLayoutVars>
          <dgm:hierBranch val="init"/>
        </dgm:presLayoutVars>
      </dgm:prSet>
      <dgm:spPr/>
    </dgm:pt>
    <dgm:pt modelId="{BCE38D8C-E524-B34F-8E5E-ECDFCDCE2C8F}" type="pres">
      <dgm:prSet presAssocID="{333394CF-5A40-754F-9C69-F72686B86ECA}" presName="rootComposite" presStyleCnt="0"/>
      <dgm:spPr/>
    </dgm:pt>
    <dgm:pt modelId="{EF803765-984C-1C4A-98DB-AE799D0584E9}" type="pres">
      <dgm:prSet presAssocID="{333394CF-5A40-754F-9C69-F72686B86ECA}" presName="rootText" presStyleLbl="node2" presStyleIdx="1" presStyleCnt="2">
        <dgm:presLayoutVars>
          <dgm:chPref val="3"/>
        </dgm:presLayoutVars>
      </dgm:prSet>
      <dgm:spPr>
        <a:prstGeom prst="roundRect">
          <a:avLst/>
        </a:prstGeom>
      </dgm:spPr>
    </dgm:pt>
    <dgm:pt modelId="{AB263513-8D04-6F42-9CD3-DAF56BA955D6}" type="pres">
      <dgm:prSet presAssocID="{333394CF-5A40-754F-9C69-F72686B86ECA}" presName="rootConnector" presStyleLbl="node2" presStyleIdx="1" presStyleCnt="2"/>
      <dgm:spPr/>
    </dgm:pt>
    <dgm:pt modelId="{CB4428A2-2E26-D745-B922-DB9295483908}" type="pres">
      <dgm:prSet presAssocID="{333394CF-5A40-754F-9C69-F72686B86ECA}" presName="hierChild4" presStyleCnt="0"/>
      <dgm:spPr/>
    </dgm:pt>
    <dgm:pt modelId="{CAB5EEEA-2A84-D547-A383-360256BF3EFB}" type="pres">
      <dgm:prSet presAssocID="{26B06FDB-D252-DF46-A7FD-07CD10E257D2}" presName="Name37" presStyleLbl="parChTrans1D3" presStyleIdx="2" presStyleCnt="5"/>
      <dgm:spPr/>
    </dgm:pt>
    <dgm:pt modelId="{4AEFC4C1-B49A-B946-9066-48245D024EC6}" type="pres">
      <dgm:prSet presAssocID="{24A44262-A286-C74D-BA64-A7FD44785631}" presName="hierRoot2" presStyleCnt="0">
        <dgm:presLayoutVars>
          <dgm:hierBranch val="init"/>
        </dgm:presLayoutVars>
      </dgm:prSet>
      <dgm:spPr/>
    </dgm:pt>
    <dgm:pt modelId="{904F42B1-BB1A-7740-84BF-12835F91E3EE}" type="pres">
      <dgm:prSet presAssocID="{24A44262-A286-C74D-BA64-A7FD44785631}" presName="rootComposite" presStyleCnt="0"/>
      <dgm:spPr/>
    </dgm:pt>
    <dgm:pt modelId="{AB32576D-A59F-5441-BCFC-F3F8E3F44F78}" type="pres">
      <dgm:prSet presAssocID="{24A44262-A286-C74D-BA64-A7FD44785631}" presName="rootText" presStyleLbl="node3" presStyleIdx="2" presStyleCnt="5" custScaleX="187723">
        <dgm:presLayoutVars>
          <dgm:chPref val="3"/>
        </dgm:presLayoutVars>
      </dgm:prSet>
      <dgm:spPr>
        <a:prstGeom prst="roundRect">
          <a:avLst/>
        </a:prstGeom>
      </dgm:spPr>
    </dgm:pt>
    <dgm:pt modelId="{D8FAD209-6083-B142-9700-68931FB649A7}" type="pres">
      <dgm:prSet presAssocID="{24A44262-A286-C74D-BA64-A7FD44785631}" presName="rootConnector" presStyleLbl="node3" presStyleIdx="2" presStyleCnt="5"/>
      <dgm:spPr/>
    </dgm:pt>
    <dgm:pt modelId="{4F4786C6-5DBE-0B49-810A-A8A2EAB56CD9}" type="pres">
      <dgm:prSet presAssocID="{24A44262-A286-C74D-BA64-A7FD44785631}" presName="hierChild4" presStyleCnt="0"/>
      <dgm:spPr/>
    </dgm:pt>
    <dgm:pt modelId="{8654012C-F55A-2144-BF33-8363045899CF}" type="pres">
      <dgm:prSet presAssocID="{24A44262-A286-C74D-BA64-A7FD44785631}" presName="hierChild5" presStyleCnt="0"/>
      <dgm:spPr/>
    </dgm:pt>
    <dgm:pt modelId="{26AD42A3-C88B-4E4F-A421-1EC272096DEE}" type="pres">
      <dgm:prSet presAssocID="{5C311A91-F3D6-CD40-9CD7-36A2CADA341B}" presName="Name37" presStyleLbl="parChTrans1D3" presStyleIdx="3" presStyleCnt="5"/>
      <dgm:spPr/>
    </dgm:pt>
    <dgm:pt modelId="{F9FDD4A7-D560-EB44-881D-03917A8A5821}" type="pres">
      <dgm:prSet presAssocID="{27DE94BD-CB4C-2541-8F21-E62AEE97C6F3}" presName="hierRoot2" presStyleCnt="0">
        <dgm:presLayoutVars>
          <dgm:hierBranch val="init"/>
        </dgm:presLayoutVars>
      </dgm:prSet>
      <dgm:spPr/>
    </dgm:pt>
    <dgm:pt modelId="{1A895393-8189-9A49-939A-5E1A34F0796C}" type="pres">
      <dgm:prSet presAssocID="{27DE94BD-CB4C-2541-8F21-E62AEE97C6F3}" presName="rootComposite" presStyleCnt="0"/>
      <dgm:spPr/>
    </dgm:pt>
    <dgm:pt modelId="{853ED383-70E9-8A45-8399-23CE90EA2577}" type="pres">
      <dgm:prSet presAssocID="{27DE94BD-CB4C-2541-8F21-E62AEE97C6F3}" presName="rootText" presStyleLbl="node3" presStyleIdx="3" presStyleCnt="5" custScaleX="332367">
        <dgm:presLayoutVars>
          <dgm:chPref val="3"/>
        </dgm:presLayoutVars>
      </dgm:prSet>
      <dgm:spPr>
        <a:prstGeom prst="roundRect">
          <a:avLst/>
        </a:prstGeom>
      </dgm:spPr>
    </dgm:pt>
    <dgm:pt modelId="{E6D98EA1-CDCA-D145-A845-F725F86CFF4E}" type="pres">
      <dgm:prSet presAssocID="{27DE94BD-CB4C-2541-8F21-E62AEE97C6F3}" presName="rootConnector" presStyleLbl="node3" presStyleIdx="3" presStyleCnt="5"/>
      <dgm:spPr/>
    </dgm:pt>
    <dgm:pt modelId="{6FA5A594-DBA8-A843-83C1-C4D88A909E01}" type="pres">
      <dgm:prSet presAssocID="{27DE94BD-CB4C-2541-8F21-E62AEE97C6F3}" presName="hierChild4" presStyleCnt="0"/>
      <dgm:spPr/>
    </dgm:pt>
    <dgm:pt modelId="{A7475CE6-15FD-7C43-809C-C71BB0EA15E9}" type="pres">
      <dgm:prSet presAssocID="{27DE94BD-CB4C-2541-8F21-E62AEE97C6F3}" presName="hierChild5" presStyleCnt="0"/>
      <dgm:spPr/>
    </dgm:pt>
    <dgm:pt modelId="{1728B442-07A2-2844-A211-53C5922E09E2}" type="pres">
      <dgm:prSet presAssocID="{F80FD06E-E1E0-384E-9C2C-E844ED601E35}" presName="Name37" presStyleLbl="parChTrans1D3" presStyleIdx="4" presStyleCnt="5"/>
      <dgm:spPr/>
    </dgm:pt>
    <dgm:pt modelId="{83B1C6DF-7C09-6540-9ACA-A5BC57CCE9C6}" type="pres">
      <dgm:prSet presAssocID="{DEBF6527-8F82-E348-B092-42636584E64F}" presName="hierRoot2" presStyleCnt="0">
        <dgm:presLayoutVars>
          <dgm:hierBranch val="init"/>
        </dgm:presLayoutVars>
      </dgm:prSet>
      <dgm:spPr/>
    </dgm:pt>
    <dgm:pt modelId="{E5743754-7C13-4B4A-80FC-7530108F65B8}" type="pres">
      <dgm:prSet presAssocID="{DEBF6527-8F82-E348-B092-42636584E64F}" presName="rootComposite" presStyleCnt="0"/>
      <dgm:spPr/>
    </dgm:pt>
    <dgm:pt modelId="{BF0ABB96-25A8-874E-B117-5EA9DF6C456C}" type="pres">
      <dgm:prSet presAssocID="{DEBF6527-8F82-E348-B092-42636584E64F}" presName="rootText" presStyleLbl="node3" presStyleIdx="4" presStyleCnt="5" custScaleX="386026">
        <dgm:presLayoutVars>
          <dgm:chPref val="3"/>
        </dgm:presLayoutVars>
      </dgm:prSet>
      <dgm:spPr>
        <a:prstGeom prst="roundRect">
          <a:avLst/>
        </a:prstGeom>
      </dgm:spPr>
    </dgm:pt>
    <dgm:pt modelId="{F2B03185-5B59-9449-9450-4B21EDC1E33E}" type="pres">
      <dgm:prSet presAssocID="{DEBF6527-8F82-E348-B092-42636584E64F}" presName="rootConnector" presStyleLbl="node3" presStyleIdx="4" presStyleCnt="5"/>
      <dgm:spPr/>
    </dgm:pt>
    <dgm:pt modelId="{EB30E083-2FCE-4D48-BC81-FE6B32175458}" type="pres">
      <dgm:prSet presAssocID="{DEBF6527-8F82-E348-B092-42636584E64F}" presName="hierChild4" presStyleCnt="0"/>
      <dgm:spPr/>
    </dgm:pt>
    <dgm:pt modelId="{48D0493A-DB8B-924C-A30A-D95E8D60E0EC}" type="pres">
      <dgm:prSet presAssocID="{DEBF6527-8F82-E348-B092-42636584E64F}" presName="hierChild5" presStyleCnt="0"/>
      <dgm:spPr/>
    </dgm:pt>
    <dgm:pt modelId="{8DEF8A4B-42BE-AA4E-9820-4960554CE38B}" type="pres">
      <dgm:prSet presAssocID="{333394CF-5A40-754F-9C69-F72686B86ECA}" presName="hierChild5" presStyleCnt="0"/>
      <dgm:spPr/>
    </dgm:pt>
    <dgm:pt modelId="{8216A928-F1A0-4C47-A5EE-434E4CCAA77F}" type="pres">
      <dgm:prSet presAssocID="{5FD755A7-239E-446B-BA45-9394F7AD8C42}" presName="hierChild3" presStyleCnt="0"/>
      <dgm:spPr/>
    </dgm:pt>
    <dgm:pt modelId="{528DDDF2-EB4A-1041-B597-5520F9EC7C6F}" type="pres">
      <dgm:prSet presAssocID="{EF1ADE07-F377-A245-A532-A2EEB42DF911}" presName="hierRoot1" presStyleCnt="0">
        <dgm:presLayoutVars>
          <dgm:hierBranch val="init"/>
        </dgm:presLayoutVars>
      </dgm:prSet>
      <dgm:spPr/>
    </dgm:pt>
    <dgm:pt modelId="{13BA1E35-0571-AC4F-9F88-0F146B9CE4BD}" type="pres">
      <dgm:prSet presAssocID="{EF1ADE07-F377-A245-A532-A2EEB42DF911}" presName="rootComposite1" presStyleCnt="0"/>
      <dgm:spPr/>
    </dgm:pt>
    <dgm:pt modelId="{4E6E6873-7D0F-574C-8E22-834E0DEDC45A}" type="pres">
      <dgm:prSet presAssocID="{EF1ADE07-F377-A245-A532-A2EEB42DF911}" presName="rootText1" presStyleLbl="node0" presStyleIdx="1" presStyleCnt="3">
        <dgm:presLayoutVars>
          <dgm:chPref val="3"/>
        </dgm:presLayoutVars>
      </dgm:prSet>
      <dgm:spPr>
        <a:prstGeom prst="roundRect">
          <a:avLst/>
        </a:prstGeom>
      </dgm:spPr>
    </dgm:pt>
    <dgm:pt modelId="{1D0F628F-A7BF-6D4E-8227-2A00847D83C7}" type="pres">
      <dgm:prSet presAssocID="{EF1ADE07-F377-A245-A532-A2EEB42DF911}" presName="rootConnector1" presStyleLbl="node1" presStyleIdx="0" presStyleCnt="0"/>
      <dgm:spPr/>
    </dgm:pt>
    <dgm:pt modelId="{367F4163-2585-8345-8D06-92817CDB7631}" type="pres">
      <dgm:prSet presAssocID="{EF1ADE07-F377-A245-A532-A2EEB42DF911}" presName="hierChild2" presStyleCnt="0"/>
      <dgm:spPr/>
    </dgm:pt>
    <dgm:pt modelId="{5B430957-B259-C044-942B-1CDA5AD2F25B}" type="pres">
      <dgm:prSet presAssocID="{EF1ADE07-F377-A245-A532-A2EEB42DF911}" presName="hierChild3" presStyleCnt="0"/>
      <dgm:spPr/>
    </dgm:pt>
    <dgm:pt modelId="{B7BC2A7B-17D1-5F43-9614-DF83583F39F7}" type="pres">
      <dgm:prSet presAssocID="{72449C3F-8660-434B-A393-E893B7007970}" presName="hierRoot1" presStyleCnt="0">
        <dgm:presLayoutVars>
          <dgm:hierBranch val="init"/>
        </dgm:presLayoutVars>
      </dgm:prSet>
      <dgm:spPr/>
    </dgm:pt>
    <dgm:pt modelId="{0B832660-8659-AD4F-8BE1-A386E689BA2A}" type="pres">
      <dgm:prSet presAssocID="{72449C3F-8660-434B-A393-E893B7007970}" presName="rootComposite1" presStyleCnt="0"/>
      <dgm:spPr/>
    </dgm:pt>
    <dgm:pt modelId="{C7B93D2F-8D60-E846-8766-643E0999700A}" type="pres">
      <dgm:prSet presAssocID="{72449C3F-8660-434B-A393-E893B7007970}" presName="rootText1" presStyleLbl="node0" presStyleIdx="2" presStyleCnt="3">
        <dgm:presLayoutVars>
          <dgm:chPref val="3"/>
        </dgm:presLayoutVars>
      </dgm:prSet>
      <dgm:spPr>
        <a:prstGeom prst="roundRect">
          <a:avLst/>
        </a:prstGeom>
      </dgm:spPr>
    </dgm:pt>
    <dgm:pt modelId="{DDF9D144-1934-FB43-A9E7-BD5FD5B428BA}" type="pres">
      <dgm:prSet presAssocID="{72449C3F-8660-434B-A393-E893B7007970}" presName="rootConnector1" presStyleLbl="node1" presStyleIdx="0" presStyleCnt="0"/>
      <dgm:spPr/>
    </dgm:pt>
    <dgm:pt modelId="{C7340F14-E889-6040-8E22-24DF85F5943A}" type="pres">
      <dgm:prSet presAssocID="{72449C3F-8660-434B-A393-E893B7007970}" presName="hierChild2" presStyleCnt="0"/>
      <dgm:spPr/>
    </dgm:pt>
    <dgm:pt modelId="{9DB735E3-B6C9-B742-9950-E03425FE9DFB}" type="pres">
      <dgm:prSet presAssocID="{72449C3F-8660-434B-A393-E893B7007970}" presName="hierChild3" presStyleCnt="0"/>
      <dgm:spPr/>
    </dgm:pt>
  </dgm:ptLst>
  <dgm:cxnLst>
    <dgm:cxn modelId="{F14AB714-D204-F243-B4FD-A6BFA5386A87}" type="presOf" srcId="{BA884724-7D63-5A4F-A323-ADAF84084F28}" destId="{D3815EA3-A64D-4A45-B4E3-ADC13BB3190E}" srcOrd="0" destOrd="0" presId="urn:microsoft.com/office/officeart/2005/8/layout/orgChart1"/>
    <dgm:cxn modelId="{34E1A921-C7A3-6B42-9AFF-901EE896C6B3}" type="presOf" srcId="{333394CF-5A40-754F-9C69-F72686B86ECA}" destId="{EF803765-984C-1C4A-98DB-AE799D0584E9}" srcOrd="0" destOrd="0" presId="urn:microsoft.com/office/officeart/2005/8/layout/orgChart1"/>
    <dgm:cxn modelId="{D0201324-01F6-4C30-BD3D-ACCD0E55D5B1}" type="presOf" srcId="{327C8C80-CA22-40CE-816B-3E6D26BB2754}" destId="{403F41D3-9E89-4F25-BE10-380223666895}" srcOrd="0" destOrd="0" presId="urn:microsoft.com/office/officeart/2005/8/layout/orgChart1"/>
    <dgm:cxn modelId="{5BF95333-04C0-534E-AD0F-6FB03DA58C5C}" type="presOf" srcId="{DEBF6527-8F82-E348-B092-42636584E64F}" destId="{BF0ABB96-25A8-874E-B117-5EA9DF6C456C}" srcOrd="0" destOrd="0" presId="urn:microsoft.com/office/officeart/2005/8/layout/orgChart1"/>
    <dgm:cxn modelId="{861EA035-6962-C14D-8604-D2799A7996DD}" srcId="{5FD755A7-239E-446B-BA45-9394F7AD8C42}" destId="{08B46AC2-1307-7F49-946D-2B7C35AFE472}" srcOrd="0" destOrd="0" parTransId="{459373DC-5E95-9144-AEB4-1A701AEA21F9}" sibTransId="{30BF90D5-93FD-1B4D-A21A-8974E27D2D07}"/>
    <dgm:cxn modelId="{A25A1837-642A-4AE4-A8EC-B19AAEE5F619}" type="presOf" srcId="{5FD755A7-239E-446B-BA45-9394F7AD8C42}" destId="{E3F1A05B-E212-4D67-81A3-645CF32257C4}" srcOrd="1" destOrd="0" presId="urn:microsoft.com/office/officeart/2005/8/layout/orgChart1"/>
    <dgm:cxn modelId="{36F18E3B-F74E-0144-B4E5-92A240742016}" srcId="{333394CF-5A40-754F-9C69-F72686B86ECA}" destId="{24A44262-A286-C74D-BA64-A7FD44785631}" srcOrd="0" destOrd="0" parTransId="{26B06FDB-D252-DF46-A7FD-07CD10E257D2}" sibTransId="{FF127A76-A383-D149-93E8-0FDC7AB2CCDA}"/>
    <dgm:cxn modelId="{532AF43C-F44E-DD4C-8356-C5550424DE33}" type="presOf" srcId="{EF1ADE07-F377-A245-A532-A2EEB42DF911}" destId="{4E6E6873-7D0F-574C-8E22-834E0DEDC45A}" srcOrd="0" destOrd="0" presId="urn:microsoft.com/office/officeart/2005/8/layout/orgChart1"/>
    <dgm:cxn modelId="{F93F763E-C22A-1B42-BC6C-50DCC0426801}" type="presOf" srcId="{BA884724-7D63-5A4F-A323-ADAF84084F28}" destId="{EA693668-AC7B-E247-8C47-C4532D26C507}" srcOrd="1" destOrd="0" presId="urn:microsoft.com/office/officeart/2005/8/layout/orgChart1"/>
    <dgm:cxn modelId="{43296842-6C48-C243-AA86-0B4D90691BA0}" srcId="{327C8C80-CA22-40CE-816B-3E6D26BB2754}" destId="{EF1ADE07-F377-A245-A532-A2EEB42DF911}" srcOrd="1" destOrd="0" parTransId="{0E535EB9-8C2A-304E-809E-8937FB20DFB2}" sibTransId="{AF31FF40-7CF5-9247-8C68-377C01CBE671}"/>
    <dgm:cxn modelId="{DB9AD145-67F3-3741-9399-FB78C519B32D}" type="presOf" srcId="{27DE94BD-CB4C-2541-8F21-E62AEE97C6F3}" destId="{853ED383-70E9-8A45-8399-23CE90EA2577}" srcOrd="0" destOrd="0" presId="urn:microsoft.com/office/officeart/2005/8/layout/orgChart1"/>
    <dgm:cxn modelId="{C3716847-ACD4-1B41-BA70-279652AC83F7}" type="presOf" srcId="{27DE94BD-CB4C-2541-8F21-E62AEE97C6F3}" destId="{E6D98EA1-CDCA-D145-A845-F725F86CFF4E}" srcOrd="1" destOrd="0" presId="urn:microsoft.com/office/officeart/2005/8/layout/orgChart1"/>
    <dgm:cxn modelId="{6038D44D-DCC1-EA44-BF8E-85B9F563CF9D}" srcId="{327C8C80-CA22-40CE-816B-3E6D26BB2754}" destId="{72449C3F-8660-434B-A393-E893B7007970}" srcOrd="2" destOrd="0" parTransId="{04E28CEF-11DD-8546-8E3D-9497265E2DD7}" sibTransId="{F215621A-34FF-444B-8FD9-17D13DE1436E}"/>
    <dgm:cxn modelId="{95BF7550-03C9-774F-9CB9-B9600362CAD5}" type="presOf" srcId="{459373DC-5E95-9144-AEB4-1A701AEA21F9}" destId="{F497ED21-B56D-0B46-91A9-183CDFCA9186}" srcOrd="0" destOrd="0" presId="urn:microsoft.com/office/officeart/2005/8/layout/orgChart1"/>
    <dgm:cxn modelId="{0FA8A361-AC00-154C-9899-99FD850F4E0A}" type="presOf" srcId="{EF1ADE07-F377-A245-A532-A2EEB42DF911}" destId="{1D0F628F-A7BF-6D4E-8227-2A00847D83C7}" srcOrd="1" destOrd="0" presId="urn:microsoft.com/office/officeart/2005/8/layout/orgChart1"/>
    <dgm:cxn modelId="{A1AB8664-18C3-C54E-AA20-85F392DE400F}" type="presOf" srcId="{5C311A91-F3D6-CD40-9CD7-36A2CADA341B}" destId="{26AD42A3-C88B-4E4F-A421-1EC272096DEE}" srcOrd="0" destOrd="0" presId="urn:microsoft.com/office/officeart/2005/8/layout/orgChart1"/>
    <dgm:cxn modelId="{C5DF2068-50A9-B243-91F3-498950E509ED}" type="presOf" srcId="{D58449FF-73AA-4240-A62C-3B273E75EB67}" destId="{48120AA2-8FA3-FE4B-8AE3-839FBC666B85}" srcOrd="0" destOrd="0" presId="urn:microsoft.com/office/officeart/2005/8/layout/orgChart1"/>
    <dgm:cxn modelId="{B3F12D70-45C7-9B48-A31E-D02282C6382E}" type="presOf" srcId="{08B46AC2-1307-7F49-946D-2B7C35AFE472}" destId="{E831BD12-09E8-B846-8CA9-01C3B7FCA7D1}" srcOrd="0" destOrd="0" presId="urn:microsoft.com/office/officeart/2005/8/layout/orgChart1"/>
    <dgm:cxn modelId="{5308DD75-7F3F-4A7A-A0DF-43A2E505FD85}" srcId="{327C8C80-CA22-40CE-816B-3E6D26BB2754}" destId="{5FD755A7-239E-446B-BA45-9394F7AD8C42}" srcOrd="0" destOrd="0" parTransId="{E8F956FD-AAD9-42BB-9217-6AAECA7E638E}" sibTransId="{D5770F98-BF79-45F4-829F-F84D3899864A}"/>
    <dgm:cxn modelId="{AA259277-6F94-EC4E-996A-6EE8EC5B7C1D}" type="presOf" srcId="{24A44262-A286-C74D-BA64-A7FD44785631}" destId="{AB32576D-A59F-5441-BCFC-F3F8E3F44F78}" srcOrd="0" destOrd="0" presId="urn:microsoft.com/office/officeart/2005/8/layout/orgChart1"/>
    <dgm:cxn modelId="{FCDCA586-B3EF-2D43-A8C4-41C6AF177CC9}" type="presOf" srcId="{26B06FDB-D252-DF46-A7FD-07CD10E257D2}" destId="{CAB5EEEA-2A84-D547-A383-360256BF3EFB}" srcOrd="0" destOrd="0" presId="urn:microsoft.com/office/officeart/2005/8/layout/orgChart1"/>
    <dgm:cxn modelId="{336E478E-F3E1-AA4D-BB5D-FDCF36820D43}" srcId="{333394CF-5A40-754F-9C69-F72686B86ECA}" destId="{27DE94BD-CB4C-2541-8F21-E62AEE97C6F3}" srcOrd="1" destOrd="0" parTransId="{5C311A91-F3D6-CD40-9CD7-36A2CADA341B}" sibTransId="{D6D24068-5279-E145-A5F5-2B505433651D}"/>
    <dgm:cxn modelId="{F63655A0-E153-4443-B1AE-743AF9EDD1EC}" srcId="{08B46AC2-1307-7F49-946D-2B7C35AFE472}" destId="{BA884724-7D63-5A4F-A323-ADAF84084F28}" srcOrd="1" destOrd="0" parTransId="{B69C4FAD-C385-984D-B4AF-686079D796CC}" sibTransId="{949281E6-00EB-EF46-AF08-6C420FA79D78}"/>
    <dgm:cxn modelId="{2EE320A1-AA24-2B40-A4A9-9ED4FE480844}" type="presOf" srcId="{F80FD06E-E1E0-384E-9C2C-E844ED601E35}" destId="{1728B442-07A2-2844-A211-53C5922E09E2}" srcOrd="0" destOrd="0" presId="urn:microsoft.com/office/officeart/2005/8/layout/orgChart1"/>
    <dgm:cxn modelId="{01D8E6A8-B418-8B42-BB8A-91B92E1FBECB}" type="presOf" srcId="{72449C3F-8660-434B-A393-E893B7007970}" destId="{C7B93D2F-8D60-E846-8766-643E0999700A}" srcOrd="0" destOrd="0" presId="urn:microsoft.com/office/officeart/2005/8/layout/orgChart1"/>
    <dgm:cxn modelId="{7FB787AD-C549-FC48-B9FE-68C79427D226}" srcId="{333394CF-5A40-754F-9C69-F72686B86ECA}" destId="{DEBF6527-8F82-E348-B092-42636584E64F}" srcOrd="2" destOrd="0" parTransId="{F80FD06E-E1E0-384E-9C2C-E844ED601E35}" sibTransId="{D742C885-6526-C64F-B9A7-C49B818674C9}"/>
    <dgm:cxn modelId="{BAA71CC0-647E-6442-A8DF-8CC38D385086}" type="presOf" srcId="{59914ED0-51A5-2246-A579-66585FDE2594}" destId="{2C631487-38AB-CB49-94E2-8AF7A6C3E666}" srcOrd="0" destOrd="0" presId="urn:microsoft.com/office/officeart/2005/8/layout/orgChart1"/>
    <dgm:cxn modelId="{F4C755CB-7120-8D42-B9FA-B69A642AA12F}" type="presOf" srcId="{59914ED0-51A5-2246-A579-66585FDE2594}" destId="{FCE94572-2294-774A-A7F1-12C6B0C256D1}" srcOrd="1" destOrd="0" presId="urn:microsoft.com/office/officeart/2005/8/layout/orgChart1"/>
    <dgm:cxn modelId="{BC2745CC-35AD-154C-A13D-523D1A944108}" type="presOf" srcId="{B69C4FAD-C385-984D-B4AF-686079D796CC}" destId="{A8A5C853-15E6-9B45-8144-2B6C90C3062E}" srcOrd="0" destOrd="0" presId="urn:microsoft.com/office/officeart/2005/8/layout/orgChart1"/>
    <dgm:cxn modelId="{7934FCD5-B39B-C047-872C-0E2E26EE0862}" type="presOf" srcId="{72449C3F-8660-434B-A393-E893B7007970}" destId="{DDF9D144-1934-FB43-A9E7-BD5FD5B428BA}" srcOrd="1" destOrd="0" presId="urn:microsoft.com/office/officeart/2005/8/layout/orgChart1"/>
    <dgm:cxn modelId="{7334F6D9-D9EC-4646-90F4-3EABE46E4750}" type="presOf" srcId="{5FD755A7-239E-446B-BA45-9394F7AD8C42}" destId="{50149BD2-C2D4-466B-9972-674F87E2FCB5}" srcOrd="0" destOrd="0" presId="urn:microsoft.com/office/officeart/2005/8/layout/orgChart1"/>
    <dgm:cxn modelId="{2A333ADE-56CF-7245-9E7D-52A779E490BA}" type="presOf" srcId="{333394CF-5A40-754F-9C69-F72686B86ECA}" destId="{AB263513-8D04-6F42-9CD3-DAF56BA955D6}" srcOrd="1" destOrd="0" presId="urn:microsoft.com/office/officeart/2005/8/layout/orgChart1"/>
    <dgm:cxn modelId="{A86A05E2-1B72-8F4F-BCEF-E178D414CCED}" type="presOf" srcId="{E1A96507-C5A7-C54B-9D9E-FED8C9F40856}" destId="{721709D5-A3E1-DD42-9DF6-06CDD9BA064C}" srcOrd="0" destOrd="0" presId="urn:microsoft.com/office/officeart/2005/8/layout/orgChart1"/>
    <dgm:cxn modelId="{17E925F0-CB70-2A4E-8CA3-ECAAF4276482}" srcId="{08B46AC2-1307-7F49-946D-2B7C35AFE472}" destId="{59914ED0-51A5-2246-A579-66585FDE2594}" srcOrd="0" destOrd="0" parTransId="{D58449FF-73AA-4240-A62C-3B273E75EB67}" sibTransId="{FBB60045-1537-144D-96A8-1585A78145BA}"/>
    <dgm:cxn modelId="{967ABEF0-5EB7-4241-97D1-47CD0D541B8B}" srcId="{5FD755A7-239E-446B-BA45-9394F7AD8C42}" destId="{333394CF-5A40-754F-9C69-F72686B86ECA}" srcOrd="1" destOrd="0" parTransId="{E1A96507-C5A7-C54B-9D9E-FED8C9F40856}" sibTransId="{49E5A923-FD58-2F42-B780-528644AE5581}"/>
    <dgm:cxn modelId="{26A1CEF4-B5AF-7847-B9A7-AB72F6439B21}" type="presOf" srcId="{DEBF6527-8F82-E348-B092-42636584E64F}" destId="{F2B03185-5B59-9449-9450-4B21EDC1E33E}" srcOrd="1" destOrd="0" presId="urn:microsoft.com/office/officeart/2005/8/layout/orgChart1"/>
    <dgm:cxn modelId="{2688C2F6-5A8E-7841-80B3-16C2691EBECB}" type="presOf" srcId="{08B46AC2-1307-7F49-946D-2B7C35AFE472}" destId="{0999D7C4-0C6D-3643-8366-7CC298C905ED}" srcOrd="1" destOrd="0" presId="urn:microsoft.com/office/officeart/2005/8/layout/orgChart1"/>
    <dgm:cxn modelId="{E45360F9-DDF3-8545-B433-692F5674A30C}" type="presOf" srcId="{24A44262-A286-C74D-BA64-A7FD44785631}" destId="{D8FAD209-6083-B142-9700-68931FB649A7}" srcOrd="1" destOrd="0" presId="urn:microsoft.com/office/officeart/2005/8/layout/orgChart1"/>
    <dgm:cxn modelId="{08D096B3-EE36-4647-AF29-911DE08C8650}" type="presParOf" srcId="{403F41D3-9E89-4F25-BE10-380223666895}" destId="{68B5356C-8FBE-41A6-9CEA-060FBF1C3C05}" srcOrd="0" destOrd="0" presId="urn:microsoft.com/office/officeart/2005/8/layout/orgChart1"/>
    <dgm:cxn modelId="{8248EF06-9639-4B6C-A33A-FF10FD16605F}" type="presParOf" srcId="{68B5356C-8FBE-41A6-9CEA-060FBF1C3C05}" destId="{B5ABA5D2-25C3-429D-8719-72E098A8D7C6}" srcOrd="0" destOrd="0" presId="urn:microsoft.com/office/officeart/2005/8/layout/orgChart1"/>
    <dgm:cxn modelId="{22F49418-38DB-4149-9ADD-6D02B5538716}" type="presParOf" srcId="{B5ABA5D2-25C3-429D-8719-72E098A8D7C6}" destId="{50149BD2-C2D4-466B-9972-674F87E2FCB5}" srcOrd="0" destOrd="0" presId="urn:microsoft.com/office/officeart/2005/8/layout/orgChart1"/>
    <dgm:cxn modelId="{4AEC5766-3CD7-4938-8B15-A6122A233EB6}" type="presParOf" srcId="{B5ABA5D2-25C3-429D-8719-72E098A8D7C6}" destId="{E3F1A05B-E212-4D67-81A3-645CF32257C4}" srcOrd="1" destOrd="0" presId="urn:microsoft.com/office/officeart/2005/8/layout/orgChart1"/>
    <dgm:cxn modelId="{8F46E99A-5304-4C67-B027-A2BAE523F654}" type="presParOf" srcId="{68B5356C-8FBE-41A6-9CEA-060FBF1C3C05}" destId="{11DB7658-5F32-489C-A4F9-F450610A6FE4}" srcOrd="1" destOrd="0" presId="urn:microsoft.com/office/officeart/2005/8/layout/orgChart1"/>
    <dgm:cxn modelId="{00625523-9D8D-534B-AA95-BB1A8C040635}" type="presParOf" srcId="{11DB7658-5F32-489C-A4F9-F450610A6FE4}" destId="{F497ED21-B56D-0B46-91A9-183CDFCA9186}" srcOrd="0" destOrd="0" presId="urn:microsoft.com/office/officeart/2005/8/layout/orgChart1"/>
    <dgm:cxn modelId="{453465A3-30B0-464D-941B-D8E25CEAEE22}" type="presParOf" srcId="{11DB7658-5F32-489C-A4F9-F450610A6FE4}" destId="{8969686B-94B9-AF4D-94F0-25201AB912E1}" srcOrd="1" destOrd="0" presId="urn:microsoft.com/office/officeart/2005/8/layout/orgChart1"/>
    <dgm:cxn modelId="{C4413295-7E7D-2E48-B8D4-11BC5FDC39C0}" type="presParOf" srcId="{8969686B-94B9-AF4D-94F0-25201AB912E1}" destId="{E90A5F7A-D70A-924D-A26B-9DAD4933E3B2}" srcOrd="0" destOrd="0" presId="urn:microsoft.com/office/officeart/2005/8/layout/orgChart1"/>
    <dgm:cxn modelId="{1FB7C08A-B77B-A64F-9F00-F257910E5225}" type="presParOf" srcId="{E90A5F7A-D70A-924D-A26B-9DAD4933E3B2}" destId="{E831BD12-09E8-B846-8CA9-01C3B7FCA7D1}" srcOrd="0" destOrd="0" presId="urn:microsoft.com/office/officeart/2005/8/layout/orgChart1"/>
    <dgm:cxn modelId="{F453F880-D2E0-874B-ACAD-B60886712ED0}" type="presParOf" srcId="{E90A5F7A-D70A-924D-A26B-9DAD4933E3B2}" destId="{0999D7C4-0C6D-3643-8366-7CC298C905ED}" srcOrd="1" destOrd="0" presId="urn:microsoft.com/office/officeart/2005/8/layout/orgChart1"/>
    <dgm:cxn modelId="{032FB7EC-CE55-9442-A8B4-696F887A38DA}" type="presParOf" srcId="{8969686B-94B9-AF4D-94F0-25201AB912E1}" destId="{7F284B48-970B-D14E-A3C9-EF2BAD36F572}" srcOrd="1" destOrd="0" presId="urn:microsoft.com/office/officeart/2005/8/layout/orgChart1"/>
    <dgm:cxn modelId="{C0899C3D-CDA2-2A48-8C1A-D721FB6A2130}" type="presParOf" srcId="{7F284B48-970B-D14E-A3C9-EF2BAD36F572}" destId="{48120AA2-8FA3-FE4B-8AE3-839FBC666B85}" srcOrd="0" destOrd="0" presId="urn:microsoft.com/office/officeart/2005/8/layout/orgChart1"/>
    <dgm:cxn modelId="{C22AF511-3EA5-C641-8E6B-BFD50D09C80E}" type="presParOf" srcId="{7F284B48-970B-D14E-A3C9-EF2BAD36F572}" destId="{C97A1BAF-07DB-1A41-8BF9-56DF321C3E80}" srcOrd="1" destOrd="0" presId="urn:microsoft.com/office/officeart/2005/8/layout/orgChart1"/>
    <dgm:cxn modelId="{E30F066A-F4CA-FC4D-9E92-18C063C1E665}" type="presParOf" srcId="{C97A1BAF-07DB-1A41-8BF9-56DF321C3E80}" destId="{AC1C4473-633F-9E45-8667-4E8F298ED40B}" srcOrd="0" destOrd="0" presId="urn:microsoft.com/office/officeart/2005/8/layout/orgChart1"/>
    <dgm:cxn modelId="{E028B450-20F8-E846-8E59-88C113B2E7B0}" type="presParOf" srcId="{AC1C4473-633F-9E45-8667-4E8F298ED40B}" destId="{2C631487-38AB-CB49-94E2-8AF7A6C3E666}" srcOrd="0" destOrd="0" presId="urn:microsoft.com/office/officeart/2005/8/layout/orgChart1"/>
    <dgm:cxn modelId="{059F7137-26D1-D843-87D6-5F0D2EF8C784}" type="presParOf" srcId="{AC1C4473-633F-9E45-8667-4E8F298ED40B}" destId="{FCE94572-2294-774A-A7F1-12C6B0C256D1}" srcOrd="1" destOrd="0" presId="urn:microsoft.com/office/officeart/2005/8/layout/orgChart1"/>
    <dgm:cxn modelId="{E284F0D1-895E-E84D-9F1B-07773F511A77}" type="presParOf" srcId="{C97A1BAF-07DB-1A41-8BF9-56DF321C3E80}" destId="{72912EFB-5C40-8848-8A2D-AB28B709FF04}" srcOrd="1" destOrd="0" presId="urn:microsoft.com/office/officeart/2005/8/layout/orgChart1"/>
    <dgm:cxn modelId="{5DDB938E-294B-D74A-ABEA-B6CFE0D5A7C8}" type="presParOf" srcId="{C97A1BAF-07DB-1A41-8BF9-56DF321C3E80}" destId="{6501D413-D11B-0544-AE3E-7082E74DBDC2}" srcOrd="2" destOrd="0" presId="urn:microsoft.com/office/officeart/2005/8/layout/orgChart1"/>
    <dgm:cxn modelId="{9B641BEE-4412-5C4B-A392-EDC55D218B34}" type="presParOf" srcId="{7F284B48-970B-D14E-A3C9-EF2BAD36F572}" destId="{A8A5C853-15E6-9B45-8144-2B6C90C3062E}" srcOrd="2" destOrd="0" presId="urn:microsoft.com/office/officeart/2005/8/layout/orgChart1"/>
    <dgm:cxn modelId="{18A226EA-3554-A446-82FF-BBA920667B2F}" type="presParOf" srcId="{7F284B48-970B-D14E-A3C9-EF2BAD36F572}" destId="{07B5466C-2AF8-284E-81F3-A5F3C11839D8}" srcOrd="3" destOrd="0" presId="urn:microsoft.com/office/officeart/2005/8/layout/orgChart1"/>
    <dgm:cxn modelId="{2265CB17-8117-6F42-921F-151058669A6E}" type="presParOf" srcId="{07B5466C-2AF8-284E-81F3-A5F3C11839D8}" destId="{63198152-BA7B-A941-8B49-FB2A9B3B1F8D}" srcOrd="0" destOrd="0" presId="urn:microsoft.com/office/officeart/2005/8/layout/orgChart1"/>
    <dgm:cxn modelId="{AE3AE32C-4F44-984D-9BB5-705E7F6D04B0}" type="presParOf" srcId="{63198152-BA7B-A941-8B49-FB2A9B3B1F8D}" destId="{D3815EA3-A64D-4A45-B4E3-ADC13BB3190E}" srcOrd="0" destOrd="0" presId="urn:microsoft.com/office/officeart/2005/8/layout/orgChart1"/>
    <dgm:cxn modelId="{9213E9B5-77D2-0F47-8B34-BE68A73E666A}" type="presParOf" srcId="{63198152-BA7B-A941-8B49-FB2A9B3B1F8D}" destId="{EA693668-AC7B-E247-8C47-C4532D26C507}" srcOrd="1" destOrd="0" presId="urn:microsoft.com/office/officeart/2005/8/layout/orgChart1"/>
    <dgm:cxn modelId="{3453A2E9-ECB6-334D-902C-AF013353E245}" type="presParOf" srcId="{07B5466C-2AF8-284E-81F3-A5F3C11839D8}" destId="{A2C58E31-C769-6840-9D40-CFE08D71AAC1}" srcOrd="1" destOrd="0" presId="urn:microsoft.com/office/officeart/2005/8/layout/orgChart1"/>
    <dgm:cxn modelId="{540C1354-DDA5-3444-8DA0-90C119612691}" type="presParOf" srcId="{07B5466C-2AF8-284E-81F3-A5F3C11839D8}" destId="{AB331602-4DCC-D44C-A7C9-334206B25902}" srcOrd="2" destOrd="0" presId="urn:microsoft.com/office/officeart/2005/8/layout/orgChart1"/>
    <dgm:cxn modelId="{59E8FDDB-DF92-6E4D-AFDF-1F16C6DBE6E6}" type="presParOf" srcId="{8969686B-94B9-AF4D-94F0-25201AB912E1}" destId="{FDBC30EE-B409-CB41-8806-CBE6A6E0C160}" srcOrd="2" destOrd="0" presId="urn:microsoft.com/office/officeart/2005/8/layout/orgChart1"/>
    <dgm:cxn modelId="{8B2D04A5-BB16-1E4E-AE07-70EED0E06985}" type="presParOf" srcId="{11DB7658-5F32-489C-A4F9-F450610A6FE4}" destId="{721709D5-A3E1-DD42-9DF6-06CDD9BA064C}" srcOrd="2" destOrd="0" presId="urn:microsoft.com/office/officeart/2005/8/layout/orgChart1"/>
    <dgm:cxn modelId="{328EA77B-FE05-5D45-9B5A-BAEF51A1F7F1}" type="presParOf" srcId="{11DB7658-5F32-489C-A4F9-F450610A6FE4}" destId="{2C2E6677-3C66-FC41-ACD9-B278ECDC8C24}" srcOrd="3" destOrd="0" presId="urn:microsoft.com/office/officeart/2005/8/layout/orgChart1"/>
    <dgm:cxn modelId="{7A905C34-C3E3-1E48-8D7A-6DA11818776D}" type="presParOf" srcId="{2C2E6677-3C66-FC41-ACD9-B278ECDC8C24}" destId="{BCE38D8C-E524-B34F-8E5E-ECDFCDCE2C8F}" srcOrd="0" destOrd="0" presId="urn:microsoft.com/office/officeart/2005/8/layout/orgChart1"/>
    <dgm:cxn modelId="{B9E6E9A9-F1BA-8D48-8619-8D8D6D8C6D7E}" type="presParOf" srcId="{BCE38D8C-E524-B34F-8E5E-ECDFCDCE2C8F}" destId="{EF803765-984C-1C4A-98DB-AE799D0584E9}" srcOrd="0" destOrd="0" presId="urn:microsoft.com/office/officeart/2005/8/layout/orgChart1"/>
    <dgm:cxn modelId="{C7E4E727-0AAB-5E47-9912-8C7222E38E40}" type="presParOf" srcId="{BCE38D8C-E524-B34F-8E5E-ECDFCDCE2C8F}" destId="{AB263513-8D04-6F42-9CD3-DAF56BA955D6}" srcOrd="1" destOrd="0" presId="urn:microsoft.com/office/officeart/2005/8/layout/orgChart1"/>
    <dgm:cxn modelId="{9D71CCF3-9430-B040-842A-88D757424F7F}" type="presParOf" srcId="{2C2E6677-3C66-FC41-ACD9-B278ECDC8C24}" destId="{CB4428A2-2E26-D745-B922-DB9295483908}" srcOrd="1" destOrd="0" presId="urn:microsoft.com/office/officeart/2005/8/layout/orgChart1"/>
    <dgm:cxn modelId="{83DA65F4-A82D-8142-BFA5-ECC4E612D96C}" type="presParOf" srcId="{CB4428A2-2E26-D745-B922-DB9295483908}" destId="{CAB5EEEA-2A84-D547-A383-360256BF3EFB}" srcOrd="0" destOrd="0" presId="urn:microsoft.com/office/officeart/2005/8/layout/orgChart1"/>
    <dgm:cxn modelId="{31A31EFE-A39D-8E46-B060-9F668B992F29}" type="presParOf" srcId="{CB4428A2-2E26-D745-B922-DB9295483908}" destId="{4AEFC4C1-B49A-B946-9066-48245D024EC6}" srcOrd="1" destOrd="0" presId="urn:microsoft.com/office/officeart/2005/8/layout/orgChart1"/>
    <dgm:cxn modelId="{8C279CB3-6292-824C-9EA9-50F97F6DE21C}" type="presParOf" srcId="{4AEFC4C1-B49A-B946-9066-48245D024EC6}" destId="{904F42B1-BB1A-7740-84BF-12835F91E3EE}" srcOrd="0" destOrd="0" presId="urn:microsoft.com/office/officeart/2005/8/layout/orgChart1"/>
    <dgm:cxn modelId="{31D21871-6166-8248-A332-5226595E7508}" type="presParOf" srcId="{904F42B1-BB1A-7740-84BF-12835F91E3EE}" destId="{AB32576D-A59F-5441-BCFC-F3F8E3F44F78}" srcOrd="0" destOrd="0" presId="urn:microsoft.com/office/officeart/2005/8/layout/orgChart1"/>
    <dgm:cxn modelId="{C6882FEE-FDAD-E644-AC01-E4DDBDEF15C2}" type="presParOf" srcId="{904F42B1-BB1A-7740-84BF-12835F91E3EE}" destId="{D8FAD209-6083-B142-9700-68931FB649A7}" srcOrd="1" destOrd="0" presId="urn:microsoft.com/office/officeart/2005/8/layout/orgChart1"/>
    <dgm:cxn modelId="{006EB3D2-C699-F544-87DE-8C7C7E364B5A}" type="presParOf" srcId="{4AEFC4C1-B49A-B946-9066-48245D024EC6}" destId="{4F4786C6-5DBE-0B49-810A-A8A2EAB56CD9}" srcOrd="1" destOrd="0" presId="urn:microsoft.com/office/officeart/2005/8/layout/orgChart1"/>
    <dgm:cxn modelId="{8B3072B2-C0B3-9D4E-8932-38E41BF11579}" type="presParOf" srcId="{4AEFC4C1-B49A-B946-9066-48245D024EC6}" destId="{8654012C-F55A-2144-BF33-8363045899CF}" srcOrd="2" destOrd="0" presId="urn:microsoft.com/office/officeart/2005/8/layout/orgChart1"/>
    <dgm:cxn modelId="{8B44542E-F12A-884F-AAFB-630E28C349AD}" type="presParOf" srcId="{CB4428A2-2E26-D745-B922-DB9295483908}" destId="{26AD42A3-C88B-4E4F-A421-1EC272096DEE}" srcOrd="2" destOrd="0" presId="urn:microsoft.com/office/officeart/2005/8/layout/orgChart1"/>
    <dgm:cxn modelId="{02CCB182-E5D2-1D44-9E5F-5160EF9B85AD}" type="presParOf" srcId="{CB4428A2-2E26-D745-B922-DB9295483908}" destId="{F9FDD4A7-D560-EB44-881D-03917A8A5821}" srcOrd="3" destOrd="0" presId="urn:microsoft.com/office/officeart/2005/8/layout/orgChart1"/>
    <dgm:cxn modelId="{33D27560-4B6E-E94D-848D-70121B18BDB5}" type="presParOf" srcId="{F9FDD4A7-D560-EB44-881D-03917A8A5821}" destId="{1A895393-8189-9A49-939A-5E1A34F0796C}" srcOrd="0" destOrd="0" presId="urn:microsoft.com/office/officeart/2005/8/layout/orgChart1"/>
    <dgm:cxn modelId="{08A1A142-92CD-734F-9C7A-491039C5E9D8}" type="presParOf" srcId="{1A895393-8189-9A49-939A-5E1A34F0796C}" destId="{853ED383-70E9-8A45-8399-23CE90EA2577}" srcOrd="0" destOrd="0" presId="urn:microsoft.com/office/officeart/2005/8/layout/orgChart1"/>
    <dgm:cxn modelId="{B38F8D63-398F-7A44-9EC1-E38F3B12D771}" type="presParOf" srcId="{1A895393-8189-9A49-939A-5E1A34F0796C}" destId="{E6D98EA1-CDCA-D145-A845-F725F86CFF4E}" srcOrd="1" destOrd="0" presId="urn:microsoft.com/office/officeart/2005/8/layout/orgChart1"/>
    <dgm:cxn modelId="{4B8C0561-FEF6-C642-97BB-E221CA8BB771}" type="presParOf" srcId="{F9FDD4A7-D560-EB44-881D-03917A8A5821}" destId="{6FA5A594-DBA8-A843-83C1-C4D88A909E01}" srcOrd="1" destOrd="0" presId="urn:microsoft.com/office/officeart/2005/8/layout/orgChart1"/>
    <dgm:cxn modelId="{BA5C81DD-71D5-F74A-BC0B-880710EF354A}" type="presParOf" srcId="{F9FDD4A7-D560-EB44-881D-03917A8A5821}" destId="{A7475CE6-15FD-7C43-809C-C71BB0EA15E9}" srcOrd="2" destOrd="0" presId="urn:microsoft.com/office/officeart/2005/8/layout/orgChart1"/>
    <dgm:cxn modelId="{6A4197EE-ED87-9F40-99BA-18CC2D743BCB}" type="presParOf" srcId="{CB4428A2-2E26-D745-B922-DB9295483908}" destId="{1728B442-07A2-2844-A211-53C5922E09E2}" srcOrd="4" destOrd="0" presId="urn:microsoft.com/office/officeart/2005/8/layout/orgChart1"/>
    <dgm:cxn modelId="{B91B012F-E351-3742-A7DD-FB9C4CD03A1C}" type="presParOf" srcId="{CB4428A2-2E26-D745-B922-DB9295483908}" destId="{83B1C6DF-7C09-6540-9ACA-A5BC57CCE9C6}" srcOrd="5" destOrd="0" presId="urn:microsoft.com/office/officeart/2005/8/layout/orgChart1"/>
    <dgm:cxn modelId="{E62E6302-515D-284D-B6F9-67EAD2ADE493}" type="presParOf" srcId="{83B1C6DF-7C09-6540-9ACA-A5BC57CCE9C6}" destId="{E5743754-7C13-4B4A-80FC-7530108F65B8}" srcOrd="0" destOrd="0" presId="urn:microsoft.com/office/officeart/2005/8/layout/orgChart1"/>
    <dgm:cxn modelId="{6C4E0C47-FF42-6B47-A076-CABE611091B6}" type="presParOf" srcId="{E5743754-7C13-4B4A-80FC-7530108F65B8}" destId="{BF0ABB96-25A8-874E-B117-5EA9DF6C456C}" srcOrd="0" destOrd="0" presId="urn:microsoft.com/office/officeart/2005/8/layout/orgChart1"/>
    <dgm:cxn modelId="{C53392C4-CB01-0048-B26D-E54FA4DE7D38}" type="presParOf" srcId="{E5743754-7C13-4B4A-80FC-7530108F65B8}" destId="{F2B03185-5B59-9449-9450-4B21EDC1E33E}" srcOrd="1" destOrd="0" presId="urn:microsoft.com/office/officeart/2005/8/layout/orgChart1"/>
    <dgm:cxn modelId="{FB4BC4D6-067B-0B44-9905-675E56D81D33}" type="presParOf" srcId="{83B1C6DF-7C09-6540-9ACA-A5BC57CCE9C6}" destId="{EB30E083-2FCE-4D48-BC81-FE6B32175458}" srcOrd="1" destOrd="0" presId="urn:microsoft.com/office/officeart/2005/8/layout/orgChart1"/>
    <dgm:cxn modelId="{6C7762CD-90B9-684B-B9A3-3F0514411C5B}" type="presParOf" srcId="{83B1C6DF-7C09-6540-9ACA-A5BC57CCE9C6}" destId="{48D0493A-DB8B-924C-A30A-D95E8D60E0EC}" srcOrd="2" destOrd="0" presId="urn:microsoft.com/office/officeart/2005/8/layout/orgChart1"/>
    <dgm:cxn modelId="{3BA2C084-7062-1845-932D-567DC8425042}" type="presParOf" srcId="{2C2E6677-3C66-FC41-ACD9-B278ECDC8C24}" destId="{8DEF8A4B-42BE-AA4E-9820-4960554CE38B}" srcOrd="2" destOrd="0" presId="urn:microsoft.com/office/officeart/2005/8/layout/orgChart1"/>
    <dgm:cxn modelId="{7583BFB5-F96D-484E-B6E9-F7AED68C525A}" type="presParOf" srcId="{68B5356C-8FBE-41A6-9CEA-060FBF1C3C05}" destId="{8216A928-F1A0-4C47-A5EE-434E4CCAA77F}" srcOrd="2" destOrd="0" presId="urn:microsoft.com/office/officeart/2005/8/layout/orgChart1"/>
    <dgm:cxn modelId="{D192DFD1-B595-494C-9843-681DC7E7FD29}" type="presParOf" srcId="{403F41D3-9E89-4F25-BE10-380223666895}" destId="{528DDDF2-EB4A-1041-B597-5520F9EC7C6F}" srcOrd="1" destOrd="0" presId="urn:microsoft.com/office/officeart/2005/8/layout/orgChart1"/>
    <dgm:cxn modelId="{76FE717B-5828-CA47-BFC1-A94C034AB45E}" type="presParOf" srcId="{528DDDF2-EB4A-1041-B597-5520F9EC7C6F}" destId="{13BA1E35-0571-AC4F-9F88-0F146B9CE4BD}" srcOrd="0" destOrd="0" presId="urn:microsoft.com/office/officeart/2005/8/layout/orgChart1"/>
    <dgm:cxn modelId="{426300CB-C4D0-C441-B4C1-69790135C77E}" type="presParOf" srcId="{13BA1E35-0571-AC4F-9F88-0F146B9CE4BD}" destId="{4E6E6873-7D0F-574C-8E22-834E0DEDC45A}" srcOrd="0" destOrd="0" presId="urn:microsoft.com/office/officeart/2005/8/layout/orgChart1"/>
    <dgm:cxn modelId="{CD8BF614-7D77-A04B-833C-8864517E989B}" type="presParOf" srcId="{13BA1E35-0571-AC4F-9F88-0F146B9CE4BD}" destId="{1D0F628F-A7BF-6D4E-8227-2A00847D83C7}" srcOrd="1" destOrd="0" presId="urn:microsoft.com/office/officeart/2005/8/layout/orgChart1"/>
    <dgm:cxn modelId="{243E965B-B112-A340-8520-71C57079E14E}" type="presParOf" srcId="{528DDDF2-EB4A-1041-B597-5520F9EC7C6F}" destId="{367F4163-2585-8345-8D06-92817CDB7631}" srcOrd="1" destOrd="0" presId="urn:microsoft.com/office/officeart/2005/8/layout/orgChart1"/>
    <dgm:cxn modelId="{7C0A69CD-F524-E248-90F3-3AA9ACE1F00F}" type="presParOf" srcId="{528DDDF2-EB4A-1041-B597-5520F9EC7C6F}" destId="{5B430957-B259-C044-942B-1CDA5AD2F25B}" srcOrd="2" destOrd="0" presId="urn:microsoft.com/office/officeart/2005/8/layout/orgChart1"/>
    <dgm:cxn modelId="{E489EA7F-6EFA-FB46-8693-425F80CCBB28}" type="presParOf" srcId="{403F41D3-9E89-4F25-BE10-380223666895}" destId="{B7BC2A7B-17D1-5F43-9614-DF83583F39F7}" srcOrd="2" destOrd="0" presId="urn:microsoft.com/office/officeart/2005/8/layout/orgChart1"/>
    <dgm:cxn modelId="{3AE2772C-76D3-764E-B458-3597109204B8}" type="presParOf" srcId="{B7BC2A7B-17D1-5F43-9614-DF83583F39F7}" destId="{0B832660-8659-AD4F-8BE1-A386E689BA2A}" srcOrd="0" destOrd="0" presId="urn:microsoft.com/office/officeart/2005/8/layout/orgChart1"/>
    <dgm:cxn modelId="{CFA6EC86-7395-A84F-8EA3-5419AF2A1371}" type="presParOf" srcId="{0B832660-8659-AD4F-8BE1-A386E689BA2A}" destId="{C7B93D2F-8D60-E846-8766-643E0999700A}" srcOrd="0" destOrd="0" presId="urn:microsoft.com/office/officeart/2005/8/layout/orgChart1"/>
    <dgm:cxn modelId="{F66C72F4-2E00-8C42-A225-DC12ED8DA195}" type="presParOf" srcId="{0B832660-8659-AD4F-8BE1-A386E689BA2A}" destId="{DDF9D144-1934-FB43-A9E7-BD5FD5B428BA}" srcOrd="1" destOrd="0" presId="urn:microsoft.com/office/officeart/2005/8/layout/orgChart1"/>
    <dgm:cxn modelId="{60EA2A18-A21B-E146-8C7A-25DDF861EF66}" type="presParOf" srcId="{B7BC2A7B-17D1-5F43-9614-DF83583F39F7}" destId="{C7340F14-E889-6040-8E22-24DF85F5943A}" srcOrd="1" destOrd="0" presId="urn:microsoft.com/office/officeart/2005/8/layout/orgChart1"/>
    <dgm:cxn modelId="{AEC44069-45CF-CA4C-86C2-ACAD9D87EF3E}" type="presParOf" srcId="{B7BC2A7B-17D1-5F43-9614-DF83583F39F7}" destId="{9DB735E3-B6C9-B742-9950-E03425FE9DF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27C8C80-CA22-40CE-816B-3E6D26BB27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FD755A7-239E-446B-BA45-9394F7AD8C42}">
      <dgm:prSet phldrT="[Text]" custT="1"/>
      <dgm:spPr>
        <a:xfrm>
          <a:off x="1676005" y="0"/>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Individual</a:t>
          </a:r>
        </a:p>
      </dgm:t>
    </dgm:pt>
    <dgm:pt modelId="{E8F956FD-AAD9-42BB-9217-6AAECA7E638E}" type="parTrans" cxnId="{5308DD75-7F3F-4A7A-A0DF-43A2E505FD85}">
      <dgm:prSet/>
      <dgm:spPr/>
      <dgm:t>
        <a:bodyPr/>
        <a:lstStyle/>
        <a:p>
          <a:endParaRPr lang="en-US"/>
        </a:p>
      </dgm:t>
    </dgm:pt>
    <dgm:pt modelId="{D5770F98-BF79-45F4-829F-F84D3899864A}" type="sibTrans" cxnId="{5308DD75-7F3F-4A7A-A0DF-43A2E505FD85}">
      <dgm:prSet/>
      <dgm:spPr/>
      <dgm:t>
        <a:bodyPr/>
        <a:lstStyle/>
        <a:p>
          <a:endParaRPr lang="en-US"/>
        </a:p>
      </dgm:t>
    </dgm:pt>
    <dgm:pt modelId="{07BA5C09-03DE-1140-BBC1-79F5A143A33C}">
      <dgm:prSet phldrT="[Text]" custT="1"/>
      <dgm:spPr>
        <a:xfrm>
          <a:off x="3453026" y="2651"/>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Employer</a:t>
          </a:r>
        </a:p>
      </dgm:t>
    </dgm:pt>
    <dgm:pt modelId="{0F8BB6BC-D603-D649-A526-317C511FF009}" type="parTrans" cxnId="{A57687A6-3BA7-C14F-886A-5652C662A2D8}">
      <dgm:prSet/>
      <dgm:spPr/>
      <dgm:t>
        <a:bodyPr/>
        <a:lstStyle/>
        <a:p>
          <a:endParaRPr lang="en-US"/>
        </a:p>
      </dgm:t>
    </dgm:pt>
    <dgm:pt modelId="{B86F14E6-10CF-E44C-9AC4-B97345B8D905}" type="sibTrans" cxnId="{A57687A6-3BA7-C14F-886A-5652C662A2D8}">
      <dgm:prSet/>
      <dgm:spPr/>
      <dgm:t>
        <a:bodyPr/>
        <a:lstStyle/>
        <a:p>
          <a:endParaRPr lang="en-US"/>
        </a:p>
      </dgm:t>
    </dgm:pt>
    <dgm:pt modelId="{4A382955-C8AE-1A44-A667-1E58C09D48BE}">
      <dgm:prSet phldrT="[Text]" custT="1"/>
      <dgm:spPr>
        <a:xfrm>
          <a:off x="5054518" y="2651"/>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GOVERNMENT</a:t>
          </a:r>
        </a:p>
      </dgm:t>
    </dgm:pt>
    <dgm:pt modelId="{045B4FF1-33FE-3C40-A382-9D3FE8E309D2}" type="parTrans" cxnId="{2D989939-4F3F-9C4D-AC9B-0CE5B7ACE116}">
      <dgm:prSet/>
      <dgm:spPr/>
      <dgm:t>
        <a:bodyPr/>
        <a:lstStyle/>
        <a:p>
          <a:endParaRPr lang="en-US"/>
        </a:p>
      </dgm:t>
    </dgm:pt>
    <dgm:pt modelId="{E54C6D75-D9FB-2843-9403-7B6B00FAB091}" type="sibTrans" cxnId="{2D989939-4F3F-9C4D-AC9B-0CE5B7ACE116}">
      <dgm:prSet/>
      <dgm:spPr/>
      <dgm:t>
        <a:bodyPr/>
        <a:lstStyle/>
        <a:p>
          <a:endParaRPr lang="en-US"/>
        </a:p>
      </dgm:t>
    </dgm:pt>
    <dgm:pt modelId="{3E09C528-E9A8-1B4F-8CA9-C56029146A9F}">
      <dgm:prSet phldrT="[Text]" custT="1"/>
      <dgm:spPr>
        <a:xfrm>
          <a:off x="2652280" y="942369"/>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Defined Contribution</a:t>
          </a:r>
        </a:p>
      </dgm:t>
    </dgm:pt>
    <dgm:pt modelId="{D8DD9EAF-917C-444A-BA98-3AE82333345E}" type="parTrans" cxnId="{EE9DA936-EDFE-8442-8A93-32C7972300AC}">
      <dgm:prSet/>
      <dgm:spPr>
        <a:xfrm>
          <a:off x="3314053" y="664424"/>
          <a:ext cx="800746" cy="277944"/>
        </a:xfrm>
        <a:custGeom>
          <a:avLst/>
          <a:gdLst/>
          <a:ahLst/>
          <a:cxnLst/>
          <a:rect l="0" t="0" r="0" b="0"/>
          <a:pathLst>
            <a:path>
              <a:moveTo>
                <a:pt x="800746" y="0"/>
              </a:moveTo>
              <a:lnTo>
                <a:pt x="800746" y="138972"/>
              </a:lnTo>
              <a:lnTo>
                <a:pt x="0" y="138972"/>
              </a:lnTo>
              <a:lnTo>
                <a:pt x="0" y="27794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CA60371A-BC9D-F14B-BAD9-48D47020AB89}" type="sibTrans" cxnId="{EE9DA936-EDFE-8442-8A93-32C7972300AC}">
      <dgm:prSet/>
      <dgm:spPr/>
      <dgm:t>
        <a:bodyPr/>
        <a:lstStyle/>
        <a:p>
          <a:endParaRPr lang="en-US"/>
        </a:p>
      </dgm:t>
    </dgm:pt>
    <dgm:pt modelId="{60F77BF0-09D3-9F40-A5C7-CBDE2560EC8A}">
      <dgm:prSet phldrT="[Text]" custT="1"/>
      <dgm:spPr>
        <a:xfrm>
          <a:off x="4253772" y="942369"/>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Defined Benefit</a:t>
          </a:r>
        </a:p>
      </dgm:t>
    </dgm:pt>
    <dgm:pt modelId="{BDBF261A-E208-024E-AC13-1AC27B32A2D6}" type="parTrans" cxnId="{31B42F0F-F518-7649-88FB-97663CACDE0A}">
      <dgm:prSet/>
      <dgm:spPr>
        <a:xfrm>
          <a:off x="4114800" y="664424"/>
          <a:ext cx="800746" cy="277944"/>
        </a:xfrm>
        <a:custGeom>
          <a:avLst/>
          <a:gdLst/>
          <a:ahLst/>
          <a:cxnLst/>
          <a:rect l="0" t="0" r="0" b="0"/>
          <a:pathLst>
            <a:path>
              <a:moveTo>
                <a:pt x="0" y="0"/>
              </a:moveTo>
              <a:lnTo>
                <a:pt x="0" y="138972"/>
              </a:lnTo>
              <a:lnTo>
                <a:pt x="800746" y="138972"/>
              </a:lnTo>
              <a:lnTo>
                <a:pt x="800746" y="27794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8EAAE63-089A-EF49-893F-42AEE9099D9C}" type="sibTrans" cxnId="{31B42F0F-F518-7649-88FB-97663CACDE0A}">
      <dgm:prSet/>
      <dgm:spPr/>
      <dgm:t>
        <a:bodyPr/>
        <a:lstStyle/>
        <a:p>
          <a:endParaRPr lang="en-US"/>
        </a:p>
      </dgm:t>
    </dgm:pt>
    <dgm:pt modelId="{365937EB-8F95-BE41-9544-181F75B6AD7F}">
      <dgm:prSet phldrT="[Text]" custT="1"/>
      <dgm:spPr>
        <a:xfrm>
          <a:off x="2983167" y="1882088"/>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401K</a:t>
          </a:r>
        </a:p>
      </dgm:t>
    </dgm:pt>
    <dgm:pt modelId="{F3EE0C35-2847-7A4B-8324-F25BD7E9AB7E}" type="parTrans" cxnId="{EF9E213F-A200-004E-A894-A46547DF8F57}">
      <dgm:prSet/>
      <dgm:spPr>
        <a:xfrm>
          <a:off x="2784635"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5150822A-ABFC-F04F-8547-728EB9BAB123}" type="sibTrans" cxnId="{EF9E213F-A200-004E-A894-A46547DF8F57}">
      <dgm:prSet/>
      <dgm:spPr/>
      <dgm:t>
        <a:bodyPr/>
        <a:lstStyle/>
        <a:p>
          <a:endParaRPr lang="en-US"/>
        </a:p>
      </dgm:t>
    </dgm:pt>
    <dgm:pt modelId="{CBF83117-8150-B046-A9FB-B5E3F03FF54C}">
      <dgm:prSet phldrT="[Text]" custT="1"/>
      <dgm:spPr>
        <a:xfrm>
          <a:off x="2983167" y="2821806"/>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403B</a:t>
          </a:r>
        </a:p>
      </dgm:t>
    </dgm:pt>
    <dgm:pt modelId="{24B1DE25-793B-3D43-A935-D07081D96805}" type="parTrans" cxnId="{02CD9BE9-DB1F-2E4D-8B4A-66D58563DC95}">
      <dgm:prSet/>
      <dgm:spPr>
        <a:xfrm>
          <a:off x="2784635"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4111CB7C-642C-BB43-BC1C-AAE5314FC686}" type="sibTrans" cxnId="{02CD9BE9-DB1F-2E4D-8B4A-66D58563DC95}">
      <dgm:prSet/>
      <dgm:spPr/>
      <dgm:t>
        <a:bodyPr/>
        <a:lstStyle/>
        <a:p>
          <a:endParaRPr lang="en-US"/>
        </a:p>
      </dgm:t>
    </dgm:pt>
    <dgm:pt modelId="{91B383B3-EA90-BE46-8202-3120F67ED7A4}">
      <dgm:prSet phldrT="[Text]" custT="1"/>
      <dgm:spPr>
        <a:xfrm>
          <a:off x="2983167" y="3761525"/>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457</a:t>
          </a:r>
        </a:p>
      </dgm:t>
    </dgm:pt>
    <dgm:pt modelId="{948CF301-3E42-3742-9777-E309688BF6E5}" type="parTrans" cxnId="{CE560099-111E-F34B-9761-E536211B5E10}">
      <dgm:prSet/>
      <dgm:spPr>
        <a:xfrm>
          <a:off x="2784635" y="1604143"/>
          <a:ext cx="198532" cy="2488268"/>
        </a:xfrm>
        <a:custGeom>
          <a:avLst/>
          <a:gdLst/>
          <a:ahLst/>
          <a:cxnLst/>
          <a:rect l="0" t="0" r="0" b="0"/>
          <a:pathLst>
            <a:path>
              <a:moveTo>
                <a:pt x="0" y="0"/>
              </a:moveTo>
              <a:lnTo>
                <a:pt x="0" y="2488268"/>
              </a:lnTo>
              <a:lnTo>
                <a:pt x="198532" y="2488268"/>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1383F47A-6D93-8A4B-AE81-6E5B6664E328}" type="sibTrans" cxnId="{CE560099-111E-F34B-9761-E536211B5E10}">
      <dgm:prSet/>
      <dgm:spPr/>
      <dgm:t>
        <a:bodyPr/>
        <a:lstStyle/>
        <a:p>
          <a:endParaRPr lang="en-US"/>
        </a:p>
      </dgm:t>
    </dgm:pt>
    <dgm:pt modelId="{403F41D3-9E89-4F25-BE10-380223666895}" type="pres">
      <dgm:prSet presAssocID="{327C8C80-CA22-40CE-816B-3E6D26BB2754}" presName="hierChild1" presStyleCnt="0">
        <dgm:presLayoutVars>
          <dgm:orgChart val="1"/>
          <dgm:chPref val="1"/>
          <dgm:dir/>
          <dgm:animOne val="branch"/>
          <dgm:animLvl val="lvl"/>
          <dgm:resizeHandles/>
        </dgm:presLayoutVars>
      </dgm:prSet>
      <dgm:spPr/>
    </dgm:pt>
    <dgm:pt modelId="{68B5356C-8FBE-41A6-9CEA-060FBF1C3C05}" type="pres">
      <dgm:prSet presAssocID="{5FD755A7-239E-446B-BA45-9394F7AD8C42}" presName="hierRoot1" presStyleCnt="0">
        <dgm:presLayoutVars>
          <dgm:hierBranch val="init"/>
        </dgm:presLayoutVars>
      </dgm:prSet>
      <dgm:spPr/>
    </dgm:pt>
    <dgm:pt modelId="{B5ABA5D2-25C3-429D-8719-72E098A8D7C6}" type="pres">
      <dgm:prSet presAssocID="{5FD755A7-239E-446B-BA45-9394F7AD8C42}" presName="rootComposite1" presStyleCnt="0"/>
      <dgm:spPr/>
    </dgm:pt>
    <dgm:pt modelId="{50149BD2-C2D4-466B-9972-674F87E2FCB5}" type="pres">
      <dgm:prSet presAssocID="{5FD755A7-239E-446B-BA45-9394F7AD8C42}" presName="rootText1" presStyleLbl="node0" presStyleIdx="0" presStyleCnt="3" custLinFactNeighborX="-13262" custLinFactNeighborY="-28082">
        <dgm:presLayoutVars>
          <dgm:chPref val="3"/>
        </dgm:presLayoutVars>
      </dgm:prSet>
      <dgm:spPr>
        <a:prstGeom prst="roundRect">
          <a:avLst/>
        </a:prstGeom>
      </dgm:spPr>
    </dgm:pt>
    <dgm:pt modelId="{E3F1A05B-E212-4D67-81A3-645CF32257C4}" type="pres">
      <dgm:prSet presAssocID="{5FD755A7-239E-446B-BA45-9394F7AD8C42}" presName="rootConnector1" presStyleLbl="node1" presStyleIdx="0" presStyleCnt="0"/>
      <dgm:spPr/>
    </dgm:pt>
    <dgm:pt modelId="{11DB7658-5F32-489C-A4F9-F450610A6FE4}" type="pres">
      <dgm:prSet presAssocID="{5FD755A7-239E-446B-BA45-9394F7AD8C42}" presName="hierChild2" presStyleCnt="0"/>
      <dgm:spPr/>
    </dgm:pt>
    <dgm:pt modelId="{8216A928-F1A0-4C47-A5EE-434E4CCAA77F}" type="pres">
      <dgm:prSet presAssocID="{5FD755A7-239E-446B-BA45-9394F7AD8C42}" presName="hierChild3" presStyleCnt="0"/>
      <dgm:spPr/>
    </dgm:pt>
    <dgm:pt modelId="{DD4E376E-7ECE-E142-9DCD-BA06274B9DAB}" type="pres">
      <dgm:prSet presAssocID="{07BA5C09-03DE-1140-BBC1-79F5A143A33C}" presName="hierRoot1" presStyleCnt="0">
        <dgm:presLayoutVars>
          <dgm:hierBranch val="init"/>
        </dgm:presLayoutVars>
      </dgm:prSet>
      <dgm:spPr/>
    </dgm:pt>
    <dgm:pt modelId="{85909BD2-DDA0-9B41-B258-F60D24A4C8F5}" type="pres">
      <dgm:prSet presAssocID="{07BA5C09-03DE-1140-BBC1-79F5A143A33C}" presName="rootComposite1" presStyleCnt="0"/>
      <dgm:spPr/>
    </dgm:pt>
    <dgm:pt modelId="{B56534F2-3529-3E40-9D69-1CB31178B7FF}" type="pres">
      <dgm:prSet presAssocID="{07BA5C09-03DE-1140-BBC1-79F5A143A33C}" presName="rootText1" presStyleLbl="node0" presStyleIdx="1" presStyleCnt="3">
        <dgm:presLayoutVars>
          <dgm:chPref val="3"/>
        </dgm:presLayoutVars>
      </dgm:prSet>
      <dgm:spPr>
        <a:prstGeom prst="roundRect">
          <a:avLst/>
        </a:prstGeom>
      </dgm:spPr>
    </dgm:pt>
    <dgm:pt modelId="{D18897A0-55E3-BE43-907E-7B27E5D6BD13}" type="pres">
      <dgm:prSet presAssocID="{07BA5C09-03DE-1140-BBC1-79F5A143A33C}" presName="rootConnector1" presStyleLbl="node1" presStyleIdx="0" presStyleCnt="0"/>
      <dgm:spPr/>
    </dgm:pt>
    <dgm:pt modelId="{E0FAD2C3-A89B-EB4F-BD77-AE9F3531248A}" type="pres">
      <dgm:prSet presAssocID="{07BA5C09-03DE-1140-BBC1-79F5A143A33C}" presName="hierChild2" presStyleCnt="0"/>
      <dgm:spPr/>
    </dgm:pt>
    <dgm:pt modelId="{3A091472-76FE-A14B-B0F8-09F4D6025017}" type="pres">
      <dgm:prSet presAssocID="{D8DD9EAF-917C-444A-BA98-3AE82333345E}" presName="Name37" presStyleLbl="parChTrans1D2" presStyleIdx="0" presStyleCnt="2"/>
      <dgm:spPr/>
    </dgm:pt>
    <dgm:pt modelId="{E27D819E-0D7A-F04C-9103-D39B78FB13B8}" type="pres">
      <dgm:prSet presAssocID="{3E09C528-E9A8-1B4F-8CA9-C56029146A9F}" presName="hierRoot2" presStyleCnt="0">
        <dgm:presLayoutVars>
          <dgm:hierBranch val="init"/>
        </dgm:presLayoutVars>
      </dgm:prSet>
      <dgm:spPr/>
    </dgm:pt>
    <dgm:pt modelId="{B0D912CE-399A-DA43-B626-8042F7A74660}" type="pres">
      <dgm:prSet presAssocID="{3E09C528-E9A8-1B4F-8CA9-C56029146A9F}" presName="rootComposite" presStyleCnt="0"/>
      <dgm:spPr/>
    </dgm:pt>
    <dgm:pt modelId="{DB9F9786-571C-1E43-A6ED-2715634A6124}" type="pres">
      <dgm:prSet presAssocID="{3E09C528-E9A8-1B4F-8CA9-C56029146A9F}" presName="rootText" presStyleLbl="node2" presStyleIdx="0" presStyleCnt="2">
        <dgm:presLayoutVars>
          <dgm:chPref val="3"/>
        </dgm:presLayoutVars>
      </dgm:prSet>
      <dgm:spPr>
        <a:prstGeom prst="roundRect">
          <a:avLst/>
        </a:prstGeom>
      </dgm:spPr>
    </dgm:pt>
    <dgm:pt modelId="{F9CB8B2F-53F0-B14E-ADFF-ED8B6C6D6203}" type="pres">
      <dgm:prSet presAssocID="{3E09C528-E9A8-1B4F-8CA9-C56029146A9F}" presName="rootConnector" presStyleLbl="node2" presStyleIdx="0" presStyleCnt="2"/>
      <dgm:spPr/>
    </dgm:pt>
    <dgm:pt modelId="{B8695EDE-2A0C-4F41-B61C-FC3F06007B5C}" type="pres">
      <dgm:prSet presAssocID="{3E09C528-E9A8-1B4F-8CA9-C56029146A9F}" presName="hierChild4" presStyleCnt="0"/>
      <dgm:spPr/>
    </dgm:pt>
    <dgm:pt modelId="{1BE8AAA9-3F82-5147-A5B4-C83654E089ED}" type="pres">
      <dgm:prSet presAssocID="{F3EE0C35-2847-7A4B-8324-F25BD7E9AB7E}" presName="Name37" presStyleLbl="parChTrans1D3" presStyleIdx="0" presStyleCnt="3"/>
      <dgm:spPr/>
    </dgm:pt>
    <dgm:pt modelId="{87CE01D3-36B0-5748-8A01-C4F5CB183A95}" type="pres">
      <dgm:prSet presAssocID="{365937EB-8F95-BE41-9544-181F75B6AD7F}" presName="hierRoot2" presStyleCnt="0">
        <dgm:presLayoutVars>
          <dgm:hierBranch val="init"/>
        </dgm:presLayoutVars>
      </dgm:prSet>
      <dgm:spPr/>
    </dgm:pt>
    <dgm:pt modelId="{C8DE5F5D-C2B9-3946-A221-C90943DB0F6B}" type="pres">
      <dgm:prSet presAssocID="{365937EB-8F95-BE41-9544-181F75B6AD7F}" presName="rootComposite" presStyleCnt="0"/>
      <dgm:spPr/>
    </dgm:pt>
    <dgm:pt modelId="{DCF1D771-3622-7340-8929-0A38FAB281B0}" type="pres">
      <dgm:prSet presAssocID="{365937EB-8F95-BE41-9544-181F75B6AD7F}" presName="rootText" presStyleLbl="node3" presStyleIdx="0" presStyleCnt="3">
        <dgm:presLayoutVars>
          <dgm:chPref val="3"/>
        </dgm:presLayoutVars>
      </dgm:prSet>
      <dgm:spPr>
        <a:prstGeom prst="roundRect">
          <a:avLst/>
        </a:prstGeom>
      </dgm:spPr>
    </dgm:pt>
    <dgm:pt modelId="{1AFC4272-8059-2543-B5D8-3E447667EE48}" type="pres">
      <dgm:prSet presAssocID="{365937EB-8F95-BE41-9544-181F75B6AD7F}" presName="rootConnector" presStyleLbl="node3" presStyleIdx="0" presStyleCnt="3"/>
      <dgm:spPr/>
    </dgm:pt>
    <dgm:pt modelId="{EC2B5CE3-804E-EA48-83F4-15A6F5CCECB3}" type="pres">
      <dgm:prSet presAssocID="{365937EB-8F95-BE41-9544-181F75B6AD7F}" presName="hierChild4" presStyleCnt="0"/>
      <dgm:spPr/>
    </dgm:pt>
    <dgm:pt modelId="{D9B201E1-169C-FE46-A4A1-8B5979BB5616}" type="pres">
      <dgm:prSet presAssocID="{365937EB-8F95-BE41-9544-181F75B6AD7F}" presName="hierChild5" presStyleCnt="0"/>
      <dgm:spPr/>
    </dgm:pt>
    <dgm:pt modelId="{4BC1DA80-1A45-F240-BD4C-97666DA3995E}" type="pres">
      <dgm:prSet presAssocID="{24B1DE25-793B-3D43-A935-D07081D96805}" presName="Name37" presStyleLbl="parChTrans1D3" presStyleIdx="1" presStyleCnt="3"/>
      <dgm:spPr/>
    </dgm:pt>
    <dgm:pt modelId="{2E8C1982-43CD-A841-9294-B6F0CB47ABEA}" type="pres">
      <dgm:prSet presAssocID="{CBF83117-8150-B046-A9FB-B5E3F03FF54C}" presName="hierRoot2" presStyleCnt="0">
        <dgm:presLayoutVars>
          <dgm:hierBranch val="init"/>
        </dgm:presLayoutVars>
      </dgm:prSet>
      <dgm:spPr/>
    </dgm:pt>
    <dgm:pt modelId="{8B51AA0D-750F-7841-BFA4-B7D859CF54E1}" type="pres">
      <dgm:prSet presAssocID="{CBF83117-8150-B046-A9FB-B5E3F03FF54C}" presName="rootComposite" presStyleCnt="0"/>
      <dgm:spPr/>
    </dgm:pt>
    <dgm:pt modelId="{9740C774-B147-3D46-9721-D103E8AAF761}" type="pres">
      <dgm:prSet presAssocID="{CBF83117-8150-B046-A9FB-B5E3F03FF54C}" presName="rootText" presStyleLbl="node3" presStyleIdx="1" presStyleCnt="3">
        <dgm:presLayoutVars>
          <dgm:chPref val="3"/>
        </dgm:presLayoutVars>
      </dgm:prSet>
      <dgm:spPr>
        <a:prstGeom prst="roundRect">
          <a:avLst/>
        </a:prstGeom>
      </dgm:spPr>
    </dgm:pt>
    <dgm:pt modelId="{C4DEA5A7-E8F5-5545-834D-DEE912DD6F11}" type="pres">
      <dgm:prSet presAssocID="{CBF83117-8150-B046-A9FB-B5E3F03FF54C}" presName="rootConnector" presStyleLbl="node3" presStyleIdx="1" presStyleCnt="3"/>
      <dgm:spPr/>
    </dgm:pt>
    <dgm:pt modelId="{83D10AB1-3D6B-624E-9EDC-6F822AC16F85}" type="pres">
      <dgm:prSet presAssocID="{CBF83117-8150-B046-A9FB-B5E3F03FF54C}" presName="hierChild4" presStyleCnt="0"/>
      <dgm:spPr/>
    </dgm:pt>
    <dgm:pt modelId="{77FD1372-5AA8-6D42-A609-E1931DF5E1DE}" type="pres">
      <dgm:prSet presAssocID="{CBF83117-8150-B046-A9FB-B5E3F03FF54C}" presName="hierChild5" presStyleCnt="0"/>
      <dgm:spPr/>
    </dgm:pt>
    <dgm:pt modelId="{71A537A5-8BF8-7346-A431-44072C35ADF0}" type="pres">
      <dgm:prSet presAssocID="{948CF301-3E42-3742-9777-E309688BF6E5}" presName="Name37" presStyleLbl="parChTrans1D3" presStyleIdx="2" presStyleCnt="3"/>
      <dgm:spPr/>
    </dgm:pt>
    <dgm:pt modelId="{CEF4EA1B-69DC-CA4C-ACBE-1E36F321653F}" type="pres">
      <dgm:prSet presAssocID="{91B383B3-EA90-BE46-8202-3120F67ED7A4}" presName="hierRoot2" presStyleCnt="0">
        <dgm:presLayoutVars>
          <dgm:hierBranch val="init"/>
        </dgm:presLayoutVars>
      </dgm:prSet>
      <dgm:spPr/>
    </dgm:pt>
    <dgm:pt modelId="{15247BEB-AA78-024A-B5F0-AA14B3A1B63B}" type="pres">
      <dgm:prSet presAssocID="{91B383B3-EA90-BE46-8202-3120F67ED7A4}" presName="rootComposite" presStyleCnt="0"/>
      <dgm:spPr/>
    </dgm:pt>
    <dgm:pt modelId="{A90A28E9-2849-8C4D-9506-AFDF5F598432}" type="pres">
      <dgm:prSet presAssocID="{91B383B3-EA90-BE46-8202-3120F67ED7A4}" presName="rootText" presStyleLbl="node3" presStyleIdx="2" presStyleCnt="3">
        <dgm:presLayoutVars>
          <dgm:chPref val="3"/>
        </dgm:presLayoutVars>
      </dgm:prSet>
      <dgm:spPr>
        <a:prstGeom prst="roundRect">
          <a:avLst/>
        </a:prstGeom>
      </dgm:spPr>
    </dgm:pt>
    <dgm:pt modelId="{80078572-51D5-FA40-8357-4E61360E0137}" type="pres">
      <dgm:prSet presAssocID="{91B383B3-EA90-BE46-8202-3120F67ED7A4}" presName="rootConnector" presStyleLbl="node3" presStyleIdx="2" presStyleCnt="3"/>
      <dgm:spPr/>
    </dgm:pt>
    <dgm:pt modelId="{B3AEC581-7997-5843-A827-5E913FD24934}" type="pres">
      <dgm:prSet presAssocID="{91B383B3-EA90-BE46-8202-3120F67ED7A4}" presName="hierChild4" presStyleCnt="0"/>
      <dgm:spPr/>
    </dgm:pt>
    <dgm:pt modelId="{52910FE3-238F-B34D-8DEC-2CA3BBC30C74}" type="pres">
      <dgm:prSet presAssocID="{91B383B3-EA90-BE46-8202-3120F67ED7A4}" presName="hierChild5" presStyleCnt="0"/>
      <dgm:spPr/>
    </dgm:pt>
    <dgm:pt modelId="{78276C05-DA42-A74A-91EE-C07365956D4C}" type="pres">
      <dgm:prSet presAssocID="{3E09C528-E9A8-1B4F-8CA9-C56029146A9F}" presName="hierChild5" presStyleCnt="0"/>
      <dgm:spPr/>
    </dgm:pt>
    <dgm:pt modelId="{E46A5840-316A-CD4A-912A-98AB9DEAA53F}" type="pres">
      <dgm:prSet presAssocID="{BDBF261A-E208-024E-AC13-1AC27B32A2D6}" presName="Name37" presStyleLbl="parChTrans1D2" presStyleIdx="1" presStyleCnt="2"/>
      <dgm:spPr/>
    </dgm:pt>
    <dgm:pt modelId="{8B218C6C-0F52-934B-8540-6AD24A767E78}" type="pres">
      <dgm:prSet presAssocID="{60F77BF0-09D3-9F40-A5C7-CBDE2560EC8A}" presName="hierRoot2" presStyleCnt="0">
        <dgm:presLayoutVars>
          <dgm:hierBranch val="init"/>
        </dgm:presLayoutVars>
      </dgm:prSet>
      <dgm:spPr/>
    </dgm:pt>
    <dgm:pt modelId="{205F69BE-A95E-0246-84F6-4BF0A2BD0A0D}" type="pres">
      <dgm:prSet presAssocID="{60F77BF0-09D3-9F40-A5C7-CBDE2560EC8A}" presName="rootComposite" presStyleCnt="0"/>
      <dgm:spPr/>
    </dgm:pt>
    <dgm:pt modelId="{360D52E3-7627-8947-9B29-EFCF93D70F4A}" type="pres">
      <dgm:prSet presAssocID="{60F77BF0-09D3-9F40-A5C7-CBDE2560EC8A}" presName="rootText" presStyleLbl="node2" presStyleIdx="1" presStyleCnt="2">
        <dgm:presLayoutVars>
          <dgm:chPref val="3"/>
        </dgm:presLayoutVars>
      </dgm:prSet>
      <dgm:spPr>
        <a:prstGeom prst="roundRect">
          <a:avLst/>
        </a:prstGeom>
      </dgm:spPr>
    </dgm:pt>
    <dgm:pt modelId="{CC6F4530-51A4-D447-B69A-8BFF92594B14}" type="pres">
      <dgm:prSet presAssocID="{60F77BF0-09D3-9F40-A5C7-CBDE2560EC8A}" presName="rootConnector" presStyleLbl="node2" presStyleIdx="1" presStyleCnt="2"/>
      <dgm:spPr/>
    </dgm:pt>
    <dgm:pt modelId="{6023716F-AE06-0F42-8E8D-E1FD0F851AD3}" type="pres">
      <dgm:prSet presAssocID="{60F77BF0-09D3-9F40-A5C7-CBDE2560EC8A}" presName="hierChild4" presStyleCnt="0"/>
      <dgm:spPr/>
    </dgm:pt>
    <dgm:pt modelId="{42FA6C0B-8D69-9745-B34F-B239B0C174B4}" type="pres">
      <dgm:prSet presAssocID="{60F77BF0-09D3-9F40-A5C7-CBDE2560EC8A}" presName="hierChild5" presStyleCnt="0"/>
      <dgm:spPr/>
    </dgm:pt>
    <dgm:pt modelId="{B01AF8ED-8187-264C-B485-C0384E90C307}" type="pres">
      <dgm:prSet presAssocID="{07BA5C09-03DE-1140-BBC1-79F5A143A33C}" presName="hierChild3" presStyleCnt="0"/>
      <dgm:spPr/>
    </dgm:pt>
    <dgm:pt modelId="{096A0364-4860-9E4A-8AB6-194C08F74554}" type="pres">
      <dgm:prSet presAssocID="{4A382955-C8AE-1A44-A667-1E58C09D48BE}" presName="hierRoot1" presStyleCnt="0">
        <dgm:presLayoutVars>
          <dgm:hierBranch val="init"/>
        </dgm:presLayoutVars>
      </dgm:prSet>
      <dgm:spPr/>
    </dgm:pt>
    <dgm:pt modelId="{ADD5A40C-1727-794C-9888-846428870F4C}" type="pres">
      <dgm:prSet presAssocID="{4A382955-C8AE-1A44-A667-1E58C09D48BE}" presName="rootComposite1" presStyleCnt="0"/>
      <dgm:spPr/>
    </dgm:pt>
    <dgm:pt modelId="{C359D9DE-EB15-054A-B33D-3B66F532ECC7}" type="pres">
      <dgm:prSet presAssocID="{4A382955-C8AE-1A44-A667-1E58C09D48BE}" presName="rootText1" presStyleLbl="node0" presStyleIdx="2" presStyleCnt="3">
        <dgm:presLayoutVars>
          <dgm:chPref val="3"/>
        </dgm:presLayoutVars>
      </dgm:prSet>
      <dgm:spPr>
        <a:prstGeom prst="roundRect">
          <a:avLst/>
        </a:prstGeom>
      </dgm:spPr>
    </dgm:pt>
    <dgm:pt modelId="{64FB112F-0872-BA47-B42A-DD4F54B2F0DF}" type="pres">
      <dgm:prSet presAssocID="{4A382955-C8AE-1A44-A667-1E58C09D48BE}" presName="rootConnector1" presStyleLbl="node1" presStyleIdx="0" presStyleCnt="0"/>
      <dgm:spPr/>
    </dgm:pt>
    <dgm:pt modelId="{A818F68E-CC41-3B4A-B567-85B816590545}" type="pres">
      <dgm:prSet presAssocID="{4A382955-C8AE-1A44-A667-1E58C09D48BE}" presName="hierChild2" presStyleCnt="0"/>
      <dgm:spPr/>
    </dgm:pt>
    <dgm:pt modelId="{2748B20D-98EA-0244-AEE5-BE9D8A902A77}" type="pres">
      <dgm:prSet presAssocID="{4A382955-C8AE-1A44-A667-1E58C09D48BE}" presName="hierChild3" presStyleCnt="0"/>
      <dgm:spPr/>
    </dgm:pt>
  </dgm:ptLst>
  <dgm:cxnLst>
    <dgm:cxn modelId="{31B42F0F-F518-7649-88FB-97663CACDE0A}" srcId="{07BA5C09-03DE-1140-BBC1-79F5A143A33C}" destId="{60F77BF0-09D3-9F40-A5C7-CBDE2560EC8A}" srcOrd="1" destOrd="0" parTransId="{BDBF261A-E208-024E-AC13-1AC27B32A2D6}" sibTransId="{78EAAE63-089A-EF49-893F-42AEE9099D9C}"/>
    <dgm:cxn modelId="{A8ADF41C-28BC-BA46-9CA1-6C7471363CD0}" type="presOf" srcId="{91B383B3-EA90-BE46-8202-3120F67ED7A4}" destId="{A90A28E9-2849-8C4D-9506-AFDF5F598432}" srcOrd="0" destOrd="0" presId="urn:microsoft.com/office/officeart/2005/8/layout/orgChart1"/>
    <dgm:cxn modelId="{AACD211F-593A-534C-BA93-8581D85BC94D}" type="presOf" srcId="{91B383B3-EA90-BE46-8202-3120F67ED7A4}" destId="{80078572-51D5-FA40-8357-4E61360E0137}" srcOrd="1" destOrd="0" presId="urn:microsoft.com/office/officeart/2005/8/layout/orgChart1"/>
    <dgm:cxn modelId="{37E89B28-C6B0-A94D-9D06-D410B43EC829}" type="presOf" srcId="{60F77BF0-09D3-9F40-A5C7-CBDE2560EC8A}" destId="{CC6F4530-51A4-D447-B69A-8BFF92594B14}" srcOrd="1" destOrd="0" presId="urn:microsoft.com/office/officeart/2005/8/layout/orgChart1"/>
    <dgm:cxn modelId="{1BC53B2A-C63D-EA41-96F2-3DBB060ADF25}" type="presOf" srcId="{BDBF261A-E208-024E-AC13-1AC27B32A2D6}" destId="{E46A5840-316A-CD4A-912A-98AB9DEAA53F}" srcOrd="0" destOrd="0" presId="urn:microsoft.com/office/officeart/2005/8/layout/orgChart1"/>
    <dgm:cxn modelId="{26494331-8434-C049-AC70-ECC50E8BDDF3}" type="presOf" srcId="{F3EE0C35-2847-7A4B-8324-F25BD7E9AB7E}" destId="{1BE8AAA9-3F82-5147-A5B4-C83654E089ED}" srcOrd="0" destOrd="0" presId="urn:microsoft.com/office/officeart/2005/8/layout/orgChart1"/>
    <dgm:cxn modelId="{EE9DA936-EDFE-8442-8A93-32C7972300AC}" srcId="{07BA5C09-03DE-1140-BBC1-79F5A143A33C}" destId="{3E09C528-E9A8-1B4F-8CA9-C56029146A9F}" srcOrd="0" destOrd="0" parTransId="{D8DD9EAF-917C-444A-BA98-3AE82333345E}" sibTransId="{CA60371A-BC9D-F14B-BAD9-48D47020AB89}"/>
    <dgm:cxn modelId="{B23AAF38-C7B1-9E4B-9CF1-5735F05E2D1A}" type="presOf" srcId="{CBF83117-8150-B046-A9FB-B5E3F03FF54C}" destId="{C4DEA5A7-E8F5-5545-834D-DEE912DD6F11}" srcOrd="1" destOrd="0" presId="urn:microsoft.com/office/officeart/2005/8/layout/orgChart1"/>
    <dgm:cxn modelId="{2D989939-4F3F-9C4D-AC9B-0CE5B7ACE116}" srcId="{327C8C80-CA22-40CE-816B-3E6D26BB2754}" destId="{4A382955-C8AE-1A44-A667-1E58C09D48BE}" srcOrd="2" destOrd="0" parTransId="{045B4FF1-33FE-3C40-A382-9D3FE8E309D2}" sibTransId="{E54C6D75-D9FB-2843-9403-7B6B00FAB091}"/>
    <dgm:cxn modelId="{EF9E213F-A200-004E-A894-A46547DF8F57}" srcId="{3E09C528-E9A8-1B4F-8CA9-C56029146A9F}" destId="{365937EB-8F95-BE41-9544-181F75B6AD7F}" srcOrd="0" destOrd="0" parTransId="{F3EE0C35-2847-7A4B-8324-F25BD7E9AB7E}" sibTransId="{5150822A-ABFC-F04F-8547-728EB9BAB123}"/>
    <dgm:cxn modelId="{24554643-92C0-D046-8AD1-642BE8517152}" type="presOf" srcId="{24B1DE25-793B-3D43-A935-D07081D96805}" destId="{4BC1DA80-1A45-F240-BD4C-97666DA3995E}" srcOrd="0" destOrd="0" presId="urn:microsoft.com/office/officeart/2005/8/layout/orgChart1"/>
    <dgm:cxn modelId="{4CBBE146-F8BB-2142-A368-6FE8AE387CCA}" type="presOf" srcId="{4A382955-C8AE-1A44-A667-1E58C09D48BE}" destId="{64FB112F-0872-BA47-B42A-DD4F54B2F0DF}" srcOrd="1" destOrd="0" presId="urn:microsoft.com/office/officeart/2005/8/layout/orgChart1"/>
    <dgm:cxn modelId="{A2917261-4CA2-6846-AD8F-81DA1ACACAEF}" type="presOf" srcId="{948CF301-3E42-3742-9777-E309688BF6E5}" destId="{71A537A5-8BF8-7346-A431-44072C35ADF0}" srcOrd="0" destOrd="0" presId="urn:microsoft.com/office/officeart/2005/8/layout/orgChart1"/>
    <dgm:cxn modelId="{6672E46A-5B52-D749-A364-485DE9DEEDD8}" type="presOf" srcId="{07BA5C09-03DE-1140-BBC1-79F5A143A33C}" destId="{D18897A0-55E3-BE43-907E-7B27E5D6BD13}" srcOrd="1" destOrd="0" presId="urn:microsoft.com/office/officeart/2005/8/layout/orgChart1"/>
    <dgm:cxn modelId="{5308DD75-7F3F-4A7A-A0DF-43A2E505FD85}" srcId="{327C8C80-CA22-40CE-816B-3E6D26BB2754}" destId="{5FD755A7-239E-446B-BA45-9394F7AD8C42}" srcOrd="0" destOrd="0" parTransId="{E8F956FD-AAD9-42BB-9217-6AAECA7E638E}" sibTransId="{D5770F98-BF79-45F4-829F-F84D3899864A}"/>
    <dgm:cxn modelId="{60F09579-72D4-AF4D-A826-92831697863D}" type="presOf" srcId="{365937EB-8F95-BE41-9544-181F75B6AD7F}" destId="{DCF1D771-3622-7340-8929-0A38FAB281B0}" srcOrd="0" destOrd="0" presId="urn:microsoft.com/office/officeart/2005/8/layout/orgChart1"/>
    <dgm:cxn modelId="{9A941985-328B-9240-BF52-49E24FAEC4F0}" type="presOf" srcId="{60F77BF0-09D3-9F40-A5C7-CBDE2560EC8A}" destId="{360D52E3-7627-8947-9B29-EFCF93D70F4A}" srcOrd="0" destOrd="0" presId="urn:microsoft.com/office/officeart/2005/8/layout/orgChart1"/>
    <dgm:cxn modelId="{CE560099-111E-F34B-9761-E536211B5E10}" srcId="{3E09C528-E9A8-1B4F-8CA9-C56029146A9F}" destId="{91B383B3-EA90-BE46-8202-3120F67ED7A4}" srcOrd="2" destOrd="0" parTransId="{948CF301-3E42-3742-9777-E309688BF6E5}" sibTransId="{1383F47A-6D93-8A4B-AE81-6E5B6664E328}"/>
    <dgm:cxn modelId="{25FDC5A2-8E77-46A6-8216-E1BF8C5BDC3F}" type="presOf" srcId="{327C8C80-CA22-40CE-816B-3E6D26BB2754}" destId="{403F41D3-9E89-4F25-BE10-380223666895}" srcOrd="0" destOrd="0" presId="urn:microsoft.com/office/officeart/2005/8/layout/orgChart1"/>
    <dgm:cxn modelId="{A57687A6-3BA7-C14F-886A-5652C662A2D8}" srcId="{327C8C80-CA22-40CE-816B-3E6D26BB2754}" destId="{07BA5C09-03DE-1140-BBC1-79F5A143A33C}" srcOrd="1" destOrd="0" parTransId="{0F8BB6BC-D603-D649-A526-317C511FF009}" sibTransId="{B86F14E6-10CF-E44C-9AC4-B97345B8D905}"/>
    <dgm:cxn modelId="{0131E2B0-6856-6B4A-8F1C-557743379985}" type="presOf" srcId="{3E09C528-E9A8-1B4F-8CA9-C56029146A9F}" destId="{F9CB8B2F-53F0-B14E-ADFF-ED8B6C6D6203}" srcOrd="1" destOrd="0" presId="urn:microsoft.com/office/officeart/2005/8/layout/orgChart1"/>
    <dgm:cxn modelId="{B6A446B2-5C13-9043-82C6-F2107F9F8309}" type="presOf" srcId="{D8DD9EAF-917C-444A-BA98-3AE82333345E}" destId="{3A091472-76FE-A14B-B0F8-09F4D6025017}" srcOrd="0" destOrd="0" presId="urn:microsoft.com/office/officeart/2005/8/layout/orgChart1"/>
    <dgm:cxn modelId="{188E1CB9-1C6D-CA45-903F-F46D87C1F00E}" type="presOf" srcId="{3E09C528-E9A8-1B4F-8CA9-C56029146A9F}" destId="{DB9F9786-571C-1E43-A6ED-2715634A6124}" srcOrd="0" destOrd="0" presId="urn:microsoft.com/office/officeart/2005/8/layout/orgChart1"/>
    <dgm:cxn modelId="{818411CC-D3BB-6C41-AAE4-CB06BE141C5F}" type="presOf" srcId="{4A382955-C8AE-1A44-A667-1E58C09D48BE}" destId="{C359D9DE-EB15-054A-B33D-3B66F532ECC7}" srcOrd="0" destOrd="0" presId="urn:microsoft.com/office/officeart/2005/8/layout/orgChart1"/>
    <dgm:cxn modelId="{A00CF4D2-FA3A-49FA-B9C3-77A110861160}" type="presOf" srcId="{5FD755A7-239E-446B-BA45-9394F7AD8C42}" destId="{50149BD2-C2D4-466B-9972-674F87E2FCB5}" srcOrd="0" destOrd="0" presId="urn:microsoft.com/office/officeart/2005/8/layout/orgChart1"/>
    <dgm:cxn modelId="{C93F53D6-A446-2D43-9E5D-911705F70A4D}" type="presOf" srcId="{365937EB-8F95-BE41-9544-181F75B6AD7F}" destId="{1AFC4272-8059-2543-B5D8-3E447667EE48}" srcOrd="1" destOrd="0" presId="urn:microsoft.com/office/officeart/2005/8/layout/orgChart1"/>
    <dgm:cxn modelId="{4104EAE2-7B4E-E84F-BFA7-3F33319ACF6E}" type="presOf" srcId="{07BA5C09-03DE-1140-BBC1-79F5A143A33C}" destId="{B56534F2-3529-3E40-9D69-1CB31178B7FF}" srcOrd="0" destOrd="0" presId="urn:microsoft.com/office/officeart/2005/8/layout/orgChart1"/>
    <dgm:cxn modelId="{B722D8E3-FFFB-405D-B5C9-C073B1810734}" type="presOf" srcId="{5FD755A7-239E-446B-BA45-9394F7AD8C42}" destId="{E3F1A05B-E212-4D67-81A3-645CF32257C4}" srcOrd="1" destOrd="0" presId="urn:microsoft.com/office/officeart/2005/8/layout/orgChart1"/>
    <dgm:cxn modelId="{02CD9BE9-DB1F-2E4D-8B4A-66D58563DC95}" srcId="{3E09C528-E9A8-1B4F-8CA9-C56029146A9F}" destId="{CBF83117-8150-B046-A9FB-B5E3F03FF54C}" srcOrd="1" destOrd="0" parTransId="{24B1DE25-793B-3D43-A935-D07081D96805}" sibTransId="{4111CB7C-642C-BB43-BC1C-AAE5314FC686}"/>
    <dgm:cxn modelId="{54C21CF3-9560-D646-853E-277BA3D0495C}" type="presOf" srcId="{CBF83117-8150-B046-A9FB-B5E3F03FF54C}" destId="{9740C774-B147-3D46-9721-D103E8AAF761}" srcOrd="0" destOrd="0" presId="urn:microsoft.com/office/officeart/2005/8/layout/orgChart1"/>
    <dgm:cxn modelId="{8AE29015-540C-4BD5-B470-4E07A8D94236}" type="presParOf" srcId="{403F41D3-9E89-4F25-BE10-380223666895}" destId="{68B5356C-8FBE-41A6-9CEA-060FBF1C3C05}" srcOrd="0" destOrd="0" presId="urn:microsoft.com/office/officeart/2005/8/layout/orgChart1"/>
    <dgm:cxn modelId="{3E81446E-0789-46CF-B9E0-126990CE87D1}" type="presParOf" srcId="{68B5356C-8FBE-41A6-9CEA-060FBF1C3C05}" destId="{B5ABA5D2-25C3-429D-8719-72E098A8D7C6}" srcOrd="0" destOrd="0" presId="urn:microsoft.com/office/officeart/2005/8/layout/orgChart1"/>
    <dgm:cxn modelId="{2E079A2F-45DE-4FE2-8733-6D379AE4CDEE}" type="presParOf" srcId="{B5ABA5D2-25C3-429D-8719-72E098A8D7C6}" destId="{50149BD2-C2D4-466B-9972-674F87E2FCB5}" srcOrd="0" destOrd="0" presId="urn:microsoft.com/office/officeart/2005/8/layout/orgChart1"/>
    <dgm:cxn modelId="{37AF838E-F932-4217-A42E-2EDDAE2238BE}" type="presParOf" srcId="{B5ABA5D2-25C3-429D-8719-72E098A8D7C6}" destId="{E3F1A05B-E212-4D67-81A3-645CF32257C4}" srcOrd="1" destOrd="0" presId="urn:microsoft.com/office/officeart/2005/8/layout/orgChart1"/>
    <dgm:cxn modelId="{F8474EF4-6927-4BF6-A09B-31C0F49587E2}" type="presParOf" srcId="{68B5356C-8FBE-41A6-9CEA-060FBF1C3C05}" destId="{11DB7658-5F32-489C-A4F9-F450610A6FE4}" srcOrd="1" destOrd="0" presId="urn:microsoft.com/office/officeart/2005/8/layout/orgChart1"/>
    <dgm:cxn modelId="{C5F9BE88-CAF6-4FF6-958E-96A9263119CF}" type="presParOf" srcId="{68B5356C-8FBE-41A6-9CEA-060FBF1C3C05}" destId="{8216A928-F1A0-4C47-A5EE-434E4CCAA77F}" srcOrd="2" destOrd="0" presId="urn:microsoft.com/office/officeart/2005/8/layout/orgChart1"/>
    <dgm:cxn modelId="{3C720B29-6022-4447-AD49-90B73057C06E}" type="presParOf" srcId="{403F41D3-9E89-4F25-BE10-380223666895}" destId="{DD4E376E-7ECE-E142-9DCD-BA06274B9DAB}" srcOrd="1" destOrd="0" presId="urn:microsoft.com/office/officeart/2005/8/layout/orgChart1"/>
    <dgm:cxn modelId="{ECA469C1-9103-484B-971D-D70648F62B83}" type="presParOf" srcId="{DD4E376E-7ECE-E142-9DCD-BA06274B9DAB}" destId="{85909BD2-DDA0-9B41-B258-F60D24A4C8F5}" srcOrd="0" destOrd="0" presId="urn:microsoft.com/office/officeart/2005/8/layout/orgChart1"/>
    <dgm:cxn modelId="{83EF9F65-A883-864F-BB93-9FEEC5D7FE31}" type="presParOf" srcId="{85909BD2-DDA0-9B41-B258-F60D24A4C8F5}" destId="{B56534F2-3529-3E40-9D69-1CB31178B7FF}" srcOrd="0" destOrd="0" presId="urn:microsoft.com/office/officeart/2005/8/layout/orgChart1"/>
    <dgm:cxn modelId="{120EA9B0-B73B-FE47-8E72-AECEE921EDE7}" type="presParOf" srcId="{85909BD2-DDA0-9B41-B258-F60D24A4C8F5}" destId="{D18897A0-55E3-BE43-907E-7B27E5D6BD13}" srcOrd="1" destOrd="0" presId="urn:microsoft.com/office/officeart/2005/8/layout/orgChart1"/>
    <dgm:cxn modelId="{40D53D24-FF19-EB43-93DA-3DAF4BCB1695}" type="presParOf" srcId="{DD4E376E-7ECE-E142-9DCD-BA06274B9DAB}" destId="{E0FAD2C3-A89B-EB4F-BD77-AE9F3531248A}" srcOrd="1" destOrd="0" presId="urn:microsoft.com/office/officeart/2005/8/layout/orgChart1"/>
    <dgm:cxn modelId="{35D835C7-04B4-274F-BAC1-6737BE955037}" type="presParOf" srcId="{E0FAD2C3-A89B-EB4F-BD77-AE9F3531248A}" destId="{3A091472-76FE-A14B-B0F8-09F4D6025017}" srcOrd="0" destOrd="0" presId="urn:microsoft.com/office/officeart/2005/8/layout/orgChart1"/>
    <dgm:cxn modelId="{B33B08A6-1750-114D-A3C0-2316C12AC5CD}" type="presParOf" srcId="{E0FAD2C3-A89B-EB4F-BD77-AE9F3531248A}" destId="{E27D819E-0D7A-F04C-9103-D39B78FB13B8}" srcOrd="1" destOrd="0" presId="urn:microsoft.com/office/officeart/2005/8/layout/orgChart1"/>
    <dgm:cxn modelId="{7943CB8D-A2FA-CD44-9DFE-5F1AA58598AE}" type="presParOf" srcId="{E27D819E-0D7A-F04C-9103-D39B78FB13B8}" destId="{B0D912CE-399A-DA43-B626-8042F7A74660}" srcOrd="0" destOrd="0" presId="urn:microsoft.com/office/officeart/2005/8/layout/orgChart1"/>
    <dgm:cxn modelId="{9F9F470E-28A8-C540-9A75-76B59A90A2BB}" type="presParOf" srcId="{B0D912CE-399A-DA43-B626-8042F7A74660}" destId="{DB9F9786-571C-1E43-A6ED-2715634A6124}" srcOrd="0" destOrd="0" presId="urn:microsoft.com/office/officeart/2005/8/layout/orgChart1"/>
    <dgm:cxn modelId="{C729B48C-8478-8F42-BCFE-61FF83DB9A2B}" type="presParOf" srcId="{B0D912CE-399A-DA43-B626-8042F7A74660}" destId="{F9CB8B2F-53F0-B14E-ADFF-ED8B6C6D6203}" srcOrd="1" destOrd="0" presId="urn:microsoft.com/office/officeart/2005/8/layout/orgChart1"/>
    <dgm:cxn modelId="{1FC8B87D-29D1-7847-962D-18C7B4B5B169}" type="presParOf" srcId="{E27D819E-0D7A-F04C-9103-D39B78FB13B8}" destId="{B8695EDE-2A0C-4F41-B61C-FC3F06007B5C}" srcOrd="1" destOrd="0" presId="urn:microsoft.com/office/officeart/2005/8/layout/orgChart1"/>
    <dgm:cxn modelId="{D6D0D61F-7EF0-5B4F-8FAC-7CB42AB519CD}" type="presParOf" srcId="{B8695EDE-2A0C-4F41-B61C-FC3F06007B5C}" destId="{1BE8AAA9-3F82-5147-A5B4-C83654E089ED}" srcOrd="0" destOrd="0" presId="urn:microsoft.com/office/officeart/2005/8/layout/orgChart1"/>
    <dgm:cxn modelId="{6A21A4D3-E774-5144-ABFC-7D778B432D09}" type="presParOf" srcId="{B8695EDE-2A0C-4F41-B61C-FC3F06007B5C}" destId="{87CE01D3-36B0-5748-8A01-C4F5CB183A95}" srcOrd="1" destOrd="0" presId="urn:microsoft.com/office/officeart/2005/8/layout/orgChart1"/>
    <dgm:cxn modelId="{D7080BD1-DA8F-1E44-A69B-55223024207C}" type="presParOf" srcId="{87CE01D3-36B0-5748-8A01-C4F5CB183A95}" destId="{C8DE5F5D-C2B9-3946-A221-C90943DB0F6B}" srcOrd="0" destOrd="0" presId="urn:microsoft.com/office/officeart/2005/8/layout/orgChart1"/>
    <dgm:cxn modelId="{D9FC9675-B5FA-C04E-9A0F-54517C0BB964}" type="presParOf" srcId="{C8DE5F5D-C2B9-3946-A221-C90943DB0F6B}" destId="{DCF1D771-3622-7340-8929-0A38FAB281B0}" srcOrd="0" destOrd="0" presId="urn:microsoft.com/office/officeart/2005/8/layout/orgChart1"/>
    <dgm:cxn modelId="{E7C4C05A-0469-8946-90CD-4D4CD5A99BBF}" type="presParOf" srcId="{C8DE5F5D-C2B9-3946-A221-C90943DB0F6B}" destId="{1AFC4272-8059-2543-B5D8-3E447667EE48}" srcOrd="1" destOrd="0" presId="urn:microsoft.com/office/officeart/2005/8/layout/orgChart1"/>
    <dgm:cxn modelId="{901373B5-F7C1-224F-B833-7183679A1A5D}" type="presParOf" srcId="{87CE01D3-36B0-5748-8A01-C4F5CB183A95}" destId="{EC2B5CE3-804E-EA48-83F4-15A6F5CCECB3}" srcOrd="1" destOrd="0" presId="urn:microsoft.com/office/officeart/2005/8/layout/orgChart1"/>
    <dgm:cxn modelId="{56623F2F-EAC5-DC4D-91D6-0186C40F0C31}" type="presParOf" srcId="{87CE01D3-36B0-5748-8A01-C4F5CB183A95}" destId="{D9B201E1-169C-FE46-A4A1-8B5979BB5616}" srcOrd="2" destOrd="0" presId="urn:microsoft.com/office/officeart/2005/8/layout/orgChart1"/>
    <dgm:cxn modelId="{E0A30657-B606-5444-B8C4-483402778EA9}" type="presParOf" srcId="{B8695EDE-2A0C-4F41-B61C-FC3F06007B5C}" destId="{4BC1DA80-1A45-F240-BD4C-97666DA3995E}" srcOrd="2" destOrd="0" presId="urn:microsoft.com/office/officeart/2005/8/layout/orgChart1"/>
    <dgm:cxn modelId="{472EFF1D-BDDE-814C-AE59-F79004E1C99B}" type="presParOf" srcId="{B8695EDE-2A0C-4F41-B61C-FC3F06007B5C}" destId="{2E8C1982-43CD-A841-9294-B6F0CB47ABEA}" srcOrd="3" destOrd="0" presId="urn:microsoft.com/office/officeart/2005/8/layout/orgChart1"/>
    <dgm:cxn modelId="{7D834868-B58F-BB40-9274-312B56D17462}" type="presParOf" srcId="{2E8C1982-43CD-A841-9294-B6F0CB47ABEA}" destId="{8B51AA0D-750F-7841-BFA4-B7D859CF54E1}" srcOrd="0" destOrd="0" presId="urn:microsoft.com/office/officeart/2005/8/layout/orgChart1"/>
    <dgm:cxn modelId="{A735091B-AAA6-EE4F-B619-DA88FF3290BD}" type="presParOf" srcId="{8B51AA0D-750F-7841-BFA4-B7D859CF54E1}" destId="{9740C774-B147-3D46-9721-D103E8AAF761}" srcOrd="0" destOrd="0" presId="urn:microsoft.com/office/officeart/2005/8/layout/orgChart1"/>
    <dgm:cxn modelId="{3A095A8B-D50E-D843-9DA8-6222A377A922}" type="presParOf" srcId="{8B51AA0D-750F-7841-BFA4-B7D859CF54E1}" destId="{C4DEA5A7-E8F5-5545-834D-DEE912DD6F11}" srcOrd="1" destOrd="0" presId="urn:microsoft.com/office/officeart/2005/8/layout/orgChart1"/>
    <dgm:cxn modelId="{104FD1F8-DCFB-BF4A-ACD1-41E34FB0B7C5}" type="presParOf" srcId="{2E8C1982-43CD-A841-9294-B6F0CB47ABEA}" destId="{83D10AB1-3D6B-624E-9EDC-6F822AC16F85}" srcOrd="1" destOrd="0" presId="urn:microsoft.com/office/officeart/2005/8/layout/orgChart1"/>
    <dgm:cxn modelId="{BF6560BB-E00D-3641-A84F-AC71DFF9D0EA}" type="presParOf" srcId="{2E8C1982-43CD-A841-9294-B6F0CB47ABEA}" destId="{77FD1372-5AA8-6D42-A609-E1931DF5E1DE}" srcOrd="2" destOrd="0" presId="urn:microsoft.com/office/officeart/2005/8/layout/orgChart1"/>
    <dgm:cxn modelId="{932BA462-8CC2-F642-A736-FFFA62AEC3C1}" type="presParOf" srcId="{B8695EDE-2A0C-4F41-B61C-FC3F06007B5C}" destId="{71A537A5-8BF8-7346-A431-44072C35ADF0}" srcOrd="4" destOrd="0" presId="urn:microsoft.com/office/officeart/2005/8/layout/orgChart1"/>
    <dgm:cxn modelId="{62B73ACE-B0EE-A74A-A588-8F2E9265D54D}" type="presParOf" srcId="{B8695EDE-2A0C-4F41-B61C-FC3F06007B5C}" destId="{CEF4EA1B-69DC-CA4C-ACBE-1E36F321653F}" srcOrd="5" destOrd="0" presId="urn:microsoft.com/office/officeart/2005/8/layout/orgChart1"/>
    <dgm:cxn modelId="{CA04A030-690E-754D-BD67-05D1EADFE074}" type="presParOf" srcId="{CEF4EA1B-69DC-CA4C-ACBE-1E36F321653F}" destId="{15247BEB-AA78-024A-B5F0-AA14B3A1B63B}" srcOrd="0" destOrd="0" presId="urn:microsoft.com/office/officeart/2005/8/layout/orgChart1"/>
    <dgm:cxn modelId="{8FD01AA7-7A9C-1941-B8C2-E04C0169B254}" type="presParOf" srcId="{15247BEB-AA78-024A-B5F0-AA14B3A1B63B}" destId="{A90A28E9-2849-8C4D-9506-AFDF5F598432}" srcOrd="0" destOrd="0" presId="urn:microsoft.com/office/officeart/2005/8/layout/orgChart1"/>
    <dgm:cxn modelId="{BB963454-8E97-1249-A4FF-1C10F34701DA}" type="presParOf" srcId="{15247BEB-AA78-024A-B5F0-AA14B3A1B63B}" destId="{80078572-51D5-FA40-8357-4E61360E0137}" srcOrd="1" destOrd="0" presId="urn:microsoft.com/office/officeart/2005/8/layout/orgChart1"/>
    <dgm:cxn modelId="{B54D3908-5CC5-6949-9D98-552FF86DE96B}" type="presParOf" srcId="{CEF4EA1B-69DC-CA4C-ACBE-1E36F321653F}" destId="{B3AEC581-7997-5843-A827-5E913FD24934}" srcOrd="1" destOrd="0" presId="urn:microsoft.com/office/officeart/2005/8/layout/orgChart1"/>
    <dgm:cxn modelId="{706B745E-C5D6-E54A-8EB7-205C49625BA6}" type="presParOf" srcId="{CEF4EA1B-69DC-CA4C-ACBE-1E36F321653F}" destId="{52910FE3-238F-B34D-8DEC-2CA3BBC30C74}" srcOrd="2" destOrd="0" presId="urn:microsoft.com/office/officeart/2005/8/layout/orgChart1"/>
    <dgm:cxn modelId="{DCD81F29-FC63-7F40-AF60-219E1E08FC82}" type="presParOf" srcId="{E27D819E-0D7A-F04C-9103-D39B78FB13B8}" destId="{78276C05-DA42-A74A-91EE-C07365956D4C}" srcOrd="2" destOrd="0" presId="urn:microsoft.com/office/officeart/2005/8/layout/orgChart1"/>
    <dgm:cxn modelId="{D97818C5-3EE8-D846-9DCB-054C086C1E69}" type="presParOf" srcId="{E0FAD2C3-A89B-EB4F-BD77-AE9F3531248A}" destId="{E46A5840-316A-CD4A-912A-98AB9DEAA53F}" srcOrd="2" destOrd="0" presId="urn:microsoft.com/office/officeart/2005/8/layout/orgChart1"/>
    <dgm:cxn modelId="{769ADBD8-37B3-4645-9DD5-DE68FFD2918D}" type="presParOf" srcId="{E0FAD2C3-A89B-EB4F-BD77-AE9F3531248A}" destId="{8B218C6C-0F52-934B-8540-6AD24A767E78}" srcOrd="3" destOrd="0" presId="urn:microsoft.com/office/officeart/2005/8/layout/orgChart1"/>
    <dgm:cxn modelId="{31566578-8017-604E-8A24-6F4B8D187330}" type="presParOf" srcId="{8B218C6C-0F52-934B-8540-6AD24A767E78}" destId="{205F69BE-A95E-0246-84F6-4BF0A2BD0A0D}" srcOrd="0" destOrd="0" presId="urn:microsoft.com/office/officeart/2005/8/layout/orgChart1"/>
    <dgm:cxn modelId="{EC36AA3E-225D-3848-91E0-AD59ED74F2F1}" type="presParOf" srcId="{205F69BE-A95E-0246-84F6-4BF0A2BD0A0D}" destId="{360D52E3-7627-8947-9B29-EFCF93D70F4A}" srcOrd="0" destOrd="0" presId="urn:microsoft.com/office/officeart/2005/8/layout/orgChart1"/>
    <dgm:cxn modelId="{6D1B0B9C-89BB-1944-BD8F-111DE71BA8A9}" type="presParOf" srcId="{205F69BE-A95E-0246-84F6-4BF0A2BD0A0D}" destId="{CC6F4530-51A4-D447-B69A-8BFF92594B14}" srcOrd="1" destOrd="0" presId="urn:microsoft.com/office/officeart/2005/8/layout/orgChart1"/>
    <dgm:cxn modelId="{44DEE86B-D293-A946-8762-108EC0888BAB}" type="presParOf" srcId="{8B218C6C-0F52-934B-8540-6AD24A767E78}" destId="{6023716F-AE06-0F42-8E8D-E1FD0F851AD3}" srcOrd="1" destOrd="0" presId="urn:microsoft.com/office/officeart/2005/8/layout/orgChart1"/>
    <dgm:cxn modelId="{E4362344-5840-F140-A08B-F9C1F0C4CE7B}" type="presParOf" srcId="{8B218C6C-0F52-934B-8540-6AD24A767E78}" destId="{42FA6C0B-8D69-9745-B34F-B239B0C174B4}" srcOrd="2" destOrd="0" presId="urn:microsoft.com/office/officeart/2005/8/layout/orgChart1"/>
    <dgm:cxn modelId="{F5CABB91-12D5-7346-B4B3-68AD65D431E0}" type="presParOf" srcId="{DD4E376E-7ECE-E142-9DCD-BA06274B9DAB}" destId="{B01AF8ED-8187-264C-B485-C0384E90C307}" srcOrd="2" destOrd="0" presId="urn:microsoft.com/office/officeart/2005/8/layout/orgChart1"/>
    <dgm:cxn modelId="{292D484D-49A1-F341-80E1-97C25B00A97A}" type="presParOf" srcId="{403F41D3-9E89-4F25-BE10-380223666895}" destId="{096A0364-4860-9E4A-8AB6-194C08F74554}" srcOrd="2" destOrd="0" presId="urn:microsoft.com/office/officeart/2005/8/layout/orgChart1"/>
    <dgm:cxn modelId="{42D6CB77-ADD4-0640-B7B2-549A982442D6}" type="presParOf" srcId="{096A0364-4860-9E4A-8AB6-194C08F74554}" destId="{ADD5A40C-1727-794C-9888-846428870F4C}" srcOrd="0" destOrd="0" presId="urn:microsoft.com/office/officeart/2005/8/layout/orgChart1"/>
    <dgm:cxn modelId="{A1868400-7B11-AC43-AE7E-CBFED5D70DAF}" type="presParOf" srcId="{ADD5A40C-1727-794C-9888-846428870F4C}" destId="{C359D9DE-EB15-054A-B33D-3B66F532ECC7}" srcOrd="0" destOrd="0" presId="urn:microsoft.com/office/officeart/2005/8/layout/orgChart1"/>
    <dgm:cxn modelId="{ACA3EFB9-6212-E746-9492-1DF5A22A1B9A}" type="presParOf" srcId="{ADD5A40C-1727-794C-9888-846428870F4C}" destId="{64FB112F-0872-BA47-B42A-DD4F54B2F0DF}" srcOrd="1" destOrd="0" presId="urn:microsoft.com/office/officeart/2005/8/layout/orgChart1"/>
    <dgm:cxn modelId="{17B45B88-53AD-1C41-A1CD-79BE5B612ABC}" type="presParOf" srcId="{096A0364-4860-9E4A-8AB6-194C08F74554}" destId="{A818F68E-CC41-3B4A-B567-85B816590545}" srcOrd="1" destOrd="0" presId="urn:microsoft.com/office/officeart/2005/8/layout/orgChart1"/>
    <dgm:cxn modelId="{A83641D7-3787-5643-B57D-C03616D6529D}" type="presParOf" srcId="{096A0364-4860-9E4A-8AB6-194C08F74554}" destId="{2748B20D-98EA-0244-AEE5-BE9D8A902A7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27C8C80-CA22-40CE-816B-3E6D26BB27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FD755A7-239E-446B-BA45-9394F7AD8C42}">
      <dgm:prSet phldrT="[Text]" custT="1"/>
      <dgm:spPr>
        <a:xfrm>
          <a:off x="565" y="976149"/>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Individual</a:t>
          </a:r>
        </a:p>
      </dgm:t>
    </dgm:pt>
    <dgm:pt modelId="{E8F956FD-AAD9-42BB-9217-6AAECA7E638E}" type="parTrans" cxnId="{5308DD75-7F3F-4A7A-A0DF-43A2E505FD85}">
      <dgm:prSet/>
      <dgm:spPr/>
      <dgm:t>
        <a:bodyPr/>
        <a:lstStyle/>
        <a:p>
          <a:endParaRPr lang="en-US"/>
        </a:p>
      </dgm:t>
    </dgm:pt>
    <dgm:pt modelId="{D5770F98-BF79-45F4-829F-F84D3899864A}" type="sibTrans" cxnId="{5308DD75-7F3F-4A7A-A0DF-43A2E505FD85}">
      <dgm:prSet/>
      <dgm:spPr/>
      <dgm:t>
        <a:bodyPr/>
        <a:lstStyle/>
        <a:p>
          <a:endParaRPr lang="en-US"/>
        </a:p>
      </dgm:t>
    </dgm:pt>
    <dgm:pt modelId="{6C879CD9-33B3-4476-B7D7-4D1AB3A48312}">
      <dgm:prSet custT="1"/>
      <dgm:spPr>
        <a:xfrm>
          <a:off x="3711042" y="2427630"/>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Social security (1935)</a:t>
          </a:r>
        </a:p>
      </dgm:t>
    </dgm:pt>
    <dgm:pt modelId="{36826523-2D30-4418-99A7-3D9F12D91539}" type="parTrans" cxnId="{99580481-51A5-4A97-B8FF-35D041FB0D9A}">
      <dgm:prSet/>
      <dgm:spPr>
        <a:xfrm>
          <a:off x="4733212" y="1998319"/>
          <a:ext cx="1236825" cy="429311"/>
        </a:xfrm>
        <a:custGeom>
          <a:avLst/>
          <a:gdLst/>
          <a:ahLst/>
          <a:cxnLst/>
          <a:rect l="0" t="0" r="0" b="0"/>
          <a:pathLst>
            <a:path>
              <a:moveTo>
                <a:pt x="1236825" y="0"/>
              </a:moveTo>
              <a:lnTo>
                <a:pt x="1236825" y="214655"/>
              </a:lnTo>
              <a:lnTo>
                <a:pt x="0" y="214655"/>
              </a:lnTo>
              <a:lnTo>
                <a:pt x="0" y="42931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D5012719-D01F-406C-8BF8-DA06E2EF91E1}" type="sibTrans" cxnId="{99580481-51A5-4A97-B8FF-35D041FB0D9A}">
      <dgm:prSet/>
      <dgm:spPr/>
      <dgm:t>
        <a:bodyPr/>
        <a:lstStyle/>
        <a:p>
          <a:endParaRPr lang="en-US"/>
        </a:p>
      </dgm:t>
    </dgm:pt>
    <dgm:pt modelId="{91A6590B-93A5-4D64-93B7-6DD7D80C0BF2}">
      <dgm:prSet custT="1"/>
      <dgm:spPr>
        <a:xfrm>
          <a:off x="6184694" y="2427630"/>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Federal employees retirement system</a:t>
          </a:r>
        </a:p>
      </dgm:t>
    </dgm:pt>
    <dgm:pt modelId="{3CA73019-1347-45A4-B1B7-AD070DEF3209}" type="parTrans" cxnId="{30803B15-C10D-403F-A2ED-DFC38ECA40A6}">
      <dgm:prSet/>
      <dgm:spPr>
        <a:xfrm>
          <a:off x="5970038" y="1998319"/>
          <a:ext cx="1236825" cy="429311"/>
        </a:xfrm>
        <a:custGeom>
          <a:avLst/>
          <a:gdLst/>
          <a:ahLst/>
          <a:cxnLst/>
          <a:rect l="0" t="0" r="0" b="0"/>
          <a:pathLst>
            <a:path>
              <a:moveTo>
                <a:pt x="0" y="0"/>
              </a:moveTo>
              <a:lnTo>
                <a:pt x="0" y="214655"/>
              </a:lnTo>
              <a:lnTo>
                <a:pt x="1236825" y="214655"/>
              </a:lnTo>
              <a:lnTo>
                <a:pt x="1236825" y="42931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C2BA77D0-38D8-40C5-9B31-5893BA47F967}" type="sibTrans" cxnId="{30803B15-C10D-403F-A2ED-DFC38ECA40A6}">
      <dgm:prSet/>
      <dgm:spPr/>
      <dgm:t>
        <a:bodyPr/>
        <a:lstStyle/>
        <a:p>
          <a:endParaRPr lang="en-US"/>
        </a:p>
      </dgm:t>
    </dgm:pt>
    <dgm:pt modelId="{07BA5C09-03DE-1140-BBC1-79F5A143A33C}">
      <dgm:prSet phldrT="[Text]" custT="1"/>
      <dgm:spPr>
        <a:xfrm>
          <a:off x="2474216" y="976149"/>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Employer</a:t>
          </a:r>
        </a:p>
      </dgm:t>
    </dgm:pt>
    <dgm:pt modelId="{0F8BB6BC-D603-D649-A526-317C511FF009}" type="parTrans" cxnId="{A57687A6-3BA7-C14F-886A-5652C662A2D8}">
      <dgm:prSet/>
      <dgm:spPr/>
      <dgm:t>
        <a:bodyPr/>
        <a:lstStyle/>
        <a:p>
          <a:endParaRPr lang="en-US"/>
        </a:p>
      </dgm:t>
    </dgm:pt>
    <dgm:pt modelId="{B86F14E6-10CF-E44C-9AC4-B97345B8D905}" type="sibTrans" cxnId="{A57687A6-3BA7-C14F-886A-5652C662A2D8}">
      <dgm:prSet/>
      <dgm:spPr/>
      <dgm:t>
        <a:bodyPr/>
        <a:lstStyle/>
        <a:p>
          <a:endParaRPr lang="en-US"/>
        </a:p>
      </dgm:t>
    </dgm:pt>
    <dgm:pt modelId="{4A382955-C8AE-1A44-A667-1E58C09D48BE}">
      <dgm:prSet phldrT="[Text]" custT="1"/>
      <dgm:spPr>
        <a:xfrm>
          <a:off x="4947868" y="976149"/>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GOVERNMENT</a:t>
          </a:r>
        </a:p>
      </dgm:t>
    </dgm:pt>
    <dgm:pt modelId="{045B4FF1-33FE-3C40-A382-9D3FE8E309D2}" type="parTrans" cxnId="{2D989939-4F3F-9C4D-AC9B-0CE5B7ACE116}">
      <dgm:prSet/>
      <dgm:spPr/>
      <dgm:t>
        <a:bodyPr/>
        <a:lstStyle/>
        <a:p>
          <a:endParaRPr lang="en-US"/>
        </a:p>
      </dgm:t>
    </dgm:pt>
    <dgm:pt modelId="{E54C6D75-D9FB-2843-9403-7B6B00FAB091}" type="sibTrans" cxnId="{2D989939-4F3F-9C4D-AC9B-0CE5B7ACE116}">
      <dgm:prSet/>
      <dgm:spPr/>
      <dgm:t>
        <a:bodyPr/>
        <a:lstStyle/>
        <a:p>
          <a:endParaRPr lang="en-US"/>
        </a:p>
      </dgm:t>
    </dgm:pt>
    <dgm:pt modelId="{403F41D3-9E89-4F25-BE10-380223666895}" type="pres">
      <dgm:prSet presAssocID="{327C8C80-CA22-40CE-816B-3E6D26BB2754}" presName="hierChild1" presStyleCnt="0">
        <dgm:presLayoutVars>
          <dgm:orgChart val="1"/>
          <dgm:chPref val="1"/>
          <dgm:dir/>
          <dgm:animOne val="branch"/>
          <dgm:animLvl val="lvl"/>
          <dgm:resizeHandles/>
        </dgm:presLayoutVars>
      </dgm:prSet>
      <dgm:spPr/>
    </dgm:pt>
    <dgm:pt modelId="{68B5356C-8FBE-41A6-9CEA-060FBF1C3C05}" type="pres">
      <dgm:prSet presAssocID="{5FD755A7-239E-446B-BA45-9394F7AD8C42}" presName="hierRoot1" presStyleCnt="0">
        <dgm:presLayoutVars>
          <dgm:hierBranch val="init"/>
        </dgm:presLayoutVars>
      </dgm:prSet>
      <dgm:spPr/>
    </dgm:pt>
    <dgm:pt modelId="{B5ABA5D2-25C3-429D-8719-72E098A8D7C6}" type="pres">
      <dgm:prSet presAssocID="{5FD755A7-239E-446B-BA45-9394F7AD8C42}" presName="rootComposite1" presStyleCnt="0"/>
      <dgm:spPr/>
    </dgm:pt>
    <dgm:pt modelId="{50149BD2-C2D4-466B-9972-674F87E2FCB5}" type="pres">
      <dgm:prSet presAssocID="{5FD755A7-239E-446B-BA45-9394F7AD8C42}" presName="rootText1" presStyleLbl="node0" presStyleIdx="0" presStyleCnt="3">
        <dgm:presLayoutVars>
          <dgm:chPref val="3"/>
        </dgm:presLayoutVars>
      </dgm:prSet>
      <dgm:spPr>
        <a:prstGeom prst="roundRect">
          <a:avLst/>
        </a:prstGeom>
      </dgm:spPr>
    </dgm:pt>
    <dgm:pt modelId="{E3F1A05B-E212-4D67-81A3-645CF32257C4}" type="pres">
      <dgm:prSet presAssocID="{5FD755A7-239E-446B-BA45-9394F7AD8C42}" presName="rootConnector1" presStyleLbl="node1" presStyleIdx="0" presStyleCnt="0"/>
      <dgm:spPr/>
    </dgm:pt>
    <dgm:pt modelId="{11DB7658-5F32-489C-A4F9-F450610A6FE4}" type="pres">
      <dgm:prSet presAssocID="{5FD755A7-239E-446B-BA45-9394F7AD8C42}" presName="hierChild2" presStyleCnt="0"/>
      <dgm:spPr/>
    </dgm:pt>
    <dgm:pt modelId="{8216A928-F1A0-4C47-A5EE-434E4CCAA77F}" type="pres">
      <dgm:prSet presAssocID="{5FD755A7-239E-446B-BA45-9394F7AD8C42}" presName="hierChild3" presStyleCnt="0"/>
      <dgm:spPr/>
    </dgm:pt>
    <dgm:pt modelId="{DD4E376E-7ECE-E142-9DCD-BA06274B9DAB}" type="pres">
      <dgm:prSet presAssocID="{07BA5C09-03DE-1140-BBC1-79F5A143A33C}" presName="hierRoot1" presStyleCnt="0">
        <dgm:presLayoutVars>
          <dgm:hierBranch val="init"/>
        </dgm:presLayoutVars>
      </dgm:prSet>
      <dgm:spPr/>
    </dgm:pt>
    <dgm:pt modelId="{85909BD2-DDA0-9B41-B258-F60D24A4C8F5}" type="pres">
      <dgm:prSet presAssocID="{07BA5C09-03DE-1140-BBC1-79F5A143A33C}" presName="rootComposite1" presStyleCnt="0"/>
      <dgm:spPr/>
    </dgm:pt>
    <dgm:pt modelId="{B56534F2-3529-3E40-9D69-1CB31178B7FF}" type="pres">
      <dgm:prSet presAssocID="{07BA5C09-03DE-1140-BBC1-79F5A143A33C}" presName="rootText1" presStyleLbl="node0" presStyleIdx="1" presStyleCnt="3">
        <dgm:presLayoutVars>
          <dgm:chPref val="3"/>
        </dgm:presLayoutVars>
      </dgm:prSet>
      <dgm:spPr>
        <a:prstGeom prst="roundRect">
          <a:avLst/>
        </a:prstGeom>
      </dgm:spPr>
    </dgm:pt>
    <dgm:pt modelId="{D18897A0-55E3-BE43-907E-7B27E5D6BD13}" type="pres">
      <dgm:prSet presAssocID="{07BA5C09-03DE-1140-BBC1-79F5A143A33C}" presName="rootConnector1" presStyleLbl="node1" presStyleIdx="0" presStyleCnt="0"/>
      <dgm:spPr/>
    </dgm:pt>
    <dgm:pt modelId="{E0FAD2C3-A89B-EB4F-BD77-AE9F3531248A}" type="pres">
      <dgm:prSet presAssocID="{07BA5C09-03DE-1140-BBC1-79F5A143A33C}" presName="hierChild2" presStyleCnt="0"/>
      <dgm:spPr/>
    </dgm:pt>
    <dgm:pt modelId="{B01AF8ED-8187-264C-B485-C0384E90C307}" type="pres">
      <dgm:prSet presAssocID="{07BA5C09-03DE-1140-BBC1-79F5A143A33C}" presName="hierChild3" presStyleCnt="0"/>
      <dgm:spPr/>
    </dgm:pt>
    <dgm:pt modelId="{096A0364-4860-9E4A-8AB6-194C08F74554}" type="pres">
      <dgm:prSet presAssocID="{4A382955-C8AE-1A44-A667-1E58C09D48BE}" presName="hierRoot1" presStyleCnt="0">
        <dgm:presLayoutVars>
          <dgm:hierBranch val="init"/>
        </dgm:presLayoutVars>
      </dgm:prSet>
      <dgm:spPr/>
    </dgm:pt>
    <dgm:pt modelId="{ADD5A40C-1727-794C-9888-846428870F4C}" type="pres">
      <dgm:prSet presAssocID="{4A382955-C8AE-1A44-A667-1E58C09D48BE}" presName="rootComposite1" presStyleCnt="0"/>
      <dgm:spPr/>
    </dgm:pt>
    <dgm:pt modelId="{C359D9DE-EB15-054A-B33D-3B66F532ECC7}" type="pres">
      <dgm:prSet presAssocID="{4A382955-C8AE-1A44-A667-1E58C09D48BE}" presName="rootText1" presStyleLbl="node0" presStyleIdx="2" presStyleCnt="3">
        <dgm:presLayoutVars>
          <dgm:chPref val="3"/>
        </dgm:presLayoutVars>
      </dgm:prSet>
      <dgm:spPr>
        <a:prstGeom prst="roundRect">
          <a:avLst/>
        </a:prstGeom>
      </dgm:spPr>
    </dgm:pt>
    <dgm:pt modelId="{64FB112F-0872-BA47-B42A-DD4F54B2F0DF}" type="pres">
      <dgm:prSet presAssocID="{4A382955-C8AE-1A44-A667-1E58C09D48BE}" presName="rootConnector1" presStyleLbl="node1" presStyleIdx="0" presStyleCnt="0"/>
      <dgm:spPr/>
    </dgm:pt>
    <dgm:pt modelId="{A818F68E-CC41-3B4A-B567-85B816590545}" type="pres">
      <dgm:prSet presAssocID="{4A382955-C8AE-1A44-A667-1E58C09D48BE}" presName="hierChild2" presStyleCnt="0"/>
      <dgm:spPr/>
    </dgm:pt>
    <dgm:pt modelId="{86B794F9-2D6C-4545-8729-AF303D3854A4}" type="pres">
      <dgm:prSet presAssocID="{36826523-2D30-4418-99A7-3D9F12D91539}" presName="Name37" presStyleLbl="parChTrans1D2" presStyleIdx="0" presStyleCnt="2"/>
      <dgm:spPr/>
    </dgm:pt>
    <dgm:pt modelId="{DE0CD68B-2310-4777-B725-576E992F7012}" type="pres">
      <dgm:prSet presAssocID="{6C879CD9-33B3-4476-B7D7-4D1AB3A48312}" presName="hierRoot2" presStyleCnt="0">
        <dgm:presLayoutVars>
          <dgm:hierBranch val="init"/>
        </dgm:presLayoutVars>
      </dgm:prSet>
      <dgm:spPr/>
    </dgm:pt>
    <dgm:pt modelId="{6BB382E9-EB58-4BA1-8BA8-C9F48A384F31}" type="pres">
      <dgm:prSet presAssocID="{6C879CD9-33B3-4476-B7D7-4D1AB3A48312}" presName="rootComposite" presStyleCnt="0"/>
      <dgm:spPr/>
    </dgm:pt>
    <dgm:pt modelId="{A220BE2C-1900-4C2D-AAEC-9FAF67021275}" type="pres">
      <dgm:prSet presAssocID="{6C879CD9-33B3-4476-B7D7-4D1AB3A48312}" presName="rootText" presStyleLbl="node2" presStyleIdx="0" presStyleCnt="2">
        <dgm:presLayoutVars>
          <dgm:chPref val="3"/>
        </dgm:presLayoutVars>
      </dgm:prSet>
      <dgm:spPr>
        <a:prstGeom prst="roundRect">
          <a:avLst/>
        </a:prstGeom>
      </dgm:spPr>
    </dgm:pt>
    <dgm:pt modelId="{550E0C97-4B33-4912-8EAA-46ADAF078471}" type="pres">
      <dgm:prSet presAssocID="{6C879CD9-33B3-4476-B7D7-4D1AB3A48312}" presName="rootConnector" presStyleLbl="node2" presStyleIdx="0" presStyleCnt="2"/>
      <dgm:spPr/>
    </dgm:pt>
    <dgm:pt modelId="{BC34758E-D968-4D34-9F9E-93077227A28D}" type="pres">
      <dgm:prSet presAssocID="{6C879CD9-33B3-4476-B7D7-4D1AB3A48312}" presName="hierChild4" presStyleCnt="0"/>
      <dgm:spPr/>
    </dgm:pt>
    <dgm:pt modelId="{1F170564-E572-42FB-BD9E-FB02E703DE3D}" type="pres">
      <dgm:prSet presAssocID="{6C879CD9-33B3-4476-B7D7-4D1AB3A48312}" presName="hierChild5" presStyleCnt="0"/>
      <dgm:spPr/>
    </dgm:pt>
    <dgm:pt modelId="{FD327335-1EEA-4CDC-B274-F9E99FC6EB90}" type="pres">
      <dgm:prSet presAssocID="{3CA73019-1347-45A4-B1B7-AD070DEF3209}" presName="Name37" presStyleLbl="parChTrans1D2" presStyleIdx="1" presStyleCnt="2"/>
      <dgm:spPr/>
    </dgm:pt>
    <dgm:pt modelId="{F2BD50AC-4294-4603-B7EA-3FF31AE83AEF}" type="pres">
      <dgm:prSet presAssocID="{91A6590B-93A5-4D64-93B7-6DD7D80C0BF2}" presName="hierRoot2" presStyleCnt="0">
        <dgm:presLayoutVars>
          <dgm:hierBranch val="init"/>
        </dgm:presLayoutVars>
      </dgm:prSet>
      <dgm:spPr/>
    </dgm:pt>
    <dgm:pt modelId="{CBE255E2-0A3E-4BD5-BA56-E467B5E630C6}" type="pres">
      <dgm:prSet presAssocID="{91A6590B-93A5-4D64-93B7-6DD7D80C0BF2}" presName="rootComposite" presStyleCnt="0"/>
      <dgm:spPr/>
    </dgm:pt>
    <dgm:pt modelId="{07D68F8F-3DCE-49F2-A3F7-12F0E752FEBB}" type="pres">
      <dgm:prSet presAssocID="{91A6590B-93A5-4D64-93B7-6DD7D80C0BF2}" presName="rootText" presStyleLbl="node2" presStyleIdx="1" presStyleCnt="2">
        <dgm:presLayoutVars>
          <dgm:chPref val="3"/>
        </dgm:presLayoutVars>
      </dgm:prSet>
      <dgm:spPr>
        <a:prstGeom prst="roundRect">
          <a:avLst/>
        </a:prstGeom>
      </dgm:spPr>
    </dgm:pt>
    <dgm:pt modelId="{0FFE0BAA-636B-4CF3-ADBD-BE477DB32595}" type="pres">
      <dgm:prSet presAssocID="{91A6590B-93A5-4D64-93B7-6DD7D80C0BF2}" presName="rootConnector" presStyleLbl="node2" presStyleIdx="1" presStyleCnt="2"/>
      <dgm:spPr/>
    </dgm:pt>
    <dgm:pt modelId="{621C12D0-2124-4482-BE62-5776F4ECEFDC}" type="pres">
      <dgm:prSet presAssocID="{91A6590B-93A5-4D64-93B7-6DD7D80C0BF2}" presName="hierChild4" presStyleCnt="0"/>
      <dgm:spPr/>
    </dgm:pt>
    <dgm:pt modelId="{B2B0BD00-D7BA-4B81-A3CE-3B715A691CA8}" type="pres">
      <dgm:prSet presAssocID="{91A6590B-93A5-4D64-93B7-6DD7D80C0BF2}" presName="hierChild5" presStyleCnt="0"/>
      <dgm:spPr/>
    </dgm:pt>
    <dgm:pt modelId="{2748B20D-98EA-0244-AEE5-BE9D8A902A77}" type="pres">
      <dgm:prSet presAssocID="{4A382955-C8AE-1A44-A667-1E58C09D48BE}" presName="hierChild3" presStyleCnt="0"/>
      <dgm:spPr/>
    </dgm:pt>
  </dgm:ptLst>
  <dgm:cxnLst>
    <dgm:cxn modelId="{2F08280B-3813-DF44-82B7-EDC6CA26602A}" type="presOf" srcId="{07BA5C09-03DE-1140-BBC1-79F5A143A33C}" destId="{B56534F2-3529-3E40-9D69-1CB31178B7FF}" srcOrd="0" destOrd="0" presId="urn:microsoft.com/office/officeart/2005/8/layout/orgChart1"/>
    <dgm:cxn modelId="{30803B15-C10D-403F-A2ED-DFC38ECA40A6}" srcId="{4A382955-C8AE-1A44-A667-1E58C09D48BE}" destId="{91A6590B-93A5-4D64-93B7-6DD7D80C0BF2}" srcOrd="1" destOrd="0" parTransId="{3CA73019-1347-45A4-B1B7-AD070DEF3209}" sibTransId="{C2BA77D0-38D8-40C5-9B31-5893BA47F967}"/>
    <dgm:cxn modelId="{2D989939-4F3F-9C4D-AC9B-0CE5B7ACE116}" srcId="{327C8C80-CA22-40CE-816B-3E6D26BB2754}" destId="{4A382955-C8AE-1A44-A667-1E58C09D48BE}" srcOrd="2" destOrd="0" parTransId="{045B4FF1-33FE-3C40-A382-9D3FE8E309D2}" sibTransId="{E54C6D75-D9FB-2843-9403-7B6B00FAB091}"/>
    <dgm:cxn modelId="{4C5CDE5F-A552-824C-86BF-3B93E5AAF461}" type="presOf" srcId="{6C879CD9-33B3-4476-B7D7-4D1AB3A48312}" destId="{A220BE2C-1900-4C2D-AAEC-9FAF67021275}" srcOrd="0" destOrd="0" presId="urn:microsoft.com/office/officeart/2005/8/layout/orgChart1"/>
    <dgm:cxn modelId="{A26CED6A-C302-5341-B513-DB814F7EAAF9}" type="presOf" srcId="{4A382955-C8AE-1A44-A667-1E58C09D48BE}" destId="{C359D9DE-EB15-054A-B33D-3B66F532ECC7}" srcOrd="0" destOrd="0" presId="urn:microsoft.com/office/officeart/2005/8/layout/orgChart1"/>
    <dgm:cxn modelId="{81683E70-94D3-6E48-A2EF-F0633FDDAF0B}" type="presOf" srcId="{91A6590B-93A5-4D64-93B7-6DD7D80C0BF2}" destId="{0FFE0BAA-636B-4CF3-ADBD-BE477DB32595}" srcOrd="1" destOrd="0" presId="urn:microsoft.com/office/officeart/2005/8/layout/orgChart1"/>
    <dgm:cxn modelId="{B691F074-DE48-3C47-A195-B58A38921BCA}" type="presOf" srcId="{36826523-2D30-4418-99A7-3D9F12D91539}" destId="{86B794F9-2D6C-4545-8729-AF303D3854A4}" srcOrd="0" destOrd="0" presId="urn:microsoft.com/office/officeart/2005/8/layout/orgChart1"/>
    <dgm:cxn modelId="{5308DD75-7F3F-4A7A-A0DF-43A2E505FD85}" srcId="{327C8C80-CA22-40CE-816B-3E6D26BB2754}" destId="{5FD755A7-239E-446B-BA45-9394F7AD8C42}" srcOrd="0" destOrd="0" parTransId="{E8F956FD-AAD9-42BB-9217-6AAECA7E638E}" sibTransId="{D5770F98-BF79-45F4-829F-F84D3899864A}"/>
    <dgm:cxn modelId="{DE41E078-EF86-DF44-9EB5-83D40F9B86A3}" type="presOf" srcId="{6C879CD9-33B3-4476-B7D7-4D1AB3A48312}" destId="{550E0C97-4B33-4912-8EAA-46ADAF078471}" srcOrd="1" destOrd="0" presId="urn:microsoft.com/office/officeart/2005/8/layout/orgChart1"/>
    <dgm:cxn modelId="{99580481-51A5-4A97-B8FF-35D041FB0D9A}" srcId="{4A382955-C8AE-1A44-A667-1E58C09D48BE}" destId="{6C879CD9-33B3-4476-B7D7-4D1AB3A48312}" srcOrd="0" destOrd="0" parTransId="{36826523-2D30-4418-99A7-3D9F12D91539}" sibTransId="{D5012719-D01F-406C-8BF8-DA06E2EF91E1}"/>
    <dgm:cxn modelId="{C1982C92-04F7-F048-A30D-27BCFB30F6CB}" type="presOf" srcId="{07BA5C09-03DE-1140-BBC1-79F5A143A33C}" destId="{D18897A0-55E3-BE43-907E-7B27E5D6BD13}" srcOrd="1" destOrd="0" presId="urn:microsoft.com/office/officeart/2005/8/layout/orgChart1"/>
    <dgm:cxn modelId="{12201C9B-FE95-F04F-BB94-91C574859F0B}" type="presOf" srcId="{4A382955-C8AE-1A44-A667-1E58C09D48BE}" destId="{64FB112F-0872-BA47-B42A-DD4F54B2F0DF}" srcOrd="1" destOrd="0" presId="urn:microsoft.com/office/officeart/2005/8/layout/orgChart1"/>
    <dgm:cxn modelId="{A57687A6-3BA7-C14F-886A-5652C662A2D8}" srcId="{327C8C80-CA22-40CE-816B-3E6D26BB2754}" destId="{07BA5C09-03DE-1140-BBC1-79F5A143A33C}" srcOrd="1" destOrd="0" parTransId="{0F8BB6BC-D603-D649-A526-317C511FF009}" sibTransId="{B86F14E6-10CF-E44C-9AC4-B97345B8D905}"/>
    <dgm:cxn modelId="{090058B4-A4C0-5346-A656-17E8CB3E405B}" type="presOf" srcId="{91A6590B-93A5-4D64-93B7-6DD7D80C0BF2}" destId="{07D68F8F-3DCE-49F2-A3F7-12F0E752FEBB}" srcOrd="0" destOrd="0" presId="urn:microsoft.com/office/officeart/2005/8/layout/orgChart1"/>
    <dgm:cxn modelId="{471438D3-0746-6046-8F42-F81FD49FA1D6}" type="presOf" srcId="{5FD755A7-239E-446B-BA45-9394F7AD8C42}" destId="{E3F1A05B-E212-4D67-81A3-645CF32257C4}" srcOrd="1" destOrd="0" presId="urn:microsoft.com/office/officeart/2005/8/layout/orgChart1"/>
    <dgm:cxn modelId="{41C73DE0-B0B6-FB4F-BBA2-89DBC7DE68C4}" type="presOf" srcId="{3CA73019-1347-45A4-B1B7-AD070DEF3209}" destId="{FD327335-1EEA-4CDC-B274-F9E99FC6EB90}" srcOrd="0" destOrd="0" presId="urn:microsoft.com/office/officeart/2005/8/layout/orgChart1"/>
    <dgm:cxn modelId="{8A50AEE1-6995-4B40-82A7-156EA1391ADC}" type="presOf" srcId="{5FD755A7-239E-446B-BA45-9394F7AD8C42}" destId="{50149BD2-C2D4-466B-9972-674F87E2FCB5}" srcOrd="0" destOrd="0" presId="urn:microsoft.com/office/officeart/2005/8/layout/orgChart1"/>
    <dgm:cxn modelId="{2D34CAE3-60DA-E04E-98CB-6188B0AADE89}" type="presOf" srcId="{327C8C80-CA22-40CE-816B-3E6D26BB2754}" destId="{403F41D3-9E89-4F25-BE10-380223666895}" srcOrd="0" destOrd="0" presId="urn:microsoft.com/office/officeart/2005/8/layout/orgChart1"/>
    <dgm:cxn modelId="{99C69440-B8F4-3446-8EF5-A20EC571943D}" type="presParOf" srcId="{403F41D3-9E89-4F25-BE10-380223666895}" destId="{68B5356C-8FBE-41A6-9CEA-060FBF1C3C05}" srcOrd="0" destOrd="0" presId="urn:microsoft.com/office/officeart/2005/8/layout/orgChart1"/>
    <dgm:cxn modelId="{4A4DB7EC-A9F5-654F-BA6C-1EAA2CC58C35}" type="presParOf" srcId="{68B5356C-8FBE-41A6-9CEA-060FBF1C3C05}" destId="{B5ABA5D2-25C3-429D-8719-72E098A8D7C6}" srcOrd="0" destOrd="0" presId="urn:microsoft.com/office/officeart/2005/8/layout/orgChart1"/>
    <dgm:cxn modelId="{A35BACC3-07E1-C348-8316-87F3C0EB1AED}" type="presParOf" srcId="{B5ABA5D2-25C3-429D-8719-72E098A8D7C6}" destId="{50149BD2-C2D4-466B-9972-674F87E2FCB5}" srcOrd="0" destOrd="0" presId="urn:microsoft.com/office/officeart/2005/8/layout/orgChart1"/>
    <dgm:cxn modelId="{4037C3E8-217F-874E-A424-E0F4088821E8}" type="presParOf" srcId="{B5ABA5D2-25C3-429D-8719-72E098A8D7C6}" destId="{E3F1A05B-E212-4D67-81A3-645CF32257C4}" srcOrd="1" destOrd="0" presId="urn:microsoft.com/office/officeart/2005/8/layout/orgChart1"/>
    <dgm:cxn modelId="{507F6B1C-9B37-CD48-925A-89F7EC0C2201}" type="presParOf" srcId="{68B5356C-8FBE-41A6-9CEA-060FBF1C3C05}" destId="{11DB7658-5F32-489C-A4F9-F450610A6FE4}" srcOrd="1" destOrd="0" presId="urn:microsoft.com/office/officeart/2005/8/layout/orgChart1"/>
    <dgm:cxn modelId="{04BCCFAB-28F4-CB43-80A7-A230B3086108}" type="presParOf" srcId="{68B5356C-8FBE-41A6-9CEA-060FBF1C3C05}" destId="{8216A928-F1A0-4C47-A5EE-434E4CCAA77F}" srcOrd="2" destOrd="0" presId="urn:microsoft.com/office/officeart/2005/8/layout/orgChart1"/>
    <dgm:cxn modelId="{D7EB9D41-BD36-E54C-A086-A03C60D7F5C1}" type="presParOf" srcId="{403F41D3-9E89-4F25-BE10-380223666895}" destId="{DD4E376E-7ECE-E142-9DCD-BA06274B9DAB}" srcOrd="1" destOrd="0" presId="urn:microsoft.com/office/officeart/2005/8/layout/orgChart1"/>
    <dgm:cxn modelId="{33CDAE2E-7B28-7C43-8050-7B6BC47DD776}" type="presParOf" srcId="{DD4E376E-7ECE-E142-9DCD-BA06274B9DAB}" destId="{85909BD2-DDA0-9B41-B258-F60D24A4C8F5}" srcOrd="0" destOrd="0" presId="urn:microsoft.com/office/officeart/2005/8/layout/orgChart1"/>
    <dgm:cxn modelId="{7FEB95D0-142E-004D-8F1D-02B4CF980813}" type="presParOf" srcId="{85909BD2-DDA0-9B41-B258-F60D24A4C8F5}" destId="{B56534F2-3529-3E40-9D69-1CB31178B7FF}" srcOrd="0" destOrd="0" presId="urn:microsoft.com/office/officeart/2005/8/layout/orgChart1"/>
    <dgm:cxn modelId="{69AC0E7F-4C79-4743-80E1-2516FEE973F5}" type="presParOf" srcId="{85909BD2-DDA0-9B41-B258-F60D24A4C8F5}" destId="{D18897A0-55E3-BE43-907E-7B27E5D6BD13}" srcOrd="1" destOrd="0" presId="urn:microsoft.com/office/officeart/2005/8/layout/orgChart1"/>
    <dgm:cxn modelId="{B09DF3F6-081E-B44E-BA85-22E86F276794}" type="presParOf" srcId="{DD4E376E-7ECE-E142-9DCD-BA06274B9DAB}" destId="{E0FAD2C3-A89B-EB4F-BD77-AE9F3531248A}" srcOrd="1" destOrd="0" presId="urn:microsoft.com/office/officeart/2005/8/layout/orgChart1"/>
    <dgm:cxn modelId="{3BD1CA90-64F4-484B-B360-3B3416C69EA4}" type="presParOf" srcId="{DD4E376E-7ECE-E142-9DCD-BA06274B9DAB}" destId="{B01AF8ED-8187-264C-B485-C0384E90C307}" srcOrd="2" destOrd="0" presId="urn:microsoft.com/office/officeart/2005/8/layout/orgChart1"/>
    <dgm:cxn modelId="{891EAC72-CC50-E549-8F66-56C653B6B352}" type="presParOf" srcId="{403F41D3-9E89-4F25-BE10-380223666895}" destId="{096A0364-4860-9E4A-8AB6-194C08F74554}" srcOrd="2" destOrd="0" presId="urn:microsoft.com/office/officeart/2005/8/layout/orgChart1"/>
    <dgm:cxn modelId="{D2A2F864-F042-2046-937B-552AC5EE9BDE}" type="presParOf" srcId="{096A0364-4860-9E4A-8AB6-194C08F74554}" destId="{ADD5A40C-1727-794C-9888-846428870F4C}" srcOrd="0" destOrd="0" presId="urn:microsoft.com/office/officeart/2005/8/layout/orgChart1"/>
    <dgm:cxn modelId="{D18AE60A-BF9F-E942-97A6-5E5EF60A70A2}" type="presParOf" srcId="{ADD5A40C-1727-794C-9888-846428870F4C}" destId="{C359D9DE-EB15-054A-B33D-3B66F532ECC7}" srcOrd="0" destOrd="0" presId="urn:microsoft.com/office/officeart/2005/8/layout/orgChart1"/>
    <dgm:cxn modelId="{EE2EB192-F092-6642-B17D-99A735CD7E44}" type="presParOf" srcId="{ADD5A40C-1727-794C-9888-846428870F4C}" destId="{64FB112F-0872-BA47-B42A-DD4F54B2F0DF}" srcOrd="1" destOrd="0" presId="urn:microsoft.com/office/officeart/2005/8/layout/orgChart1"/>
    <dgm:cxn modelId="{3311B347-C9A0-E249-97DE-57173AD6E096}" type="presParOf" srcId="{096A0364-4860-9E4A-8AB6-194C08F74554}" destId="{A818F68E-CC41-3B4A-B567-85B816590545}" srcOrd="1" destOrd="0" presId="urn:microsoft.com/office/officeart/2005/8/layout/orgChart1"/>
    <dgm:cxn modelId="{60409A74-E197-354D-A69A-756140A3EA0A}" type="presParOf" srcId="{A818F68E-CC41-3B4A-B567-85B816590545}" destId="{86B794F9-2D6C-4545-8729-AF303D3854A4}" srcOrd="0" destOrd="0" presId="urn:microsoft.com/office/officeart/2005/8/layout/orgChart1"/>
    <dgm:cxn modelId="{633EDC14-3067-0243-824E-A06242135C7A}" type="presParOf" srcId="{A818F68E-CC41-3B4A-B567-85B816590545}" destId="{DE0CD68B-2310-4777-B725-576E992F7012}" srcOrd="1" destOrd="0" presId="urn:microsoft.com/office/officeart/2005/8/layout/orgChart1"/>
    <dgm:cxn modelId="{25B5A602-74DD-ED4D-B0B4-806B4342098D}" type="presParOf" srcId="{DE0CD68B-2310-4777-B725-576E992F7012}" destId="{6BB382E9-EB58-4BA1-8BA8-C9F48A384F31}" srcOrd="0" destOrd="0" presId="urn:microsoft.com/office/officeart/2005/8/layout/orgChart1"/>
    <dgm:cxn modelId="{BB304680-16B4-7349-9AED-4A3DEBB20D43}" type="presParOf" srcId="{6BB382E9-EB58-4BA1-8BA8-C9F48A384F31}" destId="{A220BE2C-1900-4C2D-AAEC-9FAF67021275}" srcOrd="0" destOrd="0" presId="urn:microsoft.com/office/officeart/2005/8/layout/orgChart1"/>
    <dgm:cxn modelId="{79076008-84AB-3849-9F0D-D2B42BBD24F7}" type="presParOf" srcId="{6BB382E9-EB58-4BA1-8BA8-C9F48A384F31}" destId="{550E0C97-4B33-4912-8EAA-46ADAF078471}" srcOrd="1" destOrd="0" presId="urn:microsoft.com/office/officeart/2005/8/layout/orgChart1"/>
    <dgm:cxn modelId="{7ED2AF5C-A317-4A4A-8FBF-FD39E256B857}" type="presParOf" srcId="{DE0CD68B-2310-4777-B725-576E992F7012}" destId="{BC34758E-D968-4D34-9F9E-93077227A28D}" srcOrd="1" destOrd="0" presId="urn:microsoft.com/office/officeart/2005/8/layout/orgChart1"/>
    <dgm:cxn modelId="{50161C0B-173E-DB45-A210-9B34CAC30551}" type="presParOf" srcId="{DE0CD68B-2310-4777-B725-576E992F7012}" destId="{1F170564-E572-42FB-BD9E-FB02E703DE3D}" srcOrd="2" destOrd="0" presId="urn:microsoft.com/office/officeart/2005/8/layout/orgChart1"/>
    <dgm:cxn modelId="{C66A11F0-0AB5-3E45-9572-7D1FBEFC99C9}" type="presParOf" srcId="{A818F68E-CC41-3B4A-B567-85B816590545}" destId="{FD327335-1EEA-4CDC-B274-F9E99FC6EB90}" srcOrd="2" destOrd="0" presId="urn:microsoft.com/office/officeart/2005/8/layout/orgChart1"/>
    <dgm:cxn modelId="{9C37FD8F-01B4-8B4C-A955-D3846BA0CF81}" type="presParOf" srcId="{A818F68E-CC41-3B4A-B567-85B816590545}" destId="{F2BD50AC-4294-4603-B7EA-3FF31AE83AEF}" srcOrd="3" destOrd="0" presId="urn:microsoft.com/office/officeart/2005/8/layout/orgChart1"/>
    <dgm:cxn modelId="{4233418E-1104-844D-B024-9AAAEE499617}" type="presParOf" srcId="{F2BD50AC-4294-4603-B7EA-3FF31AE83AEF}" destId="{CBE255E2-0A3E-4BD5-BA56-E467B5E630C6}" srcOrd="0" destOrd="0" presId="urn:microsoft.com/office/officeart/2005/8/layout/orgChart1"/>
    <dgm:cxn modelId="{A154F4B8-BBDB-5B44-B416-9E514E5F81C4}" type="presParOf" srcId="{CBE255E2-0A3E-4BD5-BA56-E467B5E630C6}" destId="{07D68F8F-3DCE-49F2-A3F7-12F0E752FEBB}" srcOrd="0" destOrd="0" presId="urn:microsoft.com/office/officeart/2005/8/layout/orgChart1"/>
    <dgm:cxn modelId="{858922E4-017B-A640-85E3-93977C40FDCF}" type="presParOf" srcId="{CBE255E2-0A3E-4BD5-BA56-E467B5E630C6}" destId="{0FFE0BAA-636B-4CF3-ADBD-BE477DB32595}" srcOrd="1" destOrd="0" presId="urn:microsoft.com/office/officeart/2005/8/layout/orgChart1"/>
    <dgm:cxn modelId="{50D119C5-D81D-FD4F-BC55-A363CEC98F0C}" type="presParOf" srcId="{F2BD50AC-4294-4603-B7EA-3FF31AE83AEF}" destId="{621C12D0-2124-4482-BE62-5776F4ECEFDC}" srcOrd="1" destOrd="0" presId="urn:microsoft.com/office/officeart/2005/8/layout/orgChart1"/>
    <dgm:cxn modelId="{A13C9029-7939-984D-9A97-CC11C43FE094}" type="presParOf" srcId="{F2BD50AC-4294-4603-B7EA-3FF31AE83AEF}" destId="{B2B0BD00-D7BA-4B81-A3CE-3B715A691CA8}" srcOrd="2" destOrd="0" presId="urn:microsoft.com/office/officeart/2005/8/layout/orgChart1"/>
    <dgm:cxn modelId="{1E01A217-552D-F146-B0FF-60A4015D4688}" type="presParOf" srcId="{096A0364-4860-9E4A-8AB6-194C08F74554}" destId="{2748B20D-98EA-0244-AEE5-BE9D8A902A7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292CA002-F514-426D-8080-7EB26DABEFE5}"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5BFE6451-A961-4E8D-BAF9-47804BC8E384}">
      <dgm:prSet phldrT="[Text]" custT="1"/>
      <dgm:spPr>
        <a:xfrm>
          <a:off x="595" y="1907790"/>
          <a:ext cx="2125265" cy="1062632"/>
        </a:xfrm>
        <a:prstGeom prst="roundRect">
          <a:avLst/>
        </a:prstGeom>
        <a:solidFill>
          <a:srgbClr val="1B2B51"/>
        </a:solidFill>
        <a:ln>
          <a:solidFill>
            <a:srgbClr val="1B2B51"/>
          </a:solidFill>
        </a:ln>
        <a:effectLst/>
      </dgm:spPr>
      <dgm:t>
        <a:bodyPr/>
        <a:lstStyle/>
        <a:p>
          <a:pPr>
            <a:buNone/>
          </a:pPr>
          <a:r>
            <a:rPr lang="en-US" sz="2400" cap="all" baseline="0">
              <a:solidFill>
                <a:sysClr val="window" lastClr="FFFFFF"/>
              </a:solidFill>
              <a:latin typeface="Helvetica Neue"/>
              <a:ea typeface="+mn-ea"/>
              <a:cs typeface="+mn-cs"/>
            </a:rPr>
            <a:t>Living Will</a:t>
          </a:r>
        </a:p>
      </dgm:t>
    </dgm:pt>
    <dgm:pt modelId="{AD9E732F-436C-4F28-A012-0B2818D85E78}" type="parTrans" cxnId="{1AB14A67-90A0-4E97-9B14-F3296E173B05}">
      <dgm:prSet/>
      <dgm:spPr/>
      <dgm:t>
        <a:bodyPr/>
        <a:lstStyle/>
        <a:p>
          <a:endParaRPr lang="en-US"/>
        </a:p>
      </dgm:t>
    </dgm:pt>
    <dgm:pt modelId="{C8D6AFAB-3C44-414C-8277-30748CD08388}" type="sibTrans" cxnId="{1AB14A67-90A0-4E97-9B14-F3296E173B05}">
      <dgm:prSet/>
      <dgm:spPr/>
      <dgm:t>
        <a:bodyPr/>
        <a:lstStyle/>
        <a:p>
          <a:endParaRPr lang="en-US"/>
        </a:p>
      </dgm:t>
    </dgm:pt>
    <dgm:pt modelId="{BD11047C-1704-425C-AC61-C0D1D4AC9DFA}">
      <dgm:prSet phldrT="[Text]" custT="1"/>
      <dgm:spPr>
        <a:xfrm>
          <a:off x="2975967" y="991269"/>
          <a:ext cx="2125265" cy="1062632"/>
        </a:xfrm>
        <a:prstGeom prst="roundRect">
          <a:avLst/>
        </a:prstGeom>
        <a:solidFill>
          <a:srgbClr val="1B2B51"/>
        </a:solidFill>
        <a:ln>
          <a:solidFill>
            <a:srgbClr val="1B2B51"/>
          </a:solidFill>
        </a:ln>
        <a:effectLst/>
      </dgm:spPr>
      <dgm:t>
        <a:bodyPr/>
        <a:lstStyle/>
        <a:p>
          <a:pPr>
            <a:buNone/>
          </a:pPr>
          <a:r>
            <a:rPr lang="en-US" sz="2000" cap="all" baseline="0">
              <a:solidFill>
                <a:sysClr val="window" lastClr="FFFFFF"/>
              </a:solidFill>
              <a:latin typeface="Helvetica Neue"/>
              <a:ea typeface="+mn-ea"/>
              <a:cs typeface="+mn-cs"/>
            </a:rPr>
            <a:t>Power of Attorney</a:t>
          </a:r>
        </a:p>
      </dgm:t>
    </dgm:pt>
    <dgm:pt modelId="{AF6B272F-9A4C-475A-8805-F7EC4548E758}" type="parTrans" cxnId="{BAD62DAC-0249-46BA-988C-883B0BF5471D}">
      <dgm:prSet/>
      <dgm:spPr>
        <a:xfrm rot="18770822">
          <a:off x="1925875" y="1958434"/>
          <a:ext cx="1250076" cy="44824"/>
        </a:xfrm>
        <a:custGeom>
          <a:avLst/>
          <a:gdLst/>
          <a:ahLst/>
          <a:cxnLst/>
          <a:rect l="0" t="0" r="0" b="0"/>
          <a:pathLst>
            <a:path>
              <a:moveTo>
                <a:pt x="0" y="22412"/>
              </a:moveTo>
              <a:lnTo>
                <a:pt x="1250076" y="22412"/>
              </a:lnTo>
            </a:path>
          </a:pathLst>
        </a:custGeom>
        <a:noFill/>
        <a:ln w="9525"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DB84C527-3B0C-4AA5-A4FD-31AD6C4ABE83}" type="sibTrans" cxnId="{BAD62DAC-0249-46BA-988C-883B0BF5471D}">
      <dgm:prSet/>
      <dgm:spPr/>
      <dgm:t>
        <a:bodyPr/>
        <a:lstStyle/>
        <a:p>
          <a:endParaRPr lang="en-US"/>
        </a:p>
      </dgm:t>
    </dgm:pt>
    <dgm:pt modelId="{EDB25763-3EA9-45F3-B044-28C1E3633BA3}">
      <dgm:prSet phldrT="[Text]" custT="1"/>
      <dgm:spPr>
        <a:xfrm>
          <a:off x="5951339" y="380255"/>
          <a:ext cx="2125265" cy="1062632"/>
        </a:xfrm>
        <a:prstGeom prst="roundRect">
          <a:avLst/>
        </a:prstGeom>
        <a:solidFill>
          <a:srgbClr val="1B2B51"/>
        </a:solidFill>
        <a:ln>
          <a:solidFill>
            <a:srgbClr val="1B2B51"/>
          </a:solidFill>
        </a:ln>
        <a:effectLst/>
      </dgm:spPr>
      <dgm:t>
        <a:bodyPr/>
        <a:lstStyle/>
        <a:p>
          <a:pPr>
            <a:buNone/>
          </a:pPr>
          <a:r>
            <a:rPr lang="en-US" sz="1800" cap="all" baseline="0">
              <a:solidFill>
                <a:sysClr val="window" lastClr="FFFFFF"/>
              </a:solidFill>
              <a:latin typeface="Helvetica Neue"/>
              <a:ea typeface="+mn-ea"/>
              <a:cs typeface="+mn-cs"/>
            </a:rPr>
            <a:t>Financial decisions</a:t>
          </a:r>
        </a:p>
      </dgm:t>
    </dgm:pt>
    <dgm:pt modelId="{8547BDAA-EA58-4D49-8A66-A4F4FC3C2B22}" type="parTrans" cxnId="{226ADF07-8F94-48D1-9040-A7A641E815E6}">
      <dgm:prSet/>
      <dgm:spPr>
        <a:xfrm rot="19457599">
          <a:off x="5002831" y="1194667"/>
          <a:ext cx="1046909" cy="44824"/>
        </a:xfrm>
        <a:custGeom>
          <a:avLst/>
          <a:gdLst/>
          <a:ahLst/>
          <a:cxnLst/>
          <a:rect l="0" t="0" r="0" b="0"/>
          <a:pathLst>
            <a:path>
              <a:moveTo>
                <a:pt x="0" y="22412"/>
              </a:moveTo>
              <a:lnTo>
                <a:pt x="1046909" y="22412"/>
              </a:lnTo>
            </a:path>
          </a:pathLst>
        </a:custGeom>
        <a:noFill/>
        <a:ln w="9525"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97099C11-3392-4017-9A7A-5DC9A46654F7}" type="sibTrans" cxnId="{226ADF07-8F94-48D1-9040-A7A641E815E6}">
      <dgm:prSet/>
      <dgm:spPr/>
      <dgm:t>
        <a:bodyPr/>
        <a:lstStyle/>
        <a:p>
          <a:endParaRPr lang="en-US"/>
        </a:p>
      </dgm:t>
    </dgm:pt>
    <dgm:pt modelId="{422BEF5C-5D42-432E-B335-8065195C86C8}">
      <dgm:prSet phldrT="[Text]" custT="1"/>
      <dgm:spPr>
        <a:xfrm>
          <a:off x="5951339" y="1602283"/>
          <a:ext cx="2125265" cy="1062632"/>
        </a:xfrm>
        <a:prstGeom prst="roundRect">
          <a:avLst/>
        </a:prstGeom>
        <a:solidFill>
          <a:srgbClr val="1B2B51"/>
        </a:solidFill>
        <a:ln>
          <a:solidFill>
            <a:srgbClr val="1B2B51"/>
          </a:solidFill>
        </a:ln>
        <a:effectLst/>
      </dgm:spPr>
      <dgm:t>
        <a:bodyPr/>
        <a:lstStyle/>
        <a:p>
          <a:pPr>
            <a:buNone/>
          </a:pPr>
          <a:r>
            <a:rPr lang="en-US" sz="1800" cap="all" baseline="0">
              <a:solidFill>
                <a:sysClr val="window" lastClr="FFFFFF"/>
              </a:solidFill>
              <a:latin typeface="Helvetica Neue"/>
              <a:ea typeface="+mn-ea"/>
              <a:cs typeface="+mn-cs"/>
            </a:rPr>
            <a:t>Legal decisions</a:t>
          </a:r>
        </a:p>
      </dgm:t>
    </dgm:pt>
    <dgm:pt modelId="{B01E8370-B07A-4CF9-8501-22C11EC35969}" type="parTrans" cxnId="{87ACC267-58B3-416D-91B7-D80E88780CC2}">
      <dgm:prSet/>
      <dgm:spPr>
        <a:xfrm rot="2142401">
          <a:off x="5002831" y="1805680"/>
          <a:ext cx="1046909" cy="44824"/>
        </a:xfrm>
        <a:custGeom>
          <a:avLst/>
          <a:gdLst/>
          <a:ahLst/>
          <a:cxnLst/>
          <a:rect l="0" t="0" r="0" b="0"/>
          <a:pathLst>
            <a:path>
              <a:moveTo>
                <a:pt x="0" y="22412"/>
              </a:moveTo>
              <a:lnTo>
                <a:pt x="1046909" y="22412"/>
              </a:lnTo>
            </a:path>
          </a:pathLst>
        </a:custGeom>
        <a:noFill/>
        <a:ln w="9525"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9EBDC10E-EC62-4532-9031-DD352975009D}" type="sibTrans" cxnId="{87ACC267-58B3-416D-91B7-D80E88780CC2}">
      <dgm:prSet/>
      <dgm:spPr/>
      <dgm:t>
        <a:bodyPr/>
        <a:lstStyle/>
        <a:p>
          <a:endParaRPr lang="en-US"/>
        </a:p>
      </dgm:t>
    </dgm:pt>
    <dgm:pt modelId="{C974B1EF-7730-41C7-BA6D-7B07F47CD0C2}">
      <dgm:prSet phldrT="[Text]" custT="1"/>
      <dgm:spPr>
        <a:xfrm>
          <a:off x="2975967" y="2824311"/>
          <a:ext cx="2125265" cy="1062632"/>
        </a:xfrm>
        <a:prstGeom prst="roundRect">
          <a:avLst/>
        </a:prstGeom>
        <a:solidFill>
          <a:srgbClr val="1B2B51"/>
        </a:solidFill>
        <a:ln>
          <a:solidFill>
            <a:srgbClr val="1B2B51"/>
          </a:solidFill>
        </a:ln>
        <a:effectLst/>
      </dgm:spPr>
      <dgm:t>
        <a:bodyPr/>
        <a:lstStyle/>
        <a:p>
          <a:pPr>
            <a:buNone/>
          </a:pPr>
          <a:r>
            <a:rPr lang="en-US" sz="2000" cap="all" baseline="0">
              <a:solidFill>
                <a:sysClr val="window" lastClr="FFFFFF"/>
              </a:solidFill>
              <a:latin typeface="Helvetica Neue"/>
              <a:ea typeface="+mn-ea"/>
              <a:cs typeface="+mn-cs"/>
            </a:rPr>
            <a:t>Health Care Proxy</a:t>
          </a:r>
        </a:p>
      </dgm:t>
    </dgm:pt>
    <dgm:pt modelId="{E190CEC4-7A75-4545-ABCF-0E77C45D01DC}" type="parTrans" cxnId="{07A7EC1E-D98D-4179-8662-8BFF2640B4D1}">
      <dgm:prSet/>
      <dgm:spPr>
        <a:xfrm rot="2829178">
          <a:off x="1925875" y="2874955"/>
          <a:ext cx="1250076" cy="44824"/>
        </a:xfrm>
        <a:custGeom>
          <a:avLst/>
          <a:gdLst/>
          <a:ahLst/>
          <a:cxnLst/>
          <a:rect l="0" t="0" r="0" b="0"/>
          <a:pathLst>
            <a:path>
              <a:moveTo>
                <a:pt x="0" y="22412"/>
              </a:moveTo>
              <a:lnTo>
                <a:pt x="1250076" y="22412"/>
              </a:lnTo>
            </a:path>
          </a:pathLst>
        </a:custGeom>
        <a:noFill/>
        <a:ln w="9525" cap="flat" cmpd="sng" algn="ctr">
          <a:solidFill>
            <a:srgbClr val="4F81BD">
              <a:shade val="6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342D207E-4B82-4985-B352-5A820ADE6497}" type="sibTrans" cxnId="{07A7EC1E-D98D-4179-8662-8BFF2640B4D1}">
      <dgm:prSet/>
      <dgm:spPr/>
      <dgm:t>
        <a:bodyPr/>
        <a:lstStyle/>
        <a:p>
          <a:endParaRPr lang="en-US"/>
        </a:p>
      </dgm:t>
    </dgm:pt>
    <dgm:pt modelId="{7A431FAE-8712-426C-A393-1B732DF96D80}">
      <dgm:prSet phldrT="[Text]" custT="1"/>
      <dgm:spPr>
        <a:xfrm>
          <a:off x="5951339" y="2824311"/>
          <a:ext cx="2125265" cy="1062632"/>
        </a:xfrm>
        <a:prstGeom prst="roundRect">
          <a:avLst/>
        </a:prstGeom>
        <a:solidFill>
          <a:srgbClr val="1B2B51"/>
        </a:solidFill>
        <a:ln>
          <a:solidFill>
            <a:srgbClr val="1B2B51"/>
          </a:solidFill>
        </a:ln>
        <a:effectLst/>
      </dgm:spPr>
      <dgm:t>
        <a:bodyPr/>
        <a:lstStyle/>
        <a:p>
          <a:pPr>
            <a:buNone/>
          </a:pPr>
          <a:r>
            <a:rPr lang="en-US" sz="1800" cap="all" baseline="0">
              <a:solidFill>
                <a:sysClr val="window" lastClr="FFFFFF"/>
              </a:solidFill>
              <a:latin typeface="Helvetica Neue"/>
              <a:ea typeface="+mn-ea"/>
              <a:cs typeface="+mn-cs"/>
            </a:rPr>
            <a:t>Medical decisions</a:t>
          </a:r>
        </a:p>
      </dgm:t>
    </dgm:pt>
    <dgm:pt modelId="{1F7F2D05-0122-4544-ADDD-BC5617590953}" type="parTrans" cxnId="{E3FD2C59-B559-4A02-8407-D390F742B65A}">
      <dgm:prSet/>
      <dgm:spPr>
        <a:xfrm>
          <a:off x="5101232" y="3333215"/>
          <a:ext cx="850106" cy="44824"/>
        </a:xfrm>
        <a:custGeom>
          <a:avLst/>
          <a:gdLst/>
          <a:ahLst/>
          <a:cxnLst/>
          <a:rect l="0" t="0" r="0" b="0"/>
          <a:pathLst>
            <a:path>
              <a:moveTo>
                <a:pt x="0" y="22412"/>
              </a:moveTo>
              <a:lnTo>
                <a:pt x="850106" y="22412"/>
              </a:lnTo>
            </a:path>
          </a:pathLst>
        </a:custGeom>
        <a:noFill/>
        <a:ln w="9525" cap="flat" cmpd="sng" algn="ctr">
          <a:solidFill>
            <a:srgbClr val="4F81BD">
              <a:shade val="80000"/>
              <a:hueOff val="0"/>
              <a:satOff val="0"/>
              <a:lumOff val="0"/>
              <a:alphaOff val="0"/>
            </a:srgbClr>
          </a:solidFill>
          <a:prstDash val="solid"/>
        </a:ln>
        <a:effectLst/>
      </dgm:spPr>
      <dgm:t>
        <a:bodyPr/>
        <a:lstStyle/>
        <a:p>
          <a:pPr>
            <a:buNone/>
          </a:pPr>
          <a:endParaRPr lang="en-US">
            <a:solidFill>
              <a:sysClr val="windowText" lastClr="000000">
                <a:hueOff val="0"/>
                <a:satOff val="0"/>
                <a:lumOff val="0"/>
                <a:alphaOff val="0"/>
              </a:sysClr>
            </a:solidFill>
            <a:latin typeface="Calibri"/>
            <a:ea typeface="+mn-ea"/>
            <a:cs typeface="+mn-cs"/>
          </a:endParaRPr>
        </a:p>
      </dgm:t>
    </dgm:pt>
    <dgm:pt modelId="{762178C8-538E-4B5F-AA43-0E8BF3AD2E5F}" type="sibTrans" cxnId="{E3FD2C59-B559-4A02-8407-D390F742B65A}">
      <dgm:prSet/>
      <dgm:spPr/>
      <dgm:t>
        <a:bodyPr/>
        <a:lstStyle/>
        <a:p>
          <a:endParaRPr lang="en-US"/>
        </a:p>
      </dgm:t>
    </dgm:pt>
    <dgm:pt modelId="{F713B680-857A-4261-B002-1365CDFCC640}" type="pres">
      <dgm:prSet presAssocID="{292CA002-F514-426D-8080-7EB26DABEFE5}" presName="diagram" presStyleCnt="0">
        <dgm:presLayoutVars>
          <dgm:chPref val="1"/>
          <dgm:dir/>
          <dgm:animOne val="branch"/>
          <dgm:animLvl val="lvl"/>
          <dgm:resizeHandles val="exact"/>
        </dgm:presLayoutVars>
      </dgm:prSet>
      <dgm:spPr/>
    </dgm:pt>
    <dgm:pt modelId="{51FB678C-4535-413E-9124-FE5F40582522}" type="pres">
      <dgm:prSet presAssocID="{5BFE6451-A961-4E8D-BAF9-47804BC8E384}" presName="root1" presStyleCnt="0"/>
      <dgm:spPr/>
    </dgm:pt>
    <dgm:pt modelId="{2F613054-D833-4A8A-A5F1-C2D4CDDAB75B}" type="pres">
      <dgm:prSet presAssocID="{5BFE6451-A961-4E8D-BAF9-47804BC8E384}" presName="LevelOneTextNode" presStyleLbl="node0" presStyleIdx="0" presStyleCnt="1">
        <dgm:presLayoutVars>
          <dgm:chPref val="3"/>
        </dgm:presLayoutVars>
      </dgm:prSet>
      <dgm:spPr>
        <a:prstGeom prst="roundRect">
          <a:avLst/>
        </a:prstGeom>
      </dgm:spPr>
    </dgm:pt>
    <dgm:pt modelId="{01429DDC-9B4A-45EB-94FE-052C8CAC0C16}" type="pres">
      <dgm:prSet presAssocID="{5BFE6451-A961-4E8D-BAF9-47804BC8E384}" presName="level2hierChild" presStyleCnt="0"/>
      <dgm:spPr/>
    </dgm:pt>
    <dgm:pt modelId="{0908DA35-937B-4055-9641-A73FC2CCDBFF}" type="pres">
      <dgm:prSet presAssocID="{AF6B272F-9A4C-475A-8805-F7EC4548E758}" presName="conn2-1" presStyleLbl="parChTrans1D2" presStyleIdx="0" presStyleCnt="2"/>
      <dgm:spPr/>
    </dgm:pt>
    <dgm:pt modelId="{145B778D-89E3-489C-92A4-F7C3E41C9884}" type="pres">
      <dgm:prSet presAssocID="{AF6B272F-9A4C-475A-8805-F7EC4548E758}" presName="connTx" presStyleLbl="parChTrans1D2" presStyleIdx="0" presStyleCnt="2"/>
      <dgm:spPr/>
    </dgm:pt>
    <dgm:pt modelId="{C6FEABCA-5604-4F04-8070-7158F90C21B8}" type="pres">
      <dgm:prSet presAssocID="{BD11047C-1704-425C-AC61-C0D1D4AC9DFA}" presName="root2" presStyleCnt="0"/>
      <dgm:spPr/>
    </dgm:pt>
    <dgm:pt modelId="{9CBFB041-F437-4109-AD74-C70B2FF68A66}" type="pres">
      <dgm:prSet presAssocID="{BD11047C-1704-425C-AC61-C0D1D4AC9DFA}" presName="LevelTwoTextNode" presStyleLbl="node2" presStyleIdx="0" presStyleCnt="2">
        <dgm:presLayoutVars>
          <dgm:chPref val="3"/>
        </dgm:presLayoutVars>
      </dgm:prSet>
      <dgm:spPr>
        <a:prstGeom prst="roundRect">
          <a:avLst/>
        </a:prstGeom>
      </dgm:spPr>
    </dgm:pt>
    <dgm:pt modelId="{6ED4EFC2-03DD-47D6-81B5-927CE3F3D26B}" type="pres">
      <dgm:prSet presAssocID="{BD11047C-1704-425C-AC61-C0D1D4AC9DFA}" presName="level3hierChild" presStyleCnt="0"/>
      <dgm:spPr/>
    </dgm:pt>
    <dgm:pt modelId="{468232C9-1920-44B7-BA5B-89029803D351}" type="pres">
      <dgm:prSet presAssocID="{8547BDAA-EA58-4D49-8A66-A4F4FC3C2B22}" presName="conn2-1" presStyleLbl="parChTrans1D3" presStyleIdx="0" presStyleCnt="3"/>
      <dgm:spPr/>
    </dgm:pt>
    <dgm:pt modelId="{F8E05F47-E282-4960-BD75-61EC600B14AA}" type="pres">
      <dgm:prSet presAssocID="{8547BDAA-EA58-4D49-8A66-A4F4FC3C2B22}" presName="connTx" presStyleLbl="parChTrans1D3" presStyleIdx="0" presStyleCnt="3"/>
      <dgm:spPr/>
    </dgm:pt>
    <dgm:pt modelId="{7BAF7C62-EF96-453F-BE12-2C92D36BBE7F}" type="pres">
      <dgm:prSet presAssocID="{EDB25763-3EA9-45F3-B044-28C1E3633BA3}" presName="root2" presStyleCnt="0"/>
      <dgm:spPr/>
    </dgm:pt>
    <dgm:pt modelId="{6E26C6B0-F42B-4C49-AED1-A84CC9B182F6}" type="pres">
      <dgm:prSet presAssocID="{EDB25763-3EA9-45F3-B044-28C1E3633BA3}" presName="LevelTwoTextNode" presStyleLbl="node3" presStyleIdx="0" presStyleCnt="3">
        <dgm:presLayoutVars>
          <dgm:chPref val="3"/>
        </dgm:presLayoutVars>
      </dgm:prSet>
      <dgm:spPr>
        <a:prstGeom prst="roundRect">
          <a:avLst/>
        </a:prstGeom>
      </dgm:spPr>
    </dgm:pt>
    <dgm:pt modelId="{5F43133A-11C9-497E-991F-C427827E14ED}" type="pres">
      <dgm:prSet presAssocID="{EDB25763-3EA9-45F3-B044-28C1E3633BA3}" presName="level3hierChild" presStyleCnt="0"/>
      <dgm:spPr/>
    </dgm:pt>
    <dgm:pt modelId="{2F333780-8F4C-463E-AC5A-0C4CD7C50E34}" type="pres">
      <dgm:prSet presAssocID="{B01E8370-B07A-4CF9-8501-22C11EC35969}" presName="conn2-1" presStyleLbl="parChTrans1D3" presStyleIdx="1" presStyleCnt="3"/>
      <dgm:spPr/>
    </dgm:pt>
    <dgm:pt modelId="{7EBC9F5F-8268-4CF1-88E3-83213E18E40C}" type="pres">
      <dgm:prSet presAssocID="{B01E8370-B07A-4CF9-8501-22C11EC35969}" presName="connTx" presStyleLbl="parChTrans1D3" presStyleIdx="1" presStyleCnt="3"/>
      <dgm:spPr/>
    </dgm:pt>
    <dgm:pt modelId="{2FEEA7AF-224C-4350-83B4-F04414743D5E}" type="pres">
      <dgm:prSet presAssocID="{422BEF5C-5D42-432E-B335-8065195C86C8}" presName="root2" presStyleCnt="0"/>
      <dgm:spPr/>
    </dgm:pt>
    <dgm:pt modelId="{09168E57-5B63-49A3-A80A-AD94E862090A}" type="pres">
      <dgm:prSet presAssocID="{422BEF5C-5D42-432E-B335-8065195C86C8}" presName="LevelTwoTextNode" presStyleLbl="node3" presStyleIdx="1" presStyleCnt="3">
        <dgm:presLayoutVars>
          <dgm:chPref val="3"/>
        </dgm:presLayoutVars>
      </dgm:prSet>
      <dgm:spPr>
        <a:prstGeom prst="roundRect">
          <a:avLst/>
        </a:prstGeom>
      </dgm:spPr>
    </dgm:pt>
    <dgm:pt modelId="{5EB31599-AB55-41EF-A46C-2D28817AC3B9}" type="pres">
      <dgm:prSet presAssocID="{422BEF5C-5D42-432E-B335-8065195C86C8}" presName="level3hierChild" presStyleCnt="0"/>
      <dgm:spPr/>
    </dgm:pt>
    <dgm:pt modelId="{1BBED9BA-52A3-4B30-B3F4-0556EF23ECCD}" type="pres">
      <dgm:prSet presAssocID="{E190CEC4-7A75-4545-ABCF-0E77C45D01DC}" presName="conn2-1" presStyleLbl="parChTrans1D2" presStyleIdx="1" presStyleCnt="2"/>
      <dgm:spPr/>
    </dgm:pt>
    <dgm:pt modelId="{631A2773-F5B6-468A-A42E-7B88987F0B38}" type="pres">
      <dgm:prSet presAssocID="{E190CEC4-7A75-4545-ABCF-0E77C45D01DC}" presName="connTx" presStyleLbl="parChTrans1D2" presStyleIdx="1" presStyleCnt="2"/>
      <dgm:spPr/>
    </dgm:pt>
    <dgm:pt modelId="{9765FA9C-4BFA-46C1-8995-AAE8CD59DD7A}" type="pres">
      <dgm:prSet presAssocID="{C974B1EF-7730-41C7-BA6D-7B07F47CD0C2}" presName="root2" presStyleCnt="0"/>
      <dgm:spPr/>
    </dgm:pt>
    <dgm:pt modelId="{CB3C0FD9-6538-4A58-88E5-A37E0AAAB488}" type="pres">
      <dgm:prSet presAssocID="{C974B1EF-7730-41C7-BA6D-7B07F47CD0C2}" presName="LevelTwoTextNode" presStyleLbl="node2" presStyleIdx="1" presStyleCnt="2">
        <dgm:presLayoutVars>
          <dgm:chPref val="3"/>
        </dgm:presLayoutVars>
      </dgm:prSet>
      <dgm:spPr>
        <a:prstGeom prst="roundRect">
          <a:avLst/>
        </a:prstGeom>
      </dgm:spPr>
    </dgm:pt>
    <dgm:pt modelId="{36969493-E7F9-4E6F-ADD3-11A61EDA5D3B}" type="pres">
      <dgm:prSet presAssocID="{C974B1EF-7730-41C7-BA6D-7B07F47CD0C2}" presName="level3hierChild" presStyleCnt="0"/>
      <dgm:spPr/>
    </dgm:pt>
    <dgm:pt modelId="{3946C46D-0318-4A42-99A0-87826D1E16D8}" type="pres">
      <dgm:prSet presAssocID="{1F7F2D05-0122-4544-ADDD-BC5617590953}" presName="conn2-1" presStyleLbl="parChTrans1D3" presStyleIdx="2" presStyleCnt="3"/>
      <dgm:spPr/>
    </dgm:pt>
    <dgm:pt modelId="{DBAC7BDF-0993-43FD-8BEF-D3FE0CEA7740}" type="pres">
      <dgm:prSet presAssocID="{1F7F2D05-0122-4544-ADDD-BC5617590953}" presName="connTx" presStyleLbl="parChTrans1D3" presStyleIdx="2" presStyleCnt="3"/>
      <dgm:spPr/>
    </dgm:pt>
    <dgm:pt modelId="{73A509B3-A7B6-4EFF-9997-36849E0D82A7}" type="pres">
      <dgm:prSet presAssocID="{7A431FAE-8712-426C-A393-1B732DF96D80}" presName="root2" presStyleCnt="0"/>
      <dgm:spPr/>
    </dgm:pt>
    <dgm:pt modelId="{7532F0C8-E428-4B81-82DA-9E5171DCDDB4}" type="pres">
      <dgm:prSet presAssocID="{7A431FAE-8712-426C-A393-1B732DF96D80}" presName="LevelTwoTextNode" presStyleLbl="node3" presStyleIdx="2" presStyleCnt="3">
        <dgm:presLayoutVars>
          <dgm:chPref val="3"/>
        </dgm:presLayoutVars>
      </dgm:prSet>
      <dgm:spPr>
        <a:prstGeom prst="roundRect">
          <a:avLst/>
        </a:prstGeom>
      </dgm:spPr>
    </dgm:pt>
    <dgm:pt modelId="{79869E03-12E7-44C7-8E7C-6285AE809F1A}" type="pres">
      <dgm:prSet presAssocID="{7A431FAE-8712-426C-A393-1B732DF96D80}" presName="level3hierChild" presStyleCnt="0"/>
      <dgm:spPr/>
    </dgm:pt>
  </dgm:ptLst>
  <dgm:cxnLst>
    <dgm:cxn modelId="{01F3CA04-E92D-4DB0-AC6C-1F0896BCE863}" type="presOf" srcId="{E190CEC4-7A75-4545-ABCF-0E77C45D01DC}" destId="{631A2773-F5B6-468A-A42E-7B88987F0B38}" srcOrd="1" destOrd="0" presId="urn:microsoft.com/office/officeart/2005/8/layout/hierarchy2"/>
    <dgm:cxn modelId="{226ADF07-8F94-48D1-9040-A7A641E815E6}" srcId="{BD11047C-1704-425C-AC61-C0D1D4AC9DFA}" destId="{EDB25763-3EA9-45F3-B044-28C1E3633BA3}" srcOrd="0" destOrd="0" parTransId="{8547BDAA-EA58-4D49-8A66-A4F4FC3C2B22}" sibTransId="{97099C11-3392-4017-9A7A-5DC9A46654F7}"/>
    <dgm:cxn modelId="{07A7EC1E-D98D-4179-8662-8BFF2640B4D1}" srcId="{5BFE6451-A961-4E8D-BAF9-47804BC8E384}" destId="{C974B1EF-7730-41C7-BA6D-7B07F47CD0C2}" srcOrd="1" destOrd="0" parTransId="{E190CEC4-7A75-4545-ABCF-0E77C45D01DC}" sibTransId="{342D207E-4B82-4985-B352-5A820ADE6497}"/>
    <dgm:cxn modelId="{60D4EF26-CCD8-4FF6-8ECA-7DBDEE1FA915}" type="presOf" srcId="{E190CEC4-7A75-4545-ABCF-0E77C45D01DC}" destId="{1BBED9BA-52A3-4B30-B3F4-0556EF23ECCD}" srcOrd="0" destOrd="0" presId="urn:microsoft.com/office/officeart/2005/8/layout/hierarchy2"/>
    <dgm:cxn modelId="{3B36BE2D-814E-495B-BD6E-7C7FBEEB81E7}" type="presOf" srcId="{7A431FAE-8712-426C-A393-1B732DF96D80}" destId="{7532F0C8-E428-4B81-82DA-9E5171DCDDB4}" srcOrd="0" destOrd="0" presId="urn:microsoft.com/office/officeart/2005/8/layout/hierarchy2"/>
    <dgm:cxn modelId="{E3FD2C59-B559-4A02-8407-D390F742B65A}" srcId="{C974B1EF-7730-41C7-BA6D-7B07F47CD0C2}" destId="{7A431FAE-8712-426C-A393-1B732DF96D80}" srcOrd="0" destOrd="0" parTransId="{1F7F2D05-0122-4544-ADDD-BC5617590953}" sibTransId="{762178C8-538E-4B5F-AA43-0E8BF3AD2E5F}"/>
    <dgm:cxn modelId="{1AB14A67-90A0-4E97-9B14-F3296E173B05}" srcId="{292CA002-F514-426D-8080-7EB26DABEFE5}" destId="{5BFE6451-A961-4E8D-BAF9-47804BC8E384}" srcOrd="0" destOrd="0" parTransId="{AD9E732F-436C-4F28-A012-0B2818D85E78}" sibTransId="{C8D6AFAB-3C44-414C-8277-30748CD08388}"/>
    <dgm:cxn modelId="{87ACC267-58B3-416D-91B7-D80E88780CC2}" srcId="{BD11047C-1704-425C-AC61-C0D1D4AC9DFA}" destId="{422BEF5C-5D42-432E-B335-8065195C86C8}" srcOrd="1" destOrd="0" parTransId="{B01E8370-B07A-4CF9-8501-22C11EC35969}" sibTransId="{9EBDC10E-EC62-4532-9031-DD352975009D}"/>
    <dgm:cxn modelId="{2C54DD70-8DFB-433E-99A7-76A2EB328C55}" type="presOf" srcId="{422BEF5C-5D42-432E-B335-8065195C86C8}" destId="{09168E57-5B63-49A3-A80A-AD94E862090A}" srcOrd="0" destOrd="0" presId="urn:microsoft.com/office/officeart/2005/8/layout/hierarchy2"/>
    <dgm:cxn modelId="{182E9476-58B0-4928-B1DF-61D1BD5EA5F0}" type="presOf" srcId="{8547BDAA-EA58-4D49-8A66-A4F4FC3C2B22}" destId="{468232C9-1920-44B7-BA5B-89029803D351}" srcOrd="0" destOrd="0" presId="urn:microsoft.com/office/officeart/2005/8/layout/hierarchy2"/>
    <dgm:cxn modelId="{44089E85-BD6B-415D-BBD4-783C4A9E7505}" type="presOf" srcId="{1F7F2D05-0122-4544-ADDD-BC5617590953}" destId="{DBAC7BDF-0993-43FD-8BEF-D3FE0CEA7740}" srcOrd="1" destOrd="0" presId="urn:microsoft.com/office/officeart/2005/8/layout/hierarchy2"/>
    <dgm:cxn modelId="{40ECC885-6A11-42D4-86FA-F6EE31F62C64}" type="presOf" srcId="{1F7F2D05-0122-4544-ADDD-BC5617590953}" destId="{3946C46D-0318-4A42-99A0-87826D1E16D8}" srcOrd="0" destOrd="0" presId="urn:microsoft.com/office/officeart/2005/8/layout/hierarchy2"/>
    <dgm:cxn modelId="{50566D9D-32E6-4524-AF72-56137DC3D93C}" type="presOf" srcId="{EDB25763-3EA9-45F3-B044-28C1E3633BA3}" destId="{6E26C6B0-F42B-4C49-AED1-A84CC9B182F6}" srcOrd="0" destOrd="0" presId="urn:microsoft.com/office/officeart/2005/8/layout/hierarchy2"/>
    <dgm:cxn modelId="{BAD62DAC-0249-46BA-988C-883B0BF5471D}" srcId="{5BFE6451-A961-4E8D-BAF9-47804BC8E384}" destId="{BD11047C-1704-425C-AC61-C0D1D4AC9DFA}" srcOrd="0" destOrd="0" parTransId="{AF6B272F-9A4C-475A-8805-F7EC4548E758}" sibTransId="{DB84C527-3B0C-4AA5-A4FD-31AD6C4ABE83}"/>
    <dgm:cxn modelId="{78B616AF-49A8-4C0E-959B-A916794B098A}" type="presOf" srcId="{292CA002-F514-426D-8080-7EB26DABEFE5}" destId="{F713B680-857A-4261-B002-1365CDFCC640}" srcOrd="0" destOrd="0" presId="urn:microsoft.com/office/officeart/2005/8/layout/hierarchy2"/>
    <dgm:cxn modelId="{3A9C40B6-3FD9-4452-A5E7-80F434BB65D8}" type="presOf" srcId="{8547BDAA-EA58-4D49-8A66-A4F4FC3C2B22}" destId="{F8E05F47-E282-4960-BD75-61EC600B14AA}" srcOrd="1" destOrd="0" presId="urn:microsoft.com/office/officeart/2005/8/layout/hierarchy2"/>
    <dgm:cxn modelId="{D9B379BB-A3D9-4EF9-9990-E7A52478CF66}" type="presOf" srcId="{5BFE6451-A961-4E8D-BAF9-47804BC8E384}" destId="{2F613054-D833-4A8A-A5F1-C2D4CDDAB75B}" srcOrd="0" destOrd="0" presId="urn:microsoft.com/office/officeart/2005/8/layout/hierarchy2"/>
    <dgm:cxn modelId="{2D3198C1-8760-40DE-9BCE-EDCCA4B1ABD2}" type="presOf" srcId="{B01E8370-B07A-4CF9-8501-22C11EC35969}" destId="{7EBC9F5F-8268-4CF1-88E3-83213E18E40C}" srcOrd="1" destOrd="0" presId="urn:microsoft.com/office/officeart/2005/8/layout/hierarchy2"/>
    <dgm:cxn modelId="{891740D9-A9F0-4C01-8E77-588E38FE9136}" type="presOf" srcId="{AF6B272F-9A4C-475A-8805-F7EC4548E758}" destId="{145B778D-89E3-489C-92A4-F7C3E41C9884}" srcOrd="1" destOrd="0" presId="urn:microsoft.com/office/officeart/2005/8/layout/hierarchy2"/>
    <dgm:cxn modelId="{C8A0D2DB-2906-40E8-9CFB-C61567E09285}" type="presOf" srcId="{AF6B272F-9A4C-475A-8805-F7EC4548E758}" destId="{0908DA35-937B-4055-9641-A73FC2CCDBFF}" srcOrd="0" destOrd="0" presId="urn:microsoft.com/office/officeart/2005/8/layout/hierarchy2"/>
    <dgm:cxn modelId="{902A15DE-EC99-4838-91AC-D7C6366E3892}" type="presOf" srcId="{BD11047C-1704-425C-AC61-C0D1D4AC9DFA}" destId="{9CBFB041-F437-4109-AD74-C70B2FF68A66}" srcOrd="0" destOrd="0" presId="urn:microsoft.com/office/officeart/2005/8/layout/hierarchy2"/>
    <dgm:cxn modelId="{E95D5DE5-F956-45CD-85F4-2462A9133AFE}" type="presOf" srcId="{B01E8370-B07A-4CF9-8501-22C11EC35969}" destId="{2F333780-8F4C-463E-AC5A-0C4CD7C50E34}" srcOrd="0" destOrd="0" presId="urn:microsoft.com/office/officeart/2005/8/layout/hierarchy2"/>
    <dgm:cxn modelId="{F5B397F1-1681-44B8-BBB8-228A4D82A306}" type="presOf" srcId="{C974B1EF-7730-41C7-BA6D-7B07F47CD0C2}" destId="{CB3C0FD9-6538-4A58-88E5-A37E0AAAB488}" srcOrd="0" destOrd="0" presId="urn:microsoft.com/office/officeart/2005/8/layout/hierarchy2"/>
    <dgm:cxn modelId="{039BFB3D-7767-4092-8A33-6D94B09C815F}" type="presParOf" srcId="{F713B680-857A-4261-B002-1365CDFCC640}" destId="{51FB678C-4535-413E-9124-FE5F40582522}" srcOrd="0" destOrd="0" presId="urn:microsoft.com/office/officeart/2005/8/layout/hierarchy2"/>
    <dgm:cxn modelId="{E88AC2BC-4F09-4303-AE05-91549F670DAD}" type="presParOf" srcId="{51FB678C-4535-413E-9124-FE5F40582522}" destId="{2F613054-D833-4A8A-A5F1-C2D4CDDAB75B}" srcOrd="0" destOrd="0" presId="urn:microsoft.com/office/officeart/2005/8/layout/hierarchy2"/>
    <dgm:cxn modelId="{F2350D43-3796-4CE4-A23F-07788D2E39EF}" type="presParOf" srcId="{51FB678C-4535-413E-9124-FE5F40582522}" destId="{01429DDC-9B4A-45EB-94FE-052C8CAC0C16}" srcOrd="1" destOrd="0" presId="urn:microsoft.com/office/officeart/2005/8/layout/hierarchy2"/>
    <dgm:cxn modelId="{A3E4DE79-BA4B-4138-AE10-92BA3EE8270A}" type="presParOf" srcId="{01429DDC-9B4A-45EB-94FE-052C8CAC0C16}" destId="{0908DA35-937B-4055-9641-A73FC2CCDBFF}" srcOrd="0" destOrd="0" presId="urn:microsoft.com/office/officeart/2005/8/layout/hierarchy2"/>
    <dgm:cxn modelId="{0AA03AFA-7249-48DE-97F2-5FA6C9635C21}" type="presParOf" srcId="{0908DA35-937B-4055-9641-A73FC2CCDBFF}" destId="{145B778D-89E3-489C-92A4-F7C3E41C9884}" srcOrd="0" destOrd="0" presId="urn:microsoft.com/office/officeart/2005/8/layout/hierarchy2"/>
    <dgm:cxn modelId="{2633DBDB-37F0-49CE-85A0-80BABD75BE9A}" type="presParOf" srcId="{01429DDC-9B4A-45EB-94FE-052C8CAC0C16}" destId="{C6FEABCA-5604-4F04-8070-7158F90C21B8}" srcOrd="1" destOrd="0" presId="urn:microsoft.com/office/officeart/2005/8/layout/hierarchy2"/>
    <dgm:cxn modelId="{50AF9E82-AF55-4737-85B0-4DDE4C3787F1}" type="presParOf" srcId="{C6FEABCA-5604-4F04-8070-7158F90C21B8}" destId="{9CBFB041-F437-4109-AD74-C70B2FF68A66}" srcOrd="0" destOrd="0" presId="urn:microsoft.com/office/officeart/2005/8/layout/hierarchy2"/>
    <dgm:cxn modelId="{E727AB0A-49BD-4CEC-A620-5B1131F69462}" type="presParOf" srcId="{C6FEABCA-5604-4F04-8070-7158F90C21B8}" destId="{6ED4EFC2-03DD-47D6-81B5-927CE3F3D26B}" srcOrd="1" destOrd="0" presId="urn:microsoft.com/office/officeart/2005/8/layout/hierarchy2"/>
    <dgm:cxn modelId="{DFB2E078-2EC8-4AB4-8E7B-90EF62F8ABBA}" type="presParOf" srcId="{6ED4EFC2-03DD-47D6-81B5-927CE3F3D26B}" destId="{468232C9-1920-44B7-BA5B-89029803D351}" srcOrd="0" destOrd="0" presId="urn:microsoft.com/office/officeart/2005/8/layout/hierarchy2"/>
    <dgm:cxn modelId="{B8524F13-DAB3-412B-939A-82616C0C7A79}" type="presParOf" srcId="{468232C9-1920-44B7-BA5B-89029803D351}" destId="{F8E05F47-E282-4960-BD75-61EC600B14AA}" srcOrd="0" destOrd="0" presId="urn:microsoft.com/office/officeart/2005/8/layout/hierarchy2"/>
    <dgm:cxn modelId="{7404FAA6-B3B1-46D6-B764-3C01482E6534}" type="presParOf" srcId="{6ED4EFC2-03DD-47D6-81B5-927CE3F3D26B}" destId="{7BAF7C62-EF96-453F-BE12-2C92D36BBE7F}" srcOrd="1" destOrd="0" presId="urn:microsoft.com/office/officeart/2005/8/layout/hierarchy2"/>
    <dgm:cxn modelId="{B2BD6A5B-E80C-43A5-BF72-0D90710DA2A8}" type="presParOf" srcId="{7BAF7C62-EF96-453F-BE12-2C92D36BBE7F}" destId="{6E26C6B0-F42B-4C49-AED1-A84CC9B182F6}" srcOrd="0" destOrd="0" presId="urn:microsoft.com/office/officeart/2005/8/layout/hierarchy2"/>
    <dgm:cxn modelId="{D268E673-B961-459D-B3FB-04326153610B}" type="presParOf" srcId="{7BAF7C62-EF96-453F-BE12-2C92D36BBE7F}" destId="{5F43133A-11C9-497E-991F-C427827E14ED}" srcOrd="1" destOrd="0" presId="urn:microsoft.com/office/officeart/2005/8/layout/hierarchy2"/>
    <dgm:cxn modelId="{D41B4A95-5192-4F33-BEF4-E3AAEC2B319D}" type="presParOf" srcId="{6ED4EFC2-03DD-47D6-81B5-927CE3F3D26B}" destId="{2F333780-8F4C-463E-AC5A-0C4CD7C50E34}" srcOrd="2" destOrd="0" presId="urn:microsoft.com/office/officeart/2005/8/layout/hierarchy2"/>
    <dgm:cxn modelId="{1EE03F06-1829-4724-8108-AB9CD0CB05C2}" type="presParOf" srcId="{2F333780-8F4C-463E-AC5A-0C4CD7C50E34}" destId="{7EBC9F5F-8268-4CF1-88E3-83213E18E40C}" srcOrd="0" destOrd="0" presId="urn:microsoft.com/office/officeart/2005/8/layout/hierarchy2"/>
    <dgm:cxn modelId="{924BB0F0-4069-4E61-9597-45DAB046DA1F}" type="presParOf" srcId="{6ED4EFC2-03DD-47D6-81B5-927CE3F3D26B}" destId="{2FEEA7AF-224C-4350-83B4-F04414743D5E}" srcOrd="3" destOrd="0" presId="urn:microsoft.com/office/officeart/2005/8/layout/hierarchy2"/>
    <dgm:cxn modelId="{32489727-8FB2-4BD0-B3A1-A1C066151737}" type="presParOf" srcId="{2FEEA7AF-224C-4350-83B4-F04414743D5E}" destId="{09168E57-5B63-49A3-A80A-AD94E862090A}" srcOrd="0" destOrd="0" presId="urn:microsoft.com/office/officeart/2005/8/layout/hierarchy2"/>
    <dgm:cxn modelId="{B9D5E854-04D0-4230-B8ED-2FA080393C9C}" type="presParOf" srcId="{2FEEA7AF-224C-4350-83B4-F04414743D5E}" destId="{5EB31599-AB55-41EF-A46C-2D28817AC3B9}" srcOrd="1" destOrd="0" presId="urn:microsoft.com/office/officeart/2005/8/layout/hierarchy2"/>
    <dgm:cxn modelId="{DF574018-AD39-423A-BF3D-2F5ECAB2E552}" type="presParOf" srcId="{01429DDC-9B4A-45EB-94FE-052C8CAC0C16}" destId="{1BBED9BA-52A3-4B30-B3F4-0556EF23ECCD}" srcOrd="2" destOrd="0" presId="urn:microsoft.com/office/officeart/2005/8/layout/hierarchy2"/>
    <dgm:cxn modelId="{F3F8107E-BFBA-4681-B07F-FF051779F35A}" type="presParOf" srcId="{1BBED9BA-52A3-4B30-B3F4-0556EF23ECCD}" destId="{631A2773-F5B6-468A-A42E-7B88987F0B38}" srcOrd="0" destOrd="0" presId="urn:microsoft.com/office/officeart/2005/8/layout/hierarchy2"/>
    <dgm:cxn modelId="{68F1BEA9-EB3F-49B0-B607-576811AFB27E}" type="presParOf" srcId="{01429DDC-9B4A-45EB-94FE-052C8CAC0C16}" destId="{9765FA9C-4BFA-46C1-8995-AAE8CD59DD7A}" srcOrd="3" destOrd="0" presId="urn:microsoft.com/office/officeart/2005/8/layout/hierarchy2"/>
    <dgm:cxn modelId="{FAAADC66-D5B8-446A-992D-E3A46578568A}" type="presParOf" srcId="{9765FA9C-4BFA-46C1-8995-AAE8CD59DD7A}" destId="{CB3C0FD9-6538-4A58-88E5-A37E0AAAB488}" srcOrd="0" destOrd="0" presId="urn:microsoft.com/office/officeart/2005/8/layout/hierarchy2"/>
    <dgm:cxn modelId="{D1A115E7-347E-47CB-9ADE-5B9DA57D9930}" type="presParOf" srcId="{9765FA9C-4BFA-46C1-8995-AAE8CD59DD7A}" destId="{36969493-E7F9-4E6F-ADD3-11A61EDA5D3B}" srcOrd="1" destOrd="0" presId="urn:microsoft.com/office/officeart/2005/8/layout/hierarchy2"/>
    <dgm:cxn modelId="{061310C8-6FD8-4842-8E95-F7BA9C653B44}" type="presParOf" srcId="{36969493-E7F9-4E6F-ADD3-11A61EDA5D3B}" destId="{3946C46D-0318-4A42-99A0-87826D1E16D8}" srcOrd="0" destOrd="0" presId="urn:microsoft.com/office/officeart/2005/8/layout/hierarchy2"/>
    <dgm:cxn modelId="{49E55DFF-3A26-42B2-9C30-6FECF0C1A41F}" type="presParOf" srcId="{3946C46D-0318-4A42-99A0-87826D1E16D8}" destId="{DBAC7BDF-0993-43FD-8BEF-D3FE0CEA7740}" srcOrd="0" destOrd="0" presId="urn:microsoft.com/office/officeart/2005/8/layout/hierarchy2"/>
    <dgm:cxn modelId="{5C7694F9-F646-49B1-8BBB-27EA64EB2ACE}" type="presParOf" srcId="{36969493-E7F9-4E6F-ADD3-11A61EDA5D3B}" destId="{73A509B3-A7B6-4EFF-9997-36849E0D82A7}" srcOrd="1" destOrd="0" presId="urn:microsoft.com/office/officeart/2005/8/layout/hierarchy2"/>
    <dgm:cxn modelId="{C7488F83-A865-47D2-AFDE-3C4B2C7D144D}" type="presParOf" srcId="{73A509B3-A7B6-4EFF-9997-36849E0D82A7}" destId="{7532F0C8-E428-4B81-82DA-9E5171DCDDB4}" srcOrd="0" destOrd="0" presId="urn:microsoft.com/office/officeart/2005/8/layout/hierarchy2"/>
    <dgm:cxn modelId="{0B6D20B5-5852-4013-99DA-B4A29BBBEFB2}" type="presParOf" srcId="{73A509B3-A7B6-4EFF-9997-36849E0D82A7}" destId="{79869E03-12E7-44C7-8E7C-6285AE809F1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01C6E229-FEBD-4F2D-B163-BFB9173B70C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00B4A5B-5555-4853-A554-DB4C06C2F577}">
      <dgm:prSet phldrT="[Text]" custT="1"/>
      <dgm:spPr>
        <a:xfrm>
          <a:off x="3537437" y="444344"/>
          <a:ext cx="2923356" cy="1461678"/>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Living</a:t>
          </a:r>
        </a:p>
      </dgm:t>
    </dgm:pt>
    <dgm:pt modelId="{5E0F942F-4DD9-4CB4-AD28-5B0ACE15807C}" type="parTrans" cxnId="{A6A35B3F-3F08-4012-8187-42A10337618C}">
      <dgm:prSet/>
      <dgm:spPr/>
      <dgm:t>
        <a:bodyPr/>
        <a:lstStyle/>
        <a:p>
          <a:endParaRPr lang="en-US"/>
        </a:p>
      </dgm:t>
    </dgm:pt>
    <dgm:pt modelId="{3FB02894-1FD7-4167-9373-3FB14FB114A8}" type="sibTrans" cxnId="{A6A35B3F-3F08-4012-8187-42A10337618C}">
      <dgm:prSet/>
      <dgm:spPr/>
      <dgm:t>
        <a:bodyPr/>
        <a:lstStyle/>
        <a:p>
          <a:endParaRPr lang="en-US"/>
        </a:p>
      </dgm:t>
    </dgm:pt>
    <dgm:pt modelId="{59CEC820-E4BE-454F-BFC9-B494B56D6BAA}">
      <dgm:prSet phldrT="[Text]" custT="1"/>
      <dgm:spPr>
        <a:xfrm>
          <a:off x="1768806" y="2519927"/>
          <a:ext cx="2923356" cy="1461678"/>
        </a:xfrm>
        <a:prstGeom prst="roundRect">
          <a:avLst/>
        </a:prstGeom>
        <a:solidFill>
          <a:srgbClr val="1B2B51"/>
        </a:solidFill>
        <a:ln w="25400" cap="flat" cmpd="sng" algn="ctr">
          <a:solidFill>
            <a:srgbClr val="1B2B51"/>
          </a:solidFill>
          <a:prstDash val="solid"/>
        </a:ln>
        <a:effectLst/>
      </dgm:spPr>
      <dgm:t>
        <a:bodyPr/>
        <a:lstStyle/>
        <a:p>
          <a:pPr>
            <a:buNone/>
          </a:pPr>
          <a:r>
            <a:rPr lang="en-US" sz="2000" cap="all" baseline="0">
              <a:solidFill>
                <a:sysClr val="window" lastClr="FFFFFF"/>
              </a:solidFill>
              <a:latin typeface="Helvetica Neue"/>
              <a:ea typeface="+mn-ea"/>
              <a:cs typeface="+mn-cs"/>
            </a:rPr>
            <a:t>Revocable</a:t>
          </a:r>
        </a:p>
      </dgm:t>
    </dgm:pt>
    <dgm:pt modelId="{C7DBB9B3-B912-4657-AEB3-DD0BD351FD3F}" type="parTrans" cxnId="{896E6D99-A4A8-48D9-B476-74C20F0A7C5B}">
      <dgm:prSet/>
      <dgm:spPr>
        <a:xfrm>
          <a:off x="3230484" y="1906022"/>
          <a:ext cx="1768630" cy="613904"/>
        </a:xfrm>
        <a:custGeom>
          <a:avLst/>
          <a:gdLst/>
          <a:ahLst/>
          <a:cxnLst/>
          <a:rect l="0" t="0" r="0" b="0"/>
          <a:pathLst>
            <a:path>
              <a:moveTo>
                <a:pt x="1768630" y="0"/>
              </a:moveTo>
              <a:lnTo>
                <a:pt x="1768630" y="306952"/>
              </a:lnTo>
              <a:lnTo>
                <a:pt x="0" y="306952"/>
              </a:lnTo>
              <a:lnTo>
                <a:pt x="0" y="61390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53211947-1A9A-406C-BDB0-E28C2EAB7099}" type="sibTrans" cxnId="{896E6D99-A4A8-48D9-B476-74C20F0A7C5B}">
      <dgm:prSet/>
      <dgm:spPr/>
      <dgm:t>
        <a:bodyPr/>
        <a:lstStyle/>
        <a:p>
          <a:endParaRPr lang="en-US"/>
        </a:p>
      </dgm:t>
    </dgm:pt>
    <dgm:pt modelId="{C0991B6A-599C-48E1-8213-6A13946816D4}">
      <dgm:prSet phldrT="[Text]" custT="1"/>
      <dgm:spPr>
        <a:xfrm>
          <a:off x="5306067" y="2519927"/>
          <a:ext cx="2923356" cy="1461678"/>
        </a:xfrm>
        <a:prstGeom prst="roundRect">
          <a:avLst/>
        </a:prstGeom>
        <a:solidFill>
          <a:srgbClr val="1B2B51"/>
        </a:solidFill>
        <a:ln w="25400" cap="flat" cmpd="sng" algn="ctr">
          <a:solidFill>
            <a:srgbClr val="1B2B51"/>
          </a:solidFill>
          <a:prstDash val="solid"/>
        </a:ln>
        <a:effectLst/>
      </dgm:spPr>
      <dgm:t>
        <a:bodyPr/>
        <a:lstStyle/>
        <a:p>
          <a:pPr>
            <a:buNone/>
          </a:pPr>
          <a:r>
            <a:rPr lang="en-US" sz="2000" cap="all" baseline="0">
              <a:solidFill>
                <a:sysClr val="window" lastClr="FFFFFF"/>
              </a:solidFill>
              <a:latin typeface="Helvetica Neue"/>
              <a:ea typeface="+mn-ea"/>
              <a:cs typeface="+mn-cs"/>
            </a:rPr>
            <a:t>Irrevocable</a:t>
          </a:r>
        </a:p>
      </dgm:t>
    </dgm:pt>
    <dgm:pt modelId="{B4864F0A-EFCA-45B1-A85D-0C5664377167}" type="parTrans" cxnId="{09443084-A21A-4A80-8BF6-428898482C9B}">
      <dgm:prSet/>
      <dgm:spPr>
        <a:xfrm>
          <a:off x="4999115" y="1906022"/>
          <a:ext cx="1768630" cy="613904"/>
        </a:xfrm>
        <a:custGeom>
          <a:avLst/>
          <a:gdLst/>
          <a:ahLst/>
          <a:cxnLst/>
          <a:rect l="0" t="0" r="0" b="0"/>
          <a:pathLst>
            <a:path>
              <a:moveTo>
                <a:pt x="0" y="0"/>
              </a:moveTo>
              <a:lnTo>
                <a:pt x="0" y="306952"/>
              </a:lnTo>
              <a:lnTo>
                <a:pt x="1768630" y="306952"/>
              </a:lnTo>
              <a:lnTo>
                <a:pt x="1768630" y="61390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2DF92ADB-479B-4DB1-B23B-D0E84E5C1B1D}" type="sibTrans" cxnId="{09443084-A21A-4A80-8BF6-428898482C9B}">
      <dgm:prSet/>
      <dgm:spPr/>
      <dgm:t>
        <a:bodyPr/>
        <a:lstStyle/>
        <a:p>
          <a:endParaRPr lang="en-US"/>
        </a:p>
      </dgm:t>
    </dgm:pt>
    <dgm:pt modelId="{D8912357-C7D8-4959-B137-58964C1F1A68}" type="pres">
      <dgm:prSet presAssocID="{01C6E229-FEBD-4F2D-B163-BFB9173B70CF}" presName="hierChild1" presStyleCnt="0">
        <dgm:presLayoutVars>
          <dgm:orgChart val="1"/>
          <dgm:chPref val="1"/>
          <dgm:dir/>
          <dgm:animOne val="branch"/>
          <dgm:animLvl val="lvl"/>
          <dgm:resizeHandles/>
        </dgm:presLayoutVars>
      </dgm:prSet>
      <dgm:spPr/>
    </dgm:pt>
    <dgm:pt modelId="{C84EEEE7-2649-44F9-9566-BD5102AC3849}" type="pres">
      <dgm:prSet presAssocID="{B00B4A5B-5555-4853-A554-DB4C06C2F577}" presName="hierRoot1" presStyleCnt="0">
        <dgm:presLayoutVars>
          <dgm:hierBranch val="init"/>
        </dgm:presLayoutVars>
      </dgm:prSet>
      <dgm:spPr/>
    </dgm:pt>
    <dgm:pt modelId="{09CB016F-03C6-463A-8865-575FC0FF66A0}" type="pres">
      <dgm:prSet presAssocID="{B00B4A5B-5555-4853-A554-DB4C06C2F577}" presName="rootComposite1" presStyleCnt="0"/>
      <dgm:spPr/>
    </dgm:pt>
    <dgm:pt modelId="{6C6A3E3C-C44E-44CD-9E03-A3A54A499906}" type="pres">
      <dgm:prSet presAssocID="{B00B4A5B-5555-4853-A554-DB4C06C2F577}" presName="rootText1" presStyleLbl="node0" presStyleIdx="0" presStyleCnt="1">
        <dgm:presLayoutVars>
          <dgm:chPref val="3"/>
        </dgm:presLayoutVars>
      </dgm:prSet>
      <dgm:spPr>
        <a:prstGeom prst="roundRect">
          <a:avLst/>
        </a:prstGeom>
      </dgm:spPr>
    </dgm:pt>
    <dgm:pt modelId="{612B36A2-0F36-4EB4-8C66-34E5DF5FDE6F}" type="pres">
      <dgm:prSet presAssocID="{B00B4A5B-5555-4853-A554-DB4C06C2F577}" presName="rootConnector1" presStyleLbl="node1" presStyleIdx="0" presStyleCnt="0"/>
      <dgm:spPr/>
    </dgm:pt>
    <dgm:pt modelId="{D8C1016D-0803-4F9C-B380-6C8CF5C19820}" type="pres">
      <dgm:prSet presAssocID="{B00B4A5B-5555-4853-A554-DB4C06C2F577}" presName="hierChild2" presStyleCnt="0"/>
      <dgm:spPr/>
    </dgm:pt>
    <dgm:pt modelId="{B6348A9D-E41F-4591-BA94-36FE7092E162}" type="pres">
      <dgm:prSet presAssocID="{C7DBB9B3-B912-4657-AEB3-DD0BD351FD3F}" presName="Name37" presStyleLbl="parChTrans1D2" presStyleIdx="0" presStyleCnt="2"/>
      <dgm:spPr/>
    </dgm:pt>
    <dgm:pt modelId="{3C030E89-2E92-4035-B447-CB7273DA3F41}" type="pres">
      <dgm:prSet presAssocID="{59CEC820-E4BE-454F-BFC9-B494B56D6BAA}" presName="hierRoot2" presStyleCnt="0">
        <dgm:presLayoutVars>
          <dgm:hierBranch val="init"/>
        </dgm:presLayoutVars>
      </dgm:prSet>
      <dgm:spPr/>
    </dgm:pt>
    <dgm:pt modelId="{B029CBDA-C6A1-4179-A205-1247778D9075}" type="pres">
      <dgm:prSet presAssocID="{59CEC820-E4BE-454F-BFC9-B494B56D6BAA}" presName="rootComposite" presStyleCnt="0"/>
      <dgm:spPr/>
    </dgm:pt>
    <dgm:pt modelId="{4789085A-AA49-4DBD-86C7-8653E27DA7B0}" type="pres">
      <dgm:prSet presAssocID="{59CEC820-E4BE-454F-BFC9-B494B56D6BAA}" presName="rootText" presStyleLbl="node2" presStyleIdx="0" presStyleCnt="2">
        <dgm:presLayoutVars>
          <dgm:chPref val="3"/>
        </dgm:presLayoutVars>
      </dgm:prSet>
      <dgm:spPr>
        <a:prstGeom prst="roundRect">
          <a:avLst/>
        </a:prstGeom>
      </dgm:spPr>
    </dgm:pt>
    <dgm:pt modelId="{D48BA6E7-8CE6-41BC-95A2-1D44FA55ACFE}" type="pres">
      <dgm:prSet presAssocID="{59CEC820-E4BE-454F-BFC9-B494B56D6BAA}" presName="rootConnector" presStyleLbl="node2" presStyleIdx="0" presStyleCnt="2"/>
      <dgm:spPr/>
    </dgm:pt>
    <dgm:pt modelId="{5A50ED09-1885-42D1-97CE-B67EC0ED7AA6}" type="pres">
      <dgm:prSet presAssocID="{59CEC820-E4BE-454F-BFC9-B494B56D6BAA}" presName="hierChild4" presStyleCnt="0"/>
      <dgm:spPr/>
    </dgm:pt>
    <dgm:pt modelId="{83621052-2018-493E-AAD5-CE37F2CAE1EE}" type="pres">
      <dgm:prSet presAssocID="{59CEC820-E4BE-454F-BFC9-B494B56D6BAA}" presName="hierChild5" presStyleCnt="0"/>
      <dgm:spPr/>
    </dgm:pt>
    <dgm:pt modelId="{9ABA2780-3732-40DD-B804-F124D15B5BA7}" type="pres">
      <dgm:prSet presAssocID="{B4864F0A-EFCA-45B1-A85D-0C5664377167}" presName="Name37" presStyleLbl="parChTrans1D2" presStyleIdx="1" presStyleCnt="2"/>
      <dgm:spPr/>
    </dgm:pt>
    <dgm:pt modelId="{6789423A-40FC-4B5F-BB46-1D5D938C08F8}" type="pres">
      <dgm:prSet presAssocID="{C0991B6A-599C-48E1-8213-6A13946816D4}" presName="hierRoot2" presStyleCnt="0">
        <dgm:presLayoutVars>
          <dgm:hierBranch val="init"/>
        </dgm:presLayoutVars>
      </dgm:prSet>
      <dgm:spPr/>
    </dgm:pt>
    <dgm:pt modelId="{07692B03-627A-449D-B9C6-F178A9AD8A3A}" type="pres">
      <dgm:prSet presAssocID="{C0991B6A-599C-48E1-8213-6A13946816D4}" presName="rootComposite" presStyleCnt="0"/>
      <dgm:spPr/>
    </dgm:pt>
    <dgm:pt modelId="{652957FE-5266-4577-A9CF-DC8EE62A8798}" type="pres">
      <dgm:prSet presAssocID="{C0991B6A-599C-48E1-8213-6A13946816D4}" presName="rootText" presStyleLbl="node2" presStyleIdx="1" presStyleCnt="2">
        <dgm:presLayoutVars>
          <dgm:chPref val="3"/>
        </dgm:presLayoutVars>
      </dgm:prSet>
      <dgm:spPr>
        <a:prstGeom prst="roundRect">
          <a:avLst/>
        </a:prstGeom>
      </dgm:spPr>
    </dgm:pt>
    <dgm:pt modelId="{D7819B6F-A7D2-4CE0-ADA9-21F88B82277F}" type="pres">
      <dgm:prSet presAssocID="{C0991B6A-599C-48E1-8213-6A13946816D4}" presName="rootConnector" presStyleLbl="node2" presStyleIdx="1" presStyleCnt="2"/>
      <dgm:spPr/>
    </dgm:pt>
    <dgm:pt modelId="{6109C0FD-7A19-44A2-B737-01750CC451DB}" type="pres">
      <dgm:prSet presAssocID="{C0991B6A-599C-48E1-8213-6A13946816D4}" presName="hierChild4" presStyleCnt="0"/>
      <dgm:spPr/>
    </dgm:pt>
    <dgm:pt modelId="{3138BA5B-EE25-459C-B512-AAB71C1DC286}" type="pres">
      <dgm:prSet presAssocID="{C0991B6A-599C-48E1-8213-6A13946816D4}" presName="hierChild5" presStyleCnt="0"/>
      <dgm:spPr/>
    </dgm:pt>
    <dgm:pt modelId="{14408385-70F0-4CA8-880D-E5F321E1C257}" type="pres">
      <dgm:prSet presAssocID="{B00B4A5B-5555-4853-A554-DB4C06C2F577}" presName="hierChild3" presStyleCnt="0"/>
      <dgm:spPr/>
    </dgm:pt>
  </dgm:ptLst>
  <dgm:cxnLst>
    <dgm:cxn modelId="{7C160C00-78BD-49D3-B016-56CA58EF04CC}" type="presOf" srcId="{C0991B6A-599C-48E1-8213-6A13946816D4}" destId="{652957FE-5266-4577-A9CF-DC8EE62A8798}" srcOrd="0" destOrd="0" presId="urn:microsoft.com/office/officeart/2005/8/layout/orgChart1"/>
    <dgm:cxn modelId="{C6D36322-F370-48F0-AE2C-94B9FDBDC8DA}" type="presOf" srcId="{59CEC820-E4BE-454F-BFC9-B494B56D6BAA}" destId="{D48BA6E7-8CE6-41BC-95A2-1D44FA55ACFE}" srcOrd="1" destOrd="0" presId="urn:microsoft.com/office/officeart/2005/8/layout/orgChart1"/>
    <dgm:cxn modelId="{E16B4724-EA52-4A6F-BCEB-25C441292494}" type="presOf" srcId="{C0991B6A-599C-48E1-8213-6A13946816D4}" destId="{D7819B6F-A7D2-4CE0-ADA9-21F88B82277F}" srcOrd="1" destOrd="0" presId="urn:microsoft.com/office/officeart/2005/8/layout/orgChart1"/>
    <dgm:cxn modelId="{A6A35B3F-3F08-4012-8187-42A10337618C}" srcId="{01C6E229-FEBD-4F2D-B163-BFB9173B70CF}" destId="{B00B4A5B-5555-4853-A554-DB4C06C2F577}" srcOrd="0" destOrd="0" parTransId="{5E0F942F-4DD9-4CB4-AD28-5B0ACE15807C}" sibTransId="{3FB02894-1FD7-4167-9373-3FB14FB114A8}"/>
    <dgm:cxn modelId="{F7C2175F-49A9-4AED-BEF0-016EFB7A9C16}" type="presOf" srcId="{B00B4A5B-5555-4853-A554-DB4C06C2F577}" destId="{612B36A2-0F36-4EB4-8C66-34E5DF5FDE6F}" srcOrd="1" destOrd="0" presId="urn:microsoft.com/office/officeart/2005/8/layout/orgChart1"/>
    <dgm:cxn modelId="{5A364C6B-C0F5-40D1-BECD-DBD9AC2B3CAD}" type="presOf" srcId="{C7DBB9B3-B912-4657-AEB3-DD0BD351FD3F}" destId="{B6348A9D-E41F-4591-BA94-36FE7092E162}" srcOrd="0" destOrd="0" presId="urn:microsoft.com/office/officeart/2005/8/layout/orgChart1"/>
    <dgm:cxn modelId="{7305A37E-C077-4C4D-B749-90D545069F23}" type="presOf" srcId="{B4864F0A-EFCA-45B1-A85D-0C5664377167}" destId="{9ABA2780-3732-40DD-B804-F124D15B5BA7}" srcOrd="0" destOrd="0" presId="urn:microsoft.com/office/officeart/2005/8/layout/orgChart1"/>
    <dgm:cxn modelId="{09443084-A21A-4A80-8BF6-428898482C9B}" srcId="{B00B4A5B-5555-4853-A554-DB4C06C2F577}" destId="{C0991B6A-599C-48E1-8213-6A13946816D4}" srcOrd="1" destOrd="0" parTransId="{B4864F0A-EFCA-45B1-A85D-0C5664377167}" sibTransId="{2DF92ADB-479B-4DB1-B23B-D0E84E5C1B1D}"/>
    <dgm:cxn modelId="{896E6D99-A4A8-48D9-B476-74C20F0A7C5B}" srcId="{B00B4A5B-5555-4853-A554-DB4C06C2F577}" destId="{59CEC820-E4BE-454F-BFC9-B494B56D6BAA}" srcOrd="0" destOrd="0" parTransId="{C7DBB9B3-B912-4657-AEB3-DD0BD351FD3F}" sibTransId="{53211947-1A9A-406C-BDB0-E28C2EAB7099}"/>
    <dgm:cxn modelId="{47B7AC9D-7CB9-47DD-AE6B-B92268A413D1}" type="presOf" srcId="{B00B4A5B-5555-4853-A554-DB4C06C2F577}" destId="{6C6A3E3C-C44E-44CD-9E03-A3A54A499906}" srcOrd="0" destOrd="0" presId="urn:microsoft.com/office/officeart/2005/8/layout/orgChart1"/>
    <dgm:cxn modelId="{CA23259E-304E-4689-9B97-CCD2AE292125}" type="presOf" srcId="{59CEC820-E4BE-454F-BFC9-B494B56D6BAA}" destId="{4789085A-AA49-4DBD-86C7-8653E27DA7B0}" srcOrd="0" destOrd="0" presId="urn:microsoft.com/office/officeart/2005/8/layout/orgChart1"/>
    <dgm:cxn modelId="{D6668EAB-8A35-4773-AF46-47D67772E756}" type="presOf" srcId="{01C6E229-FEBD-4F2D-B163-BFB9173B70CF}" destId="{D8912357-C7D8-4959-B137-58964C1F1A68}" srcOrd="0" destOrd="0" presId="urn:microsoft.com/office/officeart/2005/8/layout/orgChart1"/>
    <dgm:cxn modelId="{3247FBC0-8B82-48A6-9894-5221A0359343}" type="presParOf" srcId="{D8912357-C7D8-4959-B137-58964C1F1A68}" destId="{C84EEEE7-2649-44F9-9566-BD5102AC3849}" srcOrd="0" destOrd="0" presId="urn:microsoft.com/office/officeart/2005/8/layout/orgChart1"/>
    <dgm:cxn modelId="{FFAC2761-69D4-43CF-8686-6AF69802FCB0}" type="presParOf" srcId="{C84EEEE7-2649-44F9-9566-BD5102AC3849}" destId="{09CB016F-03C6-463A-8865-575FC0FF66A0}" srcOrd="0" destOrd="0" presId="urn:microsoft.com/office/officeart/2005/8/layout/orgChart1"/>
    <dgm:cxn modelId="{D32B835B-66B9-4F9F-8E8F-860F85F873A9}" type="presParOf" srcId="{09CB016F-03C6-463A-8865-575FC0FF66A0}" destId="{6C6A3E3C-C44E-44CD-9E03-A3A54A499906}" srcOrd="0" destOrd="0" presId="urn:microsoft.com/office/officeart/2005/8/layout/orgChart1"/>
    <dgm:cxn modelId="{F3D79D12-BBDE-4796-A377-6A20CA59710E}" type="presParOf" srcId="{09CB016F-03C6-463A-8865-575FC0FF66A0}" destId="{612B36A2-0F36-4EB4-8C66-34E5DF5FDE6F}" srcOrd="1" destOrd="0" presId="urn:microsoft.com/office/officeart/2005/8/layout/orgChart1"/>
    <dgm:cxn modelId="{CE21533F-8BE0-4D05-9818-3D0F2FDA2DA3}" type="presParOf" srcId="{C84EEEE7-2649-44F9-9566-BD5102AC3849}" destId="{D8C1016D-0803-4F9C-B380-6C8CF5C19820}" srcOrd="1" destOrd="0" presId="urn:microsoft.com/office/officeart/2005/8/layout/orgChart1"/>
    <dgm:cxn modelId="{26966278-C099-4A71-82A9-75AFB840AE22}" type="presParOf" srcId="{D8C1016D-0803-4F9C-B380-6C8CF5C19820}" destId="{B6348A9D-E41F-4591-BA94-36FE7092E162}" srcOrd="0" destOrd="0" presId="urn:microsoft.com/office/officeart/2005/8/layout/orgChart1"/>
    <dgm:cxn modelId="{1098F461-C637-4ABC-8287-A5E57923D3F4}" type="presParOf" srcId="{D8C1016D-0803-4F9C-B380-6C8CF5C19820}" destId="{3C030E89-2E92-4035-B447-CB7273DA3F41}" srcOrd="1" destOrd="0" presId="urn:microsoft.com/office/officeart/2005/8/layout/orgChart1"/>
    <dgm:cxn modelId="{CC7CA331-AC81-4BA8-9C77-FD9D7B4902C4}" type="presParOf" srcId="{3C030E89-2E92-4035-B447-CB7273DA3F41}" destId="{B029CBDA-C6A1-4179-A205-1247778D9075}" srcOrd="0" destOrd="0" presId="urn:microsoft.com/office/officeart/2005/8/layout/orgChart1"/>
    <dgm:cxn modelId="{3A6CD493-C31D-483A-97FC-CDB209F4AE57}" type="presParOf" srcId="{B029CBDA-C6A1-4179-A205-1247778D9075}" destId="{4789085A-AA49-4DBD-86C7-8653E27DA7B0}" srcOrd="0" destOrd="0" presId="urn:microsoft.com/office/officeart/2005/8/layout/orgChart1"/>
    <dgm:cxn modelId="{5584C2CC-6920-4F48-B755-6B9B2870A16B}" type="presParOf" srcId="{B029CBDA-C6A1-4179-A205-1247778D9075}" destId="{D48BA6E7-8CE6-41BC-95A2-1D44FA55ACFE}" srcOrd="1" destOrd="0" presId="urn:microsoft.com/office/officeart/2005/8/layout/orgChart1"/>
    <dgm:cxn modelId="{F0864170-9E8C-492E-93E9-325DAD099F39}" type="presParOf" srcId="{3C030E89-2E92-4035-B447-CB7273DA3F41}" destId="{5A50ED09-1885-42D1-97CE-B67EC0ED7AA6}" srcOrd="1" destOrd="0" presId="urn:microsoft.com/office/officeart/2005/8/layout/orgChart1"/>
    <dgm:cxn modelId="{EF500EC2-A1C6-42BE-9A26-46803357CCC2}" type="presParOf" srcId="{3C030E89-2E92-4035-B447-CB7273DA3F41}" destId="{83621052-2018-493E-AAD5-CE37F2CAE1EE}" srcOrd="2" destOrd="0" presId="urn:microsoft.com/office/officeart/2005/8/layout/orgChart1"/>
    <dgm:cxn modelId="{313B4D52-332B-40D1-909E-BB2587528F28}" type="presParOf" srcId="{D8C1016D-0803-4F9C-B380-6C8CF5C19820}" destId="{9ABA2780-3732-40DD-B804-F124D15B5BA7}" srcOrd="2" destOrd="0" presId="urn:microsoft.com/office/officeart/2005/8/layout/orgChart1"/>
    <dgm:cxn modelId="{7E7673CC-1134-4D62-AD0F-35408374B613}" type="presParOf" srcId="{D8C1016D-0803-4F9C-B380-6C8CF5C19820}" destId="{6789423A-40FC-4B5F-BB46-1D5D938C08F8}" srcOrd="3" destOrd="0" presId="urn:microsoft.com/office/officeart/2005/8/layout/orgChart1"/>
    <dgm:cxn modelId="{9020B2C1-92AB-4994-B3BA-1EB2E9C04EA3}" type="presParOf" srcId="{6789423A-40FC-4B5F-BB46-1D5D938C08F8}" destId="{07692B03-627A-449D-B9C6-F178A9AD8A3A}" srcOrd="0" destOrd="0" presId="urn:microsoft.com/office/officeart/2005/8/layout/orgChart1"/>
    <dgm:cxn modelId="{54752BE0-25B6-444E-92D7-9010CE2F2160}" type="presParOf" srcId="{07692B03-627A-449D-B9C6-F178A9AD8A3A}" destId="{652957FE-5266-4577-A9CF-DC8EE62A8798}" srcOrd="0" destOrd="0" presId="urn:microsoft.com/office/officeart/2005/8/layout/orgChart1"/>
    <dgm:cxn modelId="{6D4652BF-3FC6-4770-9DA9-7F298104F3BA}" type="presParOf" srcId="{07692B03-627A-449D-B9C6-F178A9AD8A3A}" destId="{D7819B6F-A7D2-4CE0-ADA9-21F88B82277F}" srcOrd="1" destOrd="0" presId="urn:microsoft.com/office/officeart/2005/8/layout/orgChart1"/>
    <dgm:cxn modelId="{0B754329-EE5D-4C3C-9602-7E47D2E1A28E}" type="presParOf" srcId="{6789423A-40FC-4B5F-BB46-1D5D938C08F8}" destId="{6109C0FD-7A19-44A2-B737-01750CC451DB}" srcOrd="1" destOrd="0" presId="urn:microsoft.com/office/officeart/2005/8/layout/orgChart1"/>
    <dgm:cxn modelId="{F47794BA-586C-44FD-8C6A-7B5F7265F656}" type="presParOf" srcId="{6789423A-40FC-4B5F-BB46-1D5D938C08F8}" destId="{3138BA5B-EE25-459C-B512-AAB71C1DC286}" srcOrd="2" destOrd="0" presId="urn:microsoft.com/office/officeart/2005/8/layout/orgChart1"/>
    <dgm:cxn modelId="{EFC74B75-DEE8-47EC-8736-5DBBFB46470F}" type="presParOf" srcId="{C84EEEE7-2649-44F9-9566-BD5102AC3849}" destId="{14408385-70F0-4CA8-880D-E5F321E1C2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12A66287-DA2A-4B94-A9EC-B4A70C45C7D3}" type="doc">
      <dgm:prSet loTypeId="urn:microsoft.com/office/officeart/2005/8/layout/default#10" loCatId="list" qsTypeId="urn:microsoft.com/office/officeart/2005/8/quickstyle/simple1" qsCatId="simple" csTypeId="urn:microsoft.com/office/officeart/2005/8/colors/accent1_2" csCatId="accent1" phldr="1"/>
      <dgm:spPr/>
      <dgm:t>
        <a:bodyPr/>
        <a:lstStyle/>
        <a:p>
          <a:endParaRPr lang="en-US"/>
        </a:p>
      </dgm:t>
    </dgm:pt>
    <dgm:pt modelId="{1EBB20A9-63B5-45DC-9EA8-96A5A3B29D38}">
      <dgm:prSet phldrT="[Text]" custT="1"/>
      <dgm:spPr>
        <a:xfrm>
          <a:off x="541072" y="667"/>
          <a:ext cx="3403550" cy="2042130"/>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Individual</a:t>
          </a:r>
        </a:p>
      </dgm:t>
    </dgm:pt>
    <dgm:pt modelId="{77807C60-B067-4572-BB88-C10E126CE7ED}" type="parTrans" cxnId="{A8BEDF03-11C6-4CA1-9E10-0F8F817D0BF7}">
      <dgm:prSet/>
      <dgm:spPr/>
      <dgm:t>
        <a:bodyPr/>
        <a:lstStyle/>
        <a:p>
          <a:endParaRPr lang="en-US"/>
        </a:p>
      </dgm:t>
    </dgm:pt>
    <dgm:pt modelId="{7D462E1E-D300-4A48-B4AF-5774C8C836EB}" type="sibTrans" cxnId="{A8BEDF03-11C6-4CA1-9E10-0F8F817D0BF7}">
      <dgm:prSet/>
      <dgm:spPr/>
      <dgm:t>
        <a:bodyPr/>
        <a:lstStyle/>
        <a:p>
          <a:endParaRPr lang="en-US"/>
        </a:p>
      </dgm:t>
    </dgm:pt>
    <dgm:pt modelId="{7C19F553-D5B6-414F-9DF2-A1B90A12B539}">
      <dgm:prSet phldrT="[Text]" custT="1"/>
      <dgm:spPr>
        <a:xfrm>
          <a:off x="2413024" y="2383152"/>
          <a:ext cx="3403550" cy="2042130"/>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Government</a:t>
          </a:r>
        </a:p>
      </dgm:t>
    </dgm:pt>
    <dgm:pt modelId="{D127AD51-0897-4A04-A5D4-ADA4F6C17B41}" type="parTrans" cxnId="{4BF4CFF5-6606-4B92-BABC-0F21E82FF623}">
      <dgm:prSet/>
      <dgm:spPr/>
      <dgm:t>
        <a:bodyPr/>
        <a:lstStyle/>
        <a:p>
          <a:endParaRPr lang="en-US"/>
        </a:p>
      </dgm:t>
    </dgm:pt>
    <dgm:pt modelId="{B3500190-0524-4B3B-935E-3E9BC27FD4F5}" type="sibTrans" cxnId="{4BF4CFF5-6606-4B92-BABC-0F21E82FF623}">
      <dgm:prSet/>
      <dgm:spPr/>
      <dgm:t>
        <a:bodyPr/>
        <a:lstStyle/>
        <a:p>
          <a:endParaRPr lang="en-US"/>
        </a:p>
      </dgm:t>
    </dgm:pt>
    <dgm:pt modelId="{EED7B011-0B57-BA41-8519-947C28C82302}">
      <dgm:prSet phldrT="[Text]" custT="1"/>
      <dgm:spPr>
        <a:xfrm>
          <a:off x="4284977" y="667"/>
          <a:ext cx="3403550" cy="2042130"/>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Employer</a:t>
          </a:r>
        </a:p>
      </dgm:t>
    </dgm:pt>
    <dgm:pt modelId="{83CE5F76-5E1E-5D4A-BF62-804CB0AF070A}" type="parTrans" cxnId="{F0917583-0033-7144-9F58-5B4140EC9DA1}">
      <dgm:prSet/>
      <dgm:spPr/>
      <dgm:t>
        <a:bodyPr/>
        <a:lstStyle/>
        <a:p>
          <a:endParaRPr lang="en-US"/>
        </a:p>
      </dgm:t>
    </dgm:pt>
    <dgm:pt modelId="{AD351E13-84D2-B546-8F09-1C6ABE4B6FFB}" type="sibTrans" cxnId="{F0917583-0033-7144-9F58-5B4140EC9DA1}">
      <dgm:prSet/>
      <dgm:spPr/>
      <dgm:t>
        <a:bodyPr/>
        <a:lstStyle/>
        <a:p>
          <a:endParaRPr lang="en-US"/>
        </a:p>
      </dgm:t>
    </dgm:pt>
    <dgm:pt modelId="{D996EEC2-BEE9-4803-8C23-A8F8023489DC}" type="pres">
      <dgm:prSet presAssocID="{12A66287-DA2A-4B94-A9EC-B4A70C45C7D3}" presName="diagram" presStyleCnt="0">
        <dgm:presLayoutVars>
          <dgm:dir/>
          <dgm:resizeHandles val="exact"/>
        </dgm:presLayoutVars>
      </dgm:prSet>
      <dgm:spPr/>
    </dgm:pt>
    <dgm:pt modelId="{0F793D08-3858-4BCC-A466-244AF7441DA4}" type="pres">
      <dgm:prSet presAssocID="{1EBB20A9-63B5-45DC-9EA8-96A5A3B29D38}" presName="node" presStyleLbl="node1" presStyleIdx="0" presStyleCnt="3">
        <dgm:presLayoutVars>
          <dgm:bulletEnabled val="1"/>
        </dgm:presLayoutVars>
      </dgm:prSet>
      <dgm:spPr>
        <a:prstGeom prst="roundRect">
          <a:avLst/>
        </a:prstGeom>
      </dgm:spPr>
    </dgm:pt>
    <dgm:pt modelId="{30D9A516-DE02-4885-B235-BCFA310E203F}" type="pres">
      <dgm:prSet presAssocID="{7D462E1E-D300-4A48-B4AF-5774C8C836EB}" presName="sibTrans" presStyleCnt="0"/>
      <dgm:spPr/>
    </dgm:pt>
    <dgm:pt modelId="{631CBD18-6E0F-8442-A51D-69560BF085C1}" type="pres">
      <dgm:prSet presAssocID="{EED7B011-0B57-BA41-8519-947C28C82302}" presName="node" presStyleLbl="node1" presStyleIdx="1" presStyleCnt="3">
        <dgm:presLayoutVars>
          <dgm:bulletEnabled val="1"/>
        </dgm:presLayoutVars>
      </dgm:prSet>
      <dgm:spPr>
        <a:prstGeom prst="roundRect">
          <a:avLst/>
        </a:prstGeom>
      </dgm:spPr>
    </dgm:pt>
    <dgm:pt modelId="{A4DA4144-891A-1C4B-86BF-2069C7516768}" type="pres">
      <dgm:prSet presAssocID="{AD351E13-84D2-B546-8F09-1C6ABE4B6FFB}" presName="sibTrans" presStyleCnt="0"/>
      <dgm:spPr/>
    </dgm:pt>
    <dgm:pt modelId="{E6544655-C5BA-45DF-8D01-F2DDE54DDA32}" type="pres">
      <dgm:prSet presAssocID="{7C19F553-D5B6-414F-9DF2-A1B90A12B539}" presName="node" presStyleLbl="node1" presStyleIdx="2" presStyleCnt="3">
        <dgm:presLayoutVars>
          <dgm:bulletEnabled val="1"/>
        </dgm:presLayoutVars>
      </dgm:prSet>
      <dgm:spPr>
        <a:prstGeom prst="roundRect">
          <a:avLst/>
        </a:prstGeom>
      </dgm:spPr>
    </dgm:pt>
  </dgm:ptLst>
  <dgm:cxnLst>
    <dgm:cxn modelId="{A8BEDF03-11C6-4CA1-9E10-0F8F817D0BF7}" srcId="{12A66287-DA2A-4B94-A9EC-B4A70C45C7D3}" destId="{1EBB20A9-63B5-45DC-9EA8-96A5A3B29D38}" srcOrd="0" destOrd="0" parTransId="{77807C60-B067-4572-BB88-C10E126CE7ED}" sibTransId="{7D462E1E-D300-4A48-B4AF-5774C8C836EB}"/>
    <dgm:cxn modelId="{BE0CF124-2939-4459-A946-254A36885B76}" type="presOf" srcId="{12A66287-DA2A-4B94-A9EC-B4A70C45C7D3}" destId="{D996EEC2-BEE9-4803-8C23-A8F8023489DC}" srcOrd="0" destOrd="0" presId="urn:microsoft.com/office/officeart/2005/8/layout/default#10"/>
    <dgm:cxn modelId="{F0917583-0033-7144-9F58-5B4140EC9DA1}" srcId="{12A66287-DA2A-4B94-A9EC-B4A70C45C7D3}" destId="{EED7B011-0B57-BA41-8519-947C28C82302}" srcOrd="1" destOrd="0" parTransId="{83CE5F76-5E1E-5D4A-BF62-804CB0AF070A}" sibTransId="{AD351E13-84D2-B546-8F09-1C6ABE4B6FFB}"/>
    <dgm:cxn modelId="{369A9897-E222-40C9-9075-CCFD96247B6F}" type="presOf" srcId="{7C19F553-D5B6-414F-9DF2-A1B90A12B539}" destId="{E6544655-C5BA-45DF-8D01-F2DDE54DDA32}" srcOrd="0" destOrd="0" presId="urn:microsoft.com/office/officeart/2005/8/layout/default#10"/>
    <dgm:cxn modelId="{F2D30BB5-06C3-C742-848A-75FAED8F9448}" type="presOf" srcId="{EED7B011-0B57-BA41-8519-947C28C82302}" destId="{631CBD18-6E0F-8442-A51D-69560BF085C1}" srcOrd="0" destOrd="0" presId="urn:microsoft.com/office/officeart/2005/8/layout/default#10"/>
    <dgm:cxn modelId="{35DC94E3-FDBB-4538-9F94-F28EBC8FC98F}" type="presOf" srcId="{1EBB20A9-63B5-45DC-9EA8-96A5A3B29D38}" destId="{0F793D08-3858-4BCC-A466-244AF7441DA4}" srcOrd="0" destOrd="0" presId="urn:microsoft.com/office/officeart/2005/8/layout/default#10"/>
    <dgm:cxn modelId="{4BF4CFF5-6606-4B92-BABC-0F21E82FF623}" srcId="{12A66287-DA2A-4B94-A9EC-B4A70C45C7D3}" destId="{7C19F553-D5B6-414F-9DF2-A1B90A12B539}" srcOrd="2" destOrd="0" parTransId="{D127AD51-0897-4A04-A5D4-ADA4F6C17B41}" sibTransId="{B3500190-0524-4B3B-935E-3E9BC27FD4F5}"/>
    <dgm:cxn modelId="{78AF8171-3CC4-4631-9F74-8697076256AD}" type="presParOf" srcId="{D996EEC2-BEE9-4803-8C23-A8F8023489DC}" destId="{0F793D08-3858-4BCC-A466-244AF7441DA4}" srcOrd="0" destOrd="0" presId="urn:microsoft.com/office/officeart/2005/8/layout/default#10"/>
    <dgm:cxn modelId="{B822A7BB-EABD-4967-91CA-D65E3FA61943}" type="presParOf" srcId="{D996EEC2-BEE9-4803-8C23-A8F8023489DC}" destId="{30D9A516-DE02-4885-B235-BCFA310E203F}" srcOrd="1" destOrd="0" presId="urn:microsoft.com/office/officeart/2005/8/layout/default#10"/>
    <dgm:cxn modelId="{A756A3A2-A944-874B-BFF3-D7BF9BC5BE82}" type="presParOf" srcId="{D996EEC2-BEE9-4803-8C23-A8F8023489DC}" destId="{631CBD18-6E0F-8442-A51D-69560BF085C1}" srcOrd="2" destOrd="0" presId="urn:microsoft.com/office/officeart/2005/8/layout/default#10"/>
    <dgm:cxn modelId="{8A16490F-4F6D-E640-B6AF-10A56871D0D3}" type="presParOf" srcId="{D996EEC2-BEE9-4803-8C23-A8F8023489DC}" destId="{A4DA4144-891A-1C4B-86BF-2069C7516768}" srcOrd="3" destOrd="0" presId="urn:microsoft.com/office/officeart/2005/8/layout/default#10"/>
    <dgm:cxn modelId="{DD0E9060-70FE-4CA7-9CB6-9AD00E918807}" type="presParOf" srcId="{D996EEC2-BEE9-4803-8C23-A8F8023489DC}" destId="{E6544655-C5BA-45DF-8D01-F2DDE54DDA32}" srcOrd="4" destOrd="0" presId="urn:microsoft.com/office/officeart/2005/8/layout/default#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27C8C80-CA22-40CE-816B-3E6D26BB27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FD755A7-239E-446B-BA45-9394F7AD8C42}">
      <dgm:prSet phldrT="[Text]" custT="1"/>
      <dgm:spPr>
        <a:xfrm>
          <a:off x="2018603" y="3033"/>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Individual</a:t>
          </a:r>
        </a:p>
      </dgm:t>
    </dgm:pt>
    <dgm:pt modelId="{E8F956FD-AAD9-42BB-9217-6AAECA7E638E}" type="parTrans" cxnId="{5308DD75-7F3F-4A7A-A0DF-43A2E505FD85}">
      <dgm:prSet/>
      <dgm:spPr/>
      <dgm:t>
        <a:bodyPr/>
        <a:lstStyle/>
        <a:p>
          <a:endParaRPr lang="en-US"/>
        </a:p>
      </dgm:t>
    </dgm:pt>
    <dgm:pt modelId="{D5770F98-BF79-45F4-829F-F84D3899864A}" type="sibTrans" cxnId="{5308DD75-7F3F-4A7A-A0DF-43A2E505FD85}">
      <dgm:prSet/>
      <dgm:spPr/>
      <dgm:t>
        <a:bodyPr/>
        <a:lstStyle/>
        <a:p>
          <a:endParaRPr lang="en-US"/>
        </a:p>
      </dgm:t>
    </dgm:pt>
    <dgm:pt modelId="{72449C3F-8660-434B-A393-E893B7007970}">
      <dgm:prSet custT="1"/>
      <dgm:spPr>
        <a:xfrm>
          <a:off x="5622720" y="3033"/>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500" cap="all" baseline="0">
              <a:solidFill>
                <a:sysClr val="window" lastClr="FFFFFF"/>
              </a:solidFill>
              <a:latin typeface="Helvetica Neue"/>
              <a:ea typeface="+mn-ea"/>
              <a:cs typeface="+mn-cs"/>
            </a:rPr>
            <a:t>Government</a:t>
          </a:r>
        </a:p>
      </dgm:t>
    </dgm:pt>
    <dgm:pt modelId="{04E28CEF-11DD-8546-8E3D-9497265E2DD7}" type="parTrans" cxnId="{6038D44D-DCC1-EA44-BF8E-85B9F563CF9D}">
      <dgm:prSet/>
      <dgm:spPr/>
      <dgm:t>
        <a:bodyPr/>
        <a:lstStyle/>
        <a:p>
          <a:endParaRPr lang="en-US"/>
        </a:p>
      </dgm:t>
    </dgm:pt>
    <dgm:pt modelId="{F215621A-34FF-444B-8FD9-17D13DE1436E}" type="sibTrans" cxnId="{6038D44D-DCC1-EA44-BF8E-85B9F563CF9D}">
      <dgm:prSet/>
      <dgm:spPr/>
      <dgm:t>
        <a:bodyPr/>
        <a:lstStyle/>
        <a:p>
          <a:endParaRPr lang="en-US"/>
        </a:p>
      </dgm:t>
    </dgm:pt>
    <dgm:pt modelId="{EF1ADE07-F377-A245-A532-A2EEB42DF911}">
      <dgm:prSet phldrT="[Text]" custT="1"/>
      <dgm:spPr>
        <a:xfrm>
          <a:off x="3820662" y="3033"/>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Employer</a:t>
          </a:r>
        </a:p>
      </dgm:t>
    </dgm:pt>
    <dgm:pt modelId="{0E535EB9-8C2A-304E-809E-8937FB20DFB2}" type="parTrans" cxnId="{43296842-6C48-C243-AA86-0B4D90691BA0}">
      <dgm:prSet/>
      <dgm:spPr/>
      <dgm:t>
        <a:bodyPr/>
        <a:lstStyle/>
        <a:p>
          <a:endParaRPr lang="en-US"/>
        </a:p>
      </dgm:t>
    </dgm:pt>
    <dgm:pt modelId="{AF31FF40-7CF5-9247-8C68-377C01CBE671}" type="sibTrans" cxnId="{43296842-6C48-C243-AA86-0B4D90691BA0}">
      <dgm:prSet/>
      <dgm:spPr/>
      <dgm:t>
        <a:bodyPr/>
        <a:lstStyle/>
        <a:p>
          <a:endParaRPr lang="en-US"/>
        </a:p>
      </dgm:t>
    </dgm:pt>
    <dgm:pt modelId="{08B46AC2-1307-7F49-946D-2B7C35AFE472}">
      <dgm:prSet phldrT="[Text]" custT="1"/>
      <dgm:spPr>
        <a:xfrm>
          <a:off x="1117574" y="1060439"/>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IRA</a:t>
          </a:r>
        </a:p>
      </dgm:t>
    </dgm:pt>
    <dgm:pt modelId="{459373DC-5E95-9144-AEB4-1A701AEA21F9}" type="parTrans" cxnId="{861EA035-6962-C14D-8604-D2799A7996DD}">
      <dgm:prSet/>
      <dgm:spPr>
        <a:xfrm>
          <a:off x="1862227" y="747685"/>
          <a:ext cx="901029" cy="312753"/>
        </a:xfrm>
        <a:custGeom>
          <a:avLst/>
          <a:gdLst/>
          <a:ahLst/>
          <a:cxnLst/>
          <a:rect l="0" t="0" r="0" b="0"/>
          <a:pathLst>
            <a:path>
              <a:moveTo>
                <a:pt x="901029" y="0"/>
              </a:moveTo>
              <a:lnTo>
                <a:pt x="901029" y="156376"/>
              </a:lnTo>
              <a:lnTo>
                <a:pt x="0" y="156376"/>
              </a:lnTo>
              <a:lnTo>
                <a:pt x="0" y="312753"/>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30BF90D5-93FD-1B4D-A21A-8974E27D2D07}" type="sibTrans" cxnId="{861EA035-6962-C14D-8604-D2799A7996DD}">
      <dgm:prSet/>
      <dgm:spPr/>
      <dgm:t>
        <a:bodyPr/>
        <a:lstStyle/>
        <a:p>
          <a:endParaRPr lang="en-US"/>
        </a:p>
      </dgm:t>
    </dgm:pt>
    <dgm:pt modelId="{59914ED0-51A5-2246-A579-66585FDE2594}">
      <dgm:prSet phldrT="[Text]" custT="1"/>
      <dgm:spPr>
        <a:xfrm>
          <a:off x="1489900" y="2117845"/>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Traditional</a:t>
          </a:r>
        </a:p>
      </dgm:t>
    </dgm:pt>
    <dgm:pt modelId="{D58449FF-73AA-4240-A62C-3B273E75EB67}" type="parTrans" cxnId="{17E925F0-CB70-2A4E-8CA3-ECAAF4276482}">
      <dgm:prSet/>
      <dgm:spPr>
        <a:xfrm>
          <a:off x="1266505" y="1805091"/>
          <a:ext cx="223395" cy="685080"/>
        </a:xfrm>
        <a:custGeom>
          <a:avLst/>
          <a:gdLst/>
          <a:ahLst/>
          <a:cxnLst/>
          <a:rect l="0" t="0" r="0" b="0"/>
          <a:pathLst>
            <a:path>
              <a:moveTo>
                <a:pt x="0" y="0"/>
              </a:moveTo>
              <a:lnTo>
                <a:pt x="0" y="685080"/>
              </a:lnTo>
              <a:lnTo>
                <a:pt x="223395" y="68508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FBB60045-1537-144D-96A8-1585A78145BA}" type="sibTrans" cxnId="{17E925F0-CB70-2A4E-8CA3-ECAAF4276482}">
      <dgm:prSet/>
      <dgm:spPr/>
      <dgm:t>
        <a:bodyPr/>
        <a:lstStyle/>
        <a:p>
          <a:endParaRPr lang="en-US"/>
        </a:p>
      </dgm:t>
    </dgm:pt>
    <dgm:pt modelId="{BA884724-7D63-5A4F-A323-ADAF84084F28}">
      <dgm:prSet phldrT="[Text]" custT="1"/>
      <dgm:spPr>
        <a:xfrm>
          <a:off x="1489900" y="3175251"/>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Roth</a:t>
          </a:r>
        </a:p>
      </dgm:t>
    </dgm:pt>
    <dgm:pt modelId="{B69C4FAD-C385-984D-B4AF-686079D796CC}" type="parTrans" cxnId="{F63655A0-E153-4443-B1AE-743AF9EDD1EC}">
      <dgm:prSet/>
      <dgm:spPr>
        <a:xfrm>
          <a:off x="1266505" y="1805091"/>
          <a:ext cx="223395" cy="1742486"/>
        </a:xfrm>
        <a:custGeom>
          <a:avLst/>
          <a:gdLst/>
          <a:ahLst/>
          <a:cxnLst/>
          <a:rect l="0" t="0" r="0" b="0"/>
          <a:pathLst>
            <a:path>
              <a:moveTo>
                <a:pt x="0" y="0"/>
              </a:moveTo>
              <a:lnTo>
                <a:pt x="0" y="1742486"/>
              </a:lnTo>
              <a:lnTo>
                <a:pt x="223395" y="174248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949281E6-00EB-EF46-AF08-6C420FA79D78}" type="sibTrans" cxnId="{F63655A0-E153-4443-B1AE-743AF9EDD1EC}">
      <dgm:prSet/>
      <dgm:spPr/>
      <dgm:t>
        <a:bodyPr/>
        <a:lstStyle/>
        <a:p>
          <a:endParaRPr lang="en-US"/>
        </a:p>
      </dgm:t>
    </dgm:pt>
    <dgm:pt modelId="{333394CF-5A40-754F-9C69-F72686B86ECA}">
      <dgm:prSet phldrT="[Text]" custT="1"/>
      <dgm:spPr>
        <a:xfrm>
          <a:off x="2919633" y="1060439"/>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Self-employed</a:t>
          </a:r>
        </a:p>
      </dgm:t>
    </dgm:pt>
    <dgm:pt modelId="{E1A96507-C5A7-C54B-9D9E-FED8C9F40856}" type="parTrans" cxnId="{967ABEF0-5EB7-4241-97D1-47CD0D541B8B}">
      <dgm:prSet/>
      <dgm:spPr>
        <a:xfrm>
          <a:off x="2763256" y="747685"/>
          <a:ext cx="901029" cy="312753"/>
        </a:xfrm>
        <a:custGeom>
          <a:avLst/>
          <a:gdLst/>
          <a:ahLst/>
          <a:cxnLst/>
          <a:rect l="0" t="0" r="0" b="0"/>
          <a:pathLst>
            <a:path>
              <a:moveTo>
                <a:pt x="0" y="0"/>
              </a:moveTo>
              <a:lnTo>
                <a:pt x="0" y="156376"/>
              </a:lnTo>
              <a:lnTo>
                <a:pt x="901029" y="156376"/>
              </a:lnTo>
              <a:lnTo>
                <a:pt x="901029" y="312753"/>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49E5A923-FD58-2F42-B780-528644AE5581}" type="sibTrans" cxnId="{967ABEF0-5EB7-4241-97D1-47CD0D541B8B}">
      <dgm:prSet/>
      <dgm:spPr/>
      <dgm:t>
        <a:bodyPr/>
        <a:lstStyle/>
        <a:p>
          <a:endParaRPr lang="en-US"/>
        </a:p>
      </dgm:t>
    </dgm:pt>
    <dgm:pt modelId="{24A44262-A286-C74D-BA64-A7FD44785631}">
      <dgm:prSet phldrT="[Text]" custT="1"/>
      <dgm:spPr>
        <a:xfrm>
          <a:off x="3291959" y="2117845"/>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Sep</a:t>
          </a:r>
        </a:p>
        <a:p>
          <a:pPr>
            <a:buNone/>
          </a:pPr>
          <a:r>
            <a:rPr lang="en-US" sz="1400" cap="all" baseline="0">
              <a:solidFill>
                <a:sysClr val="window" lastClr="FFFFFF"/>
              </a:solidFill>
              <a:latin typeface="Helvetica Neue"/>
              <a:ea typeface="+mn-ea"/>
              <a:cs typeface="+mn-cs"/>
            </a:rPr>
            <a:t>(Simplified Employee Pension)</a:t>
          </a:r>
        </a:p>
      </dgm:t>
    </dgm:pt>
    <dgm:pt modelId="{26B06FDB-D252-DF46-A7FD-07CD10E257D2}" type="parTrans" cxnId="{36F18E3B-F74E-0144-B4E5-92A240742016}">
      <dgm:prSet/>
      <dgm:spPr>
        <a:xfrm>
          <a:off x="3068563" y="1805091"/>
          <a:ext cx="223395" cy="685080"/>
        </a:xfrm>
        <a:custGeom>
          <a:avLst/>
          <a:gdLst/>
          <a:ahLst/>
          <a:cxnLst/>
          <a:rect l="0" t="0" r="0" b="0"/>
          <a:pathLst>
            <a:path>
              <a:moveTo>
                <a:pt x="0" y="0"/>
              </a:moveTo>
              <a:lnTo>
                <a:pt x="0" y="685080"/>
              </a:lnTo>
              <a:lnTo>
                <a:pt x="223395" y="68508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FF127A76-A383-D149-93E8-0FDC7AB2CCDA}" type="sibTrans" cxnId="{36F18E3B-F74E-0144-B4E5-92A240742016}">
      <dgm:prSet/>
      <dgm:spPr/>
      <dgm:t>
        <a:bodyPr/>
        <a:lstStyle/>
        <a:p>
          <a:endParaRPr lang="en-US"/>
        </a:p>
      </dgm:t>
    </dgm:pt>
    <dgm:pt modelId="{27DE94BD-CB4C-2541-8F21-E62AEE97C6F3}">
      <dgm:prSet phldrT="[Text]" custT="1"/>
      <dgm:spPr>
        <a:xfrm>
          <a:off x="3291959" y="3175251"/>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SIMPLE</a:t>
          </a:r>
        </a:p>
        <a:p>
          <a:pPr>
            <a:buNone/>
          </a:pPr>
          <a:r>
            <a:rPr lang="en-US" sz="1400" cap="all" baseline="0">
              <a:solidFill>
                <a:sysClr val="window" lastClr="FFFFFF"/>
              </a:solidFill>
              <a:latin typeface="Helvetica Neue"/>
              <a:ea typeface="+mn-ea"/>
              <a:cs typeface="+mn-cs"/>
            </a:rPr>
            <a:t>(Savings Income MATCH Plan for Employees</a:t>
          </a:r>
        </a:p>
      </dgm:t>
    </dgm:pt>
    <dgm:pt modelId="{5C311A91-F3D6-CD40-9CD7-36A2CADA341B}" type="parTrans" cxnId="{336E478E-F3E1-AA4D-BB5D-FDCF36820D43}">
      <dgm:prSet/>
      <dgm:spPr>
        <a:xfrm>
          <a:off x="3068563" y="1805091"/>
          <a:ext cx="223395" cy="1742486"/>
        </a:xfrm>
        <a:custGeom>
          <a:avLst/>
          <a:gdLst/>
          <a:ahLst/>
          <a:cxnLst/>
          <a:rect l="0" t="0" r="0" b="0"/>
          <a:pathLst>
            <a:path>
              <a:moveTo>
                <a:pt x="0" y="0"/>
              </a:moveTo>
              <a:lnTo>
                <a:pt x="0" y="1742486"/>
              </a:lnTo>
              <a:lnTo>
                <a:pt x="223395" y="1742486"/>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D6D24068-5279-E145-A5F5-2B505433651D}" type="sibTrans" cxnId="{336E478E-F3E1-AA4D-BB5D-FDCF36820D43}">
      <dgm:prSet/>
      <dgm:spPr/>
      <dgm:t>
        <a:bodyPr/>
        <a:lstStyle/>
        <a:p>
          <a:endParaRPr lang="en-US"/>
        </a:p>
      </dgm:t>
    </dgm:pt>
    <dgm:pt modelId="{DEBF6527-8F82-E348-B092-42636584E64F}">
      <dgm:prSet phldrT="[Text]" custT="1"/>
      <dgm:spPr>
        <a:xfrm>
          <a:off x="3291959" y="4232657"/>
          <a:ext cx="1489304" cy="744652"/>
        </a:xfrm>
        <a:prstGeom prst="roundRect">
          <a:avLst/>
        </a:prstGeom>
        <a:solidFill>
          <a:srgbClr val="1B2B51"/>
        </a:solidFill>
        <a:ln w="25400" cap="flat" cmpd="sng" algn="ctr">
          <a:solidFill>
            <a:srgbClr val="1B2B51"/>
          </a:solidFill>
          <a:prstDash val="solid"/>
        </a:ln>
        <a:effectLst/>
      </dgm:spPr>
      <dgm:t>
        <a:bodyPr/>
        <a:lstStyle/>
        <a:p>
          <a:pPr>
            <a:buNone/>
          </a:pPr>
          <a:r>
            <a:rPr lang="en-US" sz="1400" cap="all" baseline="0">
              <a:solidFill>
                <a:sysClr val="window" lastClr="FFFFFF"/>
              </a:solidFill>
              <a:latin typeface="Helvetica Neue"/>
              <a:ea typeface="+mn-ea"/>
              <a:cs typeface="+mn-cs"/>
            </a:rPr>
            <a:t>Keough</a:t>
          </a:r>
        </a:p>
        <a:p>
          <a:pPr>
            <a:buNone/>
          </a:pPr>
          <a:r>
            <a:rPr lang="en-US" sz="1400" cap="all" baseline="0">
              <a:solidFill>
                <a:sysClr val="window" lastClr="FFFFFF"/>
              </a:solidFill>
              <a:latin typeface="Helvetica Neue"/>
              <a:ea typeface="+mn-ea"/>
              <a:cs typeface="+mn-cs"/>
            </a:rPr>
            <a:t>Tax advantaged retirement plan for self-employed)</a:t>
          </a:r>
        </a:p>
      </dgm:t>
    </dgm:pt>
    <dgm:pt modelId="{F80FD06E-E1E0-384E-9C2C-E844ED601E35}" type="parTrans" cxnId="{7FB787AD-C549-FC48-B9FE-68C79427D226}">
      <dgm:prSet/>
      <dgm:spPr>
        <a:xfrm>
          <a:off x="3068563" y="1805091"/>
          <a:ext cx="223395" cy="2799892"/>
        </a:xfrm>
        <a:custGeom>
          <a:avLst/>
          <a:gdLst/>
          <a:ahLst/>
          <a:cxnLst/>
          <a:rect l="0" t="0" r="0" b="0"/>
          <a:pathLst>
            <a:path>
              <a:moveTo>
                <a:pt x="0" y="0"/>
              </a:moveTo>
              <a:lnTo>
                <a:pt x="0" y="2799892"/>
              </a:lnTo>
              <a:lnTo>
                <a:pt x="223395" y="2799892"/>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D742C885-6526-C64F-B9A7-C49B818674C9}" type="sibTrans" cxnId="{7FB787AD-C549-FC48-B9FE-68C79427D226}">
      <dgm:prSet/>
      <dgm:spPr/>
      <dgm:t>
        <a:bodyPr/>
        <a:lstStyle/>
        <a:p>
          <a:endParaRPr lang="en-US"/>
        </a:p>
      </dgm:t>
    </dgm:pt>
    <dgm:pt modelId="{403F41D3-9E89-4F25-BE10-380223666895}" type="pres">
      <dgm:prSet presAssocID="{327C8C80-CA22-40CE-816B-3E6D26BB2754}" presName="hierChild1" presStyleCnt="0">
        <dgm:presLayoutVars>
          <dgm:orgChart val="1"/>
          <dgm:chPref val="1"/>
          <dgm:dir/>
          <dgm:animOne val="branch"/>
          <dgm:animLvl val="lvl"/>
          <dgm:resizeHandles/>
        </dgm:presLayoutVars>
      </dgm:prSet>
      <dgm:spPr/>
    </dgm:pt>
    <dgm:pt modelId="{68B5356C-8FBE-41A6-9CEA-060FBF1C3C05}" type="pres">
      <dgm:prSet presAssocID="{5FD755A7-239E-446B-BA45-9394F7AD8C42}" presName="hierRoot1" presStyleCnt="0">
        <dgm:presLayoutVars>
          <dgm:hierBranch val="init"/>
        </dgm:presLayoutVars>
      </dgm:prSet>
      <dgm:spPr/>
    </dgm:pt>
    <dgm:pt modelId="{B5ABA5D2-25C3-429D-8719-72E098A8D7C6}" type="pres">
      <dgm:prSet presAssocID="{5FD755A7-239E-446B-BA45-9394F7AD8C42}" presName="rootComposite1" presStyleCnt="0"/>
      <dgm:spPr/>
    </dgm:pt>
    <dgm:pt modelId="{50149BD2-C2D4-466B-9972-674F87E2FCB5}" type="pres">
      <dgm:prSet presAssocID="{5FD755A7-239E-446B-BA45-9394F7AD8C42}" presName="rootText1" presStyleLbl="node0" presStyleIdx="0" presStyleCnt="3">
        <dgm:presLayoutVars>
          <dgm:chPref val="3"/>
        </dgm:presLayoutVars>
      </dgm:prSet>
      <dgm:spPr>
        <a:prstGeom prst="roundRect">
          <a:avLst/>
        </a:prstGeom>
      </dgm:spPr>
    </dgm:pt>
    <dgm:pt modelId="{E3F1A05B-E212-4D67-81A3-645CF32257C4}" type="pres">
      <dgm:prSet presAssocID="{5FD755A7-239E-446B-BA45-9394F7AD8C42}" presName="rootConnector1" presStyleLbl="node1" presStyleIdx="0" presStyleCnt="0"/>
      <dgm:spPr/>
    </dgm:pt>
    <dgm:pt modelId="{11DB7658-5F32-489C-A4F9-F450610A6FE4}" type="pres">
      <dgm:prSet presAssocID="{5FD755A7-239E-446B-BA45-9394F7AD8C42}" presName="hierChild2" presStyleCnt="0"/>
      <dgm:spPr/>
    </dgm:pt>
    <dgm:pt modelId="{F497ED21-B56D-0B46-91A9-183CDFCA9186}" type="pres">
      <dgm:prSet presAssocID="{459373DC-5E95-9144-AEB4-1A701AEA21F9}" presName="Name37" presStyleLbl="parChTrans1D2" presStyleIdx="0" presStyleCnt="2"/>
      <dgm:spPr/>
    </dgm:pt>
    <dgm:pt modelId="{8969686B-94B9-AF4D-94F0-25201AB912E1}" type="pres">
      <dgm:prSet presAssocID="{08B46AC2-1307-7F49-946D-2B7C35AFE472}" presName="hierRoot2" presStyleCnt="0">
        <dgm:presLayoutVars>
          <dgm:hierBranch val="init"/>
        </dgm:presLayoutVars>
      </dgm:prSet>
      <dgm:spPr/>
    </dgm:pt>
    <dgm:pt modelId="{E90A5F7A-D70A-924D-A26B-9DAD4933E3B2}" type="pres">
      <dgm:prSet presAssocID="{08B46AC2-1307-7F49-946D-2B7C35AFE472}" presName="rootComposite" presStyleCnt="0"/>
      <dgm:spPr/>
    </dgm:pt>
    <dgm:pt modelId="{E831BD12-09E8-B846-8CA9-01C3B7FCA7D1}" type="pres">
      <dgm:prSet presAssocID="{08B46AC2-1307-7F49-946D-2B7C35AFE472}" presName="rootText" presStyleLbl="node2" presStyleIdx="0" presStyleCnt="2">
        <dgm:presLayoutVars>
          <dgm:chPref val="3"/>
        </dgm:presLayoutVars>
      </dgm:prSet>
      <dgm:spPr>
        <a:prstGeom prst="roundRect">
          <a:avLst/>
        </a:prstGeom>
      </dgm:spPr>
    </dgm:pt>
    <dgm:pt modelId="{0999D7C4-0C6D-3643-8366-7CC298C905ED}" type="pres">
      <dgm:prSet presAssocID="{08B46AC2-1307-7F49-946D-2B7C35AFE472}" presName="rootConnector" presStyleLbl="node2" presStyleIdx="0" presStyleCnt="2"/>
      <dgm:spPr/>
    </dgm:pt>
    <dgm:pt modelId="{7F284B48-970B-D14E-A3C9-EF2BAD36F572}" type="pres">
      <dgm:prSet presAssocID="{08B46AC2-1307-7F49-946D-2B7C35AFE472}" presName="hierChild4" presStyleCnt="0"/>
      <dgm:spPr/>
    </dgm:pt>
    <dgm:pt modelId="{48120AA2-8FA3-FE4B-8AE3-839FBC666B85}" type="pres">
      <dgm:prSet presAssocID="{D58449FF-73AA-4240-A62C-3B273E75EB67}" presName="Name37" presStyleLbl="parChTrans1D3" presStyleIdx="0" presStyleCnt="5"/>
      <dgm:spPr/>
    </dgm:pt>
    <dgm:pt modelId="{C97A1BAF-07DB-1A41-8BF9-56DF321C3E80}" type="pres">
      <dgm:prSet presAssocID="{59914ED0-51A5-2246-A579-66585FDE2594}" presName="hierRoot2" presStyleCnt="0">
        <dgm:presLayoutVars>
          <dgm:hierBranch val="init"/>
        </dgm:presLayoutVars>
      </dgm:prSet>
      <dgm:spPr/>
    </dgm:pt>
    <dgm:pt modelId="{AC1C4473-633F-9E45-8667-4E8F298ED40B}" type="pres">
      <dgm:prSet presAssocID="{59914ED0-51A5-2246-A579-66585FDE2594}" presName="rootComposite" presStyleCnt="0"/>
      <dgm:spPr/>
    </dgm:pt>
    <dgm:pt modelId="{2C631487-38AB-CB49-94E2-8AF7A6C3E666}" type="pres">
      <dgm:prSet presAssocID="{59914ED0-51A5-2246-A579-66585FDE2594}" presName="rootText" presStyleLbl="node3" presStyleIdx="0" presStyleCnt="5">
        <dgm:presLayoutVars>
          <dgm:chPref val="3"/>
        </dgm:presLayoutVars>
      </dgm:prSet>
      <dgm:spPr>
        <a:prstGeom prst="roundRect">
          <a:avLst/>
        </a:prstGeom>
      </dgm:spPr>
    </dgm:pt>
    <dgm:pt modelId="{FCE94572-2294-774A-A7F1-12C6B0C256D1}" type="pres">
      <dgm:prSet presAssocID="{59914ED0-51A5-2246-A579-66585FDE2594}" presName="rootConnector" presStyleLbl="node3" presStyleIdx="0" presStyleCnt="5"/>
      <dgm:spPr/>
    </dgm:pt>
    <dgm:pt modelId="{72912EFB-5C40-8848-8A2D-AB28B709FF04}" type="pres">
      <dgm:prSet presAssocID="{59914ED0-51A5-2246-A579-66585FDE2594}" presName="hierChild4" presStyleCnt="0"/>
      <dgm:spPr/>
    </dgm:pt>
    <dgm:pt modelId="{6501D413-D11B-0544-AE3E-7082E74DBDC2}" type="pres">
      <dgm:prSet presAssocID="{59914ED0-51A5-2246-A579-66585FDE2594}" presName="hierChild5" presStyleCnt="0"/>
      <dgm:spPr/>
    </dgm:pt>
    <dgm:pt modelId="{A8A5C853-15E6-9B45-8144-2B6C90C3062E}" type="pres">
      <dgm:prSet presAssocID="{B69C4FAD-C385-984D-B4AF-686079D796CC}" presName="Name37" presStyleLbl="parChTrans1D3" presStyleIdx="1" presStyleCnt="5"/>
      <dgm:spPr/>
    </dgm:pt>
    <dgm:pt modelId="{07B5466C-2AF8-284E-81F3-A5F3C11839D8}" type="pres">
      <dgm:prSet presAssocID="{BA884724-7D63-5A4F-A323-ADAF84084F28}" presName="hierRoot2" presStyleCnt="0">
        <dgm:presLayoutVars>
          <dgm:hierBranch val="init"/>
        </dgm:presLayoutVars>
      </dgm:prSet>
      <dgm:spPr/>
    </dgm:pt>
    <dgm:pt modelId="{63198152-BA7B-A941-8B49-FB2A9B3B1F8D}" type="pres">
      <dgm:prSet presAssocID="{BA884724-7D63-5A4F-A323-ADAF84084F28}" presName="rootComposite" presStyleCnt="0"/>
      <dgm:spPr/>
    </dgm:pt>
    <dgm:pt modelId="{D3815EA3-A64D-4A45-B4E3-ADC13BB3190E}" type="pres">
      <dgm:prSet presAssocID="{BA884724-7D63-5A4F-A323-ADAF84084F28}" presName="rootText" presStyleLbl="node3" presStyleIdx="1" presStyleCnt="5">
        <dgm:presLayoutVars>
          <dgm:chPref val="3"/>
        </dgm:presLayoutVars>
      </dgm:prSet>
      <dgm:spPr>
        <a:prstGeom prst="roundRect">
          <a:avLst/>
        </a:prstGeom>
      </dgm:spPr>
    </dgm:pt>
    <dgm:pt modelId="{EA693668-AC7B-E247-8C47-C4532D26C507}" type="pres">
      <dgm:prSet presAssocID="{BA884724-7D63-5A4F-A323-ADAF84084F28}" presName="rootConnector" presStyleLbl="node3" presStyleIdx="1" presStyleCnt="5"/>
      <dgm:spPr/>
    </dgm:pt>
    <dgm:pt modelId="{A2C58E31-C769-6840-9D40-CFE08D71AAC1}" type="pres">
      <dgm:prSet presAssocID="{BA884724-7D63-5A4F-A323-ADAF84084F28}" presName="hierChild4" presStyleCnt="0"/>
      <dgm:spPr/>
    </dgm:pt>
    <dgm:pt modelId="{AB331602-4DCC-D44C-A7C9-334206B25902}" type="pres">
      <dgm:prSet presAssocID="{BA884724-7D63-5A4F-A323-ADAF84084F28}" presName="hierChild5" presStyleCnt="0"/>
      <dgm:spPr/>
    </dgm:pt>
    <dgm:pt modelId="{FDBC30EE-B409-CB41-8806-CBE6A6E0C160}" type="pres">
      <dgm:prSet presAssocID="{08B46AC2-1307-7F49-946D-2B7C35AFE472}" presName="hierChild5" presStyleCnt="0"/>
      <dgm:spPr/>
    </dgm:pt>
    <dgm:pt modelId="{721709D5-A3E1-DD42-9DF6-06CDD9BA064C}" type="pres">
      <dgm:prSet presAssocID="{E1A96507-C5A7-C54B-9D9E-FED8C9F40856}" presName="Name37" presStyleLbl="parChTrans1D2" presStyleIdx="1" presStyleCnt="2"/>
      <dgm:spPr/>
    </dgm:pt>
    <dgm:pt modelId="{2C2E6677-3C66-FC41-ACD9-B278ECDC8C24}" type="pres">
      <dgm:prSet presAssocID="{333394CF-5A40-754F-9C69-F72686B86ECA}" presName="hierRoot2" presStyleCnt="0">
        <dgm:presLayoutVars>
          <dgm:hierBranch val="init"/>
        </dgm:presLayoutVars>
      </dgm:prSet>
      <dgm:spPr/>
    </dgm:pt>
    <dgm:pt modelId="{BCE38D8C-E524-B34F-8E5E-ECDFCDCE2C8F}" type="pres">
      <dgm:prSet presAssocID="{333394CF-5A40-754F-9C69-F72686B86ECA}" presName="rootComposite" presStyleCnt="0"/>
      <dgm:spPr/>
    </dgm:pt>
    <dgm:pt modelId="{EF803765-984C-1C4A-98DB-AE799D0584E9}" type="pres">
      <dgm:prSet presAssocID="{333394CF-5A40-754F-9C69-F72686B86ECA}" presName="rootText" presStyleLbl="node2" presStyleIdx="1" presStyleCnt="2">
        <dgm:presLayoutVars>
          <dgm:chPref val="3"/>
        </dgm:presLayoutVars>
      </dgm:prSet>
      <dgm:spPr>
        <a:prstGeom prst="roundRect">
          <a:avLst/>
        </a:prstGeom>
      </dgm:spPr>
    </dgm:pt>
    <dgm:pt modelId="{AB263513-8D04-6F42-9CD3-DAF56BA955D6}" type="pres">
      <dgm:prSet presAssocID="{333394CF-5A40-754F-9C69-F72686B86ECA}" presName="rootConnector" presStyleLbl="node2" presStyleIdx="1" presStyleCnt="2"/>
      <dgm:spPr/>
    </dgm:pt>
    <dgm:pt modelId="{CB4428A2-2E26-D745-B922-DB9295483908}" type="pres">
      <dgm:prSet presAssocID="{333394CF-5A40-754F-9C69-F72686B86ECA}" presName="hierChild4" presStyleCnt="0"/>
      <dgm:spPr/>
    </dgm:pt>
    <dgm:pt modelId="{CAB5EEEA-2A84-D547-A383-360256BF3EFB}" type="pres">
      <dgm:prSet presAssocID="{26B06FDB-D252-DF46-A7FD-07CD10E257D2}" presName="Name37" presStyleLbl="parChTrans1D3" presStyleIdx="2" presStyleCnt="5"/>
      <dgm:spPr/>
    </dgm:pt>
    <dgm:pt modelId="{4AEFC4C1-B49A-B946-9066-48245D024EC6}" type="pres">
      <dgm:prSet presAssocID="{24A44262-A286-C74D-BA64-A7FD44785631}" presName="hierRoot2" presStyleCnt="0">
        <dgm:presLayoutVars>
          <dgm:hierBranch val="init"/>
        </dgm:presLayoutVars>
      </dgm:prSet>
      <dgm:spPr/>
    </dgm:pt>
    <dgm:pt modelId="{904F42B1-BB1A-7740-84BF-12835F91E3EE}" type="pres">
      <dgm:prSet presAssocID="{24A44262-A286-C74D-BA64-A7FD44785631}" presName="rootComposite" presStyleCnt="0"/>
      <dgm:spPr/>
    </dgm:pt>
    <dgm:pt modelId="{AB32576D-A59F-5441-BCFC-F3F8E3F44F78}" type="pres">
      <dgm:prSet presAssocID="{24A44262-A286-C74D-BA64-A7FD44785631}" presName="rootText" presStyleLbl="node3" presStyleIdx="2" presStyleCnt="5" custScaleX="187723">
        <dgm:presLayoutVars>
          <dgm:chPref val="3"/>
        </dgm:presLayoutVars>
      </dgm:prSet>
      <dgm:spPr>
        <a:prstGeom prst="roundRect">
          <a:avLst/>
        </a:prstGeom>
      </dgm:spPr>
    </dgm:pt>
    <dgm:pt modelId="{D8FAD209-6083-B142-9700-68931FB649A7}" type="pres">
      <dgm:prSet presAssocID="{24A44262-A286-C74D-BA64-A7FD44785631}" presName="rootConnector" presStyleLbl="node3" presStyleIdx="2" presStyleCnt="5"/>
      <dgm:spPr/>
    </dgm:pt>
    <dgm:pt modelId="{4F4786C6-5DBE-0B49-810A-A8A2EAB56CD9}" type="pres">
      <dgm:prSet presAssocID="{24A44262-A286-C74D-BA64-A7FD44785631}" presName="hierChild4" presStyleCnt="0"/>
      <dgm:spPr/>
    </dgm:pt>
    <dgm:pt modelId="{8654012C-F55A-2144-BF33-8363045899CF}" type="pres">
      <dgm:prSet presAssocID="{24A44262-A286-C74D-BA64-A7FD44785631}" presName="hierChild5" presStyleCnt="0"/>
      <dgm:spPr/>
    </dgm:pt>
    <dgm:pt modelId="{26AD42A3-C88B-4E4F-A421-1EC272096DEE}" type="pres">
      <dgm:prSet presAssocID="{5C311A91-F3D6-CD40-9CD7-36A2CADA341B}" presName="Name37" presStyleLbl="parChTrans1D3" presStyleIdx="3" presStyleCnt="5"/>
      <dgm:spPr/>
    </dgm:pt>
    <dgm:pt modelId="{F9FDD4A7-D560-EB44-881D-03917A8A5821}" type="pres">
      <dgm:prSet presAssocID="{27DE94BD-CB4C-2541-8F21-E62AEE97C6F3}" presName="hierRoot2" presStyleCnt="0">
        <dgm:presLayoutVars>
          <dgm:hierBranch val="init"/>
        </dgm:presLayoutVars>
      </dgm:prSet>
      <dgm:spPr/>
    </dgm:pt>
    <dgm:pt modelId="{1A895393-8189-9A49-939A-5E1A34F0796C}" type="pres">
      <dgm:prSet presAssocID="{27DE94BD-CB4C-2541-8F21-E62AEE97C6F3}" presName="rootComposite" presStyleCnt="0"/>
      <dgm:spPr/>
    </dgm:pt>
    <dgm:pt modelId="{853ED383-70E9-8A45-8399-23CE90EA2577}" type="pres">
      <dgm:prSet presAssocID="{27DE94BD-CB4C-2541-8F21-E62AEE97C6F3}" presName="rootText" presStyleLbl="node3" presStyleIdx="3" presStyleCnt="5" custScaleX="332367">
        <dgm:presLayoutVars>
          <dgm:chPref val="3"/>
        </dgm:presLayoutVars>
      </dgm:prSet>
      <dgm:spPr>
        <a:prstGeom prst="roundRect">
          <a:avLst/>
        </a:prstGeom>
      </dgm:spPr>
    </dgm:pt>
    <dgm:pt modelId="{E6D98EA1-CDCA-D145-A845-F725F86CFF4E}" type="pres">
      <dgm:prSet presAssocID="{27DE94BD-CB4C-2541-8F21-E62AEE97C6F3}" presName="rootConnector" presStyleLbl="node3" presStyleIdx="3" presStyleCnt="5"/>
      <dgm:spPr/>
    </dgm:pt>
    <dgm:pt modelId="{6FA5A594-DBA8-A843-83C1-C4D88A909E01}" type="pres">
      <dgm:prSet presAssocID="{27DE94BD-CB4C-2541-8F21-E62AEE97C6F3}" presName="hierChild4" presStyleCnt="0"/>
      <dgm:spPr/>
    </dgm:pt>
    <dgm:pt modelId="{A7475CE6-15FD-7C43-809C-C71BB0EA15E9}" type="pres">
      <dgm:prSet presAssocID="{27DE94BD-CB4C-2541-8F21-E62AEE97C6F3}" presName="hierChild5" presStyleCnt="0"/>
      <dgm:spPr/>
    </dgm:pt>
    <dgm:pt modelId="{1728B442-07A2-2844-A211-53C5922E09E2}" type="pres">
      <dgm:prSet presAssocID="{F80FD06E-E1E0-384E-9C2C-E844ED601E35}" presName="Name37" presStyleLbl="parChTrans1D3" presStyleIdx="4" presStyleCnt="5"/>
      <dgm:spPr/>
    </dgm:pt>
    <dgm:pt modelId="{83B1C6DF-7C09-6540-9ACA-A5BC57CCE9C6}" type="pres">
      <dgm:prSet presAssocID="{DEBF6527-8F82-E348-B092-42636584E64F}" presName="hierRoot2" presStyleCnt="0">
        <dgm:presLayoutVars>
          <dgm:hierBranch val="init"/>
        </dgm:presLayoutVars>
      </dgm:prSet>
      <dgm:spPr/>
    </dgm:pt>
    <dgm:pt modelId="{E5743754-7C13-4B4A-80FC-7530108F65B8}" type="pres">
      <dgm:prSet presAssocID="{DEBF6527-8F82-E348-B092-42636584E64F}" presName="rootComposite" presStyleCnt="0"/>
      <dgm:spPr/>
    </dgm:pt>
    <dgm:pt modelId="{BF0ABB96-25A8-874E-B117-5EA9DF6C456C}" type="pres">
      <dgm:prSet presAssocID="{DEBF6527-8F82-E348-B092-42636584E64F}" presName="rootText" presStyleLbl="node3" presStyleIdx="4" presStyleCnt="5" custScaleX="386026">
        <dgm:presLayoutVars>
          <dgm:chPref val="3"/>
        </dgm:presLayoutVars>
      </dgm:prSet>
      <dgm:spPr>
        <a:prstGeom prst="roundRect">
          <a:avLst/>
        </a:prstGeom>
      </dgm:spPr>
    </dgm:pt>
    <dgm:pt modelId="{F2B03185-5B59-9449-9450-4B21EDC1E33E}" type="pres">
      <dgm:prSet presAssocID="{DEBF6527-8F82-E348-B092-42636584E64F}" presName="rootConnector" presStyleLbl="node3" presStyleIdx="4" presStyleCnt="5"/>
      <dgm:spPr/>
    </dgm:pt>
    <dgm:pt modelId="{EB30E083-2FCE-4D48-BC81-FE6B32175458}" type="pres">
      <dgm:prSet presAssocID="{DEBF6527-8F82-E348-B092-42636584E64F}" presName="hierChild4" presStyleCnt="0"/>
      <dgm:spPr/>
    </dgm:pt>
    <dgm:pt modelId="{48D0493A-DB8B-924C-A30A-D95E8D60E0EC}" type="pres">
      <dgm:prSet presAssocID="{DEBF6527-8F82-E348-B092-42636584E64F}" presName="hierChild5" presStyleCnt="0"/>
      <dgm:spPr/>
    </dgm:pt>
    <dgm:pt modelId="{8DEF8A4B-42BE-AA4E-9820-4960554CE38B}" type="pres">
      <dgm:prSet presAssocID="{333394CF-5A40-754F-9C69-F72686B86ECA}" presName="hierChild5" presStyleCnt="0"/>
      <dgm:spPr/>
    </dgm:pt>
    <dgm:pt modelId="{8216A928-F1A0-4C47-A5EE-434E4CCAA77F}" type="pres">
      <dgm:prSet presAssocID="{5FD755A7-239E-446B-BA45-9394F7AD8C42}" presName="hierChild3" presStyleCnt="0"/>
      <dgm:spPr/>
    </dgm:pt>
    <dgm:pt modelId="{528DDDF2-EB4A-1041-B597-5520F9EC7C6F}" type="pres">
      <dgm:prSet presAssocID="{EF1ADE07-F377-A245-A532-A2EEB42DF911}" presName="hierRoot1" presStyleCnt="0">
        <dgm:presLayoutVars>
          <dgm:hierBranch val="init"/>
        </dgm:presLayoutVars>
      </dgm:prSet>
      <dgm:spPr/>
    </dgm:pt>
    <dgm:pt modelId="{13BA1E35-0571-AC4F-9F88-0F146B9CE4BD}" type="pres">
      <dgm:prSet presAssocID="{EF1ADE07-F377-A245-A532-A2EEB42DF911}" presName="rootComposite1" presStyleCnt="0"/>
      <dgm:spPr/>
    </dgm:pt>
    <dgm:pt modelId="{4E6E6873-7D0F-574C-8E22-834E0DEDC45A}" type="pres">
      <dgm:prSet presAssocID="{EF1ADE07-F377-A245-A532-A2EEB42DF911}" presName="rootText1" presStyleLbl="node0" presStyleIdx="1" presStyleCnt="3">
        <dgm:presLayoutVars>
          <dgm:chPref val="3"/>
        </dgm:presLayoutVars>
      </dgm:prSet>
      <dgm:spPr>
        <a:prstGeom prst="roundRect">
          <a:avLst/>
        </a:prstGeom>
      </dgm:spPr>
    </dgm:pt>
    <dgm:pt modelId="{1D0F628F-A7BF-6D4E-8227-2A00847D83C7}" type="pres">
      <dgm:prSet presAssocID="{EF1ADE07-F377-A245-A532-A2EEB42DF911}" presName="rootConnector1" presStyleLbl="node1" presStyleIdx="0" presStyleCnt="0"/>
      <dgm:spPr/>
    </dgm:pt>
    <dgm:pt modelId="{367F4163-2585-8345-8D06-92817CDB7631}" type="pres">
      <dgm:prSet presAssocID="{EF1ADE07-F377-A245-A532-A2EEB42DF911}" presName="hierChild2" presStyleCnt="0"/>
      <dgm:spPr/>
    </dgm:pt>
    <dgm:pt modelId="{5B430957-B259-C044-942B-1CDA5AD2F25B}" type="pres">
      <dgm:prSet presAssocID="{EF1ADE07-F377-A245-A532-A2EEB42DF911}" presName="hierChild3" presStyleCnt="0"/>
      <dgm:spPr/>
    </dgm:pt>
    <dgm:pt modelId="{B7BC2A7B-17D1-5F43-9614-DF83583F39F7}" type="pres">
      <dgm:prSet presAssocID="{72449C3F-8660-434B-A393-E893B7007970}" presName="hierRoot1" presStyleCnt="0">
        <dgm:presLayoutVars>
          <dgm:hierBranch val="init"/>
        </dgm:presLayoutVars>
      </dgm:prSet>
      <dgm:spPr/>
    </dgm:pt>
    <dgm:pt modelId="{0B832660-8659-AD4F-8BE1-A386E689BA2A}" type="pres">
      <dgm:prSet presAssocID="{72449C3F-8660-434B-A393-E893B7007970}" presName="rootComposite1" presStyleCnt="0"/>
      <dgm:spPr/>
    </dgm:pt>
    <dgm:pt modelId="{C7B93D2F-8D60-E846-8766-643E0999700A}" type="pres">
      <dgm:prSet presAssocID="{72449C3F-8660-434B-A393-E893B7007970}" presName="rootText1" presStyleLbl="node0" presStyleIdx="2" presStyleCnt="3">
        <dgm:presLayoutVars>
          <dgm:chPref val="3"/>
        </dgm:presLayoutVars>
      </dgm:prSet>
      <dgm:spPr>
        <a:prstGeom prst="roundRect">
          <a:avLst/>
        </a:prstGeom>
      </dgm:spPr>
    </dgm:pt>
    <dgm:pt modelId="{DDF9D144-1934-FB43-A9E7-BD5FD5B428BA}" type="pres">
      <dgm:prSet presAssocID="{72449C3F-8660-434B-A393-E893B7007970}" presName="rootConnector1" presStyleLbl="node1" presStyleIdx="0" presStyleCnt="0"/>
      <dgm:spPr/>
    </dgm:pt>
    <dgm:pt modelId="{C7340F14-E889-6040-8E22-24DF85F5943A}" type="pres">
      <dgm:prSet presAssocID="{72449C3F-8660-434B-A393-E893B7007970}" presName="hierChild2" presStyleCnt="0"/>
      <dgm:spPr/>
    </dgm:pt>
    <dgm:pt modelId="{9DB735E3-B6C9-B742-9950-E03425FE9DFB}" type="pres">
      <dgm:prSet presAssocID="{72449C3F-8660-434B-A393-E893B7007970}" presName="hierChild3" presStyleCnt="0"/>
      <dgm:spPr/>
    </dgm:pt>
  </dgm:ptLst>
  <dgm:cxnLst>
    <dgm:cxn modelId="{F14AB714-D204-F243-B4FD-A6BFA5386A87}" type="presOf" srcId="{BA884724-7D63-5A4F-A323-ADAF84084F28}" destId="{D3815EA3-A64D-4A45-B4E3-ADC13BB3190E}" srcOrd="0" destOrd="0" presId="urn:microsoft.com/office/officeart/2005/8/layout/orgChart1"/>
    <dgm:cxn modelId="{34E1A921-C7A3-6B42-9AFF-901EE896C6B3}" type="presOf" srcId="{333394CF-5A40-754F-9C69-F72686B86ECA}" destId="{EF803765-984C-1C4A-98DB-AE799D0584E9}" srcOrd="0" destOrd="0" presId="urn:microsoft.com/office/officeart/2005/8/layout/orgChart1"/>
    <dgm:cxn modelId="{D0201324-01F6-4C30-BD3D-ACCD0E55D5B1}" type="presOf" srcId="{327C8C80-CA22-40CE-816B-3E6D26BB2754}" destId="{403F41D3-9E89-4F25-BE10-380223666895}" srcOrd="0" destOrd="0" presId="urn:microsoft.com/office/officeart/2005/8/layout/orgChart1"/>
    <dgm:cxn modelId="{5BF95333-04C0-534E-AD0F-6FB03DA58C5C}" type="presOf" srcId="{DEBF6527-8F82-E348-B092-42636584E64F}" destId="{BF0ABB96-25A8-874E-B117-5EA9DF6C456C}" srcOrd="0" destOrd="0" presId="urn:microsoft.com/office/officeart/2005/8/layout/orgChart1"/>
    <dgm:cxn modelId="{861EA035-6962-C14D-8604-D2799A7996DD}" srcId="{5FD755A7-239E-446B-BA45-9394F7AD8C42}" destId="{08B46AC2-1307-7F49-946D-2B7C35AFE472}" srcOrd="0" destOrd="0" parTransId="{459373DC-5E95-9144-AEB4-1A701AEA21F9}" sibTransId="{30BF90D5-93FD-1B4D-A21A-8974E27D2D07}"/>
    <dgm:cxn modelId="{A25A1837-642A-4AE4-A8EC-B19AAEE5F619}" type="presOf" srcId="{5FD755A7-239E-446B-BA45-9394F7AD8C42}" destId="{E3F1A05B-E212-4D67-81A3-645CF32257C4}" srcOrd="1" destOrd="0" presId="urn:microsoft.com/office/officeart/2005/8/layout/orgChart1"/>
    <dgm:cxn modelId="{36F18E3B-F74E-0144-B4E5-92A240742016}" srcId="{333394CF-5A40-754F-9C69-F72686B86ECA}" destId="{24A44262-A286-C74D-BA64-A7FD44785631}" srcOrd="0" destOrd="0" parTransId="{26B06FDB-D252-DF46-A7FD-07CD10E257D2}" sibTransId="{FF127A76-A383-D149-93E8-0FDC7AB2CCDA}"/>
    <dgm:cxn modelId="{532AF43C-F44E-DD4C-8356-C5550424DE33}" type="presOf" srcId="{EF1ADE07-F377-A245-A532-A2EEB42DF911}" destId="{4E6E6873-7D0F-574C-8E22-834E0DEDC45A}" srcOrd="0" destOrd="0" presId="urn:microsoft.com/office/officeart/2005/8/layout/orgChart1"/>
    <dgm:cxn modelId="{F93F763E-C22A-1B42-BC6C-50DCC0426801}" type="presOf" srcId="{BA884724-7D63-5A4F-A323-ADAF84084F28}" destId="{EA693668-AC7B-E247-8C47-C4532D26C507}" srcOrd="1" destOrd="0" presId="urn:microsoft.com/office/officeart/2005/8/layout/orgChart1"/>
    <dgm:cxn modelId="{43296842-6C48-C243-AA86-0B4D90691BA0}" srcId="{327C8C80-CA22-40CE-816B-3E6D26BB2754}" destId="{EF1ADE07-F377-A245-A532-A2EEB42DF911}" srcOrd="1" destOrd="0" parTransId="{0E535EB9-8C2A-304E-809E-8937FB20DFB2}" sibTransId="{AF31FF40-7CF5-9247-8C68-377C01CBE671}"/>
    <dgm:cxn modelId="{DB9AD145-67F3-3741-9399-FB78C519B32D}" type="presOf" srcId="{27DE94BD-CB4C-2541-8F21-E62AEE97C6F3}" destId="{853ED383-70E9-8A45-8399-23CE90EA2577}" srcOrd="0" destOrd="0" presId="urn:microsoft.com/office/officeart/2005/8/layout/orgChart1"/>
    <dgm:cxn modelId="{C3716847-ACD4-1B41-BA70-279652AC83F7}" type="presOf" srcId="{27DE94BD-CB4C-2541-8F21-E62AEE97C6F3}" destId="{E6D98EA1-CDCA-D145-A845-F725F86CFF4E}" srcOrd="1" destOrd="0" presId="urn:microsoft.com/office/officeart/2005/8/layout/orgChart1"/>
    <dgm:cxn modelId="{6038D44D-DCC1-EA44-BF8E-85B9F563CF9D}" srcId="{327C8C80-CA22-40CE-816B-3E6D26BB2754}" destId="{72449C3F-8660-434B-A393-E893B7007970}" srcOrd="2" destOrd="0" parTransId="{04E28CEF-11DD-8546-8E3D-9497265E2DD7}" sibTransId="{F215621A-34FF-444B-8FD9-17D13DE1436E}"/>
    <dgm:cxn modelId="{95BF7550-03C9-774F-9CB9-B9600362CAD5}" type="presOf" srcId="{459373DC-5E95-9144-AEB4-1A701AEA21F9}" destId="{F497ED21-B56D-0B46-91A9-183CDFCA9186}" srcOrd="0" destOrd="0" presId="urn:microsoft.com/office/officeart/2005/8/layout/orgChart1"/>
    <dgm:cxn modelId="{0FA8A361-AC00-154C-9899-99FD850F4E0A}" type="presOf" srcId="{EF1ADE07-F377-A245-A532-A2EEB42DF911}" destId="{1D0F628F-A7BF-6D4E-8227-2A00847D83C7}" srcOrd="1" destOrd="0" presId="urn:microsoft.com/office/officeart/2005/8/layout/orgChart1"/>
    <dgm:cxn modelId="{A1AB8664-18C3-C54E-AA20-85F392DE400F}" type="presOf" srcId="{5C311A91-F3D6-CD40-9CD7-36A2CADA341B}" destId="{26AD42A3-C88B-4E4F-A421-1EC272096DEE}" srcOrd="0" destOrd="0" presId="urn:microsoft.com/office/officeart/2005/8/layout/orgChart1"/>
    <dgm:cxn modelId="{C5DF2068-50A9-B243-91F3-498950E509ED}" type="presOf" srcId="{D58449FF-73AA-4240-A62C-3B273E75EB67}" destId="{48120AA2-8FA3-FE4B-8AE3-839FBC666B85}" srcOrd="0" destOrd="0" presId="urn:microsoft.com/office/officeart/2005/8/layout/orgChart1"/>
    <dgm:cxn modelId="{B3F12D70-45C7-9B48-A31E-D02282C6382E}" type="presOf" srcId="{08B46AC2-1307-7F49-946D-2B7C35AFE472}" destId="{E831BD12-09E8-B846-8CA9-01C3B7FCA7D1}" srcOrd="0" destOrd="0" presId="urn:microsoft.com/office/officeart/2005/8/layout/orgChart1"/>
    <dgm:cxn modelId="{5308DD75-7F3F-4A7A-A0DF-43A2E505FD85}" srcId="{327C8C80-CA22-40CE-816B-3E6D26BB2754}" destId="{5FD755A7-239E-446B-BA45-9394F7AD8C42}" srcOrd="0" destOrd="0" parTransId="{E8F956FD-AAD9-42BB-9217-6AAECA7E638E}" sibTransId="{D5770F98-BF79-45F4-829F-F84D3899864A}"/>
    <dgm:cxn modelId="{AA259277-6F94-EC4E-996A-6EE8EC5B7C1D}" type="presOf" srcId="{24A44262-A286-C74D-BA64-A7FD44785631}" destId="{AB32576D-A59F-5441-BCFC-F3F8E3F44F78}" srcOrd="0" destOrd="0" presId="urn:microsoft.com/office/officeart/2005/8/layout/orgChart1"/>
    <dgm:cxn modelId="{FCDCA586-B3EF-2D43-A8C4-41C6AF177CC9}" type="presOf" srcId="{26B06FDB-D252-DF46-A7FD-07CD10E257D2}" destId="{CAB5EEEA-2A84-D547-A383-360256BF3EFB}" srcOrd="0" destOrd="0" presId="urn:microsoft.com/office/officeart/2005/8/layout/orgChart1"/>
    <dgm:cxn modelId="{336E478E-F3E1-AA4D-BB5D-FDCF36820D43}" srcId="{333394CF-5A40-754F-9C69-F72686B86ECA}" destId="{27DE94BD-CB4C-2541-8F21-E62AEE97C6F3}" srcOrd="1" destOrd="0" parTransId="{5C311A91-F3D6-CD40-9CD7-36A2CADA341B}" sibTransId="{D6D24068-5279-E145-A5F5-2B505433651D}"/>
    <dgm:cxn modelId="{F63655A0-E153-4443-B1AE-743AF9EDD1EC}" srcId="{08B46AC2-1307-7F49-946D-2B7C35AFE472}" destId="{BA884724-7D63-5A4F-A323-ADAF84084F28}" srcOrd="1" destOrd="0" parTransId="{B69C4FAD-C385-984D-B4AF-686079D796CC}" sibTransId="{949281E6-00EB-EF46-AF08-6C420FA79D78}"/>
    <dgm:cxn modelId="{2EE320A1-AA24-2B40-A4A9-9ED4FE480844}" type="presOf" srcId="{F80FD06E-E1E0-384E-9C2C-E844ED601E35}" destId="{1728B442-07A2-2844-A211-53C5922E09E2}" srcOrd="0" destOrd="0" presId="urn:microsoft.com/office/officeart/2005/8/layout/orgChart1"/>
    <dgm:cxn modelId="{01D8E6A8-B418-8B42-BB8A-91B92E1FBECB}" type="presOf" srcId="{72449C3F-8660-434B-A393-E893B7007970}" destId="{C7B93D2F-8D60-E846-8766-643E0999700A}" srcOrd="0" destOrd="0" presId="urn:microsoft.com/office/officeart/2005/8/layout/orgChart1"/>
    <dgm:cxn modelId="{7FB787AD-C549-FC48-B9FE-68C79427D226}" srcId="{333394CF-5A40-754F-9C69-F72686B86ECA}" destId="{DEBF6527-8F82-E348-B092-42636584E64F}" srcOrd="2" destOrd="0" parTransId="{F80FD06E-E1E0-384E-9C2C-E844ED601E35}" sibTransId="{D742C885-6526-C64F-B9A7-C49B818674C9}"/>
    <dgm:cxn modelId="{BAA71CC0-647E-6442-A8DF-8CC38D385086}" type="presOf" srcId="{59914ED0-51A5-2246-A579-66585FDE2594}" destId="{2C631487-38AB-CB49-94E2-8AF7A6C3E666}" srcOrd="0" destOrd="0" presId="urn:microsoft.com/office/officeart/2005/8/layout/orgChart1"/>
    <dgm:cxn modelId="{F4C755CB-7120-8D42-B9FA-B69A642AA12F}" type="presOf" srcId="{59914ED0-51A5-2246-A579-66585FDE2594}" destId="{FCE94572-2294-774A-A7F1-12C6B0C256D1}" srcOrd="1" destOrd="0" presId="urn:microsoft.com/office/officeart/2005/8/layout/orgChart1"/>
    <dgm:cxn modelId="{BC2745CC-35AD-154C-A13D-523D1A944108}" type="presOf" srcId="{B69C4FAD-C385-984D-B4AF-686079D796CC}" destId="{A8A5C853-15E6-9B45-8144-2B6C90C3062E}" srcOrd="0" destOrd="0" presId="urn:microsoft.com/office/officeart/2005/8/layout/orgChart1"/>
    <dgm:cxn modelId="{7934FCD5-B39B-C047-872C-0E2E26EE0862}" type="presOf" srcId="{72449C3F-8660-434B-A393-E893B7007970}" destId="{DDF9D144-1934-FB43-A9E7-BD5FD5B428BA}" srcOrd="1" destOrd="0" presId="urn:microsoft.com/office/officeart/2005/8/layout/orgChart1"/>
    <dgm:cxn modelId="{7334F6D9-D9EC-4646-90F4-3EABE46E4750}" type="presOf" srcId="{5FD755A7-239E-446B-BA45-9394F7AD8C42}" destId="{50149BD2-C2D4-466B-9972-674F87E2FCB5}" srcOrd="0" destOrd="0" presId="urn:microsoft.com/office/officeart/2005/8/layout/orgChart1"/>
    <dgm:cxn modelId="{2A333ADE-56CF-7245-9E7D-52A779E490BA}" type="presOf" srcId="{333394CF-5A40-754F-9C69-F72686B86ECA}" destId="{AB263513-8D04-6F42-9CD3-DAF56BA955D6}" srcOrd="1" destOrd="0" presId="urn:microsoft.com/office/officeart/2005/8/layout/orgChart1"/>
    <dgm:cxn modelId="{A86A05E2-1B72-8F4F-BCEF-E178D414CCED}" type="presOf" srcId="{E1A96507-C5A7-C54B-9D9E-FED8C9F40856}" destId="{721709D5-A3E1-DD42-9DF6-06CDD9BA064C}" srcOrd="0" destOrd="0" presId="urn:microsoft.com/office/officeart/2005/8/layout/orgChart1"/>
    <dgm:cxn modelId="{17E925F0-CB70-2A4E-8CA3-ECAAF4276482}" srcId="{08B46AC2-1307-7F49-946D-2B7C35AFE472}" destId="{59914ED0-51A5-2246-A579-66585FDE2594}" srcOrd="0" destOrd="0" parTransId="{D58449FF-73AA-4240-A62C-3B273E75EB67}" sibTransId="{FBB60045-1537-144D-96A8-1585A78145BA}"/>
    <dgm:cxn modelId="{967ABEF0-5EB7-4241-97D1-47CD0D541B8B}" srcId="{5FD755A7-239E-446B-BA45-9394F7AD8C42}" destId="{333394CF-5A40-754F-9C69-F72686B86ECA}" srcOrd="1" destOrd="0" parTransId="{E1A96507-C5A7-C54B-9D9E-FED8C9F40856}" sibTransId="{49E5A923-FD58-2F42-B780-528644AE5581}"/>
    <dgm:cxn modelId="{26A1CEF4-B5AF-7847-B9A7-AB72F6439B21}" type="presOf" srcId="{DEBF6527-8F82-E348-B092-42636584E64F}" destId="{F2B03185-5B59-9449-9450-4B21EDC1E33E}" srcOrd="1" destOrd="0" presId="urn:microsoft.com/office/officeart/2005/8/layout/orgChart1"/>
    <dgm:cxn modelId="{2688C2F6-5A8E-7841-80B3-16C2691EBECB}" type="presOf" srcId="{08B46AC2-1307-7F49-946D-2B7C35AFE472}" destId="{0999D7C4-0C6D-3643-8366-7CC298C905ED}" srcOrd="1" destOrd="0" presId="urn:microsoft.com/office/officeart/2005/8/layout/orgChart1"/>
    <dgm:cxn modelId="{E45360F9-DDF3-8545-B433-692F5674A30C}" type="presOf" srcId="{24A44262-A286-C74D-BA64-A7FD44785631}" destId="{D8FAD209-6083-B142-9700-68931FB649A7}" srcOrd="1" destOrd="0" presId="urn:microsoft.com/office/officeart/2005/8/layout/orgChart1"/>
    <dgm:cxn modelId="{08D096B3-EE36-4647-AF29-911DE08C8650}" type="presParOf" srcId="{403F41D3-9E89-4F25-BE10-380223666895}" destId="{68B5356C-8FBE-41A6-9CEA-060FBF1C3C05}" srcOrd="0" destOrd="0" presId="urn:microsoft.com/office/officeart/2005/8/layout/orgChart1"/>
    <dgm:cxn modelId="{8248EF06-9639-4B6C-A33A-FF10FD16605F}" type="presParOf" srcId="{68B5356C-8FBE-41A6-9CEA-060FBF1C3C05}" destId="{B5ABA5D2-25C3-429D-8719-72E098A8D7C6}" srcOrd="0" destOrd="0" presId="urn:microsoft.com/office/officeart/2005/8/layout/orgChart1"/>
    <dgm:cxn modelId="{22F49418-38DB-4149-9ADD-6D02B5538716}" type="presParOf" srcId="{B5ABA5D2-25C3-429D-8719-72E098A8D7C6}" destId="{50149BD2-C2D4-466B-9972-674F87E2FCB5}" srcOrd="0" destOrd="0" presId="urn:microsoft.com/office/officeart/2005/8/layout/orgChart1"/>
    <dgm:cxn modelId="{4AEC5766-3CD7-4938-8B15-A6122A233EB6}" type="presParOf" srcId="{B5ABA5D2-25C3-429D-8719-72E098A8D7C6}" destId="{E3F1A05B-E212-4D67-81A3-645CF32257C4}" srcOrd="1" destOrd="0" presId="urn:microsoft.com/office/officeart/2005/8/layout/orgChart1"/>
    <dgm:cxn modelId="{8F46E99A-5304-4C67-B027-A2BAE523F654}" type="presParOf" srcId="{68B5356C-8FBE-41A6-9CEA-060FBF1C3C05}" destId="{11DB7658-5F32-489C-A4F9-F450610A6FE4}" srcOrd="1" destOrd="0" presId="urn:microsoft.com/office/officeart/2005/8/layout/orgChart1"/>
    <dgm:cxn modelId="{00625523-9D8D-534B-AA95-BB1A8C040635}" type="presParOf" srcId="{11DB7658-5F32-489C-A4F9-F450610A6FE4}" destId="{F497ED21-B56D-0B46-91A9-183CDFCA9186}" srcOrd="0" destOrd="0" presId="urn:microsoft.com/office/officeart/2005/8/layout/orgChart1"/>
    <dgm:cxn modelId="{453465A3-30B0-464D-941B-D8E25CEAEE22}" type="presParOf" srcId="{11DB7658-5F32-489C-A4F9-F450610A6FE4}" destId="{8969686B-94B9-AF4D-94F0-25201AB912E1}" srcOrd="1" destOrd="0" presId="urn:microsoft.com/office/officeart/2005/8/layout/orgChart1"/>
    <dgm:cxn modelId="{C4413295-7E7D-2E48-B8D4-11BC5FDC39C0}" type="presParOf" srcId="{8969686B-94B9-AF4D-94F0-25201AB912E1}" destId="{E90A5F7A-D70A-924D-A26B-9DAD4933E3B2}" srcOrd="0" destOrd="0" presId="urn:microsoft.com/office/officeart/2005/8/layout/orgChart1"/>
    <dgm:cxn modelId="{1FB7C08A-B77B-A64F-9F00-F257910E5225}" type="presParOf" srcId="{E90A5F7A-D70A-924D-A26B-9DAD4933E3B2}" destId="{E831BD12-09E8-B846-8CA9-01C3B7FCA7D1}" srcOrd="0" destOrd="0" presId="urn:microsoft.com/office/officeart/2005/8/layout/orgChart1"/>
    <dgm:cxn modelId="{F453F880-D2E0-874B-ACAD-B60886712ED0}" type="presParOf" srcId="{E90A5F7A-D70A-924D-A26B-9DAD4933E3B2}" destId="{0999D7C4-0C6D-3643-8366-7CC298C905ED}" srcOrd="1" destOrd="0" presId="urn:microsoft.com/office/officeart/2005/8/layout/orgChart1"/>
    <dgm:cxn modelId="{032FB7EC-CE55-9442-A8B4-696F887A38DA}" type="presParOf" srcId="{8969686B-94B9-AF4D-94F0-25201AB912E1}" destId="{7F284B48-970B-D14E-A3C9-EF2BAD36F572}" srcOrd="1" destOrd="0" presId="urn:microsoft.com/office/officeart/2005/8/layout/orgChart1"/>
    <dgm:cxn modelId="{C0899C3D-CDA2-2A48-8C1A-D721FB6A2130}" type="presParOf" srcId="{7F284B48-970B-D14E-A3C9-EF2BAD36F572}" destId="{48120AA2-8FA3-FE4B-8AE3-839FBC666B85}" srcOrd="0" destOrd="0" presId="urn:microsoft.com/office/officeart/2005/8/layout/orgChart1"/>
    <dgm:cxn modelId="{C22AF511-3EA5-C641-8E6B-BFD50D09C80E}" type="presParOf" srcId="{7F284B48-970B-D14E-A3C9-EF2BAD36F572}" destId="{C97A1BAF-07DB-1A41-8BF9-56DF321C3E80}" srcOrd="1" destOrd="0" presId="urn:microsoft.com/office/officeart/2005/8/layout/orgChart1"/>
    <dgm:cxn modelId="{E30F066A-F4CA-FC4D-9E92-18C063C1E665}" type="presParOf" srcId="{C97A1BAF-07DB-1A41-8BF9-56DF321C3E80}" destId="{AC1C4473-633F-9E45-8667-4E8F298ED40B}" srcOrd="0" destOrd="0" presId="urn:microsoft.com/office/officeart/2005/8/layout/orgChart1"/>
    <dgm:cxn modelId="{E028B450-20F8-E846-8E59-88C113B2E7B0}" type="presParOf" srcId="{AC1C4473-633F-9E45-8667-4E8F298ED40B}" destId="{2C631487-38AB-CB49-94E2-8AF7A6C3E666}" srcOrd="0" destOrd="0" presId="urn:microsoft.com/office/officeart/2005/8/layout/orgChart1"/>
    <dgm:cxn modelId="{059F7137-26D1-D843-87D6-5F0D2EF8C784}" type="presParOf" srcId="{AC1C4473-633F-9E45-8667-4E8F298ED40B}" destId="{FCE94572-2294-774A-A7F1-12C6B0C256D1}" srcOrd="1" destOrd="0" presId="urn:microsoft.com/office/officeart/2005/8/layout/orgChart1"/>
    <dgm:cxn modelId="{E284F0D1-895E-E84D-9F1B-07773F511A77}" type="presParOf" srcId="{C97A1BAF-07DB-1A41-8BF9-56DF321C3E80}" destId="{72912EFB-5C40-8848-8A2D-AB28B709FF04}" srcOrd="1" destOrd="0" presId="urn:microsoft.com/office/officeart/2005/8/layout/orgChart1"/>
    <dgm:cxn modelId="{5DDB938E-294B-D74A-ABEA-B6CFE0D5A7C8}" type="presParOf" srcId="{C97A1BAF-07DB-1A41-8BF9-56DF321C3E80}" destId="{6501D413-D11B-0544-AE3E-7082E74DBDC2}" srcOrd="2" destOrd="0" presId="urn:microsoft.com/office/officeart/2005/8/layout/orgChart1"/>
    <dgm:cxn modelId="{9B641BEE-4412-5C4B-A392-EDC55D218B34}" type="presParOf" srcId="{7F284B48-970B-D14E-A3C9-EF2BAD36F572}" destId="{A8A5C853-15E6-9B45-8144-2B6C90C3062E}" srcOrd="2" destOrd="0" presId="urn:microsoft.com/office/officeart/2005/8/layout/orgChart1"/>
    <dgm:cxn modelId="{18A226EA-3554-A446-82FF-BBA920667B2F}" type="presParOf" srcId="{7F284B48-970B-D14E-A3C9-EF2BAD36F572}" destId="{07B5466C-2AF8-284E-81F3-A5F3C11839D8}" srcOrd="3" destOrd="0" presId="urn:microsoft.com/office/officeart/2005/8/layout/orgChart1"/>
    <dgm:cxn modelId="{2265CB17-8117-6F42-921F-151058669A6E}" type="presParOf" srcId="{07B5466C-2AF8-284E-81F3-A5F3C11839D8}" destId="{63198152-BA7B-A941-8B49-FB2A9B3B1F8D}" srcOrd="0" destOrd="0" presId="urn:microsoft.com/office/officeart/2005/8/layout/orgChart1"/>
    <dgm:cxn modelId="{AE3AE32C-4F44-984D-9BB5-705E7F6D04B0}" type="presParOf" srcId="{63198152-BA7B-A941-8B49-FB2A9B3B1F8D}" destId="{D3815EA3-A64D-4A45-B4E3-ADC13BB3190E}" srcOrd="0" destOrd="0" presId="urn:microsoft.com/office/officeart/2005/8/layout/orgChart1"/>
    <dgm:cxn modelId="{9213E9B5-77D2-0F47-8B34-BE68A73E666A}" type="presParOf" srcId="{63198152-BA7B-A941-8B49-FB2A9B3B1F8D}" destId="{EA693668-AC7B-E247-8C47-C4532D26C507}" srcOrd="1" destOrd="0" presId="urn:microsoft.com/office/officeart/2005/8/layout/orgChart1"/>
    <dgm:cxn modelId="{3453A2E9-ECB6-334D-902C-AF013353E245}" type="presParOf" srcId="{07B5466C-2AF8-284E-81F3-A5F3C11839D8}" destId="{A2C58E31-C769-6840-9D40-CFE08D71AAC1}" srcOrd="1" destOrd="0" presId="urn:microsoft.com/office/officeart/2005/8/layout/orgChart1"/>
    <dgm:cxn modelId="{540C1354-DDA5-3444-8DA0-90C119612691}" type="presParOf" srcId="{07B5466C-2AF8-284E-81F3-A5F3C11839D8}" destId="{AB331602-4DCC-D44C-A7C9-334206B25902}" srcOrd="2" destOrd="0" presId="urn:microsoft.com/office/officeart/2005/8/layout/orgChart1"/>
    <dgm:cxn modelId="{59E8FDDB-DF92-6E4D-AFDF-1F16C6DBE6E6}" type="presParOf" srcId="{8969686B-94B9-AF4D-94F0-25201AB912E1}" destId="{FDBC30EE-B409-CB41-8806-CBE6A6E0C160}" srcOrd="2" destOrd="0" presId="urn:microsoft.com/office/officeart/2005/8/layout/orgChart1"/>
    <dgm:cxn modelId="{8B2D04A5-BB16-1E4E-AE07-70EED0E06985}" type="presParOf" srcId="{11DB7658-5F32-489C-A4F9-F450610A6FE4}" destId="{721709D5-A3E1-DD42-9DF6-06CDD9BA064C}" srcOrd="2" destOrd="0" presId="urn:microsoft.com/office/officeart/2005/8/layout/orgChart1"/>
    <dgm:cxn modelId="{328EA77B-FE05-5D45-9B5A-BAEF51A1F7F1}" type="presParOf" srcId="{11DB7658-5F32-489C-A4F9-F450610A6FE4}" destId="{2C2E6677-3C66-FC41-ACD9-B278ECDC8C24}" srcOrd="3" destOrd="0" presId="urn:microsoft.com/office/officeart/2005/8/layout/orgChart1"/>
    <dgm:cxn modelId="{7A905C34-C3E3-1E48-8D7A-6DA11818776D}" type="presParOf" srcId="{2C2E6677-3C66-FC41-ACD9-B278ECDC8C24}" destId="{BCE38D8C-E524-B34F-8E5E-ECDFCDCE2C8F}" srcOrd="0" destOrd="0" presId="urn:microsoft.com/office/officeart/2005/8/layout/orgChart1"/>
    <dgm:cxn modelId="{B9E6E9A9-F1BA-8D48-8619-8D8D6D8C6D7E}" type="presParOf" srcId="{BCE38D8C-E524-B34F-8E5E-ECDFCDCE2C8F}" destId="{EF803765-984C-1C4A-98DB-AE799D0584E9}" srcOrd="0" destOrd="0" presId="urn:microsoft.com/office/officeart/2005/8/layout/orgChart1"/>
    <dgm:cxn modelId="{C7E4E727-0AAB-5E47-9912-8C7222E38E40}" type="presParOf" srcId="{BCE38D8C-E524-B34F-8E5E-ECDFCDCE2C8F}" destId="{AB263513-8D04-6F42-9CD3-DAF56BA955D6}" srcOrd="1" destOrd="0" presId="urn:microsoft.com/office/officeart/2005/8/layout/orgChart1"/>
    <dgm:cxn modelId="{9D71CCF3-9430-B040-842A-88D757424F7F}" type="presParOf" srcId="{2C2E6677-3C66-FC41-ACD9-B278ECDC8C24}" destId="{CB4428A2-2E26-D745-B922-DB9295483908}" srcOrd="1" destOrd="0" presId="urn:microsoft.com/office/officeart/2005/8/layout/orgChart1"/>
    <dgm:cxn modelId="{83DA65F4-A82D-8142-BFA5-ECC4E612D96C}" type="presParOf" srcId="{CB4428A2-2E26-D745-B922-DB9295483908}" destId="{CAB5EEEA-2A84-D547-A383-360256BF3EFB}" srcOrd="0" destOrd="0" presId="urn:microsoft.com/office/officeart/2005/8/layout/orgChart1"/>
    <dgm:cxn modelId="{31A31EFE-A39D-8E46-B060-9F668B992F29}" type="presParOf" srcId="{CB4428A2-2E26-D745-B922-DB9295483908}" destId="{4AEFC4C1-B49A-B946-9066-48245D024EC6}" srcOrd="1" destOrd="0" presId="urn:microsoft.com/office/officeart/2005/8/layout/orgChart1"/>
    <dgm:cxn modelId="{8C279CB3-6292-824C-9EA9-50F97F6DE21C}" type="presParOf" srcId="{4AEFC4C1-B49A-B946-9066-48245D024EC6}" destId="{904F42B1-BB1A-7740-84BF-12835F91E3EE}" srcOrd="0" destOrd="0" presId="urn:microsoft.com/office/officeart/2005/8/layout/orgChart1"/>
    <dgm:cxn modelId="{31D21871-6166-8248-A332-5226595E7508}" type="presParOf" srcId="{904F42B1-BB1A-7740-84BF-12835F91E3EE}" destId="{AB32576D-A59F-5441-BCFC-F3F8E3F44F78}" srcOrd="0" destOrd="0" presId="urn:microsoft.com/office/officeart/2005/8/layout/orgChart1"/>
    <dgm:cxn modelId="{C6882FEE-FDAD-E644-AC01-E4DDBDEF15C2}" type="presParOf" srcId="{904F42B1-BB1A-7740-84BF-12835F91E3EE}" destId="{D8FAD209-6083-B142-9700-68931FB649A7}" srcOrd="1" destOrd="0" presId="urn:microsoft.com/office/officeart/2005/8/layout/orgChart1"/>
    <dgm:cxn modelId="{006EB3D2-C699-F544-87DE-8C7C7E364B5A}" type="presParOf" srcId="{4AEFC4C1-B49A-B946-9066-48245D024EC6}" destId="{4F4786C6-5DBE-0B49-810A-A8A2EAB56CD9}" srcOrd="1" destOrd="0" presId="urn:microsoft.com/office/officeart/2005/8/layout/orgChart1"/>
    <dgm:cxn modelId="{8B3072B2-C0B3-9D4E-8932-38E41BF11579}" type="presParOf" srcId="{4AEFC4C1-B49A-B946-9066-48245D024EC6}" destId="{8654012C-F55A-2144-BF33-8363045899CF}" srcOrd="2" destOrd="0" presId="urn:microsoft.com/office/officeart/2005/8/layout/orgChart1"/>
    <dgm:cxn modelId="{8B44542E-F12A-884F-AAFB-630E28C349AD}" type="presParOf" srcId="{CB4428A2-2E26-D745-B922-DB9295483908}" destId="{26AD42A3-C88B-4E4F-A421-1EC272096DEE}" srcOrd="2" destOrd="0" presId="urn:microsoft.com/office/officeart/2005/8/layout/orgChart1"/>
    <dgm:cxn modelId="{02CCB182-E5D2-1D44-9E5F-5160EF9B85AD}" type="presParOf" srcId="{CB4428A2-2E26-D745-B922-DB9295483908}" destId="{F9FDD4A7-D560-EB44-881D-03917A8A5821}" srcOrd="3" destOrd="0" presId="urn:microsoft.com/office/officeart/2005/8/layout/orgChart1"/>
    <dgm:cxn modelId="{33D27560-4B6E-E94D-848D-70121B18BDB5}" type="presParOf" srcId="{F9FDD4A7-D560-EB44-881D-03917A8A5821}" destId="{1A895393-8189-9A49-939A-5E1A34F0796C}" srcOrd="0" destOrd="0" presId="urn:microsoft.com/office/officeart/2005/8/layout/orgChart1"/>
    <dgm:cxn modelId="{08A1A142-92CD-734F-9C7A-491039C5E9D8}" type="presParOf" srcId="{1A895393-8189-9A49-939A-5E1A34F0796C}" destId="{853ED383-70E9-8A45-8399-23CE90EA2577}" srcOrd="0" destOrd="0" presId="urn:microsoft.com/office/officeart/2005/8/layout/orgChart1"/>
    <dgm:cxn modelId="{B38F8D63-398F-7A44-9EC1-E38F3B12D771}" type="presParOf" srcId="{1A895393-8189-9A49-939A-5E1A34F0796C}" destId="{E6D98EA1-CDCA-D145-A845-F725F86CFF4E}" srcOrd="1" destOrd="0" presId="urn:microsoft.com/office/officeart/2005/8/layout/orgChart1"/>
    <dgm:cxn modelId="{4B8C0561-FEF6-C642-97BB-E221CA8BB771}" type="presParOf" srcId="{F9FDD4A7-D560-EB44-881D-03917A8A5821}" destId="{6FA5A594-DBA8-A843-83C1-C4D88A909E01}" srcOrd="1" destOrd="0" presId="urn:microsoft.com/office/officeart/2005/8/layout/orgChart1"/>
    <dgm:cxn modelId="{BA5C81DD-71D5-F74A-BC0B-880710EF354A}" type="presParOf" srcId="{F9FDD4A7-D560-EB44-881D-03917A8A5821}" destId="{A7475CE6-15FD-7C43-809C-C71BB0EA15E9}" srcOrd="2" destOrd="0" presId="urn:microsoft.com/office/officeart/2005/8/layout/orgChart1"/>
    <dgm:cxn modelId="{6A4197EE-ED87-9F40-99BA-18CC2D743BCB}" type="presParOf" srcId="{CB4428A2-2E26-D745-B922-DB9295483908}" destId="{1728B442-07A2-2844-A211-53C5922E09E2}" srcOrd="4" destOrd="0" presId="urn:microsoft.com/office/officeart/2005/8/layout/orgChart1"/>
    <dgm:cxn modelId="{B91B012F-E351-3742-A7DD-FB9C4CD03A1C}" type="presParOf" srcId="{CB4428A2-2E26-D745-B922-DB9295483908}" destId="{83B1C6DF-7C09-6540-9ACA-A5BC57CCE9C6}" srcOrd="5" destOrd="0" presId="urn:microsoft.com/office/officeart/2005/8/layout/orgChart1"/>
    <dgm:cxn modelId="{E62E6302-515D-284D-B6F9-67EAD2ADE493}" type="presParOf" srcId="{83B1C6DF-7C09-6540-9ACA-A5BC57CCE9C6}" destId="{E5743754-7C13-4B4A-80FC-7530108F65B8}" srcOrd="0" destOrd="0" presId="urn:microsoft.com/office/officeart/2005/8/layout/orgChart1"/>
    <dgm:cxn modelId="{6C4E0C47-FF42-6B47-A076-CABE611091B6}" type="presParOf" srcId="{E5743754-7C13-4B4A-80FC-7530108F65B8}" destId="{BF0ABB96-25A8-874E-B117-5EA9DF6C456C}" srcOrd="0" destOrd="0" presId="urn:microsoft.com/office/officeart/2005/8/layout/orgChart1"/>
    <dgm:cxn modelId="{C53392C4-CB01-0048-B26D-E54FA4DE7D38}" type="presParOf" srcId="{E5743754-7C13-4B4A-80FC-7530108F65B8}" destId="{F2B03185-5B59-9449-9450-4B21EDC1E33E}" srcOrd="1" destOrd="0" presId="urn:microsoft.com/office/officeart/2005/8/layout/orgChart1"/>
    <dgm:cxn modelId="{FB4BC4D6-067B-0B44-9905-675E56D81D33}" type="presParOf" srcId="{83B1C6DF-7C09-6540-9ACA-A5BC57CCE9C6}" destId="{EB30E083-2FCE-4D48-BC81-FE6B32175458}" srcOrd="1" destOrd="0" presId="urn:microsoft.com/office/officeart/2005/8/layout/orgChart1"/>
    <dgm:cxn modelId="{6C7762CD-90B9-684B-B9A3-3F0514411C5B}" type="presParOf" srcId="{83B1C6DF-7C09-6540-9ACA-A5BC57CCE9C6}" destId="{48D0493A-DB8B-924C-A30A-D95E8D60E0EC}" srcOrd="2" destOrd="0" presId="urn:microsoft.com/office/officeart/2005/8/layout/orgChart1"/>
    <dgm:cxn modelId="{3BA2C084-7062-1845-932D-567DC8425042}" type="presParOf" srcId="{2C2E6677-3C66-FC41-ACD9-B278ECDC8C24}" destId="{8DEF8A4B-42BE-AA4E-9820-4960554CE38B}" srcOrd="2" destOrd="0" presId="urn:microsoft.com/office/officeart/2005/8/layout/orgChart1"/>
    <dgm:cxn modelId="{7583BFB5-F96D-484E-B6E9-F7AED68C525A}" type="presParOf" srcId="{68B5356C-8FBE-41A6-9CEA-060FBF1C3C05}" destId="{8216A928-F1A0-4C47-A5EE-434E4CCAA77F}" srcOrd="2" destOrd="0" presId="urn:microsoft.com/office/officeart/2005/8/layout/orgChart1"/>
    <dgm:cxn modelId="{D192DFD1-B595-494C-9843-681DC7E7FD29}" type="presParOf" srcId="{403F41D3-9E89-4F25-BE10-380223666895}" destId="{528DDDF2-EB4A-1041-B597-5520F9EC7C6F}" srcOrd="1" destOrd="0" presId="urn:microsoft.com/office/officeart/2005/8/layout/orgChart1"/>
    <dgm:cxn modelId="{76FE717B-5828-CA47-BFC1-A94C034AB45E}" type="presParOf" srcId="{528DDDF2-EB4A-1041-B597-5520F9EC7C6F}" destId="{13BA1E35-0571-AC4F-9F88-0F146B9CE4BD}" srcOrd="0" destOrd="0" presId="urn:microsoft.com/office/officeart/2005/8/layout/orgChart1"/>
    <dgm:cxn modelId="{426300CB-C4D0-C441-B4C1-69790135C77E}" type="presParOf" srcId="{13BA1E35-0571-AC4F-9F88-0F146B9CE4BD}" destId="{4E6E6873-7D0F-574C-8E22-834E0DEDC45A}" srcOrd="0" destOrd="0" presId="urn:microsoft.com/office/officeart/2005/8/layout/orgChart1"/>
    <dgm:cxn modelId="{CD8BF614-7D77-A04B-833C-8864517E989B}" type="presParOf" srcId="{13BA1E35-0571-AC4F-9F88-0F146B9CE4BD}" destId="{1D0F628F-A7BF-6D4E-8227-2A00847D83C7}" srcOrd="1" destOrd="0" presId="urn:microsoft.com/office/officeart/2005/8/layout/orgChart1"/>
    <dgm:cxn modelId="{243E965B-B112-A340-8520-71C57079E14E}" type="presParOf" srcId="{528DDDF2-EB4A-1041-B597-5520F9EC7C6F}" destId="{367F4163-2585-8345-8D06-92817CDB7631}" srcOrd="1" destOrd="0" presId="urn:microsoft.com/office/officeart/2005/8/layout/orgChart1"/>
    <dgm:cxn modelId="{7C0A69CD-F524-E248-90F3-3AA9ACE1F00F}" type="presParOf" srcId="{528DDDF2-EB4A-1041-B597-5520F9EC7C6F}" destId="{5B430957-B259-C044-942B-1CDA5AD2F25B}" srcOrd="2" destOrd="0" presId="urn:microsoft.com/office/officeart/2005/8/layout/orgChart1"/>
    <dgm:cxn modelId="{E489EA7F-6EFA-FB46-8693-425F80CCBB28}" type="presParOf" srcId="{403F41D3-9E89-4F25-BE10-380223666895}" destId="{B7BC2A7B-17D1-5F43-9614-DF83583F39F7}" srcOrd="2" destOrd="0" presId="urn:microsoft.com/office/officeart/2005/8/layout/orgChart1"/>
    <dgm:cxn modelId="{3AE2772C-76D3-764E-B458-3597109204B8}" type="presParOf" srcId="{B7BC2A7B-17D1-5F43-9614-DF83583F39F7}" destId="{0B832660-8659-AD4F-8BE1-A386E689BA2A}" srcOrd="0" destOrd="0" presId="urn:microsoft.com/office/officeart/2005/8/layout/orgChart1"/>
    <dgm:cxn modelId="{CFA6EC86-7395-A84F-8EA3-5419AF2A1371}" type="presParOf" srcId="{0B832660-8659-AD4F-8BE1-A386E689BA2A}" destId="{C7B93D2F-8D60-E846-8766-643E0999700A}" srcOrd="0" destOrd="0" presId="urn:microsoft.com/office/officeart/2005/8/layout/orgChart1"/>
    <dgm:cxn modelId="{F66C72F4-2E00-8C42-A225-DC12ED8DA195}" type="presParOf" srcId="{0B832660-8659-AD4F-8BE1-A386E689BA2A}" destId="{DDF9D144-1934-FB43-A9E7-BD5FD5B428BA}" srcOrd="1" destOrd="0" presId="urn:microsoft.com/office/officeart/2005/8/layout/orgChart1"/>
    <dgm:cxn modelId="{60EA2A18-A21B-E146-8C7A-25DDF861EF66}" type="presParOf" srcId="{B7BC2A7B-17D1-5F43-9614-DF83583F39F7}" destId="{C7340F14-E889-6040-8E22-24DF85F5943A}" srcOrd="1" destOrd="0" presId="urn:microsoft.com/office/officeart/2005/8/layout/orgChart1"/>
    <dgm:cxn modelId="{AEC44069-45CF-CA4C-86C2-ACAD9D87EF3E}" type="presParOf" srcId="{B7BC2A7B-17D1-5F43-9614-DF83583F39F7}" destId="{9DB735E3-B6C9-B742-9950-E03425FE9DF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27C8C80-CA22-40CE-816B-3E6D26BB27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FD755A7-239E-446B-BA45-9394F7AD8C42}">
      <dgm:prSet phldrT="[Text]" custT="1"/>
      <dgm:spPr>
        <a:xfrm>
          <a:off x="1676005" y="0"/>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Individual</a:t>
          </a:r>
        </a:p>
      </dgm:t>
    </dgm:pt>
    <dgm:pt modelId="{E8F956FD-AAD9-42BB-9217-6AAECA7E638E}" type="parTrans" cxnId="{5308DD75-7F3F-4A7A-A0DF-43A2E505FD85}">
      <dgm:prSet/>
      <dgm:spPr/>
      <dgm:t>
        <a:bodyPr/>
        <a:lstStyle/>
        <a:p>
          <a:endParaRPr lang="en-US"/>
        </a:p>
      </dgm:t>
    </dgm:pt>
    <dgm:pt modelId="{D5770F98-BF79-45F4-829F-F84D3899864A}" type="sibTrans" cxnId="{5308DD75-7F3F-4A7A-A0DF-43A2E505FD85}">
      <dgm:prSet/>
      <dgm:spPr/>
      <dgm:t>
        <a:bodyPr/>
        <a:lstStyle/>
        <a:p>
          <a:endParaRPr lang="en-US"/>
        </a:p>
      </dgm:t>
    </dgm:pt>
    <dgm:pt modelId="{07BA5C09-03DE-1140-BBC1-79F5A143A33C}">
      <dgm:prSet phldrT="[Text]" custT="1"/>
      <dgm:spPr>
        <a:xfrm>
          <a:off x="3453026" y="2651"/>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Employer</a:t>
          </a:r>
        </a:p>
      </dgm:t>
    </dgm:pt>
    <dgm:pt modelId="{0F8BB6BC-D603-D649-A526-317C511FF009}" type="parTrans" cxnId="{A57687A6-3BA7-C14F-886A-5652C662A2D8}">
      <dgm:prSet/>
      <dgm:spPr/>
      <dgm:t>
        <a:bodyPr/>
        <a:lstStyle/>
        <a:p>
          <a:endParaRPr lang="en-US"/>
        </a:p>
      </dgm:t>
    </dgm:pt>
    <dgm:pt modelId="{B86F14E6-10CF-E44C-9AC4-B97345B8D905}" type="sibTrans" cxnId="{A57687A6-3BA7-C14F-886A-5652C662A2D8}">
      <dgm:prSet/>
      <dgm:spPr/>
      <dgm:t>
        <a:bodyPr/>
        <a:lstStyle/>
        <a:p>
          <a:endParaRPr lang="en-US"/>
        </a:p>
      </dgm:t>
    </dgm:pt>
    <dgm:pt modelId="{4A382955-C8AE-1A44-A667-1E58C09D48BE}">
      <dgm:prSet phldrT="[Text]" custT="1"/>
      <dgm:spPr>
        <a:xfrm>
          <a:off x="5054518" y="2651"/>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GOVERNMENT</a:t>
          </a:r>
        </a:p>
      </dgm:t>
    </dgm:pt>
    <dgm:pt modelId="{045B4FF1-33FE-3C40-A382-9D3FE8E309D2}" type="parTrans" cxnId="{2D989939-4F3F-9C4D-AC9B-0CE5B7ACE116}">
      <dgm:prSet/>
      <dgm:spPr/>
      <dgm:t>
        <a:bodyPr/>
        <a:lstStyle/>
        <a:p>
          <a:endParaRPr lang="en-US"/>
        </a:p>
      </dgm:t>
    </dgm:pt>
    <dgm:pt modelId="{E54C6D75-D9FB-2843-9403-7B6B00FAB091}" type="sibTrans" cxnId="{2D989939-4F3F-9C4D-AC9B-0CE5B7ACE116}">
      <dgm:prSet/>
      <dgm:spPr/>
      <dgm:t>
        <a:bodyPr/>
        <a:lstStyle/>
        <a:p>
          <a:endParaRPr lang="en-US"/>
        </a:p>
      </dgm:t>
    </dgm:pt>
    <dgm:pt modelId="{3E09C528-E9A8-1B4F-8CA9-C56029146A9F}">
      <dgm:prSet phldrT="[Text]" custT="1"/>
      <dgm:spPr>
        <a:xfrm>
          <a:off x="2652280" y="942369"/>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Defined Contribution</a:t>
          </a:r>
        </a:p>
      </dgm:t>
    </dgm:pt>
    <dgm:pt modelId="{D8DD9EAF-917C-444A-BA98-3AE82333345E}" type="parTrans" cxnId="{EE9DA936-EDFE-8442-8A93-32C7972300AC}">
      <dgm:prSet/>
      <dgm:spPr>
        <a:xfrm>
          <a:off x="3314053" y="664424"/>
          <a:ext cx="800746" cy="277944"/>
        </a:xfrm>
        <a:custGeom>
          <a:avLst/>
          <a:gdLst/>
          <a:ahLst/>
          <a:cxnLst/>
          <a:rect l="0" t="0" r="0" b="0"/>
          <a:pathLst>
            <a:path>
              <a:moveTo>
                <a:pt x="800746" y="0"/>
              </a:moveTo>
              <a:lnTo>
                <a:pt x="800746" y="138972"/>
              </a:lnTo>
              <a:lnTo>
                <a:pt x="0" y="138972"/>
              </a:lnTo>
              <a:lnTo>
                <a:pt x="0" y="27794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CA60371A-BC9D-F14B-BAD9-48D47020AB89}" type="sibTrans" cxnId="{EE9DA936-EDFE-8442-8A93-32C7972300AC}">
      <dgm:prSet/>
      <dgm:spPr/>
      <dgm:t>
        <a:bodyPr/>
        <a:lstStyle/>
        <a:p>
          <a:endParaRPr lang="en-US"/>
        </a:p>
      </dgm:t>
    </dgm:pt>
    <dgm:pt modelId="{60F77BF0-09D3-9F40-A5C7-CBDE2560EC8A}">
      <dgm:prSet phldrT="[Text]" custT="1"/>
      <dgm:spPr>
        <a:xfrm>
          <a:off x="4253772" y="942369"/>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Defined Benefit</a:t>
          </a:r>
        </a:p>
      </dgm:t>
    </dgm:pt>
    <dgm:pt modelId="{BDBF261A-E208-024E-AC13-1AC27B32A2D6}" type="parTrans" cxnId="{31B42F0F-F518-7649-88FB-97663CACDE0A}">
      <dgm:prSet/>
      <dgm:spPr>
        <a:xfrm>
          <a:off x="4114800" y="664424"/>
          <a:ext cx="800746" cy="277944"/>
        </a:xfrm>
        <a:custGeom>
          <a:avLst/>
          <a:gdLst/>
          <a:ahLst/>
          <a:cxnLst/>
          <a:rect l="0" t="0" r="0" b="0"/>
          <a:pathLst>
            <a:path>
              <a:moveTo>
                <a:pt x="0" y="0"/>
              </a:moveTo>
              <a:lnTo>
                <a:pt x="0" y="138972"/>
              </a:lnTo>
              <a:lnTo>
                <a:pt x="800746" y="138972"/>
              </a:lnTo>
              <a:lnTo>
                <a:pt x="800746" y="27794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8EAAE63-089A-EF49-893F-42AEE9099D9C}" type="sibTrans" cxnId="{31B42F0F-F518-7649-88FB-97663CACDE0A}">
      <dgm:prSet/>
      <dgm:spPr/>
      <dgm:t>
        <a:bodyPr/>
        <a:lstStyle/>
        <a:p>
          <a:endParaRPr lang="en-US"/>
        </a:p>
      </dgm:t>
    </dgm:pt>
    <dgm:pt modelId="{365937EB-8F95-BE41-9544-181F75B6AD7F}">
      <dgm:prSet phldrT="[Text]" custT="1"/>
      <dgm:spPr>
        <a:xfrm>
          <a:off x="2983167" y="1882088"/>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401K</a:t>
          </a:r>
        </a:p>
      </dgm:t>
    </dgm:pt>
    <dgm:pt modelId="{F3EE0C35-2847-7A4B-8324-F25BD7E9AB7E}" type="parTrans" cxnId="{EF9E213F-A200-004E-A894-A46547DF8F57}">
      <dgm:prSet/>
      <dgm:spPr>
        <a:xfrm>
          <a:off x="2784635"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5150822A-ABFC-F04F-8547-728EB9BAB123}" type="sibTrans" cxnId="{EF9E213F-A200-004E-A894-A46547DF8F57}">
      <dgm:prSet/>
      <dgm:spPr/>
      <dgm:t>
        <a:bodyPr/>
        <a:lstStyle/>
        <a:p>
          <a:endParaRPr lang="en-US"/>
        </a:p>
      </dgm:t>
    </dgm:pt>
    <dgm:pt modelId="{CBF83117-8150-B046-A9FB-B5E3F03FF54C}">
      <dgm:prSet phldrT="[Text]" custT="1"/>
      <dgm:spPr>
        <a:xfrm>
          <a:off x="2983167" y="2821806"/>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403B</a:t>
          </a:r>
        </a:p>
      </dgm:t>
    </dgm:pt>
    <dgm:pt modelId="{24B1DE25-793B-3D43-A935-D07081D96805}" type="parTrans" cxnId="{02CD9BE9-DB1F-2E4D-8B4A-66D58563DC95}">
      <dgm:prSet/>
      <dgm:spPr>
        <a:xfrm>
          <a:off x="2784635"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4111CB7C-642C-BB43-BC1C-AAE5314FC686}" type="sibTrans" cxnId="{02CD9BE9-DB1F-2E4D-8B4A-66D58563DC95}">
      <dgm:prSet/>
      <dgm:spPr/>
      <dgm:t>
        <a:bodyPr/>
        <a:lstStyle/>
        <a:p>
          <a:endParaRPr lang="en-US"/>
        </a:p>
      </dgm:t>
    </dgm:pt>
    <dgm:pt modelId="{91B383B3-EA90-BE46-8202-3120F67ED7A4}">
      <dgm:prSet phldrT="[Text]" custT="1"/>
      <dgm:spPr>
        <a:xfrm>
          <a:off x="2983167" y="3761525"/>
          <a:ext cx="1323547" cy="661773"/>
        </a:xfrm>
        <a:prstGeom prst="roundRect">
          <a:avLst/>
        </a:prstGeom>
        <a:solidFill>
          <a:srgbClr val="1B2B51"/>
        </a:solidFill>
        <a:ln w="25400" cap="flat" cmpd="sng" algn="ctr">
          <a:solidFill>
            <a:srgbClr val="1B2B51"/>
          </a:solidFill>
          <a:prstDash val="solid"/>
        </a:ln>
        <a:effectLst/>
      </dgm:spPr>
      <dgm:t>
        <a:bodyPr/>
        <a:lstStyle/>
        <a:p>
          <a:pPr>
            <a:buNone/>
          </a:pPr>
          <a:r>
            <a:rPr lang="en-US" sz="1200" cap="all" baseline="0">
              <a:solidFill>
                <a:sysClr val="window" lastClr="FFFFFF"/>
              </a:solidFill>
              <a:latin typeface="Helvetica Neue"/>
              <a:ea typeface="+mn-ea"/>
              <a:cs typeface="+mn-cs"/>
            </a:rPr>
            <a:t>457</a:t>
          </a:r>
        </a:p>
      </dgm:t>
    </dgm:pt>
    <dgm:pt modelId="{948CF301-3E42-3742-9777-E309688BF6E5}" type="parTrans" cxnId="{CE560099-111E-F34B-9761-E536211B5E10}">
      <dgm:prSet/>
      <dgm:spPr>
        <a:xfrm>
          <a:off x="2784635" y="1604143"/>
          <a:ext cx="198532" cy="2488268"/>
        </a:xfrm>
        <a:custGeom>
          <a:avLst/>
          <a:gdLst/>
          <a:ahLst/>
          <a:cxnLst/>
          <a:rect l="0" t="0" r="0" b="0"/>
          <a:pathLst>
            <a:path>
              <a:moveTo>
                <a:pt x="0" y="0"/>
              </a:moveTo>
              <a:lnTo>
                <a:pt x="0" y="2488268"/>
              </a:lnTo>
              <a:lnTo>
                <a:pt x="198532" y="2488268"/>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1383F47A-6D93-8A4B-AE81-6E5B6664E328}" type="sibTrans" cxnId="{CE560099-111E-F34B-9761-E536211B5E10}">
      <dgm:prSet/>
      <dgm:spPr/>
      <dgm:t>
        <a:bodyPr/>
        <a:lstStyle/>
        <a:p>
          <a:endParaRPr lang="en-US"/>
        </a:p>
      </dgm:t>
    </dgm:pt>
    <dgm:pt modelId="{403F41D3-9E89-4F25-BE10-380223666895}" type="pres">
      <dgm:prSet presAssocID="{327C8C80-CA22-40CE-816B-3E6D26BB2754}" presName="hierChild1" presStyleCnt="0">
        <dgm:presLayoutVars>
          <dgm:orgChart val="1"/>
          <dgm:chPref val="1"/>
          <dgm:dir/>
          <dgm:animOne val="branch"/>
          <dgm:animLvl val="lvl"/>
          <dgm:resizeHandles/>
        </dgm:presLayoutVars>
      </dgm:prSet>
      <dgm:spPr/>
    </dgm:pt>
    <dgm:pt modelId="{68B5356C-8FBE-41A6-9CEA-060FBF1C3C05}" type="pres">
      <dgm:prSet presAssocID="{5FD755A7-239E-446B-BA45-9394F7AD8C42}" presName="hierRoot1" presStyleCnt="0">
        <dgm:presLayoutVars>
          <dgm:hierBranch val="init"/>
        </dgm:presLayoutVars>
      </dgm:prSet>
      <dgm:spPr/>
    </dgm:pt>
    <dgm:pt modelId="{B5ABA5D2-25C3-429D-8719-72E098A8D7C6}" type="pres">
      <dgm:prSet presAssocID="{5FD755A7-239E-446B-BA45-9394F7AD8C42}" presName="rootComposite1" presStyleCnt="0"/>
      <dgm:spPr/>
    </dgm:pt>
    <dgm:pt modelId="{50149BD2-C2D4-466B-9972-674F87E2FCB5}" type="pres">
      <dgm:prSet presAssocID="{5FD755A7-239E-446B-BA45-9394F7AD8C42}" presName="rootText1" presStyleLbl="node0" presStyleIdx="0" presStyleCnt="3" custLinFactNeighborX="-13262" custLinFactNeighborY="-28082">
        <dgm:presLayoutVars>
          <dgm:chPref val="3"/>
        </dgm:presLayoutVars>
      </dgm:prSet>
      <dgm:spPr>
        <a:prstGeom prst="roundRect">
          <a:avLst/>
        </a:prstGeom>
      </dgm:spPr>
    </dgm:pt>
    <dgm:pt modelId="{E3F1A05B-E212-4D67-81A3-645CF32257C4}" type="pres">
      <dgm:prSet presAssocID="{5FD755A7-239E-446B-BA45-9394F7AD8C42}" presName="rootConnector1" presStyleLbl="node1" presStyleIdx="0" presStyleCnt="0"/>
      <dgm:spPr/>
    </dgm:pt>
    <dgm:pt modelId="{11DB7658-5F32-489C-A4F9-F450610A6FE4}" type="pres">
      <dgm:prSet presAssocID="{5FD755A7-239E-446B-BA45-9394F7AD8C42}" presName="hierChild2" presStyleCnt="0"/>
      <dgm:spPr/>
    </dgm:pt>
    <dgm:pt modelId="{8216A928-F1A0-4C47-A5EE-434E4CCAA77F}" type="pres">
      <dgm:prSet presAssocID="{5FD755A7-239E-446B-BA45-9394F7AD8C42}" presName="hierChild3" presStyleCnt="0"/>
      <dgm:spPr/>
    </dgm:pt>
    <dgm:pt modelId="{DD4E376E-7ECE-E142-9DCD-BA06274B9DAB}" type="pres">
      <dgm:prSet presAssocID="{07BA5C09-03DE-1140-BBC1-79F5A143A33C}" presName="hierRoot1" presStyleCnt="0">
        <dgm:presLayoutVars>
          <dgm:hierBranch val="init"/>
        </dgm:presLayoutVars>
      </dgm:prSet>
      <dgm:spPr/>
    </dgm:pt>
    <dgm:pt modelId="{85909BD2-DDA0-9B41-B258-F60D24A4C8F5}" type="pres">
      <dgm:prSet presAssocID="{07BA5C09-03DE-1140-BBC1-79F5A143A33C}" presName="rootComposite1" presStyleCnt="0"/>
      <dgm:spPr/>
    </dgm:pt>
    <dgm:pt modelId="{B56534F2-3529-3E40-9D69-1CB31178B7FF}" type="pres">
      <dgm:prSet presAssocID="{07BA5C09-03DE-1140-BBC1-79F5A143A33C}" presName="rootText1" presStyleLbl="node0" presStyleIdx="1" presStyleCnt="3">
        <dgm:presLayoutVars>
          <dgm:chPref val="3"/>
        </dgm:presLayoutVars>
      </dgm:prSet>
      <dgm:spPr>
        <a:prstGeom prst="roundRect">
          <a:avLst/>
        </a:prstGeom>
      </dgm:spPr>
    </dgm:pt>
    <dgm:pt modelId="{D18897A0-55E3-BE43-907E-7B27E5D6BD13}" type="pres">
      <dgm:prSet presAssocID="{07BA5C09-03DE-1140-BBC1-79F5A143A33C}" presName="rootConnector1" presStyleLbl="node1" presStyleIdx="0" presStyleCnt="0"/>
      <dgm:spPr/>
    </dgm:pt>
    <dgm:pt modelId="{E0FAD2C3-A89B-EB4F-BD77-AE9F3531248A}" type="pres">
      <dgm:prSet presAssocID="{07BA5C09-03DE-1140-BBC1-79F5A143A33C}" presName="hierChild2" presStyleCnt="0"/>
      <dgm:spPr/>
    </dgm:pt>
    <dgm:pt modelId="{3A091472-76FE-A14B-B0F8-09F4D6025017}" type="pres">
      <dgm:prSet presAssocID="{D8DD9EAF-917C-444A-BA98-3AE82333345E}" presName="Name37" presStyleLbl="parChTrans1D2" presStyleIdx="0" presStyleCnt="2"/>
      <dgm:spPr/>
    </dgm:pt>
    <dgm:pt modelId="{E27D819E-0D7A-F04C-9103-D39B78FB13B8}" type="pres">
      <dgm:prSet presAssocID="{3E09C528-E9A8-1B4F-8CA9-C56029146A9F}" presName="hierRoot2" presStyleCnt="0">
        <dgm:presLayoutVars>
          <dgm:hierBranch val="init"/>
        </dgm:presLayoutVars>
      </dgm:prSet>
      <dgm:spPr/>
    </dgm:pt>
    <dgm:pt modelId="{B0D912CE-399A-DA43-B626-8042F7A74660}" type="pres">
      <dgm:prSet presAssocID="{3E09C528-E9A8-1B4F-8CA9-C56029146A9F}" presName="rootComposite" presStyleCnt="0"/>
      <dgm:spPr/>
    </dgm:pt>
    <dgm:pt modelId="{DB9F9786-571C-1E43-A6ED-2715634A6124}" type="pres">
      <dgm:prSet presAssocID="{3E09C528-E9A8-1B4F-8CA9-C56029146A9F}" presName="rootText" presStyleLbl="node2" presStyleIdx="0" presStyleCnt="2">
        <dgm:presLayoutVars>
          <dgm:chPref val="3"/>
        </dgm:presLayoutVars>
      </dgm:prSet>
      <dgm:spPr>
        <a:prstGeom prst="roundRect">
          <a:avLst/>
        </a:prstGeom>
      </dgm:spPr>
    </dgm:pt>
    <dgm:pt modelId="{F9CB8B2F-53F0-B14E-ADFF-ED8B6C6D6203}" type="pres">
      <dgm:prSet presAssocID="{3E09C528-E9A8-1B4F-8CA9-C56029146A9F}" presName="rootConnector" presStyleLbl="node2" presStyleIdx="0" presStyleCnt="2"/>
      <dgm:spPr/>
    </dgm:pt>
    <dgm:pt modelId="{B8695EDE-2A0C-4F41-B61C-FC3F06007B5C}" type="pres">
      <dgm:prSet presAssocID="{3E09C528-E9A8-1B4F-8CA9-C56029146A9F}" presName="hierChild4" presStyleCnt="0"/>
      <dgm:spPr/>
    </dgm:pt>
    <dgm:pt modelId="{1BE8AAA9-3F82-5147-A5B4-C83654E089ED}" type="pres">
      <dgm:prSet presAssocID="{F3EE0C35-2847-7A4B-8324-F25BD7E9AB7E}" presName="Name37" presStyleLbl="parChTrans1D3" presStyleIdx="0" presStyleCnt="3"/>
      <dgm:spPr/>
    </dgm:pt>
    <dgm:pt modelId="{87CE01D3-36B0-5748-8A01-C4F5CB183A95}" type="pres">
      <dgm:prSet presAssocID="{365937EB-8F95-BE41-9544-181F75B6AD7F}" presName="hierRoot2" presStyleCnt="0">
        <dgm:presLayoutVars>
          <dgm:hierBranch val="init"/>
        </dgm:presLayoutVars>
      </dgm:prSet>
      <dgm:spPr/>
    </dgm:pt>
    <dgm:pt modelId="{C8DE5F5D-C2B9-3946-A221-C90943DB0F6B}" type="pres">
      <dgm:prSet presAssocID="{365937EB-8F95-BE41-9544-181F75B6AD7F}" presName="rootComposite" presStyleCnt="0"/>
      <dgm:spPr/>
    </dgm:pt>
    <dgm:pt modelId="{DCF1D771-3622-7340-8929-0A38FAB281B0}" type="pres">
      <dgm:prSet presAssocID="{365937EB-8F95-BE41-9544-181F75B6AD7F}" presName="rootText" presStyleLbl="node3" presStyleIdx="0" presStyleCnt="3">
        <dgm:presLayoutVars>
          <dgm:chPref val="3"/>
        </dgm:presLayoutVars>
      </dgm:prSet>
      <dgm:spPr>
        <a:prstGeom prst="roundRect">
          <a:avLst/>
        </a:prstGeom>
      </dgm:spPr>
    </dgm:pt>
    <dgm:pt modelId="{1AFC4272-8059-2543-B5D8-3E447667EE48}" type="pres">
      <dgm:prSet presAssocID="{365937EB-8F95-BE41-9544-181F75B6AD7F}" presName="rootConnector" presStyleLbl="node3" presStyleIdx="0" presStyleCnt="3"/>
      <dgm:spPr/>
    </dgm:pt>
    <dgm:pt modelId="{EC2B5CE3-804E-EA48-83F4-15A6F5CCECB3}" type="pres">
      <dgm:prSet presAssocID="{365937EB-8F95-BE41-9544-181F75B6AD7F}" presName="hierChild4" presStyleCnt="0"/>
      <dgm:spPr/>
    </dgm:pt>
    <dgm:pt modelId="{D9B201E1-169C-FE46-A4A1-8B5979BB5616}" type="pres">
      <dgm:prSet presAssocID="{365937EB-8F95-BE41-9544-181F75B6AD7F}" presName="hierChild5" presStyleCnt="0"/>
      <dgm:spPr/>
    </dgm:pt>
    <dgm:pt modelId="{4BC1DA80-1A45-F240-BD4C-97666DA3995E}" type="pres">
      <dgm:prSet presAssocID="{24B1DE25-793B-3D43-A935-D07081D96805}" presName="Name37" presStyleLbl="parChTrans1D3" presStyleIdx="1" presStyleCnt="3"/>
      <dgm:spPr/>
    </dgm:pt>
    <dgm:pt modelId="{2E8C1982-43CD-A841-9294-B6F0CB47ABEA}" type="pres">
      <dgm:prSet presAssocID="{CBF83117-8150-B046-A9FB-B5E3F03FF54C}" presName="hierRoot2" presStyleCnt="0">
        <dgm:presLayoutVars>
          <dgm:hierBranch val="init"/>
        </dgm:presLayoutVars>
      </dgm:prSet>
      <dgm:spPr/>
    </dgm:pt>
    <dgm:pt modelId="{8B51AA0D-750F-7841-BFA4-B7D859CF54E1}" type="pres">
      <dgm:prSet presAssocID="{CBF83117-8150-B046-A9FB-B5E3F03FF54C}" presName="rootComposite" presStyleCnt="0"/>
      <dgm:spPr/>
    </dgm:pt>
    <dgm:pt modelId="{9740C774-B147-3D46-9721-D103E8AAF761}" type="pres">
      <dgm:prSet presAssocID="{CBF83117-8150-B046-A9FB-B5E3F03FF54C}" presName="rootText" presStyleLbl="node3" presStyleIdx="1" presStyleCnt="3">
        <dgm:presLayoutVars>
          <dgm:chPref val="3"/>
        </dgm:presLayoutVars>
      </dgm:prSet>
      <dgm:spPr>
        <a:prstGeom prst="roundRect">
          <a:avLst/>
        </a:prstGeom>
      </dgm:spPr>
    </dgm:pt>
    <dgm:pt modelId="{C4DEA5A7-E8F5-5545-834D-DEE912DD6F11}" type="pres">
      <dgm:prSet presAssocID="{CBF83117-8150-B046-A9FB-B5E3F03FF54C}" presName="rootConnector" presStyleLbl="node3" presStyleIdx="1" presStyleCnt="3"/>
      <dgm:spPr/>
    </dgm:pt>
    <dgm:pt modelId="{83D10AB1-3D6B-624E-9EDC-6F822AC16F85}" type="pres">
      <dgm:prSet presAssocID="{CBF83117-8150-B046-A9FB-B5E3F03FF54C}" presName="hierChild4" presStyleCnt="0"/>
      <dgm:spPr/>
    </dgm:pt>
    <dgm:pt modelId="{77FD1372-5AA8-6D42-A609-E1931DF5E1DE}" type="pres">
      <dgm:prSet presAssocID="{CBF83117-8150-B046-A9FB-B5E3F03FF54C}" presName="hierChild5" presStyleCnt="0"/>
      <dgm:spPr/>
    </dgm:pt>
    <dgm:pt modelId="{71A537A5-8BF8-7346-A431-44072C35ADF0}" type="pres">
      <dgm:prSet presAssocID="{948CF301-3E42-3742-9777-E309688BF6E5}" presName="Name37" presStyleLbl="parChTrans1D3" presStyleIdx="2" presStyleCnt="3"/>
      <dgm:spPr/>
    </dgm:pt>
    <dgm:pt modelId="{CEF4EA1B-69DC-CA4C-ACBE-1E36F321653F}" type="pres">
      <dgm:prSet presAssocID="{91B383B3-EA90-BE46-8202-3120F67ED7A4}" presName="hierRoot2" presStyleCnt="0">
        <dgm:presLayoutVars>
          <dgm:hierBranch val="init"/>
        </dgm:presLayoutVars>
      </dgm:prSet>
      <dgm:spPr/>
    </dgm:pt>
    <dgm:pt modelId="{15247BEB-AA78-024A-B5F0-AA14B3A1B63B}" type="pres">
      <dgm:prSet presAssocID="{91B383B3-EA90-BE46-8202-3120F67ED7A4}" presName="rootComposite" presStyleCnt="0"/>
      <dgm:spPr/>
    </dgm:pt>
    <dgm:pt modelId="{A90A28E9-2849-8C4D-9506-AFDF5F598432}" type="pres">
      <dgm:prSet presAssocID="{91B383B3-EA90-BE46-8202-3120F67ED7A4}" presName="rootText" presStyleLbl="node3" presStyleIdx="2" presStyleCnt="3">
        <dgm:presLayoutVars>
          <dgm:chPref val="3"/>
        </dgm:presLayoutVars>
      </dgm:prSet>
      <dgm:spPr>
        <a:prstGeom prst="roundRect">
          <a:avLst/>
        </a:prstGeom>
      </dgm:spPr>
    </dgm:pt>
    <dgm:pt modelId="{80078572-51D5-FA40-8357-4E61360E0137}" type="pres">
      <dgm:prSet presAssocID="{91B383B3-EA90-BE46-8202-3120F67ED7A4}" presName="rootConnector" presStyleLbl="node3" presStyleIdx="2" presStyleCnt="3"/>
      <dgm:spPr/>
    </dgm:pt>
    <dgm:pt modelId="{B3AEC581-7997-5843-A827-5E913FD24934}" type="pres">
      <dgm:prSet presAssocID="{91B383B3-EA90-BE46-8202-3120F67ED7A4}" presName="hierChild4" presStyleCnt="0"/>
      <dgm:spPr/>
    </dgm:pt>
    <dgm:pt modelId="{52910FE3-238F-B34D-8DEC-2CA3BBC30C74}" type="pres">
      <dgm:prSet presAssocID="{91B383B3-EA90-BE46-8202-3120F67ED7A4}" presName="hierChild5" presStyleCnt="0"/>
      <dgm:spPr/>
    </dgm:pt>
    <dgm:pt modelId="{78276C05-DA42-A74A-91EE-C07365956D4C}" type="pres">
      <dgm:prSet presAssocID="{3E09C528-E9A8-1B4F-8CA9-C56029146A9F}" presName="hierChild5" presStyleCnt="0"/>
      <dgm:spPr/>
    </dgm:pt>
    <dgm:pt modelId="{E46A5840-316A-CD4A-912A-98AB9DEAA53F}" type="pres">
      <dgm:prSet presAssocID="{BDBF261A-E208-024E-AC13-1AC27B32A2D6}" presName="Name37" presStyleLbl="parChTrans1D2" presStyleIdx="1" presStyleCnt="2"/>
      <dgm:spPr/>
    </dgm:pt>
    <dgm:pt modelId="{8B218C6C-0F52-934B-8540-6AD24A767E78}" type="pres">
      <dgm:prSet presAssocID="{60F77BF0-09D3-9F40-A5C7-CBDE2560EC8A}" presName="hierRoot2" presStyleCnt="0">
        <dgm:presLayoutVars>
          <dgm:hierBranch val="init"/>
        </dgm:presLayoutVars>
      </dgm:prSet>
      <dgm:spPr/>
    </dgm:pt>
    <dgm:pt modelId="{205F69BE-A95E-0246-84F6-4BF0A2BD0A0D}" type="pres">
      <dgm:prSet presAssocID="{60F77BF0-09D3-9F40-A5C7-CBDE2560EC8A}" presName="rootComposite" presStyleCnt="0"/>
      <dgm:spPr/>
    </dgm:pt>
    <dgm:pt modelId="{360D52E3-7627-8947-9B29-EFCF93D70F4A}" type="pres">
      <dgm:prSet presAssocID="{60F77BF0-09D3-9F40-A5C7-CBDE2560EC8A}" presName="rootText" presStyleLbl="node2" presStyleIdx="1" presStyleCnt="2">
        <dgm:presLayoutVars>
          <dgm:chPref val="3"/>
        </dgm:presLayoutVars>
      </dgm:prSet>
      <dgm:spPr>
        <a:prstGeom prst="roundRect">
          <a:avLst/>
        </a:prstGeom>
      </dgm:spPr>
    </dgm:pt>
    <dgm:pt modelId="{CC6F4530-51A4-D447-B69A-8BFF92594B14}" type="pres">
      <dgm:prSet presAssocID="{60F77BF0-09D3-9F40-A5C7-CBDE2560EC8A}" presName="rootConnector" presStyleLbl="node2" presStyleIdx="1" presStyleCnt="2"/>
      <dgm:spPr/>
    </dgm:pt>
    <dgm:pt modelId="{6023716F-AE06-0F42-8E8D-E1FD0F851AD3}" type="pres">
      <dgm:prSet presAssocID="{60F77BF0-09D3-9F40-A5C7-CBDE2560EC8A}" presName="hierChild4" presStyleCnt="0"/>
      <dgm:spPr/>
    </dgm:pt>
    <dgm:pt modelId="{42FA6C0B-8D69-9745-B34F-B239B0C174B4}" type="pres">
      <dgm:prSet presAssocID="{60F77BF0-09D3-9F40-A5C7-CBDE2560EC8A}" presName="hierChild5" presStyleCnt="0"/>
      <dgm:spPr/>
    </dgm:pt>
    <dgm:pt modelId="{B01AF8ED-8187-264C-B485-C0384E90C307}" type="pres">
      <dgm:prSet presAssocID="{07BA5C09-03DE-1140-BBC1-79F5A143A33C}" presName="hierChild3" presStyleCnt="0"/>
      <dgm:spPr/>
    </dgm:pt>
    <dgm:pt modelId="{096A0364-4860-9E4A-8AB6-194C08F74554}" type="pres">
      <dgm:prSet presAssocID="{4A382955-C8AE-1A44-A667-1E58C09D48BE}" presName="hierRoot1" presStyleCnt="0">
        <dgm:presLayoutVars>
          <dgm:hierBranch val="init"/>
        </dgm:presLayoutVars>
      </dgm:prSet>
      <dgm:spPr/>
    </dgm:pt>
    <dgm:pt modelId="{ADD5A40C-1727-794C-9888-846428870F4C}" type="pres">
      <dgm:prSet presAssocID="{4A382955-C8AE-1A44-A667-1E58C09D48BE}" presName="rootComposite1" presStyleCnt="0"/>
      <dgm:spPr/>
    </dgm:pt>
    <dgm:pt modelId="{C359D9DE-EB15-054A-B33D-3B66F532ECC7}" type="pres">
      <dgm:prSet presAssocID="{4A382955-C8AE-1A44-A667-1E58C09D48BE}" presName="rootText1" presStyleLbl="node0" presStyleIdx="2" presStyleCnt="3">
        <dgm:presLayoutVars>
          <dgm:chPref val="3"/>
        </dgm:presLayoutVars>
      </dgm:prSet>
      <dgm:spPr>
        <a:prstGeom prst="roundRect">
          <a:avLst/>
        </a:prstGeom>
      </dgm:spPr>
    </dgm:pt>
    <dgm:pt modelId="{64FB112F-0872-BA47-B42A-DD4F54B2F0DF}" type="pres">
      <dgm:prSet presAssocID="{4A382955-C8AE-1A44-A667-1E58C09D48BE}" presName="rootConnector1" presStyleLbl="node1" presStyleIdx="0" presStyleCnt="0"/>
      <dgm:spPr/>
    </dgm:pt>
    <dgm:pt modelId="{A818F68E-CC41-3B4A-B567-85B816590545}" type="pres">
      <dgm:prSet presAssocID="{4A382955-C8AE-1A44-A667-1E58C09D48BE}" presName="hierChild2" presStyleCnt="0"/>
      <dgm:spPr/>
    </dgm:pt>
    <dgm:pt modelId="{2748B20D-98EA-0244-AEE5-BE9D8A902A77}" type="pres">
      <dgm:prSet presAssocID="{4A382955-C8AE-1A44-A667-1E58C09D48BE}" presName="hierChild3" presStyleCnt="0"/>
      <dgm:spPr/>
    </dgm:pt>
  </dgm:ptLst>
  <dgm:cxnLst>
    <dgm:cxn modelId="{31B42F0F-F518-7649-88FB-97663CACDE0A}" srcId="{07BA5C09-03DE-1140-BBC1-79F5A143A33C}" destId="{60F77BF0-09D3-9F40-A5C7-CBDE2560EC8A}" srcOrd="1" destOrd="0" parTransId="{BDBF261A-E208-024E-AC13-1AC27B32A2D6}" sibTransId="{78EAAE63-089A-EF49-893F-42AEE9099D9C}"/>
    <dgm:cxn modelId="{A8ADF41C-28BC-BA46-9CA1-6C7471363CD0}" type="presOf" srcId="{91B383B3-EA90-BE46-8202-3120F67ED7A4}" destId="{A90A28E9-2849-8C4D-9506-AFDF5F598432}" srcOrd="0" destOrd="0" presId="urn:microsoft.com/office/officeart/2005/8/layout/orgChart1"/>
    <dgm:cxn modelId="{AACD211F-593A-534C-BA93-8581D85BC94D}" type="presOf" srcId="{91B383B3-EA90-BE46-8202-3120F67ED7A4}" destId="{80078572-51D5-FA40-8357-4E61360E0137}" srcOrd="1" destOrd="0" presId="urn:microsoft.com/office/officeart/2005/8/layout/orgChart1"/>
    <dgm:cxn modelId="{37E89B28-C6B0-A94D-9D06-D410B43EC829}" type="presOf" srcId="{60F77BF0-09D3-9F40-A5C7-CBDE2560EC8A}" destId="{CC6F4530-51A4-D447-B69A-8BFF92594B14}" srcOrd="1" destOrd="0" presId="urn:microsoft.com/office/officeart/2005/8/layout/orgChart1"/>
    <dgm:cxn modelId="{1BC53B2A-C63D-EA41-96F2-3DBB060ADF25}" type="presOf" srcId="{BDBF261A-E208-024E-AC13-1AC27B32A2D6}" destId="{E46A5840-316A-CD4A-912A-98AB9DEAA53F}" srcOrd="0" destOrd="0" presId="urn:microsoft.com/office/officeart/2005/8/layout/orgChart1"/>
    <dgm:cxn modelId="{26494331-8434-C049-AC70-ECC50E8BDDF3}" type="presOf" srcId="{F3EE0C35-2847-7A4B-8324-F25BD7E9AB7E}" destId="{1BE8AAA9-3F82-5147-A5B4-C83654E089ED}" srcOrd="0" destOrd="0" presId="urn:microsoft.com/office/officeart/2005/8/layout/orgChart1"/>
    <dgm:cxn modelId="{EE9DA936-EDFE-8442-8A93-32C7972300AC}" srcId="{07BA5C09-03DE-1140-BBC1-79F5A143A33C}" destId="{3E09C528-E9A8-1B4F-8CA9-C56029146A9F}" srcOrd="0" destOrd="0" parTransId="{D8DD9EAF-917C-444A-BA98-3AE82333345E}" sibTransId="{CA60371A-BC9D-F14B-BAD9-48D47020AB89}"/>
    <dgm:cxn modelId="{B23AAF38-C7B1-9E4B-9CF1-5735F05E2D1A}" type="presOf" srcId="{CBF83117-8150-B046-A9FB-B5E3F03FF54C}" destId="{C4DEA5A7-E8F5-5545-834D-DEE912DD6F11}" srcOrd="1" destOrd="0" presId="urn:microsoft.com/office/officeart/2005/8/layout/orgChart1"/>
    <dgm:cxn modelId="{2D989939-4F3F-9C4D-AC9B-0CE5B7ACE116}" srcId="{327C8C80-CA22-40CE-816B-3E6D26BB2754}" destId="{4A382955-C8AE-1A44-A667-1E58C09D48BE}" srcOrd="2" destOrd="0" parTransId="{045B4FF1-33FE-3C40-A382-9D3FE8E309D2}" sibTransId="{E54C6D75-D9FB-2843-9403-7B6B00FAB091}"/>
    <dgm:cxn modelId="{EF9E213F-A200-004E-A894-A46547DF8F57}" srcId="{3E09C528-E9A8-1B4F-8CA9-C56029146A9F}" destId="{365937EB-8F95-BE41-9544-181F75B6AD7F}" srcOrd="0" destOrd="0" parTransId="{F3EE0C35-2847-7A4B-8324-F25BD7E9AB7E}" sibTransId="{5150822A-ABFC-F04F-8547-728EB9BAB123}"/>
    <dgm:cxn modelId="{24554643-92C0-D046-8AD1-642BE8517152}" type="presOf" srcId="{24B1DE25-793B-3D43-A935-D07081D96805}" destId="{4BC1DA80-1A45-F240-BD4C-97666DA3995E}" srcOrd="0" destOrd="0" presId="urn:microsoft.com/office/officeart/2005/8/layout/orgChart1"/>
    <dgm:cxn modelId="{4CBBE146-F8BB-2142-A368-6FE8AE387CCA}" type="presOf" srcId="{4A382955-C8AE-1A44-A667-1E58C09D48BE}" destId="{64FB112F-0872-BA47-B42A-DD4F54B2F0DF}" srcOrd="1" destOrd="0" presId="urn:microsoft.com/office/officeart/2005/8/layout/orgChart1"/>
    <dgm:cxn modelId="{A2917261-4CA2-6846-AD8F-81DA1ACACAEF}" type="presOf" srcId="{948CF301-3E42-3742-9777-E309688BF6E5}" destId="{71A537A5-8BF8-7346-A431-44072C35ADF0}" srcOrd="0" destOrd="0" presId="urn:microsoft.com/office/officeart/2005/8/layout/orgChart1"/>
    <dgm:cxn modelId="{6672E46A-5B52-D749-A364-485DE9DEEDD8}" type="presOf" srcId="{07BA5C09-03DE-1140-BBC1-79F5A143A33C}" destId="{D18897A0-55E3-BE43-907E-7B27E5D6BD13}" srcOrd="1" destOrd="0" presId="urn:microsoft.com/office/officeart/2005/8/layout/orgChart1"/>
    <dgm:cxn modelId="{5308DD75-7F3F-4A7A-A0DF-43A2E505FD85}" srcId="{327C8C80-CA22-40CE-816B-3E6D26BB2754}" destId="{5FD755A7-239E-446B-BA45-9394F7AD8C42}" srcOrd="0" destOrd="0" parTransId="{E8F956FD-AAD9-42BB-9217-6AAECA7E638E}" sibTransId="{D5770F98-BF79-45F4-829F-F84D3899864A}"/>
    <dgm:cxn modelId="{60F09579-72D4-AF4D-A826-92831697863D}" type="presOf" srcId="{365937EB-8F95-BE41-9544-181F75B6AD7F}" destId="{DCF1D771-3622-7340-8929-0A38FAB281B0}" srcOrd="0" destOrd="0" presId="urn:microsoft.com/office/officeart/2005/8/layout/orgChart1"/>
    <dgm:cxn modelId="{9A941985-328B-9240-BF52-49E24FAEC4F0}" type="presOf" srcId="{60F77BF0-09D3-9F40-A5C7-CBDE2560EC8A}" destId="{360D52E3-7627-8947-9B29-EFCF93D70F4A}" srcOrd="0" destOrd="0" presId="urn:microsoft.com/office/officeart/2005/8/layout/orgChart1"/>
    <dgm:cxn modelId="{CE560099-111E-F34B-9761-E536211B5E10}" srcId="{3E09C528-E9A8-1B4F-8CA9-C56029146A9F}" destId="{91B383B3-EA90-BE46-8202-3120F67ED7A4}" srcOrd="2" destOrd="0" parTransId="{948CF301-3E42-3742-9777-E309688BF6E5}" sibTransId="{1383F47A-6D93-8A4B-AE81-6E5B6664E328}"/>
    <dgm:cxn modelId="{25FDC5A2-8E77-46A6-8216-E1BF8C5BDC3F}" type="presOf" srcId="{327C8C80-CA22-40CE-816B-3E6D26BB2754}" destId="{403F41D3-9E89-4F25-BE10-380223666895}" srcOrd="0" destOrd="0" presId="urn:microsoft.com/office/officeart/2005/8/layout/orgChart1"/>
    <dgm:cxn modelId="{A57687A6-3BA7-C14F-886A-5652C662A2D8}" srcId="{327C8C80-CA22-40CE-816B-3E6D26BB2754}" destId="{07BA5C09-03DE-1140-BBC1-79F5A143A33C}" srcOrd="1" destOrd="0" parTransId="{0F8BB6BC-D603-D649-A526-317C511FF009}" sibTransId="{B86F14E6-10CF-E44C-9AC4-B97345B8D905}"/>
    <dgm:cxn modelId="{0131E2B0-6856-6B4A-8F1C-557743379985}" type="presOf" srcId="{3E09C528-E9A8-1B4F-8CA9-C56029146A9F}" destId="{F9CB8B2F-53F0-B14E-ADFF-ED8B6C6D6203}" srcOrd="1" destOrd="0" presId="urn:microsoft.com/office/officeart/2005/8/layout/orgChart1"/>
    <dgm:cxn modelId="{B6A446B2-5C13-9043-82C6-F2107F9F8309}" type="presOf" srcId="{D8DD9EAF-917C-444A-BA98-3AE82333345E}" destId="{3A091472-76FE-A14B-B0F8-09F4D6025017}" srcOrd="0" destOrd="0" presId="urn:microsoft.com/office/officeart/2005/8/layout/orgChart1"/>
    <dgm:cxn modelId="{188E1CB9-1C6D-CA45-903F-F46D87C1F00E}" type="presOf" srcId="{3E09C528-E9A8-1B4F-8CA9-C56029146A9F}" destId="{DB9F9786-571C-1E43-A6ED-2715634A6124}" srcOrd="0" destOrd="0" presId="urn:microsoft.com/office/officeart/2005/8/layout/orgChart1"/>
    <dgm:cxn modelId="{818411CC-D3BB-6C41-AAE4-CB06BE141C5F}" type="presOf" srcId="{4A382955-C8AE-1A44-A667-1E58C09D48BE}" destId="{C359D9DE-EB15-054A-B33D-3B66F532ECC7}" srcOrd="0" destOrd="0" presId="urn:microsoft.com/office/officeart/2005/8/layout/orgChart1"/>
    <dgm:cxn modelId="{A00CF4D2-FA3A-49FA-B9C3-77A110861160}" type="presOf" srcId="{5FD755A7-239E-446B-BA45-9394F7AD8C42}" destId="{50149BD2-C2D4-466B-9972-674F87E2FCB5}" srcOrd="0" destOrd="0" presId="urn:microsoft.com/office/officeart/2005/8/layout/orgChart1"/>
    <dgm:cxn modelId="{C93F53D6-A446-2D43-9E5D-911705F70A4D}" type="presOf" srcId="{365937EB-8F95-BE41-9544-181F75B6AD7F}" destId="{1AFC4272-8059-2543-B5D8-3E447667EE48}" srcOrd="1" destOrd="0" presId="urn:microsoft.com/office/officeart/2005/8/layout/orgChart1"/>
    <dgm:cxn modelId="{4104EAE2-7B4E-E84F-BFA7-3F33319ACF6E}" type="presOf" srcId="{07BA5C09-03DE-1140-BBC1-79F5A143A33C}" destId="{B56534F2-3529-3E40-9D69-1CB31178B7FF}" srcOrd="0" destOrd="0" presId="urn:microsoft.com/office/officeart/2005/8/layout/orgChart1"/>
    <dgm:cxn modelId="{B722D8E3-FFFB-405D-B5C9-C073B1810734}" type="presOf" srcId="{5FD755A7-239E-446B-BA45-9394F7AD8C42}" destId="{E3F1A05B-E212-4D67-81A3-645CF32257C4}" srcOrd="1" destOrd="0" presId="urn:microsoft.com/office/officeart/2005/8/layout/orgChart1"/>
    <dgm:cxn modelId="{02CD9BE9-DB1F-2E4D-8B4A-66D58563DC95}" srcId="{3E09C528-E9A8-1B4F-8CA9-C56029146A9F}" destId="{CBF83117-8150-B046-A9FB-B5E3F03FF54C}" srcOrd="1" destOrd="0" parTransId="{24B1DE25-793B-3D43-A935-D07081D96805}" sibTransId="{4111CB7C-642C-BB43-BC1C-AAE5314FC686}"/>
    <dgm:cxn modelId="{54C21CF3-9560-D646-853E-277BA3D0495C}" type="presOf" srcId="{CBF83117-8150-B046-A9FB-B5E3F03FF54C}" destId="{9740C774-B147-3D46-9721-D103E8AAF761}" srcOrd="0" destOrd="0" presId="urn:microsoft.com/office/officeart/2005/8/layout/orgChart1"/>
    <dgm:cxn modelId="{8AE29015-540C-4BD5-B470-4E07A8D94236}" type="presParOf" srcId="{403F41D3-9E89-4F25-BE10-380223666895}" destId="{68B5356C-8FBE-41A6-9CEA-060FBF1C3C05}" srcOrd="0" destOrd="0" presId="urn:microsoft.com/office/officeart/2005/8/layout/orgChart1"/>
    <dgm:cxn modelId="{3E81446E-0789-46CF-B9E0-126990CE87D1}" type="presParOf" srcId="{68B5356C-8FBE-41A6-9CEA-060FBF1C3C05}" destId="{B5ABA5D2-25C3-429D-8719-72E098A8D7C6}" srcOrd="0" destOrd="0" presId="urn:microsoft.com/office/officeart/2005/8/layout/orgChart1"/>
    <dgm:cxn modelId="{2E079A2F-45DE-4FE2-8733-6D379AE4CDEE}" type="presParOf" srcId="{B5ABA5D2-25C3-429D-8719-72E098A8D7C6}" destId="{50149BD2-C2D4-466B-9972-674F87E2FCB5}" srcOrd="0" destOrd="0" presId="urn:microsoft.com/office/officeart/2005/8/layout/orgChart1"/>
    <dgm:cxn modelId="{37AF838E-F932-4217-A42E-2EDDAE2238BE}" type="presParOf" srcId="{B5ABA5D2-25C3-429D-8719-72E098A8D7C6}" destId="{E3F1A05B-E212-4D67-81A3-645CF32257C4}" srcOrd="1" destOrd="0" presId="urn:microsoft.com/office/officeart/2005/8/layout/orgChart1"/>
    <dgm:cxn modelId="{F8474EF4-6927-4BF6-A09B-31C0F49587E2}" type="presParOf" srcId="{68B5356C-8FBE-41A6-9CEA-060FBF1C3C05}" destId="{11DB7658-5F32-489C-A4F9-F450610A6FE4}" srcOrd="1" destOrd="0" presId="urn:microsoft.com/office/officeart/2005/8/layout/orgChart1"/>
    <dgm:cxn modelId="{C5F9BE88-CAF6-4FF6-958E-96A9263119CF}" type="presParOf" srcId="{68B5356C-8FBE-41A6-9CEA-060FBF1C3C05}" destId="{8216A928-F1A0-4C47-A5EE-434E4CCAA77F}" srcOrd="2" destOrd="0" presId="urn:microsoft.com/office/officeart/2005/8/layout/orgChart1"/>
    <dgm:cxn modelId="{3C720B29-6022-4447-AD49-90B73057C06E}" type="presParOf" srcId="{403F41D3-9E89-4F25-BE10-380223666895}" destId="{DD4E376E-7ECE-E142-9DCD-BA06274B9DAB}" srcOrd="1" destOrd="0" presId="urn:microsoft.com/office/officeart/2005/8/layout/orgChart1"/>
    <dgm:cxn modelId="{ECA469C1-9103-484B-971D-D70648F62B83}" type="presParOf" srcId="{DD4E376E-7ECE-E142-9DCD-BA06274B9DAB}" destId="{85909BD2-DDA0-9B41-B258-F60D24A4C8F5}" srcOrd="0" destOrd="0" presId="urn:microsoft.com/office/officeart/2005/8/layout/orgChart1"/>
    <dgm:cxn modelId="{83EF9F65-A883-864F-BB93-9FEEC5D7FE31}" type="presParOf" srcId="{85909BD2-DDA0-9B41-B258-F60D24A4C8F5}" destId="{B56534F2-3529-3E40-9D69-1CB31178B7FF}" srcOrd="0" destOrd="0" presId="urn:microsoft.com/office/officeart/2005/8/layout/orgChart1"/>
    <dgm:cxn modelId="{120EA9B0-B73B-FE47-8E72-AECEE921EDE7}" type="presParOf" srcId="{85909BD2-DDA0-9B41-B258-F60D24A4C8F5}" destId="{D18897A0-55E3-BE43-907E-7B27E5D6BD13}" srcOrd="1" destOrd="0" presId="urn:microsoft.com/office/officeart/2005/8/layout/orgChart1"/>
    <dgm:cxn modelId="{40D53D24-FF19-EB43-93DA-3DAF4BCB1695}" type="presParOf" srcId="{DD4E376E-7ECE-E142-9DCD-BA06274B9DAB}" destId="{E0FAD2C3-A89B-EB4F-BD77-AE9F3531248A}" srcOrd="1" destOrd="0" presId="urn:microsoft.com/office/officeart/2005/8/layout/orgChart1"/>
    <dgm:cxn modelId="{35D835C7-04B4-274F-BAC1-6737BE955037}" type="presParOf" srcId="{E0FAD2C3-A89B-EB4F-BD77-AE9F3531248A}" destId="{3A091472-76FE-A14B-B0F8-09F4D6025017}" srcOrd="0" destOrd="0" presId="urn:microsoft.com/office/officeart/2005/8/layout/orgChart1"/>
    <dgm:cxn modelId="{B33B08A6-1750-114D-A3C0-2316C12AC5CD}" type="presParOf" srcId="{E0FAD2C3-A89B-EB4F-BD77-AE9F3531248A}" destId="{E27D819E-0D7A-F04C-9103-D39B78FB13B8}" srcOrd="1" destOrd="0" presId="urn:microsoft.com/office/officeart/2005/8/layout/orgChart1"/>
    <dgm:cxn modelId="{7943CB8D-A2FA-CD44-9DFE-5F1AA58598AE}" type="presParOf" srcId="{E27D819E-0D7A-F04C-9103-D39B78FB13B8}" destId="{B0D912CE-399A-DA43-B626-8042F7A74660}" srcOrd="0" destOrd="0" presId="urn:microsoft.com/office/officeart/2005/8/layout/orgChart1"/>
    <dgm:cxn modelId="{9F9F470E-28A8-C540-9A75-76B59A90A2BB}" type="presParOf" srcId="{B0D912CE-399A-DA43-B626-8042F7A74660}" destId="{DB9F9786-571C-1E43-A6ED-2715634A6124}" srcOrd="0" destOrd="0" presId="urn:microsoft.com/office/officeart/2005/8/layout/orgChart1"/>
    <dgm:cxn modelId="{C729B48C-8478-8F42-BCFE-61FF83DB9A2B}" type="presParOf" srcId="{B0D912CE-399A-DA43-B626-8042F7A74660}" destId="{F9CB8B2F-53F0-B14E-ADFF-ED8B6C6D6203}" srcOrd="1" destOrd="0" presId="urn:microsoft.com/office/officeart/2005/8/layout/orgChart1"/>
    <dgm:cxn modelId="{1FC8B87D-29D1-7847-962D-18C7B4B5B169}" type="presParOf" srcId="{E27D819E-0D7A-F04C-9103-D39B78FB13B8}" destId="{B8695EDE-2A0C-4F41-B61C-FC3F06007B5C}" srcOrd="1" destOrd="0" presId="urn:microsoft.com/office/officeart/2005/8/layout/orgChart1"/>
    <dgm:cxn modelId="{D6D0D61F-7EF0-5B4F-8FAC-7CB42AB519CD}" type="presParOf" srcId="{B8695EDE-2A0C-4F41-B61C-FC3F06007B5C}" destId="{1BE8AAA9-3F82-5147-A5B4-C83654E089ED}" srcOrd="0" destOrd="0" presId="urn:microsoft.com/office/officeart/2005/8/layout/orgChart1"/>
    <dgm:cxn modelId="{6A21A4D3-E774-5144-ABFC-7D778B432D09}" type="presParOf" srcId="{B8695EDE-2A0C-4F41-B61C-FC3F06007B5C}" destId="{87CE01D3-36B0-5748-8A01-C4F5CB183A95}" srcOrd="1" destOrd="0" presId="urn:microsoft.com/office/officeart/2005/8/layout/orgChart1"/>
    <dgm:cxn modelId="{D7080BD1-DA8F-1E44-A69B-55223024207C}" type="presParOf" srcId="{87CE01D3-36B0-5748-8A01-C4F5CB183A95}" destId="{C8DE5F5D-C2B9-3946-A221-C90943DB0F6B}" srcOrd="0" destOrd="0" presId="urn:microsoft.com/office/officeart/2005/8/layout/orgChart1"/>
    <dgm:cxn modelId="{D9FC9675-B5FA-C04E-9A0F-54517C0BB964}" type="presParOf" srcId="{C8DE5F5D-C2B9-3946-A221-C90943DB0F6B}" destId="{DCF1D771-3622-7340-8929-0A38FAB281B0}" srcOrd="0" destOrd="0" presId="urn:microsoft.com/office/officeart/2005/8/layout/orgChart1"/>
    <dgm:cxn modelId="{E7C4C05A-0469-8946-90CD-4D4CD5A99BBF}" type="presParOf" srcId="{C8DE5F5D-C2B9-3946-A221-C90943DB0F6B}" destId="{1AFC4272-8059-2543-B5D8-3E447667EE48}" srcOrd="1" destOrd="0" presId="urn:microsoft.com/office/officeart/2005/8/layout/orgChart1"/>
    <dgm:cxn modelId="{901373B5-F7C1-224F-B833-7183679A1A5D}" type="presParOf" srcId="{87CE01D3-36B0-5748-8A01-C4F5CB183A95}" destId="{EC2B5CE3-804E-EA48-83F4-15A6F5CCECB3}" srcOrd="1" destOrd="0" presId="urn:microsoft.com/office/officeart/2005/8/layout/orgChart1"/>
    <dgm:cxn modelId="{56623F2F-EAC5-DC4D-91D6-0186C40F0C31}" type="presParOf" srcId="{87CE01D3-36B0-5748-8A01-C4F5CB183A95}" destId="{D9B201E1-169C-FE46-A4A1-8B5979BB5616}" srcOrd="2" destOrd="0" presId="urn:microsoft.com/office/officeart/2005/8/layout/orgChart1"/>
    <dgm:cxn modelId="{E0A30657-B606-5444-B8C4-483402778EA9}" type="presParOf" srcId="{B8695EDE-2A0C-4F41-B61C-FC3F06007B5C}" destId="{4BC1DA80-1A45-F240-BD4C-97666DA3995E}" srcOrd="2" destOrd="0" presId="urn:microsoft.com/office/officeart/2005/8/layout/orgChart1"/>
    <dgm:cxn modelId="{472EFF1D-BDDE-814C-AE59-F79004E1C99B}" type="presParOf" srcId="{B8695EDE-2A0C-4F41-B61C-FC3F06007B5C}" destId="{2E8C1982-43CD-A841-9294-B6F0CB47ABEA}" srcOrd="3" destOrd="0" presId="urn:microsoft.com/office/officeart/2005/8/layout/orgChart1"/>
    <dgm:cxn modelId="{7D834868-B58F-BB40-9274-312B56D17462}" type="presParOf" srcId="{2E8C1982-43CD-A841-9294-B6F0CB47ABEA}" destId="{8B51AA0D-750F-7841-BFA4-B7D859CF54E1}" srcOrd="0" destOrd="0" presId="urn:microsoft.com/office/officeart/2005/8/layout/orgChart1"/>
    <dgm:cxn modelId="{A735091B-AAA6-EE4F-B619-DA88FF3290BD}" type="presParOf" srcId="{8B51AA0D-750F-7841-BFA4-B7D859CF54E1}" destId="{9740C774-B147-3D46-9721-D103E8AAF761}" srcOrd="0" destOrd="0" presId="urn:microsoft.com/office/officeart/2005/8/layout/orgChart1"/>
    <dgm:cxn modelId="{3A095A8B-D50E-D843-9DA8-6222A377A922}" type="presParOf" srcId="{8B51AA0D-750F-7841-BFA4-B7D859CF54E1}" destId="{C4DEA5A7-E8F5-5545-834D-DEE912DD6F11}" srcOrd="1" destOrd="0" presId="urn:microsoft.com/office/officeart/2005/8/layout/orgChart1"/>
    <dgm:cxn modelId="{104FD1F8-DCFB-BF4A-ACD1-41E34FB0B7C5}" type="presParOf" srcId="{2E8C1982-43CD-A841-9294-B6F0CB47ABEA}" destId="{83D10AB1-3D6B-624E-9EDC-6F822AC16F85}" srcOrd="1" destOrd="0" presId="urn:microsoft.com/office/officeart/2005/8/layout/orgChart1"/>
    <dgm:cxn modelId="{BF6560BB-E00D-3641-A84F-AC71DFF9D0EA}" type="presParOf" srcId="{2E8C1982-43CD-A841-9294-B6F0CB47ABEA}" destId="{77FD1372-5AA8-6D42-A609-E1931DF5E1DE}" srcOrd="2" destOrd="0" presId="urn:microsoft.com/office/officeart/2005/8/layout/orgChart1"/>
    <dgm:cxn modelId="{932BA462-8CC2-F642-A736-FFFA62AEC3C1}" type="presParOf" srcId="{B8695EDE-2A0C-4F41-B61C-FC3F06007B5C}" destId="{71A537A5-8BF8-7346-A431-44072C35ADF0}" srcOrd="4" destOrd="0" presId="urn:microsoft.com/office/officeart/2005/8/layout/orgChart1"/>
    <dgm:cxn modelId="{62B73ACE-B0EE-A74A-A588-8F2E9265D54D}" type="presParOf" srcId="{B8695EDE-2A0C-4F41-B61C-FC3F06007B5C}" destId="{CEF4EA1B-69DC-CA4C-ACBE-1E36F321653F}" srcOrd="5" destOrd="0" presId="urn:microsoft.com/office/officeart/2005/8/layout/orgChart1"/>
    <dgm:cxn modelId="{CA04A030-690E-754D-BD67-05D1EADFE074}" type="presParOf" srcId="{CEF4EA1B-69DC-CA4C-ACBE-1E36F321653F}" destId="{15247BEB-AA78-024A-B5F0-AA14B3A1B63B}" srcOrd="0" destOrd="0" presId="urn:microsoft.com/office/officeart/2005/8/layout/orgChart1"/>
    <dgm:cxn modelId="{8FD01AA7-7A9C-1941-B8C2-E04C0169B254}" type="presParOf" srcId="{15247BEB-AA78-024A-B5F0-AA14B3A1B63B}" destId="{A90A28E9-2849-8C4D-9506-AFDF5F598432}" srcOrd="0" destOrd="0" presId="urn:microsoft.com/office/officeart/2005/8/layout/orgChart1"/>
    <dgm:cxn modelId="{BB963454-8E97-1249-A4FF-1C10F34701DA}" type="presParOf" srcId="{15247BEB-AA78-024A-B5F0-AA14B3A1B63B}" destId="{80078572-51D5-FA40-8357-4E61360E0137}" srcOrd="1" destOrd="0" presId="urn:microsoft.com/office/officeart/2005/8/layout/orgChart1"/>
    <dgm:cxn modelId="{B54D3908-5CC5-6949-9D98-552FF86DE96B}" type="presParOf" srcId="{CEF4EA1B-69DC-CA4C-ACBE-1E36F321653F}" destId="{B3AEC581-7997-5843-A827-5E913FD24934}" srcOrd="1" destOrd="0" presId="urn:microsoft.com/office/officeart/2005/8/layout/orgChart1"/>
    <dgm:cxn modelId="{706B745E-C5D6-E54A-8EB7-205C49625BA6}" type="presParOf" srcId="{CEF4EA1B-69DC-CA4C-ACBE-1E36F321653F}" destId="{52910FE3-238F-B34D-8DEC-2CA3BBC30C74}" srcOrd="2" destOrd="0" presId="urn:microsoft.com/office/officeart/2005/8/layout/orgChart1"/>
    <dgm:cxn modelId="{DCD81F29-FC63-7F40-AF60-219E1E08FC82}" type="presParOf" srcId="{E27D819E-0D7A-F04C-9103-D39B78FB13B8}" destId="{78276C05-DA42-A74A-91EE-C07365956D4C}" srcOrd="2" destOrd="0" presId="urn:microsoft.com/office/officeart/2005/8/layout/orgChart1"/>
    <dgm:cxn modelId="{D97818C5-3EE8-D846-9DCB-054C086C1E69}" type="presParOf" srcId="{E0FAD2C3-A89B-EB4F-BD77-AE9F3531248A}" destId="{E46A5840-316A-CD4A-912A-98AB9DEAA53F}" srcOrd="2" destOrd="0" presId="urn:microsoft.com/office/officeart/2005/8/layout/orgChart1"/>
    <dgm:cxn modelId="{769ADBD8-37B3-4645-9DD5-DE68FFD2918D}" type="presParOf" srcId="{E0FAD2C3-A89B-EB4F-BD77-AE9F3531248A}" destId="{8B218C6C-0F52-934B-8540-6AD24A767E78}" srcOrd="3" destOrd="0" presId="urn:microsoft.com/office/officeart/2005/8/layout/orgChart1"/>
    <dgm:cxn modelId="{31566578-8017-604E-8A24-6F4B8D187330}" type="presParOf" srcId="{8B218C6C-0F52-934B-8540-6AD24A767E78}" destId="{205F69BE-A95E-0246-84F6-4BF0A2BD0A0D}" srcOrd="0" destOrd="0" presId="urn:microsoft.com/office/officeart/2005/8/layout/orgChart1"/>
    <dgm:cxn modelId="{EC36AA3E-225D-3848-91E0-AD59ED74F2F1}" type="presParOf" srcId="{205F69BE-A95E-0246-84F6-4BF0A2BD0A0D}" destId="{360D52E3-7627-8947-9B29-EFCF93D70F4A}" srcOrd="0" destOrd="0" presId="urn:microsoft.com/office/officeart/2005/8/layout/orgChart1"/>
    <dgm:cxn modelId="{6D1B0B9C-89BB-1944-BD8F-111DE71BA8A9}" type="presParOf" srcId="{205F69BE-A95E-0246-84F6-4BF0A2BD0A0D}" destId="{CC6F4530-51A4-D447-B69A-8BFF92594B14}" srcOrd="1" destOrd="0" presId="urn:microsoft.com/office/officeart/2005/8/layout/orgChart1"/>
    <dgm:cxn modelId="{44DEE86B-D293-A946-8762-108EC0888BAB}" type="presParOf" srcId="{8B218C6C-0F52-934B-8540-6AD24A767E78}" destId="{6023716F-AE06-0F42-8E8D-E1FD0F851AD3}" srcOrd="1" destOrd="0" presId="urn:microsoft.com/office/officeart/2005/8/layout/orgChart1"/>
    <dgm:cxn modelId="{E4362344-5840-F140-A08B-F9C1F0C4CE7B}" type="presParOf" srcId="{8B218C6C-0F52-934B-8540-6AD24A767E78}" destId="{42FA6C0B-8D69-9745-B34F-B239B0C174B4}" srcOrd="2" destOrd="0" presId="urn:microsoft.com/office/officeart/2005/8/layout/orgChart1"/>
    <dgm:cxn modelId="{F5CABB91-12D5-7346-B4B3-68AD65D431E0}" type="presParOf" srcId="{DD4E376E-7ECE-E142-9DCD-BA06274B9DAB}" destId="{B01AF8ED-8187-264C-B485-C0384E90C307}" srcOrd="2" destOrd="0" presId="urn:microsoft.com/office/officeart/2005/8/layout/orgChart1"/>
    <dgm:cxn modelId="{292D484D-49A1-F341-80E1-97C25B00A97A}" type="presParOf" srcId="{403F41D3-9E89-4F25-BE10-380223666895}" destId="{096A0364-4860-9E4A-8AB6-194C08F74554}" srcOrd="2" destOrd="0" presId="urn:microsoft.com/office/officeart/2005/8/layout/orgChart1"/>
    <dgm:cxn modelId="{42D6CB77-ADD4-0640-B7B2-549A982442D6}" type="presParOf" srcId="{096A0364-4860-9E4A-8AB6-194C08F74554}" destId="{ADD5A40C-1727-794C-9888-846428870F4C}" srcOrd="0" destOrd="0" presId="urn:microsoft.com/office/officeart/2005/8/layout/orgChart1"/>
    <dgm:cxn modelId="{A1868400-7B11-AC43-AE7E-CBFED5D70DAF}" type="presParOf" srcId="{ADD5A40C-1727-794C-9888-846428870F4C}" destId="{C359D9DE-EB15-054A-B33D-3B66F532ECC7}" srcOrd="0" destOrd="0" presId="urn:microsoft.com/office/officeart/2005/8/layout/orgChart1"/>
    <dgm:cxn modelId="{ACA3EFB9-6212-E746-9492-1DF5A22A1B9A}" type="presParOf" srcId="{ADD5A40C-1727-794C-9888-846428870F4C}" destId="{64FB112F-0872-BA47-B42A-DD4F54B2F0DF}" srcOrd="1" destOrd="0" presId="urn:microsoft.com/office/officeart/2005/8/layout/orgChart1"/>
    <dgm:cxn modelId="{17B45B88-53AD-1C41-A1CD-79BE5B612ABC}" type="presParOf" srcId="{096A0364-4860-9E4A-8AB6-194C08F74554}" destId="{A818F68E-CC41-3B4A-B567-85B816590545}" srcOrd="1" destOrd="0" presId="urn:microsoft.com/office/officeart/2005/8/layout/orgChart1"/>
    <dgm:cxn modelId="{A83641D7-3787-5643-B57D-C03616D6529D}" type="presParOf" srcId="{096A0364-4860-9E4A-8AB6-194C08F74554}" destId="{2748B20D-98EA-0244-AEE5-BE9D8A902A7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27C8C80-CA22-40CE-816B-3E6D26BB27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FD755A7-239E-446B-BA45-9394F7AD8C42}">
      <dgm:prSet phldrT="[Text]" custT="1"/>
      <dgm:spPr>
        <a:xfrm>
          <a:off x="565" y="976149"/>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Individual</a:t>
          </a:r>
        </a:p>
      </dgm:t>
    </dgm:pt>
    <dgm:pt modelId="{E8F956FD-AAD9-42BB-9217-6AAECA7E638E}" type="parTrans" cxnId="{5308DD75-7F3F-4A7A-A0DF-43A2E505FD85}">
      <dgm:prSet/>
      <dgm:spPr/>
      <dgm:t>
        <a:bodyPr/>
        <a:lstStyle/>
        <a:p>
          <a:endParaRPr lang="en-US"/>
        </a:p>
      </dgm:t>
    </dgm:pt>
    <dgm:pt modelId="{D5770F98-BF79-45F4-829F-F84D3899864A}" type="sibTrans" cxnId="{5308DD75-7F3F-4A7A-A0DF-43A2E505FD85}">
      <dgm:prSet/>
      <dgm:spPr/>
      <dgm:t>
        <a:bodyPr/>
        <a:lstStyle/>
        <a:p>
          <a:endParaRPr lang="en-US"/>
        </a:p>
      </dgm:t>
    </dgm:pt>
    <dgm:pt modelId="{6C879CD9-33B3-4476-B7D7-4D1AB3A48312}">
      <dgm:prSet custT="1"/>
      <dgm:spPr>
        <a:xfrm>
          <a:off x="3711042" y="2427630"/>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Social security (1935)</a:t>
          </a:r>
        </a:p>
      </dgm:t>
    </dgm:pt>
    <dgm:pt modelId="{36826523-2D30-4418-99A7-3D9F12D91539}" type="parTrans" cxnId="{99580481-51A5-4A97-B8FF-35D041FB0D9A}">
      <dgm:prSet/>
      <dgm:spPr>
        <a:xfrm>
          <a:off x="4733212" y="1998319"/>
          <a:ext cx="1236825" cy="429311"/>
        </a:xfrm>
        <a:custGeom>
          <a:avLst/>
          <a:gdLst/>
          <a:ahLst/>
          <a:cxnLst/>
          <a:rect l="0" t="0" r="0" b="0"/>
          <a:pathLst>
            <a:path>
              <a:moveTo>
                <a:pt x="1236825" y="0"/>
              </a:moveTo>
              <a:lnTo>
                <a:pt x="1236825" y="214655"/>
              </a:lnTo>
              <a:lnTo>
                <a:pt x="0" y="214655"/>
              </a:lnTo>
              <a:lnTo>
                <a:pt x="0" y="42931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D5012719-D01F-406C-8BF8-DA06E2EF91E1}" type="sibTrans" cxnId="{99580481-51A5-4A97-B8FF-35D041FB0D9A}">
      <dgm:prSet/>
      <dgm:spPr/>
      <dgm:t>
        <a:bodyPr/>
        <a:lstStyle/>
        <a:p>
          <a:endParaRPr lang="en-US"/>
        </a:p>
      </dgm:t>
    </dgm:pt>
    <dgm:pt modelId="{91A6590B-93A5-4D64-93B7-6DD7D80C0BF2}">
      <dgm:prSet custT="1"/>
      <dgm:spPr>
        <a:xfrm>
          <a:off x="6184694" y="2427630"/>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600" cap="all" baseline="0">
              <a:solidFill>
                <a:sysClr val="window" lastClr="FFFFFF"/>
              </a:solidFill>
              <a:latin typeface="Helvetica Neue"/>
              <a:ea typeface="+mn-ea"/>
              <a:cs typeface="+mn-cs"/>
            </a:rPr>
            <a:t>Federal employees retirement system</a:t>
          </a:r>
        </a:p>
      </dgm:t>
    </dgm:pt>
    <dgm:pt modelId="{3CA73019-1347-45A4-B1B7-AD070DEF3209}" type="parTrans" cxnId="{30803B15-C10D-403F-A2ED-DFC38ECA40A6}">
      <dgm:prSet/>
      <dgm:spPr>
        <a:xfrm>
          <a:off x="5970038" y="1998319"/>
          <a:ext cx="1236825" cy="429311"/>
        </a:xfrm>
        <a:custGeom>
          <a:avLst/>
          <a:gdLst/>
          <a:ahLst/>
          <a:cxnLst/>
          <a:rect l="0" t="0" r="0" b="0"/>
          <a:pathLst>
            <a:path>
              <a:moveTo>
                <a:pt x="0" y="0"/>
              </a:moveTo>
              <a:lnTo>
                <a:pt x="0" y="214655"/>
              </a:lnTo>
              <a:lnTo>
                <a:pt x="1236825" y="214655"/>
              </a:lnTo>
              <a:lnTo>
                <a:pt x="1236825" y="429311"/>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C2BA77D0-38D8-40C5-9B31-5893BA47F967}" type="sibTrans" cxnId="{30803B15-C10D-403F-A2ED-DFC38ECA40A6}">
      <dgm:prSet/>
      <dgm:spPr/>
      <dgm:t>
        <a:bodyPr/>
        <a:lstStyle/>
        <a:p>
          <a:endParaRPr lang="en-US"/>
        </a:p>
      </dgm:t>
    </dgm:pt>
    <dgm:pt modelId="{07BA5C09-03DE-1140-BBC1-79F5A143A33C}">
      <dgm:prSet phldrT="[Text]" custT="1"/>
      <dgm:spPr>
        <a:xfrm>
          <a:off x="2474216" y="976149"/>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Employer</a:t>
          </a:r>
        </a:p>
      </dgm:t>
    </dgm:pt>
    <dgm:pt modelId="{0F8BB6BC-D603-D649-A526-317C511FF009}" type="parTrans" cxnId="{A57687A6-3BA7-C14F-886A-5652C662A2D8}">
      <dgm:prSet/>
      <dgm:spPr/>
      <dgm:t>
        <a:bodyPr/>
        <a:lstStyle/>
        <a:p>
          <a:endParaRPr lang="en-US"/>
        </a:p>
      </dgm:t>
    </dgm:pt>
    <dgm:pt modelId="{B86F14E6-10CF-E44C-9AC4-B97345B8D905}" type="sibTrans" cxnId="{A57687A6-3BA7-C14F-886A-5652C662A2D8}">
      <dgm:prSet/>
      <dgm:spPr/>
      <dgm:t>
        <a:bodyPr/>
        <a:lstStyle/>
        <a:p>
          <a:endParaRPr lang="en-US"/>
        </a:p>
      </dgm:t>
    </dgm:pt>
    <dgm:pt modelId="{4A382955-C8AE-1A44-A667-1E58C09D48BE}">
      <dgm:prSet phldrT="[Text]" custT="1"/>
      <dgm:spPr>
        <a:xfrm>
          <a:off x="4947868" y="976149"/>
          <a:ext cx="2044340" cy="1022170"/>
        </a:xfrm>
        <a:prstGeom prst="roundRect">
          <a:avLst/>
        </a:prstGeom>
        <a:solidFill>
          <a:srgbClr val="1B2B51"/>
        </a:solidFill>
        <a:ln w="25400" cap="flat" cmpd="sng" algn="ctr">
          <a:solidFill>
            <a:srgbClr val="1B2B51"/>
          </a:solidFill>
          <a:prstDash val="solid"/>
        </a:ln>
        <a:effectLst/>
      </dgm:spPr>
      <dgm:t>
        <a:bodyPr/>
        <a:lstStyle/>
        <a:p>
          <a:pPr>
            <a:buNone/>
          </a:pPr>
          <a:r>
            <a:rPr lang="en-US" sz="1800" cap="all" baseline="0">
              <a:solidFill>
                <a:sysClr val="window" lastClr="FFFFFF"/>
              </a:solidFill>
              <a:latin typeface="Helvetica Neue"/>
              <a:ea typeface="+mn-ea"/>
              <a:cs typeface="+mn-cs"/>
            </a:rPr>
            <a:t>GOVERNMENT</a:t>
          </a:r>
        </a:p>
      </dgm:t>
    </dgm:pt>
    <dgm:pt modelId="{045B4FF1-33FE-3C40-A382-9D3FE8E309D2}" type="parTrans" cxnId="{2D989939-4F3F-9C4D-AC9B-0CE5B7ACE116}">
      <dgm:prSet/>
      <dgm:spPr/>
      <dgm:t>
        <a:bodyPr/>
        <a:lstStyle/>
        <a:p>
          <a:endParaRPr lang="en-US"/>
        </a:p>
      </dgm:t>
    </dgm:pt>
    <dgm:pt modelId="{E54C6D75-D9FB-2843-9403-7B6B00FAB091}" type="sibTrans" cxnId="{2D989939-4F3F-9C4D-AC9B-0CE5B7ACE116}">
      <dgm:prSet/>
      <dgm:spPr/>
      <dgm:t>
        <a:bodyPr/>
        <a:lstStyle/>
        <a:p>
          <a:endParaRPr lang="en-US"/>
        </a:p>
      </dgm:t>
    </dgm:pt>
    <dgm:pt modelId="{403F41D3-9E89-4F25-BE10-380223666895}" type="pres">
      <dgm:prSet presAssocID="{327C8C80-CA22-40CE-816B-3E6D26BB2754}" presName="hierChild1" presStyleCnt="0">
        <dgm:presLayoutVars>
          <dgm:orgChart val="1"/>
          <dgm:chPref val="1"/>
          <dgm:dir/>
          <dgm:animOne val="branch"/>
          <dgm:animLvl val="lvl"/>
          <dgm:resizeHandles/>
        </dgm:presLayoutVars>
      </dgm:prSet>
      <dgm:spPr/>
    </dgm:pt>
    <dgm:pt modelId="{68B5356C-8FBE-41A6-9CEA-060FBF1C3C05}" type="pres">
      <dgm:prSet presAssocID="{5FD755A7-239E-446B-BA45-9394F7AD8C42}" presName="hierRoot1" presStyleCnt="0">
        <dgm:presLayoutVars>
          <dgm:hierBranch val="init"/>
        </dgm:presLayoutVars>
      </dgm:prSet>
      <dgm:spPr/>
    </dgm:pt>
    <dgm:pt modelId="{B5ABA5D2-25C3-429D-8719-72E098A8D7C6}" type="pres">
      <dgm:prSet presAssocID="{5FD755A7-239E-446B-BA45-9394F7AD8C42}" presName="rootComposite1" presStyleCnt="0"/>
      <dgm:spPr/>
    </dgm:pt>
    <dgm:pt modelId="{50149BD2-C2D4-466B-9972-674F87E2FCB5}" type="pres">
      <dgm:prSet presAssocID="{5FD755A7-239E-446B-BA45-9394F7AD8C42}" presName="rootText1" presStyleLbl="node0" presStyleIdx="0" presStyleCnt="3">
        <dgm:presLayoutVars>
          <dgm:chPref val="3"/>
        </dgm:presLayoutVars>
      </dgm:prSet>
      <dgm:spPr>
        <a:prstGeom prst="roundRect">
          <a:avLst/>
        </a:prstGeom>
      </dgm:spPr>
    </dgm:pt>
    <dgm:pt modelId="{E3F1A05B-E212-4D67-81A3-645CF32257C4}" type="pres">
      <dgm:prSet presAssocID="{5FD755A7-239E-446B-BA45-9394F7AD8C42}" presName="rootConnector1" presStyleLbl="node1" presStyleIdx="0" presStyleCnt="0"/>
      <dgm:spPr/>
    </dgm:pt>
    <dgm:pt modelId="{11DB7658-5F32-489C-A4F9-F450610A6FE4}" type="pres">
      <dgm:prSet presAssocID="{5FD755A7-239E-446B-BA45-9394F7AD8C42}" presName="hierChild2" presStyleCnt="0"/>
      <dgm:spPr/>
    </dgm:pt>
    <dgm:pt modelId="{8216A928-F1A0-4C47-A5EE-434E4CCAA77F}" type="pres">
      <dgm:prSet presAssocID="{5FD755A7-239E-446B-BA45-9394F7AD8C42}" presName="hierChild3" presStyleCnt="0"/>
      <dgm:spPr/>
    </dgm:pt>
    <dgm:pt modelId="{DD4E376E-7ECE-E142-9DCD-BA06274B9DAB}" type="pres">
      <dgm:prSet presAssocID="{07BA5C09-03DE-1140-BBC1-79F5A143A33C}" presName="hierRoot1" presStyleCnt="0">
        <dgm:presLayoutVars>
          <dgm:hierBranch val="init"/>
        </dgm:presLayoutVars>
      </dgm:prSet>
      <dgm:spPr/>
    </dgm:pt>
    <dgm:pt modelId="{85909BD2-DDA0-9B41-B258-F60D24A4C8F5}" type="pres">
      <dgm:prSet presAssocID="{07BA5C09-03DE-1140-BBC1-79F5A143A33C}" presName="rootComposite1" presStyleCnt="0"/>
      <dgm:spPr/>
    </dgm:pt>
    <dgm:pt modelId="{B56534F2-3529-3E40-9D69-1CB31178B7FF}" type="pres">
      <dgm:prSet presAssocID="{07BA5C09-03DE-1140-BBC1-79F5A143A33C}" presName="rootText1" presStyleLbl="node0" presStyleIdx="1" presStyleCnt="3">
        <dgm:presLayoutVars>
          <dgm:chPref val="3"/>
        </dgm:presLayoutVars>
      </dgm:prSet>
      <dgm:spPr>
        <a:prstGeom prst="roundRect">
          <a:avLst/>
        </a:prstGeom>
      </dgm:spPr>
    </dgm:pt>
    <dgm:pt modelId="{D18897A0-55E3-BE43-907E-7B27E5D6BD13}" type="pres">
      <dgm:prSet presAssocID="{07BA5C09-03DE-1140-BBC1-79F5A143A33C}" presName="rootConnector1" presStyleLbl="node1" presStyleIdx="0" presStyleCnt="0"/>
      <dgm:spPr/>
    </dgm:pt>
    <dgm:pt modelId="{E0FAD2C3-A89B-EB4F-BD77-AE9F3531248A}" type="pres">
      <dgm:prSet presAssocID="{07BA5C09-03DE-1140-BBC1-79F5A143A33C}" presName="hierChild2" presStyleCnt="0"/>
      <dgm:spPr/>
    </dgm:pt>
    <dgm:pt modelId="{B01AF8ED-8187-264C-B485-C0384E90C307}" type="pres">
      <dgm:prSet presAssocID="{07BA5C09-03DE-1140-BBC1-79F5A143A33C}" presName="hierChild3" presStyleCnt="0"/>
      <dgm:spPr/>
    </dgm:pt>
    <dgm:pt modelId="{096A0364-4860-9E4A-8AB6-194C08F74554}" type="pres">
      <dgm:prSet presAssocID="{4A382955-C8AE-1A44-A667-1E58C09D48BE}" presName="hierRoot1" presStyleCnt="0">
        <dgm:presLayoutVars>
          <dgm:hierBranch val="init"/>
        </dgm:presLayoutVars>
      </dgm:prSet>
      <dgm:spPr/>
    </dgm:pt>
    <dgm:pt modelId="{ADD5A40C-1727-794C-9888-846428870F4C}" type="pres">
      <dgm:prSet presAssocID="{4A382955-C8AE-1A44-A667-1E58C09D48BE}" presName="rootComposite1" presStyleCnt="0"/>
      <dgm:spPr/>
    </dgm:pt>
    <dgm:pt modelId="{C359D9DE-EB15-054A-B33D-3B66F532ECC7}" type="pres">
      <dgm:prSet presAssocID="{4A382955-C8AE-1A44-A667-1E58C09D48BE}" presName="rootText1" presStyleLbl="node0" presStyleIdx="2" presStyleCnt="3">
        <dgm:presLayoutVars>
          <dgm:chPref val="3"/>
        </dgm:presLayoutVars>
      </dgm:prSet>
      <dgm:spPr>
        <a:prstGeom prst="roundRect">
          <a:avLst/>
        </a:prstGeom>
      </dgm:spPr>
    </dgm:pt>
    <dgm:pt modelId="{64FB112F-0872-BA47-B42A-DD4F54B2F0DF}" type="pres">
      <dgm:prSet presAssocID="{4A382955-C8AE-1A44-A667-1E58C09D48BE}" presName="rootConnector1" presStyleLbl="node1" presStyleIdx="0" presStyleCnt="0"/>
      <dgm:spPr/>
    </dgm:pt>
    <dgm:pt modelId="{A818F68E-CC41-3B4A-B567-85B816590545}" type="pres">
      <dgm:prSet presAssocID="{4A382955-C8AE-1A44-A667-1E58C09D48BE}" presName="hierChild2" presStyleCnt="0"/>
      <dgm:spPr/>
    </dgm:pt>
    <dgm:pt modelId="{86B794F9-2D6C-4545-8729-AF303D3854A4}" type="pres">
      <dgm:prSet presAssocID="{36826523-2D30-4418-99A7-3D9F12D91539}" presName="Name37" presStyleLbl="parChTrans1D2" presStyleIdx="0" presStyleCnt="2"/>
      <dgm:spPr/>
    </dgm:pt>
    <dgm:pt modelId="{DE0CD68B-2310-4777-B725-576E992F7012}" type="pres">
      <dgm:prSet presAssocID="{6C879CD9-33B3-4476-B7D7-4D1AB3A48312}" presName="hierRoot2" presStyleCnt="0">
        <dgm:presLayoutVars>
          <dgm:hierBranch val="init"/>
        </dgm:presLayoutVars>
      </dgm:prSet>
      <dgm:spPr/>
    </dgm:pt>
    <dgm:pt modelId="{6BB382E9-EB58-4BA1-8BA8-C9F48A384F31}" type="pres">
      <dgm:prSet presAssocID="{6C879CD9-33B3-4476-B7D7-4D1AB3A48312}" presName="rootComposite" presStyleCnt="0"/>
      <dgm:spPr/>
    </dgm:pt>
    <dgm:pt modelId="{A220BE2C-1900-4C2D-AAEC-9FAF67021275}" type="pres">
      <dgm:prSet presAssocID="{6C879CD9-33B3-4476-B7D7-4D1AB3A48312}" presName="rootText" presStyleLbl="node2" presStyleIdx="0" presStyleCnt="2">
        <dgm:presLayoutVars>
          <dgm:chPref val="3"/>
        </dgm:presLayoutVars>
      </dgm:prSet>
      <dgm:spPr>
        <a:prstGeom prst="roundRect">
          <a:avLst/>
        </a:prstGeom>
      </dgm:spPr>
    </dgm:pt>
    <dgm:pt modelId="{550E0C97-4B33-4912-8EAA-46ADAF078471}" type="pres">
      <dgm:prSet presAssocID="{6C879CD9-33B3-4476-B7D7-4D1AB3A48312}" presName="rootConnector" presStyleLbl="node2" presStyleIdx="0" presStyleCnt="2"/>
      <dgm:spPr/>
    </dgm:pt>
    <dgm:pt modelId="{BC34758E-D968-4D34-9F9E-93077227A28D}" type="pres">
      <dgm:prSet presAssocID="{6C879CD9-33B3-4476-B7D7-4D1AB3A48312}" presName="hierChild4" presStyleCnt="0"/>
      <dgm:spPr/>
    </dgm:pt>
    <dgm:pt modelId="{1F170564-E572-42FB-BD9E-FB02E703DE3D}" type="pres">
      <dgm:prSet presAssocID="{6C879CD9-33B3-4476-B7D7-4D1AB3A48312}" presName="hierChild5" presStyleCnt="0"/>
      <dgm:spPr/>
    </dgm:pt>
    <dgm:pt modelId="{FD327335-1EEA-4CDC-B274-F9E99FC6EB90}" type="pres">
      <dgm:prSet presAssocID="{3CA73019-1347-45A4-B1B7-AD070DEF3209}" presName="Name37" presStyleLbl="parChTrans1D2" presStyleIdx="1" presStyleCnt="2"/>
      <dgm:spPr/>
    </dgm:pt>
    <dgm:pt modelId="{F2BD50AC-4294-4603-B7EA-3FF31AE83AEF}" type="pres">
      <dgm:prSet presAssocID="{91A6590B-93A5-4D64-93B7-6DD7D80C0BF2}" presName="hierRoot2" presStyleCnt="0">
        <dgm:presLayoutVars>
          <dgm:hierBranch val="init"/>
        </dgm:presLayoutVars>
      </dgm:prSet>
      <dgm:spPr/>
    </dgm:pt>
    <dgm:pt modelId="{CBE255E2-0A3E-4BD5-BA56-E467B5E630C6}" type="pres">
      <dgm:prSet presAssocID="{91A6590B-93A5-4D64-93B7-6DD7D80C0BF2}" presName="rootComposite" presStyleCnt="0"/>
      <dgm:spPr/>
    </dgm:pt>
    <dgm:pt modelId="{07D68F8F-3DCE-49F2-A3F7-12F0E752FEBB}" type="pres">
      <dgm:prSet presAssocID="{91A6590B-93A5-4D64-93B7-6DD7D80C0BF2}" presName="rootText" presStyleLbl="node2" presStyleIdx="1" presStyleCnt="2">
        <dgm:presLayoutVars>
          <dgm:chPref val="3"/>
        </dgm:presLayoutVars>
      </dgm:prSet>
      <dgm:spPr>
        <a:prstGeom prst="roundRect">
          <a:avLst/>
        </a:prstGeom>
      </dgm:spPr>
    </dgm:pt>
    <dgm:pt modelId="{0FFE0BAA-636B-4CF3-ADBD-BE477DB32595}" type="pres">
      <dgm:prSet presAssocID="{91A6590B-93A5-4D64-93B7-6DD7D80C0BF2}" presName="rootConnector" presStyleLbl="node2" presStyleIdx="1" presStyleCnt="2"/>
      <dgm:spPr/>
    </dgm:pt>
    <dgm:pt modelId="{621C12D0-2124-4482-BE62-5776F4ECEFDC}" type="pres">
      <dgm:prSet presAssocID="{91A6590B-93A5-4D64-93B7-6DD7D80C0BF2}" presName="hierChild4" presStyleCnt="0"/>
      <dgm:spPr/>
    </dgm:pt>
    <dgm:pt modelId="{B2B0BD00-D7BA-4B81-A3CE-3B715A691CA8}" type="pres">
      <dgm:prSet presAssocID="{91A6590B-93A5-4D64-93B7-6DD7D80C0BF2}" presName="hierChild5" presStyleCnt="0"/>
      <dgm:spPr/>
    </dgm:pt>
    <dgm:pt modelId="{2748B20D-98EA-0244-AEE5-BE9D8A902A77}" type="pres">
      <dgm:prSet presAssocID="{4A382955-C8AE-1A44-A667-1E58C09D48BE}" presName="hierChild3" presStyleCnt="0"/>
      <dgm:spPr/>
    </dgm:pt>
  </dgm:ptLst>
  <dgm:cxnLst>
    <dgm:cxn modelId="{2F08280B-3813-DF44-82B7-EDC6CA26602A}" type="presOf" srcId="{07BA5C09-03DE-1140-BBC1-79F5A143A33C}" destId="{B56534F2-3529-3E40-9D69-1CB31178B7FF}" srcOrd="0" destOrd="0" presId="urn:microsoft.com/office/officeart/2005/8/layout/orgChart1"/>
    <dgm:cxn modelId="{30803B15-C10D-403F-A2ED-DFC38ECA40A6}" srcId="{4A382955-C8AE-1A44-A667-1E58C09D48BE}" destId="{91A6590B-93A5-4D64-93B7-6DD7D80C0BF2}" srcOrd="1" destOrd="0" parTransId="{3CA73019-1347-45A4-B1B7-AD070DEF3209}" sibTransId="{C2BA77D0-38D8-40C5-9B31-5893BA47F967}"/>
    <dgm:cxn modelId="{2D989939-4F3F-9C4D-AC9B-0CE5B7ACE116}" srcId="{327C8C80-CA22-40CE-816B-3E6D26BB2754}" destId="{4A382955-C8AE-1A44-A667-1E58C09D48BE}" srcOrd="2" destOrd="0" parTransId="{045B4FF1-33FE-3C40-A382-9D3FE8E309D2}" sibTransId="{E54C6D75-D9FB-2843-9403-7B6B00FAB091}"/>
    <dgm:cxn modelId="{4C5CDE5F-A552-824C-86BF-3B93E5AAF461}" type="presOf" srcId="{6C879CD9-33B3-4476-B7D7-4D1AB3A48312}" destId="{A220BE2C-1900-4C2D-AAEC-9FAF67021275}" srcOrd="0" destOrd="0" presId="urn:microsoft.com/office/officeart/2005/8/layout/orgChart1"/>
    <dgm:cxn modelId="{A26CED6A-C302-5341-B513-DB814F7EAAF9}" type="presOf" srcId="{4A382955-C8AE-1A44-A667-1E58C09D48BE}" destId="{C359D9DE-EB15-054A-B33D-3B66F532ECC7}" srcOrd="0" destOrd="0" presId="urn:microsoft.com/office/officeart/2005/8/layout/orgChart1"/>
    <dgm:cxn modelId="{81683E70-94D3-6E48-A2EF-F0633FDDAF0B}" type="presOf" srcId="{91A6590B-93A5-4D64-93B7-6DD7D80C0BF2}" destId="{0FFE0BAA-636B-4CF3-ADBD-BE477DB32595}" srcOrd="1" destOrd="0" presId="urn:microsoft.com/office/officeart/2005/8/layout/orgChart1"/>
    <dgm:cxn modelId="{B691F074-DE48-3C47-A195-B58A38921BCA}" type="presOf" srcId="{36826523-2D30-4418-99A7-3D9F12D91539}" destId="{86B794F9-2D6C-4545-8729-AF303D3854A4}" srcOrd="0" destOrd="0" presId="urn:microsoft.com/office/officeart/2005/8/layout/orgChart1"/>
    <dgm:cxn modelId="{5308DD75-7F3F-4A7A-A0DF-43A2E505FD85}" srcId="{327C8C80-CA22-40CE-816B-3E6D26BB2754}" destId="{5FD755A7-239E-446B-BA45-9394F7AD8C42}" srcOrd="0" destOrd="0" parTransId="{E8F956FD-AAD9-42BB-9217-6AAECA7E638E}" sibTransId="{D5770F98-BF79-45F4-829F-F84D3899864A}"/>
    <dgm:cxn modelId="{DE41E078-EF86-DF44-9EB5-83D40F9B86A3}" type="presOf" srcId="{6C879CD9-33B3-4476-B7D7-4D1AB3A48312}" destId="{550E0C97-4B33-4912-8EAA-46ADAF078471}" srcOrd="1" destOrd="0" presId="urn:microsoft.com/office/officeart/2005/8/layout/orgChart1"/>
    <dgm:cxn modelId="{99580481-51A5-4A97-B8FF-35D041FB0D9A}" srcId="{4A382955-C8AE-1A44-A667-1E58C09D48BE}" destId="{6C879CD9-33B3-4476-B7D7-4D1AB3A48312}" srcOrd="0" destOrd="0" parTransId="{36826523-2D30-4418-99A7-3D9F12D91539}" sibTransId="{D5012719-D01F-406C-8BF8-DA06E2EF91E1}"/>
    <dgm:cxn modelId="{C1982C92-04F7-F048-A30D-27BCFB30F6CB}" type="presOf" srcId="{07BA5C09-03DE-1140-BBC1-79F5A143A33C}" destId="{D18897A0-55E3-BE43-907E-7B27E5D6BD13}" srcOrd="1" destOrd="0" presId="urn:microsoft.com/office/officeart/2005/8/layout/orgChart1"/>
    <dgm:cxn modelId="{12201C9B-FE95-F04F-BB94-91C574859F0B}" type="presOf" srcId="{4A382955-C8AE-1A44-A667-1E58C09D48BE}" destId="{64FB112F-0872-BA47-B42A-DD4F54B2F0DF}" srcOrd="1" destOrd="0" presId="urn:microsoft.com/office/officeart/2005/8/layout/orgChart1"/>
    <dgm:cxn modelId="{A57687A6-3BA7-C14F-886A-5652C662A2D8}" srcId="{327C8C80-CA22-40CE-816B-3E6D26BB2754}" destId="{07BA5C09-03DE-1140-BBC1-79F5A143A33C}" srcOrd="1" destOrd="0" parTransId="{0F8BB6BC-D603-D649-A526-317C511FF009}" sibTransId="{B86F14E6-10CF-E44C-9AC4-B97345B8D905}"/>
    <dgm:cxn modelId="{090058B4-A4C0-5346-A656-17E8CB3E405B}" type="presOf" srcId="{91A6590B-93A5-4D64-93B7-6DD7D80C0BF2}" destId="{07D68F8F-3DCE-49F2-A3F7-12F0E752FEBB}" srcOrd="0" destOrd="0" presId="urn:microsoft.com/office/officeart/2005/8/layout/orgChart1"/>
    <dgm:cxn modelId="{471438D3-0746-6046-8F42-F81FD49FA1D6}" type="presOf" srcId="{5FD755A7-239E-446B-BA45-9394F7AD8C42}" destId="{E3F1A05B-E212-4D67-81A3-645CF32257C4}" srcOrd="1" destOrd="0" presId="urn:microsoft.com/office/officeart/2005/8/layout/orgChart1"/>
    <dgm:cxn modelId="{41C73DE0-B0B6-FB4F-BBA2-89DBC7DE68C4}" type="presOf" srcId="{3CA73019-1347-45A4-B1B7-AD070DEF3209}" destId="{FD327335-1EEA-4CDC-B274-F9E99FC6EB90}" srcOrd="0" destOrd="0" presId="urn:microsoft.com/office/officeart/2005/8/layout/orgChart1"/>
    <dgm:cxn modelId="{8A50AEE1-6995-4B40-82A7-156EA1391ADC}" type="presOf" srcId="{5FD755A7-239E-446B-BA45-9394F7AD8C42}" destId="{50149BD2-C2D4-466B-9972-674F87E2FCB5}" srcOrd="0" destOrd="0" presId="urn:microsoft.com/office/officeart/2005/8/layout/orgChart1"/>
    <dgm:cxn modelId="{2D34CAE3-60DA-E04E-98CB-6188B0AADE89}" type="presOf" srcId="{327C8C80-CA22-40CE-816B-3E6D26BB2754}" destId="{403F41D3-9E89-4F25-BE10-380223666895}" srcOrd="0" destOrd="0" presId="urn:microsoft.com/office/officeart/2005/8/layout/orgChart1"/>
    <dgm:cxn modelId="{99C69440-B8F4-3446-8EF5-A20EC571943D}" type="presParOf" srcId="{403F41D3-9E89-4F25-BE10-380223666895}" destId="{68B5356C-8FBE-41A6-9CEA-060FBF1C3C05}" srcOrd="0" destOrd="0" presId="urn:microsoft.com/office/officeart/2005/8/layout/orgChart1"/>
    <dgm:cxn modelId="{4A4DB7EC-A9F5-654F-BA6C-1EAA2CC58C35}" type="presParOf" srcId="{68B5356C-8FBE-41A6-9CEA-060FBF1C3C05}" destId="{B5ABA5D2-25C3-429D-8719-72E098A8D7C6}" srcOrd="0" destOrd="0" presId="urn:microsoft.com/office/officeart/2005/8/layout/orgChart1"/>
    <dgm:cxn modelId="{A35BACC3-07E1-C348-8316-87F3C0EB1AED}" type="presParOf" srcId="{B5ABA5D2-25C3-429D-8719-72E098A8D7C6}" destId="{50149BD2-C2D4-466B-9972-674F87E2FCB5}" srcOrd="0" destOrd="0" presId="urn:microsoft.com/office/officeart/2005/8/layout/orgChart1"/>
    <dgm:cxn modelId="{4037C3E8-217F-874E-A424-E0F4088821E8}" type="presParOf" srcId="{B5ABA5D2-25C3-429D-8719-72E098A8D7C6}" destId="{E3F1A05B-E212-4D67-81A3-645CF32257C4}" srcOrd="1" destOrd="0" presId="urn:microsoft.com/office/officeart/2005/8/layout/orgChart1"/>
    <dgm:cxn modelId="{507F6B1C-9B37-CD48-925A-89F7EC0C2201}" type="presParOf" srcId="{68B5356C-8FBE-41A6-9CEA-060FBF1C3C05}" destId="{11DB7658-5F32-489C-A4F9-F450610A6FE4}" srcOrd="1" destOrd="0" presId="urn:microsoft.com/office/officeart/2005/8/layout/orgChart1"/>
    <dgm:cxn modelId="{04BCCFAB-28F4-CB43-80A7-A230B3086108}" type="presParOf" srcId="{68B5356C-8FBE-41A6-9CEA-060FBF1C3C05}" destId="{8216A928-F1A0-4C47-A5EE-434E4CCAA77F}" srcOrd="2" destOrd="0" presId="urn:microsoft.com/office/officeart/2005/8/layout/orgChart1"/>
    <dgm:cxn modelId="{D7EB9D41-BD36-E54C-A086-A03C60D7F5C1}" type="presParOf" srcId="{403F41D3-9E89-4F25-BE10-380223666895}" destId="{DD4E376E-7ECE-E142-9DCD-BA06274B9DAB}" srcOrd="1" destOrd="0" presId="urn:microsoft.com/office/officeart/2005/8/layout/orgChart1"/>
    <dgm:cxn modelId="{33CDAE2E-7B28-7C43-8050-7B6BC47DD776}" type="presParOf" srcId="{DD4E376E-7ECE-E142-9DCD-BA06274B9DAB}" destId="{85909BD2-DDA0-9B41-B258-F60D24A4C8F5}" srcOrd="0" destOrd="0" presId="urn:microsoft.com/office/officeart/2005/8/layout/orgChart1"/>
    <dgm:cxn modelId="{7FEB95D0-142E-004D-8F1D-02B4CF980813}" type="presParOf" srcId="{85909BD2-DDA0-9B41-B258-F60D24A4C8F5}" destId="{B56534F2-3529-3E40-9D69-1CB31178B7FF}" srcOrd="0" destOrd="0" presId="urn:microsoft.com/office/officeart/2005/8/layout/orgChart1"/>
    <dgm:cxn modelId="{69AC0E7F-4C79-4743-80E1-2516FEE973F5}" type="presParOf" srcId="{85909BD2-DDA0-9B41-B258-F60D24A4C8F5}" destId="{D18897A0-55E3-BE43-907E-7B27E5D6BD13}" srcOrd="1" destOrd="0" presId="urn:microsoft.com/office/officeart/2005/8/layout/orgChart1"/>
    <dgm:cxn modelId="{B09DF3F6-081E-B44E-BA85-22E86F276794}" type="presParOf" srcId="{DD4E376E-7ECE-E142-9DCD-BA06274B9DAB}" destId="{E0FAD2C3-A89B-EB4F-BD77-AE9F3531248A}" srcOrd="1" destOrd="0" presId="urn:microsoft.com/office/officeart/2005/8/layout/orgChart1"/>
    <dgm:cxn modelId="{3BD1CA90-64F4-484B-B360-3B3416C69EA4}" type="presParOf" srcId="{DD4E376E-7ECE-E142-9DCD-BA06274B9DAB}" destId="{B01AF8ED-8187-264C-B485-C0384E90C307}" srcOrd="2" destOrd="0" presId="urn:microsoft.com/office/officeart/2005/8/layout/orgChart1"/>
    <dgm:cxn modelId="{891EAC72-CC50-E549-8F66-56C653B6B352}" type="presParOf" srcId="{403F41D3-9E89-4F25-BE10-380223666895}" destId="{096A0364-4860-9E4A-8AB6-194C08F74554}" srcOrd="2" destOrd="0" presId="urn:microsoft.com/office/officeart/2005/8/layout/orgChart1"/>
    <dgm:cxn modelId="{D2A2F864-F042-2046-937B-552AC5EE9BDE}" type="presParOf" srcId="{096A0364-4860-9E4A-8AB6-194C08F74554}" destId="{ADD5A40C-1727-794C-9888-846428870F4C}" srcOrd="0" destOrd="0" presId="urn:microsoft.com/office/officeart/2005/8/layout/orgChart1"/>
    <dgm:cxn modelId="{D18AE60A-BF9F-E942-97A6-5E5EF60A70A2}" type="presParOf" srcId="{ADD5A40C-1727-794C-9888-846428870F4C}" destId="{C359D9DE-EB15-054A-B33D-3B66F532ECC7}" srcOrd="0" destOrd="0" presId="urn:microsoft.com/office/officeart/2005/8/layout/orgChart1"/>
    <dgm:cxn modelId="{EE2EB192-F092-6642-B17D-99A735CD7E44}" type="presParOf" srcId="{ADD5A40C-1727-794C-9888-846428870F4C}" destId="{64FB112F-0872-BA47-B42A-DD4F54B2F0DF}" srcOrd="1" destOrd="0" presId="urn:microsoft.com/office/officeart/2005/8/layout/orgChart1"/>
    <dgm:cxn modelId="{3311B347-C9A0-E249-97DE-57173AD6E096}" type="presParOf" srcId="{096A0364-4860-9E4A-8AB6-194C08F74554}" destId="{A818F68E-CC41-3B4A-B567-85B816590545}" srcOrd="1" destOrd="0" presId="urn:microsoft.com/office/officeart/2005/8/layout/orgChart1"/>
    <dgm:cxn modelId="{60409A74-E197-354D-A69A-756140A3EA0A}" type="presParOf" srcId="{A818F68E-CC41-3B4A-B567-85B816590545}" destId="{86B794F9-2D6C-4545-8729-AF303D3854A4}" srcOrd="0" destOrd="0" presId="urn:microsoft.com/office/officeart/2005/8/layout/orgChart1"/>
    <dgm:cxn modelId="{633EDC14-3067-0243-824E-A06242135C7A}" type="presParOf" srcId="{A818F68E-CC41-3B4A-B567-85B816590545}" destId="{DE0CD68B-2310-4777-B725-576E992F7012}" srcOrd="1" destOrd="0" presId="urn:microsoft.com/office/officeart/2005/8/layout/orgChart1"/>
    <dgm:cxn modelId="{25B5A602-74DD-ED4D-B0B4-806B4342098D}" type="presParOf" srcId="{DE0CD68B-2310-4777-B725-576E992F7012}" destId="{6BB382E9-EB58-4BA1-8BA8-C9F48A384F31}" srcOrd="0" destOrd="0" presId="urn:microsoft.com/office/officeart/2005/8/layout/orgChart1"/>
    <dgm:cxn modelId="{BB304680-16B4-7349-9AED-4A3DEBB20D43}" type="presParOf" srcId="{6BB382E9-EB58-4BA1-8BA8-C9F48A384F31}" destId="{A220BE2C-1900-4C2D-AAEC-9FAF67021275}" srcOrd="0" destOrd="0" presId="urn:microsoft.com/office/officeart/2005/8/layout/orgChart1"/>
    <dgm:cxn modelId="{79076008-84AB-3849-9F0D-D2B42BBD24F7}" type="presParOf" srcId="{6BB382E9-EB58-4BA1-8BA8-C9F48A384F31}" destId="{550E0C97-4B33-4912-8EAA-46ADAF078471}" srcOrd="1" destOrd="0" presId="urn:microsoft.com/office/officeart/2005/8/layout/orgChart1"/>
    <dgm:cxn modelId="{7ED2AF5C-A317-4A4A-8FBF-FD39E256B857}" type="presParOf" srcId="{DE0CD68B-2310-4777-B725-576E992F7012}" destId="{BC34758E-D968-4D34-9F9E-93077227A28D}" srcOrd="1" destOrd="0" presId="urn:microsoft.com/office/officeart/2005/8/layout/orgChart1"/>
    <dgm:cxn modelId="{50161C0B-173E-DB45-A210-9B34CAC30551}" type="presParOf" srcId="{DE0CD68B-2310-4777-B725-576E992F7012}" destId="{1F170564-E572-42FB-BD9E-FB02E703DE3D}" srcOrd="2" destOrd="0" presId="urn:microsoft.com/office/officeart/2005/8/layout/orgChart1"/>
    <dgm:cxn modelId="{C66A11F0-0AB5-3E45-9572-7D1FBEFC99C9}" type="presParOf" srcId="{A818F68E-CC41-3B4A-B567-85B816590545}" destId="{FD327335-1EEA-4CDC-B274-F9E99FC6EB90}" srcOrd="2" destOrd="0" presId="urn:microsoft.com/office/officeart/2005/8/layout/orgChart1"/>
    <dgm:cxn modelId="{9C37FD8F-01B4-8B4C-A955-D3846BA0CF81}" type="presParOf" srcId="{A818F68E-CC41-3B4A-B567-85B816590545}" destId="{F2BD50AC-4294-4603-B7EA-3FF31AE83AEF}" srcOrd="3" destOrd="0" presId="urn:microsoft.com/office/officeart/2005/8/layout/orgChart1"/>
    <dgm:cxn modelId="{4233418E-1104-844D-B024-9AAAEE499617}" type="presParOf" srcId="{F2BD50AC-4294-4603-B7EA-3FF31AE83AEF}" destId="{CBE255E2-0A3E-4BD5-BA56-E467B5E630C6}" srcOrd="0" destOrd="0" presId="urn:microsoft.com/office/officeart/2005/8/layout/orgChart1"/>
    <dgm:cxn modelId="{A154F4B8-BBDB-5B44-B416-9E514E5F81C4}" type="presParOf" srcId="{CBE255E2-0A3E-4BD5-BA56-E467B5E630C6}" destId="{07D68F8F-3DCE-49F2-A3F7-12F0E752FEBB}" srcOrd="0" destOrd="0" presId="urn:microsoft.com/office/officeart/2005/8/layout/orgChart1"/>
    <dgm:cxn modelId="{858922E4-017B-A640-85E3-93977C40FDCF}" type="presParOf" srcId="{CBE255E2-0A3E-4BD5-BA56-E467B5E630C6}" destId="{0FFE0BAA-636B-4CF3-ADBD-BE477DB32595}" srcOrd="1" destOrd="0" presId="urn:microsoft.com/office/officeart/2005/8/layout/orgChart1"/>
    <dgm:cxn modelId="{50D119C5-D81D-FD4F-BC55-A363CEC98F0C}" type="presParOf" srcId="{F2BD50AC-4294-4603-B7EA-3FF31AE83AEF}" destId="{621C12D0-2124-4482-BE62-5776F4ECEFDC}" srcOrd="1" destOrd="0" presId="urn:microsoft.com/office/officeart/2005/8/layout/orgChart1"/>
    <dgm:cxn modelId="{A13C9029-7939-984D-9A97-CC11C43FE094}" type="presParOf" srcId="{F2BD50AC-4294-4603-B7EA-3FF31AE83AEF}" destId="{B2B0BD00-D7BA-4B81-A3CE-3B715A691CA8}" srcOrd="2" destOrd="0" presId="urn:microsoft.com/office/officeart/2005/8/layout/orgChart1"/>
    <dgm:cxn modelId="{1E01A217-552D-F146-B0FF-60A4015D4688}" type="presParOf" srcId="{096A0364-4860-9E4A-8AB6-194C08F74554}" destId="{2748B20D-98EA-0244-AEE5-BE9D8A902A7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F66604-CB2B-4EAF-930B-E766C3D5565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7399D4-AD51-4CFC-8947-E4614DA63784}">
      <dgm:prSet phldrT="[Text]" custT="1"/>
      <dgm:spPr>
        <a:xfrm>
          <a:off x="2911803" y="757349"/>
          <a:ext cx="2405992" cy="1202996"/>
        </a:xfrm>
        <a:prstGeom prst="roundRect">
          <a:avLst/>
        </a:prstGeom>
        <a:solidFill>
          <a:srgbClr val="1B2B51"/>
        </a:solidFill>
        <a:ln w="25400" cap="flat" cmpd="sng" algn="ctr">
          <a:solidFill>
            <a:srgbClr val="1B2B51"/>
          </a:solidFill>
          <a:prstDash val="solid"/>
        </a:ln>
        <a:effectLst/>
      </dgm:spPr>
      <dgm:t>
        <a:bodyPr/>
        <a:lstStyle/>
        <a:p>
          <a:pPr>
            <a:buNone/>
          </a:pPr>
          <a:r>
            <a:rPr lang="en-US" sz="2600" cap="all" baseline="0">
              <a:solidFill>
                <a:sysClr val="window" lastClr="FFFFFF"/>
              </a:solidFill>
              <a:latin typeface="Helvetica Neue"/>
              <a:ea typeface="+mn-ea"/>
              <a:cs typeface="+mn-cs"/>
            </a:rPr>
            <a:t>Uses of debt</a:t>
          </a:r>
        </a:p>
      </dgm:t>
    </dgm:pt>
    <dgm:pt modelId="{09F150C4-E716-421B-A006-E55E73EF45FB}" type="parTrans" cxnId="{179D679C-2C6E-4DAD-8EE2-616827C3ACD6}">
      <dgm:prSet/>
      <dgm:spPr/>
      <dgm:t>
        <a:bodyPr/>
        <a:lstStyle/>
        <a:p>
          <a:endParaRPr lang="en-US"/>
        </a:p>
      </dgm:t>
    </dgm:pt>
    <dgm:pt modelId="{CCB2B565-362D-4C37-A231-32F55BAE0C55}" type="sibTrans" cxnId="{179D679C-2C6E-4DAD-8EE2-616827C3ACD6}">
      <dgm:prSet/>
      <dgm:spPr/>
      <dgm:t>
        <a:bodyPr/>
        <a:lstStyle/>
        <a:p>
          <a:endParaRPr lang="en-US"/>
        </a:p>
      </dgm:t>
    </dgm:pt>
    <dgm:pt modelId="{BEB5D0B6-A9F7-40FA-A96B-ECBF103D85CC}">
      <dgm:prSet custT="1"/>
      <dgm:spPr>
        <a:xfrm>
          <a:off x="5823054" y="2465604"/>
          <a:ext cx="2405992" cy="1202996"/>
        </a:xfrm>
        <a:prstGeom prst="roundRect">
          <a:avLst/>
        </a:prstGeom>
        <a:solidFill>
          <a:srgbClr val="1B2B51"/>
        </a:solidFill>
        <a:ln w="25400" cap="flat" cmpd="sng" algn="ctr">
          <a:solidFill>
            <a:srgbClr val="1B2B51"/>
          </a:solidFill>
          <a:prstDash val="solid"/>
        </a:ln>
        <a:effectLst/>
      </dgm:spPr>
      <dgm:t>
        <a:bodyPr/>
        <a:lstStyle/>
        <a:p>
          <a:pPr>
            <a:buNone/>
          </a:pPr>
          <a:r>
            <a:rPr lang="en-US" sz="2600" cap="all" baseline="0">
              <a:solidFill>
                <a:sysClr val="window" lastClr="FFFFFF"/>
              </a:solidFill>
              <a:latin typeface="Helvetica Neue"/>
              <a:ea typeface="+mn-ea"/>
              <a:cs typeface="+mn-cs"/>
            </a:rPr>
            <a:t>Increase income</a:t>
          </a:r>
        </a:p>
      </dgm:t>
    </dgm:pt>
    <dgm:pt modelId="{E6F0BC61-D804-4EC0-93F8-DDAE66FC3575}" type="sibTrans" cxnId="{986F3B78-DEB1-46B2-A932-543577ED2402}">
      <dgm:prSet/>
      <dgm:spPr/>
      <dgm:t>
        <a:bodyPr/>
        <a:lstStyle/>
        <a:p>
          <a:endParaRPr lang="en-US"/>
        </a:p>
      </dgm:t>
    </dgm:pt>
    <dgm:pt modelId="{B700EAFB-2937-4211-A30F-8655C840D0EB}" type="parTrans" cxnId="{986F3B78-DEB1-46B2-A932-543577ED2402}">
      <dgm:prSet/>
      <dgm:spPr>
        <a:xfrm>
          <a:off x="4114799" y="1960345"/>
          <a:ext cx="2911251" cy="505258"/>
        </a:xfrm>
        <a:custGeom>
          <a:avLst/>
          <a:gdLst/>
          <a:ahLst/>
          <a:cxnLst/>
          <a:rect l="0" t="0" r="0" b="0"/>
          <a:pathLst>
            <a:path>
              <a:moveTo>
                <a:pt x="0" y="0"/>
              </a:moveTo>
              <a:lnTo>
                <a:pt x="0" y="252629"/>
              </a:lnTo>
              <a:lnTo>
                <a:pt x="2911251" y="252629"/>
              </a:lnTo>
              <a:lnTo>
                <a:pt x="2911251" y="50525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7DE9ECDD-5619-44FF-A4A1-04819E20821D}">
      <dgm:prSet custT="1"/>
      <dgm:spPr>
        <a:xfrm>
          <a:off x="2911803" y="2465604"/>
          <a:ext cx="2405992" cy="1202996"/>
        </a:xfrm>
        <a:prstGeom prst="roundRect">
          <a:avLst/>
        </a:prstGeom>
        <a:solidFill>
          <a:srgbClr val="1B2B51"/>
        </a:solidFill>
        <a:ln w="25400" cap="flat" cmpd="sng" algn="ctr">
          <a:solidFill>
            <a:srgbClr val="1B2B51"/>
          </a:solidFill>
          <a:prstDash val="solid"/>
        </a:ln>
        <a:effectLst/>
      </dgm:spPr>
      <dgm:t>
        <a:bodyPr/>
        <a:lstStyle/>
        <a:p>
          <a:pPr>
            <a:buNone/>
          </a:pPr>
          <a:r>
            <a:rPr lang="en-US" sz="2600" cap="all" baseline="0">
              <a:solidFill>
                <a:sysClr val="window" lastClr="FFFFFF"/>
              </a:solidFill>
              <a:latin typeface="Helvetica Neue"/>
              <a:ea typeface="+mn-ea"/>
              <a:cs typeface="+mn-cs"/>
            </a:rPr>
            <a:t>Reduce expenses</a:t>
          </a:r>
        </a:p>
      </dgm:t>
    </dgm:pt>
    <dgm:pt modelId="{B071F432-91CE-48D7-935B-634909BD772F}" type="sibTrans" cxnId="{AEF94858-B28C-4220-A415-1D5EDEC1A0C7}">
      <dgm:prSet/>
      <dgm:spPr/>
      <dgm:t>
        <a:bodyPr/>
        <a:lstStyle/>
        <a:p>
          <a:endParaRPr lang="en-US"/>
        </a:p>
      </dgm:t>
    </dgm:pt>
    <dgm:pt modelId="{8D154498-8A84-414F-85BB-7C933F3F8278}" type="parTrans" cxnId="{AEF94858-B28C-4220-A415-1D5EDEC1A0C7}">
      <dgm:prSet/>
      <dgm:spPr>
        <a:xfrm>
          <a:off x="4069079" y="1960345"/>
          <a:ext cx="91440" cy="505258"/>
        </a:xfrm>
        <a:custGeom>
          <a:avLst/>
          <a:gdLst/>
          <a:ahLst/>
          <a:cxnLst/>
          <a:rect l="0" t="0" r="0" b="0"/>
          <a:pathLst>
            <a:path>
              <a:moveTo>
                <a:pt x="45720" y="0"/>
              </a:moveTo>
              <a:lnTo>
                <a:pt x="45720" y="50525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83189CED-CD76-4A58-AF7F-52A2BA16BB46}">
      <dgm:prSet custT="1"/>
      <dgm:spPr>
        <a:xfrm>
          <a:off x="552" y="2465604"/>
          <a:ext cx="2405992" cy="1202996"/>
        </a:xfrm>
        <a:prstGeom prst="roundRect">
          <a:avLst/>
        </a:prstGeom>
        <a:solidFill>
          <a:srgbClr val="1B2B51"/>
        </a:solidFill>
        <a:ln w="25400" cap="flat" cmpd="sng" algn="ctr">
          <a:solidFill>
            <a:srgbClr val="1B2B51"/>
          </a:solidFill>
          <a:prstDash val="solid"/>
        </a:ln>
        <a:effectLst/>
      </dgm:spPr>
      <dgm:t>
        <a:bodyPr/>
        <a:lstStyle/>
        <a:p>
          <a:pPr>
            <a:buNone/>
          </a:pPr>
          <a:r>
            <a:rPr lang="en-US" sz="2600" cap="all" baseline="0">
              <a:solidFill>
                <a:sysClr val="window" lastClr="FFFFFF"/>
              </a:solidFill>
              <a:latin typeface="Helvetica Neue"/>
              <a:ea typeface="+mn-ea"/>
              <a:cs typeface="+mn-cs"/>
            </a:rPr>
            <a:t>Reduce time</a:t>
          </a:r>
        </a:p>
      </dgm:t>
    </dgm:pt>
    <dgm:pt modelId="{50890375-C349-446C-9367-EB4B1F99D88B}" type="sibTrans" cxnId="{856B0B2B-A543-4919-BDB0-9D263B92FB1C}">
      <dgm:prSet/>
      <dgm:spPr/>
      <dgm:t>
        <a:bodyPr/>
        <a:lstStyle/>
        <a:p>
          <a:endParaRPr lang="en-US"/>
        </a:p>
      </dgm:t>
    </dgm:pt>
    <dgm:pt modelId="{1FEF493E-7C21-4CD9-823D-24E02AF96618}" type="parTrans" cxnId="{856B0B2B-A543-4919-BDB0-9D263B92FB1C}">
      <dgm:prSet/>
      <dgm:spPr>
        <a:xfrm>
          <a:off x="1203548" y="1960345"/>
          <a:ext cx="2911251" cy="505258"/>
        </a:xfrm>
        <a:custGeom>
          <a:avLst/>
          <a:gdLst/>
          <a:ahLst/>
          <a:cxnLst/>
          <a:rect l="0" t="0" r="0" b="0"/>
          <a:pathLst>
            <a:path>
              <a:moveTo>
                <a:pt x="2911251" y="0"/>
              </a:moveTo>
              <a:lnTo>
                <a:pt x="2911251" y="252629"/>
              </a:lnTo>
              <a:lnTo>
                <a:pt x="0" y="252629"/>
              </a:lnTo>
              <a:lnTo>
                <a:pt x="0" y="505258"/>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A2D3EE29-371E-4E2E-B69F-C1F54D3899A8}" type="pres">
      <dgm:prSet presAssocID="{70F66604-CB2B-4EAF-930B-E766C3D5565E}" presName="hierChild1" presStyleCnt="0">
        <dgm:presLayoutVars>
          <dgm:orgChart val="1"/>
          <dgm:chPref val="1"/>
          <dgm:dir/>
          <dgm:animOne val="branch"/>
          <dgm:animLvl val="lvl"/>
          <dgm:resizeHandles/>
        </dgm:presLayoutVars>
      </dgm:prSet>
      <dgm:spPr/>
    </dgm:pt>
    <dgm:pt modelId="{8C2CB766-09DC-415F-A26B-858FA885F6B3}" type="pres">
      <dgm:prSet presAssocID="{3E7399D4-AD51-4CFC-8947-E4614DA63784}" presName="hierRoot1" presStyleCnt="0">
        <dgm:presLayoutVars>
          <dgm:hierBranch val="init"/>
        </dgm:presLayoutVars>
      </dgm:prSet>
      <dgm:spPr/>
    </dgm:pt>
    <dgm:pt modelId="{0B699F55-1459-4454-8D94-747F0A7E5373}" type="pres">
      <dgm:prSet presAssocID="{3E7399D4-AD51-4CFC-8947-E4614DA63784}" presName="rootComposite1" presStyleCnt="0"/>
      <dgm:spPr/>
    </dgm:pt>
    <dgm:pt modelId="{BA751F64-591B-406C-8C90-C7B9FAA2D346}" type="pres">
      <dgm:prSet presAssocID="{3E7399D4-AD51-4CFC-8947-E4614DA63784}" presName="rootText1" presStyleLbl="node0" presStyleIdx="0" presStyleCnt="1">
        <dgm:presLayoutVars>
          <dgm:chPref val="3"/>
        </dgm:presLayoutVars>
      </dgm:prSet>
      <dgm:spPr>
        <a:prstGeom prst="roundRect">
          <a:avLst/>
        </a:prstGeom>
      </dgm:spPr>
    </dgm:pt>
    <dgm:pt modelId="{B480D889-7821-475A-B4C5-71B3DBB12B66}" type="pres">
      <dgm:prSet presAssocID="{3E7399D4-AD51-4CFC-8947-E4614DA63784}" presName="rootConnector1" presStyleLbl="node1" presStyleIdx="0" presStyleCnt="0"/>
      <dgm:spPr/>
    </dgm:pt>
    <dgm:pt modelId="{6927E662-E159-4CDE-B10B-0A55817B82C1}" type="pres">
      <dgm:prSet presAssocID="{3E7399D4-AD51-4CFC-8947-E4614DA63784}" presName="hierChild2" presStyleCnt="0"/>
      <dgm:spPr/>
    </dgm:pt>
    <dgm:pt modelId="{F511402A-BB4C-41B6-A06D-83C46CA2A01E}" type="pres">
      <dgm:prSet presAssocID="{1FEF493E-7C21-4CD9-823D-24E02AF96618}" presName="Name37" presStyleLbl="parChTrans1D2" presStyleIdx="0" presStyleCnt="3"/>
      <dgm:spPr/>
    </dgm:pt>
    <dgm:pt modelId="{BBE96666-5E77-4796-B5A0-47761BF01648}" type="pres">
      <dgm:prSet presAssocID="{83189CED-CD76-4A58-AF7F-52A2BA16BB46}" presName="hierRoot2" presStyleCnt="0">
        <dgm:presLayoutVars>
          <dgm:hierBranch val="init"/>
        </dgm:presLayoutVars>
      </dgm:prSet>
      <dgm:spPr/>
    </dgm:pt>
    <dgm:pt modelId="{19D85958-4BD9-4C91-9E2E-D785A2FEDC79}" type="pres">
      <dgm:prSet presAssocID="{83189CED-CD76-4A58-AF7F-52A2BA16BB46}" presName="rootComposite" presStyleCnt="0"/>
      <dgm:spPr/>
    </dgm:pt>
    <dgm:pt modelId="{0D5A31D7-2A2B-471A-8995-AF8EFA44DF15}" type="pres">
      <dgm:prSet presAssocID="{83189CED-CD76-4A58-AF7F-52A2BA16BB46}" presName="rootText" presStyleLbl="node2" presStyleIdx="0" presStyleCnt="3">
        <dgm:presLayoutVars>
          <dgm:chPref val="3"/>
        </dgm:presLayoutVars>
      </dgm:prSet>
      <dgm:spPr>
        <a:prstGeom prst="roundRect">
          <a:avLst/>
        </a:prstGeom>
      </dgm:spPr>
    </dgm:pt>
    <dgm:pt modelId="{BC6480B4-119A-4E03-A9BF-21F45766AA06}" type="pres">
      <dgm:prSet presAssocID="{83189CED-CD76-4A58-AF7F-52A2BA16BB46}" presName="rootConnector" presStyleLbl="node2" presStyleIdx="0" presStyleCnt="3"/>
      <dgm:spPr/>
    </dgm:pt>
    <dgm:pt modelId="{A42178BF-D592-44A1-9681-D8671B79FA33}" type="pres">
      <dgm:prSet presAssocID="{83189CED-CD76-4A58-AF7F-52A2BA16BB46}" presName="hierChild4" presStyleCnt="0"/>
      <dgm:spPr/>
    </dgm:pt>
    <dgm:pt modelId="{AAC32E91-AAF6-4EDC-A37D-FBE783A2603A}" type="pres">
      <dgm:prSet presAssocID="{83189CED-CD76-4A58-AF7F-52A2BA16BB46}" presName="hierChild5" presStyleCnt="0"/>
      <dgm:spPr/>
    </dgm:pt>
    <dgm:pt modelId="{91F921A7-39B2-4FF7-9F86-B1CE030AB24D}" type="pres">
      <dgm:prSet presAssocID="{8D154498-8A84-414F-85BB-7C933F3F8278}" presName="Name37" presStyleLbl="parChTrans1D2" presStyleIdx="1" presStyleCnt="3"/>
      <dgm:spPr/>
    </dgm:pt>
    <dgm:pt modelId="{4F082848-C36C-45A8-896B-F908AA91AAE7}" type="pres">
      <dgm:prSet presAssocID="{7DE9ECDD-5619-44FF-A4A1-04819E20821D}" presName="hierRoot2" presStyleCnt="0">
        <dgm:presLayoutVars>
          <dgm:hierBranch val="init"/>
        </dgm:presLayoutVars>
      </dgm:prSet>
      <dgm:spPr/>
    </dgm:pt>
    <dgm:pt modelId="{3B05D202-4BB1-4DAC-AD16-4A9E67E189F6}" type="pres">
      <dgm:prSet presAssocID="{7DE9ECDD-5619-44FF-A4A1-04819E20821D}" presName="rootComposite" presStyleCnt="0"/>
      <dgm:spPr/>
    </dgm:pt>
    <dgm:pt modelId="{AE33CE6A-E8D5-42CD-AE92-353EB54A674D}" type="pres">
      <dgm:prSet presAssocID="{7DE9ECDD-5619-44FF-A4A1-04819E20821D}" presName="rootText" presStyleLbl="node2" presStyleIdx="1" presStyleCnt="3">
        <dgm:presLayoutVars>
          <dgm:chPref val="3"/>
        </dgm:presLayoutVars>
      </dgm:prSet>
      <dgm:spPr>
        <a:prstGeom prst="roundRect">
          <a:avLst/>
        </a:prstGeom>
      </dgm:spPr>
    </dgm:pt>
    <dgm:pt modelId="{73ADF807-9A1C-4C05-A5AA-7DF1F8703EBD}" type="pres">
      <dgm:prSet presAssocID="{7DE9ECDD-5619-44FF-A4A1-04819E20821D}" presName="rootConnector" presStyleLbl="node2" presStyleIdx="1" presStyleCnt="3"/>
      <dgm:spPr/>
    </dgm:pt>
    <dgm:pt modelId="{CB90231E-074A-46B6-8562-AD78D0FFE3E4}" type="pres">
      <dgm:prSet presAssocID="{7DE9ECDD-5619-44FF-A4A1-04819E20821D}" presName="hierChild4" presStyleCnt="0"/>
      <dgm:spPr/>
    </dgm:pt>
    <dgm:pt modelId="{56578B69-2C27-4545-976D-9286A25DFA2E}" type="pres">
      <dgm:prSet presAssocID="{7DE9ECDD-5619-44FF-A4A1-04819E20821D}" presName="hierChild5" presStyleCnt="0"/>
      <dgm:spPr/>
    </dgm:pt>
    <dgm:pt modelId="{451D023E-0D59-406F-85B1-CF8592102703}" type="pres">
      <dgm:prSet presAssocID="{B700EAFB-2937-4211-A30F-8655C840D0EB}" presName="Name37" presStyleLbl="parChTrans1D2" presStyleIdx="2" presStyleCnt="3"/>
      <dgm:spPr/>
    </dgm:pt>
    <dgm:pt modelId="{73303AFA-2852-4602-A378-C659A0285523}" type="pres">
      <dgm:prSet presAssocID="{BEB5D0B6-A9F7-40FA-A96B-ECBF103D85CC}" presName="hierRoot2" presStyleCnt="0">
        <dgm:presLayoutVars>
          <dgm:hierBranch val="init"/>
        </dgm:presLayoutVars>
      </dgm:prSet>
      <dgm:spPr/>
    </dgm:pt>
    <dgm:pt modelId="{6F4B6ADC-C8EA-4B87-9093-D069A57F30D9}" type="pres">
      <dgm:prSet presAssocID="{BEB5D0B6-A9F7-40FA-A96B-ECBF103D85CC}" presName="rootComposite" presStyleCnt="0"/>
      <dgm:spPr/>
    </dgm:pt>
    <dgm:pt modelId="{EDA6BAE6-6F4B-4F44-8390-AAD62B67B7C7}" type="pres">
      <dgm:prSet presAssocID="{BEB5D0B6-A9F7-40FA-A96B-ECBF103D85CC}" presName="rootText" presStyleLbl="node2" presStyleIdx="2" presStyleCnt="3">
        <dgm:presLayoutVars>
          <dgm:chPref val="3"/>
        </dgm:presLayoutVars>
      </dgm:prSet>
      <dgm:spPr>
        <a:prstGeom prst="roundRect">
          <a:avLst/>
        </a:prstGeom>
      </dgm:spPr>
    </dgm:pt>
    <dgm:pt modelId="{B471AA32-A673-44CF-8C34-2562A324CDF3}" type="pres">
      <dgm:prSet presAssocID="{BEB5D0B6-A9F7-40FA-A96B-ECBF103D85CC}" presName="rootConnector" presStyleLbl="node2" presStyleIdx="2" presStyleCnt="3"/>
      <dgm:spPr/>
    </dgm:pt>
    <dgm:pt modelId="{AB8D881D-FA21-4A84-A846-9770166272A2}" type="pres">
      <dgm:prSet presAssocID="{BEB5D0B6-A9F7-40FA-A96B-ECBF103D85CC}" presName="hierChild4" presStyleCnt="0"/>
      <dgm:spPr/>
    </dgm:pt>
    <dgm:pt modelId="{9B2BC676-8824-4D36-B2C7-FEF7CEAF97E0}" type="pres">
      <dgm:prSet presAssocID="{BEB5D0B6-A9F7-40FA-A96B-ECBF103D85CC}" presName="hierChild5" presStyleCnt="0"/>
      <dgm:spPr/>
    </dgm:pt>
    <dgm:pt modelId="{EC223100-FED8-46A2-90CD-F36037337C9C}" type="pres">
      <dgm:prSet presAssocID="{3E7399D4-AD51-4CFC-8947-E4614DA63784}" presName="hierChild3" presStyleCnt="0"/>
      <dgm:spPr/>
    </dgm:pt>
  </dgm:ptLst>
  <dgm:cxnLst>
    <dgm:cxn modelId="{E4B0A523-BC53-4E25-8D22-62FD5972D02B}" type="presOf" srcId="{83189CED-CD76-4A58-AF7F-52A2BA16BB46}" destId="{0D5A31D7-2A2B-471A-8995-AF8EFA44DF15}" srcOrd="0" destOrd="0" presId="urn:microsoft.com/office/officeart/2005/8/layout/orgChart1"/>
    <dgm:cxn modelId="{7EC48C27-B60E-4A00-B94B-944FEFB6A64D}" type="presOf" srcId="{3E7399D4-AD51-4CFC-8947-E4614DA63784}" destId="{B480D889-7821-475A-B4C5-71B3DBB12B66}" srcOrd="1" destOrd="0" presId="urn:microsoft.com/office/officeart/2005/8/layout/orgChart1"/>
    <dgm:cxn modelId="{856B0B2B-A543-4919-BDB0-9D263B92FB1C}" srcId="{3E7399D4-AD51-4CFC-8947-E4614DA63784}" destId="{83189CED-CD76-4A58-AF7F-52A2BA16BB46}" srcOrd="0" destOrd="0" parTransId="{1FEF493E-7C21-4CD9-823D-24E02AF96618}" sibTransId="{50890375-C349-446C-9367-EB4B1F99D88B}"/>
    <dgm:cxn modelId="{F796573E-6EFC-48DE-BA9D-877071C77D4A}" type="presOf" srcId="{7DE9ECDD-5619-44FF-A4A1-04819E20821D}" destId="{73ADF807-9A1C-4C05-A5AA-7DF1F8703EBD}" srcOrd="1" destOrd="0" presId="urn:microsoft.com/office/officeart/2005/8/layout/orgChart1"/>
    <dgm:cxn modelId="{91429143-49BB-41F7-8057-EC58EAD6EF64}" type="presOf" srcId="{7DE9ECDD-5619-44FF-A4A1-04819E20821D}" destId="{AE33CE6A-E8D5-42CD-AE92-353EB54A674D}" srcOrd="0" destOrd="0" presId="urn:microsoft.com/office/officeart/2005/8/layout/orgChart1"/>
    <dgm:cxn modelId="{4D6FDF48-C607-4747-A7DE-DB6A00704FC8}" type="presOf" srcId="{3E7399D4-AD51-4CFC-8947-E4614DA63784}" destId="{BA751F64-591B-406C-8C90-C7B9FAA2D346}" srcOrd="0" destOrd="0" presId="urn:microsoft.com/office/officeart/2005/8/layout/orgChart1"/>
    <dgm:cxn modelId="{AEF94858-B28C-4220-A415-1D5EDEC1A0C7}" srcId="{3E7399D4-AD51-4CFC-8947-E4614DA63784}" destId="{7DE9ECDD-5619-44FF-A4A1-04819E20821D}" srcOrd="1" destOrd="0" parTransId="{8D154498-8A84-414F-85BB-7C933F3F8278}" sibTransId="{B071F432-91CE-48D7-935B-634909BD772F}"/>
    <dgm:cxn modelId="{6B101B71-DD1E-4F81-82C1-0AC0973A45B1}" type="presOf" srcId="{83189CED-CD76-4A58-AF7F-52A2BA16BB46}" destId="{BC6480B4-119A-4E03-A9BF-21F45766AA06}" srcOrd="1" destOrd="0" presId="urn:microsoft.com/office/officeart/2005/8/layout/orgChart1"/>
    <dgm:cxn modelId="{986F3B78-DEB1-46B2-A932-543577ED2402}" srcId="{3E7399D4-AD51-4CFC-8947-E4614DA63784}" destId="{BEB5D0B6-A9F7-40FA-A96B-ECBF103D85CC}" srcOrd="2" destOrd="0" parTransId="{B700EAFB-2937-4211-A30F-8655C840D0EB}" sibTransId="{E6F0BC61-D804-4EC0-93F8-DDAE66FC3575}"/>
    <dgm:cxn modelId="{F8DE1979-D738-4D59-B7D4-77060B3DB870}" type="presOf" srcId="{1FEF493E-7C21-4CD9-823D-24E02AF96618}" destId="{F511402A-BB4C-41B6-A06D-83C46CA2A01E}" srcOrd="0" destOrd="0" presId="urn:microsoft.com/office/officeart/2005/8/layout/orgChart1"/>
    <dgm:cxn modelId="{626C7D99-B08A-4FA5-814A-0D2006930EA1}" type="presOf" srcId="{BEB5D0B6-A9F7-40FA-A96B-ECBF103D85CC}" destId="{B471AA32-A673-44CF-8C34-2562A324CDF3}" srcOrd="1" destOrd="0" presId="urn:microsoft.com/office/officeart/2005/8/layout/orgChart1"/>
    <dgm:cxn modelId="{179D679C-2C6E-4DAD-8EE2-616827C3ACD6}" srcId="{70F66604-CB2B-4EAF-930B-E766C3D5565E}" destId="{3E7399D4-AD51-4CFC-8947-E4614DA63784}" srcOrd="0" destOrd="0" parTransId="{09F150C4-E716-421B-A006-E55E73EF45FB}" sibTransId="{CCB2B565-362D-4C37-A231-32F55BAE0C55}"/>
    <dgm:cxn modelId="{C11A56B0-85EA-4618-B7AC-B317E8010762}" type="presOf" srcId="{B700EAFB-2937-4211-A30F-8655C840D0EB}" destId="{451D023E-0D59-406F-85B1-CF8592102703}" srcOrd="0" destOrd="0" presId="urn:microsoft.com/office/officeart/2005/8/layout/orgChart1"/>
    <dgm:cxn modelId="{1249C0C5-70E5-4823-86D1-AFA0A3F06265}" type="presOf" srcId="{BEB5D0B6-A9F7-40FA-A96B-ECBF103D85CC}" destId="{EDA6BAE6-6F4B-4F44-8390-AAD62B67B7C7}" srcOrd="0" destOrd="0" presId="urn:microsoft.com/office/officeart/2005/8/layout/orgChart1"/>
    <dgm:cxn modelId="{BEA224D0-DA1A-4020-A87E-4F33AB921293}" type="presOf" srcId="{8D154498-8A84-414F-85BB-7C933F3F8278}" destId="{91F921A7-39B2-4FF7-9F86-B1CE030AB24D}" srcOrd="0" destOrd="0" presId="urn:microsoft.com/office/officeart/2005/8/layout/orgChart1"/>
    <dgm:cxn modelId="{1CF2E3E1-F63B-4D05-90DB-C2B03D30DB49}" type="presOf" srcId="{70F66604-CB2B-4EAF-930B-E766C3D5565E}" destId="{A2D3EE29-371E-4E2E-B69F-C1F54D3899A8}" srcOrd="0" destOrd="0" presId="urn:microsoft.com/office/officeart/2005/8/layout/orgChart1"/>
    <dgm:cxn modelId="{2DD03C44-DB6B-4583-955F-F9D6B8D35588}" type="presParOf" srcId="{A2D3EE29-371E-4E2E-B69F-C1F54D3899A8}" destId="{8C2CB766-09DC-415F-A26B-858FA885F6B3}" srcOrd="0" destOrd="0" presId="urn:microsoft.com/office/officeart/2005/8/layout/orgChart1"/>
    <dgm:cxn modelId="{DBC5958A-8B90-438E-AA33-D16AD4A9F37E}" type="presParOf" srcId="{8C2CB766-09DC-415F-A26B-858FA885F6B3}" destId="{0B699F55-1459-4454-8D94-747F0A7E5373}" srcOrd="0" destOrd="0" presId="urn:microsoft.com/office/officeart/2005/8/layout/orgChart1"/>
    <dgm:cxn modelId="{D74DF8E5-7378-44E7-A1FB-97425224A1F9}" type="presParOf" srcId="{0B699F55-1459-4454-8D94-747F0A7E5373}" destId="{BA751F64-591B-406C-8C90-C7B9FAA2D346}" srcOrd="0" destOrd="0" presId="urn:microsoft.com/office/officeart/2005/8/layout/orgChart1"/>
    <dgm:cxn modelId="{33A6E6A0-48F9-4067-B98F-1BEFB50FB1FD}" type="presParOf" srcId="{0B699F55-1459-4454-8D94-747F0A7E5373}" destId="{B480D889-7821-475A-B4C5-71B3DBB12B66}" srcOrd="1" destOrd="0" presId="urn:microsoft.com/office/officeart/2005/8/layout/orgChart1"/>
    <dgm:cxn modelId="{4011A1B9-A994-4D3A-B47A-78E98733AB7E}" type="presParOf" srcId="{8C2CB766-09DC-415F-A26B-858FA885F6B3}" destId="{6927E662-E159-4CDE-B10B-0A55817B82C1}" srcOrd="1" destOrd="0" presId="urn:microsoft.com/office/officeart/2005/8/layout/orgChart1"/>
    <dgm:cxn modelId="{37150288-DDBF-4A35-A722-76DAE7EB20D6}" type="presParOf" srcId="{6927E662-E159-4CDE-B10B-0A55817B82C1}" destId="{F511402A-BB4C-41B6-A06D-83C46CA2A01E}" srcOrd="0" destOrd="0" presId="urn:microsoft.com/office/officeart/2005/8/layout/orgChart1"/>
    <dgm:cxn modelId="{BCD7D0AA-0AAD-48A5-9FE0-04C7F18782B5}" type="presParOf" srcId="{6927E662-E159-4CDE-B10B-0A55817B82C1}" destId="{BBE96666-5E77-4796-B5A0-47761BF01648}" srcOrd="1" destOrd="0" presId="urn:microsoft.com/office/officeart/2005/8/layout/orgChart1"/>
    <dgm:cxn modelId="{BA6F2A08-C431-4323-96C5-CAED7DBF09B2}" type="presParOf" srcId="{BBE96666-5E77-4796-B5A0-47761BF01648}" destId="{19D85958-4BD9-4C91-9E2E-D785A2FEDC79}" srcOrd="0" destOrd="0" presId="urn:microsoft.com/office/officeart/2005/8/layout/orgChart1"/>
    <dgm:cxn modelId="{C45EACF7-A35B-4592-A2E4-382F8F782DC2}" type="presParOf" srcId="{19D85958-4BD9-4C91-9E2E-D785A2FEDC79}" destId="{0D5A31D7-2A2B-471A-8995-AF8EFA44DF15}" srcOrd="0" destOrd="0" presId="urn:microsoft.com/office/officeart/2005/8/layout/orgChart1"/>
    <dgm:cxn modelId="{5D3B2193-421D-463D-86D9-575B04887E7F}" type="presParOf" srcId="{19D85958-4BD9-4C91-9E2E-D785A2FEDC79}" destId="{BC6480B4-119A-4E03-A9BF-21F45766AA06}" srcOrd="1" destOrd="0" presId="urn:microsoft.com/office/officeart/2005/8/layout/orgChart1"/>
    <dgm:cxn modelId="{12126422-908D-4CEB-94BE-AF906EF3A207}" type="presParOf" srcId="{BBE96666-5E77-4796-B5A0-47761BF01648}" destId="{A42178BF-D592-44A1-9681-D8671B79FA33}" srcOrd="1" destOrd="0" presId="urn:microsoft.com/office/officeart/2005/8/layout/orgChart1"/>
    <dgm:cxn modelId="{E7331135-FE7D-4746-8D4C-6183FAB93EAA}" type="presParOf" srcId="{BBE96666-5E77-4796-B5A0-47761BF01648}" destId="{AAC32E91-AAF6-4EDC-A37D-FBE783A2603A}" srcOrd="2" destOrd="0" presId="urn:microsoft.com/office/officeart/2005/8/layout/orgChart1"/>
    <dgm:cxn modelId="{378F78DD-294D-4E84-B683-3265CD970B9A}" type="presParOf" srcId="{6927E662-E159-4CDE-B10B-0A55817B82C1}" destId="{91F921A7-39B2-4FF7-9F86-B1CE030AB24D}" srcOrd="2" destOrd="0" presId="urn:microsoft.com/office/officeart/2005/8/layout/orgChart1"/>
    <dgm:cxn modelId="{6354C289-A315-4042-AD9F-A2DAFA901A27}" type="presParOf" srcId="{6927E662-E159-4CDE-B10B-0A55817B82C1}" destId="{4F082848-C36C-45A8-896B-F908AA91AAE7}" srcOrd="3" destOrd="0" presId="urn:microsoft.com/office/officeart/2005/8/layout/orgChart1"/>
    <dgm:cxn modelId="{226FE74D-4411-42A2-A55E-F7AB438E9D29}" type="presParOf" srcId="{4F082848-C36C-45A8-896B-F908AA91AAE7}" destId="{3B05D202-4BB1-4DAC-AD16-4A9E67E189F6}" srcOrd="0" destOrd="0" presId="urn:microsoft.com/office/officeart/2005/8/layout/orgChart1"/>
    <dgm:cxn modelId="{51D9DA31-91E0-4FFD-8BD6-7D7CD18D4560}" type="presParOf" srcId="{3B05D202-4BB1-4DAC-AD16-4A9E67E189F6}" destId="{AE33CE6A-E8D5-42CD-AE92-353EB54A674D}" srcOrd="0" destOrd="0" presId="urn:microsoft.com/office/officeart/2005/8/layout/orgChart1"/>
    <dgm:cxn modelId="{03FEC279-E1A2-4B4D-A8B4-FC593DB48AD4}" type="presParOf" srcId="{3B05D202-4BB1-4DAC-AD16-4A9E67E189F6}" destId="{73ADF807-9A1C-4C05-A5AA-7DF1F8703EBD}" srcOrd="1" destOrd="0" presId="urn:microsoft.com/office/officeart/2005/8/layout/orgChart1"/>
    <dgm:cxn modelId="{200A15E0-E1F5-434F-8A29-6E79EAD98554}" type="presParOf" srcId="{4F082848-C36C-45A8-896B-F908AA91AAE7}" destId="{CB90231E-074A-46B6-8562-AD78D0FFE3E4}" srcOrd="1" destOrd="0" presId="urn:microsoft.com/office/officeart/2005/8/layout/orgChart1"/>
    <dgm:cxn modelId="{C5BD37E3-4721-4869-B48C-E36FE5A00295}" type="presParOf" srcId="{4F082848-C36C-45A8-896B-F908AA91AAE7}" destId="{56578B69-2C27-4545-976D-9286A25DFA2E}" srcOrd="2" destOrd="0" presId="urn:microsoft.com/office/officeart/2005/8/layout/orgChart1"/>
    <dgm:cxn modelId="{F837C477-E208-4741-8355-153CF2CD3C02}" type="presParOf" srcId="{6927E662-E159-4CDE-B10B-0A55817B82C1}" destId="{451D023E-0D59-406F-85B1-CF8592102703}" srcOrd="4" destOrd="0" presId="urn:microsoft.com/office/officeart/2005/8/layout/orgChart1"/>
    <dgm:cxn modelId="{DF5B27B5-63AB-4DC4-A742-1A1B2A856E54}" type="presParOf" srcId="{6927E662-E159-4CDE-B10B-0A55817B82C1}" destId="{73303AFA-2852-4602-A378-C659A0285523}" srcOrd="5" destOrd="0" presId="urn:microsoft.com/office/officeart/2005/8/layout/orgChart1"/>
    <dgm:cxn modelId="{01290626-4C35-43AB-8E21-6ABA35382048}" type="presParOf" srcId="{73303AFA-2852-4602-A378-C659A0285523}" destId="{6F4B6ADC-C8EA-4B87-9093-D069A57F30D9}" srcOrd="0" destOrd="0" presId="urn:microsoft.com/office/officeart/2005/8/layout/orgChart1"/>
    <dgm:cxn modelId="{2B019099-4C32-43D6-AE06-1A70C87E795C}" type="presParOf" srcId="{6F4B6ADC-C8EA-4B87-9093-D069A57F30D9}" destId="{EDA6BAE6-6F4B-4F44-8390-AAD62B67B7C7}" srcOrd="0" destOrd="0" presId="urn:microsoft.com/office/officeart/2005/8/layout/orgChart1"/>
    <dgm:cxn modelId="{7B25EA1E-81CF-4E09-9561-1803E9019598}" type="presParOf" srcId="{6F4B6ADC-C8EA-4B87-9093-D069A57F30D9}" destId="{B471AA32-A673-44CF-8C34-2562A324CDF3}" srcOrd="1" destOrd="0" presId="urn:microsoft.com/office/officeart/2005/8/layout/orgChart1"/>
    <dgm:cxn modelId="{E2EEA742-419F-43FD-A059-2DB3AF65DE44}" type="presParOf" srcId="{73303AFA-2852-4602-A378-C659A0285523}" destId="{AB8D881D-FA21-4A84-A846-9770166272A2}" srcOrd="1" destOrd="0" presId="urn:microsoft.com/office/officeart/2005/8/layout/orgChart1"/>
    <dgm:cxn modelId="{DC60DE7B-E2E4-4D28-842C-95F84F6C9B42}" type="presParOf" srcId="{73303AFA-2852-4602-A378-C659A0285523}" destId="{9B2BC676-8824-4D36-B2C7-FEF7CEAF97E0}" srcOrd="2" destOrd="0" presId="urn:microsoft.com/office/officeart/2005/8/layout/orgChart1"/>
    <dgm:cxn modelId="{CC610218-D587-489C-AEC6-A82EDF6007E0}" type="presParOf" srcId="{8C2CB766-09DC-415F-A26B-858FA885F6B3}" destId="{EC223100-FED8-46A2-90CD-F36037337C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8C5BD9C8-FDCC-4D6C-9E9F-91DCEB9CDAC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3B329F0-0DB0-40E2-928C-DCF9C8B0DD72}">
      <dgm:prSet phldrT="[Text]" custT="1"/>
      <dgm:spPr>
        <a:xfrm>
          <a:off x="1058530" y="1079247"/>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800" cap="all" baseline="0">
              <a:solidFill>
                <a:sysClr val="window" lastClr="FFFFFF"/>
              </a:solidFill>
              <a:latin typeface="Helvetica Neue"/>
              <a:ea typeface="+mn-ea"/>
              <a:cs typeface="+mn-cs"/>
            </a:rPr>
            <a:t>Employer</a:t>
          </a:r>
        </a:p>
      </dgm:t>
    </dgm:pt>
    <dgm:pt modelId="{D7EF37CF-D705-459D-B1D0-DFC2258856B9}" type="parTrans" cxnId="{71ABF1E0-CC23-4793-93A2-94B694AFA1E9}">
      <dgm:prSet/>
      <dgm:spPr/>
      <dgm:t>
        <a:bodyPr/>
        <a:lstStyle/>
        <a:p>
          <a:endParaRPr lang="en-US" sz="1800"/>
        </a:p>
      </dgm:t>
    </dgm:pt>
    <dgm:pt modelId="{C42B1E50-1F9C-47A0-8EBB-3A67CBE2BCE6}" type="sibTrans" cxnId="{71ABF1E0-CC23-4793-93A2-94B694AFA1E9}">
      <dgm:prSet/>
      <dgm:spPr/>
      <dgm:t>
        <a:bodyPr/>
        <a:lstStyle/>
        <a:p>
          <a:endParaRPr lang="en-US" sz="1800"/>
        </a:p>
      </dgm:t>
    </dgm:pt>
    <dgm:pt modelId="{423B2710-6FE3-4552-9D2C-601FB3C5631B}">
      <dgm:prSet phldrT="[Text]" custT="1"/>
      <dgm:spPr>
        <a:xfrm>
          <a:off x="4221586" y="2316586"/>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800" cap="all" baseline="0">
              <a:solidFill>
                <a:sysClr val="window" lastClr="FFFFFF"/>
              </a:solidFill>
              <a:latin typeface="Helvetica Neue"/>
              <a:ea typeface="+mn-ea"/>
              <a:cs typeface="+mn-cs"/>
            </a:rPr>
            <a:t>Temporary</a:t>
          </a:r>
        </a:p>
      </dgm:t>
    </dgm:pt>
    <dgm:pt modelId="{77BCD41F-CB3B-47FC-AAC2-A265A9C79079}" type="parTrans" cxnId="{4CAEEE6E-29C2-47CF-8464-417CFF89640D}">
      <dgm:prSet/>
      <dgm:spPr>
        <a:xfrm>
          <a:off x="5092952" y="1950613"/>
          <a:ext cx="1054352" cy="365973"/>
        </a:xfrm>
        <a:custGeom>
          <a:avLst/>
          <a:gdLst/>
          <a:ahLst/>
          <a:cxnLst/>
          <a:rect l="0" t="0" r="0" b="0"/>
          <a:pathLst>
            <a:path>
              <a:moveTo>
                <a:pt x="1054352" y="0"/>
              </a:moveTo>
              <a:lnTo>
                <a:pt x="1054352" y="182986"/>
              </a:lnTo>
              <a:lnTo>
                <a:pt x="0" y="182986"/>
              </a:lnTo>
              <a:lnTo>
                <a:pt x="0" y="365973"/>
              </a:lnTo>
            </a:path>
          </a:pathLst>
        </a:custGeom>
        <a:noFill/>
        <a:ln w="25400" cap="flat" cmpd="sng" algn="ctr">
          <a:solidFill>
            <a:srgbClr val="1B2B51">
              <a:shade val="60000"/>
              <a:hueOff val="0"/>
              <a:satOff val="0"/>
              <a:lumOff val="0"/>
              <a:alphaOff val="0"/>
            </a:srgbClr>
          </a:solidFill>
          <a:prstDash val="solid"/>
        </a:ln>
        <a:effectLst/>
      </dgm:spPr>
      <dgm:t>
        <a:bodyPr/>
        <a:lstStyle/>
        <a:p>
          <a:endParaRPr lang="en-US" sz="1800"/>
        </a:p>
      </dgm:t>
    </dgm:pt>
    <dgm:pt modelId="{593FF89D-6E52-4677-8B72-2FE96BFACC47}" type="sibTrans" cxnId="{4CAEEE6E-29C2-47CF-8464-417CFF89640D}">
      <dgm:prSet/>
      <dgm:spPr/>
      <dgm:t>
        <a:bodyPr/>
        <a:lstStyle/>
        <a:p>
          <a:endParaRPr lang="en-US" sz="1800"/>
        </a:p>
      </dgm:t>
    </dgm:pt>
    <dgm:pt modelId="{1D16E5EE-CB6B-4A9A-9B1A-8DD6CF94F7F6}">
      <dgm:prSet phldrT="[Text]" custT="1"/>
      <dgm:spPr>
        <a:xfrm>
          <a:off x="5275938" y="1079247"/>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800" cap="all" baseline="0">
              <a:solidFill>
                <a:sysClr val="window" lastClr="FFFFFF"/>
              </a:solidFill>
              <a:latin typeface="Helvetica Neue"/>
              <a:ea typeface="+mn-ea"/>
              <a:cs typeface="+mn-cs"/>
            </a:rPr>
            <a:t>Accident, Illness, Disability</a:t>
          </a:r>
        </a:p>
      </dgm:t>
    </dgm:pt>
    <dgm:pt modelId="{8B518517-C6F6-47CC-BCC0-C6068790F289}" type="parTrans" cxnId="{8123F5DC-70D8-40B8-B1C4-7723A6A07085}">
      <dgm:prSet/>
      <dgm:spPr/>
      <dgm:t>
        <a:bodyPr/>
        <a:lstStyle/>
        <a:p>
          <a:endParaRPr lang="en-US" sz="1800"/>
        </a:p>
      </dgm:t>
    </dgm:pt>
    <dgm:pt modelId="{219C0D2E-8D72-4838-A052-28CB41F96E56}" type="sibTrans" cxnId="{8123F5DC-70D8-40B8-B1C4-7723A6A07085}">
      <dgm:prSet/>
      <dgm:spPr/>
      <dgm:t>
        <a:bodyPr/>
        <a:lstStyle/>
        <a:p>
          <a:endParaRPr lang="en-US" sz="1800"/>
        </a:p>
      </dgm:t>
    </dgm:pt>
    <dgm:pt modelId="{054307CE-A8D8-42DC-93F5-090489EB1222}">
      <dgm:prSet phldrT="[Text]" custT="1"/>
      <dgm:spPr>
        <a:xfrm>
          <a:off x="6330291" y="2316586"/>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800" cap="all" baseline="0">
              <a:solidFill>
                <a:sysClr val="window" lastClr="FFFFFF"/>
              </a:solidFill>
              <a:latin typeface="Helvetica Neue"/>
              <a:ea typeface="+mn-ea"/>
              <a:cs typeface="+mn-cs"/>
            </a:rPr>
            <a:t>Permanent</a:t>
          </a:r>
        </a:p>
      </dgm:t>
    </dgm:pt>
    <dgm:pt modelId="{6E6CB5E1-8C54-47D4-9727-FAE22F5B1E98}" type="parTrans" cxnId="{F2B7B675-53E0-43CF-9D78-CEFCD31F5124}">
      <dgm:prSet/>
      <dgm:spPr>
        <a:xfrm>
          <a:off x="6147304" y="1950613"/>
          <a:ext cx="1054352" cy="365973"/>
        </a:xfrm>
        <a:custGeom>
          <a:avLst/>
          <a:gdLst/>
          <a:ahLst/>
          <a:cxnLst/>
          <a:rect l="0" t="0" r="0" b="0"/>
          <a:pathLst>
            <a:path>
              <a:moveTo>
                <a:pt x="0" y="0"/>
              </a:moveTo>
              <a:lnTo>
                <a:pt x="0" y="182986"/>
              </a:lnTo>
              <a:lnTo>
                <a:pt x="1054352" y="182986"/>
              </a:lnTo>
              <a:lnTo>
                <a:pt x="1054352" y="365973"/>
              </a:lnTo>
            </a:path>
          </a:pathLst>
        </a:custGeom>
        <a:noFill/>
        <a:ln w="25400" cap="flat" cmpd="sng" algn="ctr">
          <a:solidFill>
            <a:srgbClr val="1B2B51">
              <a:shade val="60000"/>
              <a:hueOff val="0"/>
              <a:satOff val="0"/>
              <a:lumOff val="0"/>
              <a:alphaOff val="0"/>
            </a:srgbClr>
          </a:solidFill>
          <a:prstDash val="solid"/>
        </a:ln>
        <a:effectLst/>
      </dgm:spPr>
      <dgm:t>
        <a:bodyPr/>
        <a:lstStyle/>
        <a:p>
          <a:endParaRPr lang="en-US" sz="1800"/>
        </a:p>
      </dgm:t>
    </dgm:pt>
    <dgm:pt modelId="{F7336C2E-01EB-4FB4-A734-A1573F7DD3F6}" type="sibTrans" cxnId="{F2B7B675-53E0-43CF-9D78-CEFCD31F5124}">
      <dgm:prSet/>
      <dgm:spPr/>
      <dgm:t>
        <a:bodyPr/>
        <a:lstStyle/>
        <a:p>
          <a:endParaRPr lang="en-US" sz="1800"/>
        </a:p>
      </dgm:t>
    </dgm:pt>
    <dgm:pt modelId="{332B01D5-3E56-4D9B-ADB2-8824D4ED6EA3}">
      <dgm:prSet phldrT="[Text]" custT="1"/>
      <dgm:spPr>
        <a:xfrm>
          <a:off x="4178" y="2316586"/>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800" cap="all" baseline="0">
              <a:solidFill>
                <a:sysClr val="window" lastClr="FFFFFF"/>
              </a:solidFill>
              <a:latin typeface="Helvetica Neue"/>
              <a:ea typeface="+mn-ea"/>
              <a:cs typeface="+mn-cs"/>
            </a:rPr>
            <a:t>Lay off (temporary)</a:t>
          </a:r>
        </a:p>
      </dgm:t>
    </dgm:pt>
    <dgm:pt modelId="{EB5043EA-0E70-47C4-AF11-F84290531DEC}" type="parTrans" cxnId="{F05F0ACF-5692-47EA-8B7A-D5DB38C56C0F}">
      <dgm:prSet/>
      <dgm:spPr>
        <a:xfrm>
          <a:off x="875543" y="1950613"/>
          <a:ext cx="1054352" cy="365973"/>
        </a:xfrm>
        <a:custGeom>
          <a:avLst/>
          <a:gdLst/>
          <a:ahLst/>
          <a:cxnLst/>
          <a:rect l="0" t="0" r="0" b="0"/>
          <a:pathLst>
            <a:path>
              <a:moveTo>
                <a:pt x="1054352" y="0"/>
              </a:moveTo>
              <a:lnTo>
                <a:pt x="1054352" y="182986"/>
              </a:lnTo>
              <a:lnTo>
                <a:pt x="0" y="182986"/>
              </a:lnTo>
              <a:lnTo>
                <a:pt x="0" y="365973"/>
              </a:lnTo>
            </a:path>
          </a:pathLst>
        </a:custGeom>
        <a:noFill/>
        <a:ln w="25400" cap="flat" cmpd="sng" algn="ctr">
          <a:solidFill>
            <a:srgbClr val="1B2B51">
              <a:shade val="60000"/>
              <a:hueOff val="0"/>
              <a:satOff val="0"/>
              <a:lumOff val="0"/>
              <a:alphaOff val="0"/>
            </a:srgbClr>
          </a:solidFill>
          <a:prstDash val="solid"/>
        </a:ln>
        <a:effectLst/>
      </dgm:spPr>
      <dgm:t>
        <a:bodyPr/>
        <a:lstStyle/>
        <a:p>
          <a:endParaRPr lang="en-US" sz="1800"/>
        </a:p>
      </dgm:t>
    </dgm:pt>
    <dgm:pt modelId="{4C929912-699B-463C-A1FF-6D0A01BF8E05}" type="sibTrans" cxnId="{F05F0ACF-5692-47EA-8B7A-D5DB38C56C0F}">
      <dgm:prSet/>
      <dgm:spPr/>
      <dgm:t>
        <a:bodyPr/>
        <a:lstStyle/>
        <a:p>
          <a:endParaRPr lang="en-US" sz="1800"/>
        </a:p>
      </dgm:t>
    </dgm:pt>
    <dgm:pt modelId="{FD5FB96F-3F66-4D99-AC90-C8023EED549A}">
      <dgm:prSet phldrT="[Text]" custT="1"/>
      <dgm:spPr>
        <a:xfrm>
          <a:off x="2112882" y="2316586"/>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800" cap="all" baseline="0">
              <a:solidFill>
                <a:sysClr val="window" lastClr="FFFFFF"/>
              </a:solidFill>
              <a:latin typeface="Helvetica Neue"/>
              <a:ea typeface="+mn-ea"/>
              <a:cs typeface="+mn-cs"/>
            </a:rPr>
            <a:t>Terminate (permanent)</a:t>
          </a:r>
        </a:p>
      </dgm:t>
    </dgm:pt>
    <dgm:pt modelId="{AF85D716-4F88-4AAB-BC85-96FA3E06C17B}" type="parTrans" cxnId="{9F20923E-AA42-4EDD-84B8-DD3B3D2F549D}">
      <dgm:prSet/>
      <dgm:spPr>
        <a:xfrm>
          <a:off x="1929895" y="1950613"/>
          <a:ext cx="1054352" cy="365973"/>
        </a:xfrm>
        <a:custGeom>
          <a:avLst/>
          <a:gdLst/>
          <a:ahLst/>
          <a:cxnLst/>
          <a:rect l="0" t="0" r="0" b="0"/>
          <a:pathLst>
            <a:path>
              <a:moveTo>
                <a:pt x="0" y="0"/>
              </a:moveTo>
              <a:lnTo>
                <a:pt x="0" y="182986"/>
              </a:lnTo>
              <a:lnTo>
                <a:pt x="1054352" y="182986"/>
              </a:lnTo>
              <a:lnTo>
                <a:pt x="1054352" y="365973"/>
              </a:lnTo>
            </a:path>
          </a:pathLst>
        </a:custGeom>
        <a:noFill/>
        <a:ln w="25400" cap="flat" cmpd="sng" algn="ctr">
          <a:solidFill>
            <a:srgbClr val="1B2B51">
              <a:shade val="60000"/>
              <a:hueOff val="0"/>
              <a:satOff val="0"/>
              <a:lumOff val="0"/>
              <a:alphaOff val="0"/>
            </a:srgbClr>
          </a:solidFill>
          <a:prstDash val="solid"/>
        </a:ln>
        <a:effectLst/>
      </dgm:spPr>
      <dgm:t>
        <a:bodyPr/>
        <a:lstStyle/>
        <a:p>
          <a:endParaRPr lang="en-US" sz="1800"/>
        </a:p>
      </dgm:t>
    </dgm:pt>
    <dgm:pt modelId="{26629B6D-8457-472B-9EAC-F2E4A7908DDD}" type="sibTrans" cxnId="{9F20923E-AA42-4EDD-84B8-DD3B3D2F549D}">
      <dgm:prSet/>
      <dgm:spPr/>
      <dgm:t>
        <a:bodyPr/>
        <a:lstStyle/>
        <a:p>
          <a:endParaRPr lang="en-US" sz="1800"/>
        </a:p>
      </dgm:t>
    </dgm:pt>
    <dgm:pt modelId="{A5A499FD-45FB-492B-B0D4-37DFE53E53FE}" type="pres">
      <dgm:prSet presAssocID="{8C5BD9C8-FDCC-4D6C-9E9F-91DCEB9CDAC5}" presName="hierChild1" presStyleCnt="0">
        <dgm:presLayoutVars>
          <dgm:orgChart val="1"/>
          <dgm:chPref val="1"/>
          <dgm:dir/>
          <dgm:animOne val="branch"/>
          <dgm:animLvl val="lvl"/>
          <dgm:resizeHandles/>
        </dgm:presLayoutVars>
      </dgm:prSet>
      <dgm:spPr/>
    </dgm:pt>
    <dgm:pt modelId="{4DC56F4B-0C1F-4491-9668-19A8654CAF62}" type="pres">
      <dgm:prSet presAssocID="{23B329F0-0DB0-40E2-928C-DCF9C8B0DD72}" presName="hierRoot1" presStyleCnt="0">
        <dgm:presLayoutVars>
          <dgm:hierBranch val="init"/>
        </dgm:presLayoutVars>
      </dgm:prSet>
      <dgm:spPr/>
    </dgm:pt>
    <dgm:pt modelId="{38B2328E-4292-4660-BEA4-41023CD404D4}" type="pres">
      <dgm:prSet presAssocID="{23B329F0-0DB0-40E2-928C-DCF9C8B0DD72}" presName="rootComposite1" presStyleCnt="0"/>
      <dgm:spPr/>
    </dgm:pt>
    <dgm:pt modelId="{2596A9B6-808F-4769-B276-03282F711415}" type="pres">
      <dgm:prSet presAssocID="{23B329F0-0DB0-40E2-928C-DCF9C8B0DD72}" presName="rootText1" presStyleLbl="node0" presStyleIdx="0" presStyleCnt="2">
        <dgm:presLayoutVars>
          <dgm:chPref val="3"/>
        </dgm:presLayoutVars>
      </dgm:prSet>
      <dgm:spPr>
        <a:prstGeom prst="roundRect">
          <a:avLst/>
        </a:prstGeom>
      </dgm:spPr>
    </dgm:pt>
    <dgm:pt modelId="{A3AFF917-BA63-4652-B242-E17B6728A84B}" type="pres">
      <dgm:prSet presAssocID="{23B329F0-0DB0-40E2-928C-DCF9C8B0DD72}" presName="rootConnector1" presStyleLbl="node1" presStyleIdx="0" presStyleCnt="0"/>
      <dgm:spPr/>
    </dgm:pt>
    <dgm:pt modelId="{B1C1BAB5-FFD2-4CCE-A321-70AB17E87229}" type="pres">
      <dgm:prSet presAssocID="{23B329F0-0DB0-40E2-928C-DCF9C8B0DD72}" presName="hierChild2" presStyleCnt="0"/>
      <dgm:spPr/>
    </dgm:pt>
    <dgm:pt modelId="{6B1DCAAE-7915-432A-9DAE-F9384A71F86C}" type="pres">
      <dgm:prSet presAssocID="{EB5043EA-0E70-47C4-AF11-F84290531DEC}" presName="Name37" presStyleLbl="parChTrans1D2" presStyleIdx="0" presStyleCnt="4"/>
      <dgm:spPr/>
    </dgm:pt>
    <dgm:pt modelId="{8883A658-47D9-47FA-BF0C-8EF6D98B0387}" type="pres">
      <dgm:prSet presAssocID="{332B01D5-3E56-4D9B-ADB2-8824D4ED6EA3}" presName="hierRoot2" presStyleCnt="0">
        <dgm:presLayoutVars>
          <dgm:hierBranch val="init"/>
        </dgm:presLayoutVars>
      </dgm:prSet>
      <dgm:spPr/>
    </dgm:pt>
    <dgm:pt modelId="{ECB91861-2DAB-4E4A-A0A6-695F42DBB504}" type="pres">
      <dgm:prSet presAssocID="{332B01D5-3E56-4D9B-ADB2-8824D4ED6EA3}" presName="rootComposite" presStyleCnt="0"/>
      <dgm:spPr/>
    </dgm:pt>
    <dgm:pt modelId="{4249BA27-B9D0-4424-9A34-CA261F51E9C5}" type="pres">
      <dgm:prSet presAssocID="{332B01D5-3E56-4D9B-ADB2-8824D4ED6EA3}" presName="rootText" presStyleLbl="node2" presStyleIdx="0" presStyleCnt="4">
        <dgm:presLayoutVars>
          <dgm:chPref val="3"/>
        </dgm:presLayoutVars>
      </dgm:prSet>
      <dgm:spPr>
        <a:prstGeom prst="roundRect">
          <a:avLst/>
        </a:prstGeom>
      </dgm:spPr>
    </dgm:pt>
    <dgm:pt modelId="{E6C983D9-EE51-4BF3-80A3-A468DFD1D292}" type="pres">
      <dgm:prSet presAssocID="{332B01D5-3E56-4D9B-ADB2-8824D4ED6EA3}" presName="rootConnector" presStyleLbl="node2" presStyleIdx="0" presStyleCnt="4"/>
      <dgm:spPr/>
    </dgm:pt>
    <dgm:pt modelId="{CDF15D91-A043-46F5-88CB-A564C08E8B08}" type="pres">
      <dgm:prSet presAssocID="{332B01D5-3E56-4D9B-ADB2-8824D4ED6EA3}" presName="hierChild4" presStyleCnt="0"/>
      <dgm:spPr/>
    </dgm:pt>
    <dgm:pt modelId="{7C1A4001-E282-4F58-8042-764108A618CE}" type="pres">
      <dgm:prSet presAssocID="{332B01D5-3E56-4D9B-ADB2-8824D4ED6EA3}" presName="hierChild5" presStyleCnt="0"/>
      <dgm:spPr/>
    </dgm:pt>
    <dgm:pt modelId="{8CD82400-3395-4AD8-8C95-D84BE2ABD9E9}" type="pres">
      <dgm:prSet presAssocID="{AF85D716-4F88-4AAB-BC85-96FA3E06C17B}" presName="Name37" presStyleLbl="parChTrans1D2" presStyleIdx="1" presStyleCnt="4"/>
      <dgm:spPr/>
    </dgm:pt>
    <dgm:pt modelId="{B9A0906D-FB4F-4CFE-A3B7-636C2B2386AE}" type="pres">
      <dgm:prSet presAssocID="{FD5FB96F-3F66-4D99-AC90-C8023EED549A}" presName="hierRoot2" presStyleCnt="0">
        <dgm:presLayoutVars>
          <dgm:hierBranch val="init"/>
        </dgm:presLayoutVars>
      </dgm:prSet>
      <dgm:spPr/>
    </dgm:pt>
    <dgm:pt modelId="{3444B72A-5BCA-4DD0-B3E6-81B3C4E6AE66}" type="pres">
      <dgm:prSet presAssocID="{FD5FB96F-3F66-4D99-AC90-C8023EED549A}" presName="rootComposite" presStyleCnt="0"/>
      <dgm:spPr/>
    </dgm:pt>
    <dgm:pt modelId="{273B393F-9B6D-4383-BCFA-433D966D6837}" type="pres">
      <dgm:prSet presAssocID="{FD5FB96F-3F66-4D99-AC90-C8023EED549A}" presName="rootText" presStyleLbl="node2" presStyleIdx="1" presStyleCnt="4">
        <dgm:presLayoutVars>
          <dgm:chPref val="3"/>
        </dgm:presLayoutVars>
      </dgm:prSet>
      <dgm:spPr>
        <a:prstGeom prst="roundRect">
          <a:avLst/>
        </a:prstGeom>
      </dgm:spPr>
    </dgm:pt>
    <dgm:pt modelId="{14EE03D9-FA73-4D04-9B79-E2B9776848A8}" type="pres">
      <dgm:prSet presAssocID="{FD5FB96F-3F66-4D99-AC90-C8023EED549A}" presName="rootConnector" presStyleLbl="node2" presStyleIdx="1" presStyleCnt="4"/>
      <dgm:spPr/>
    </dgm:pt>
    <dgm:pt modelId="{96A265F6-96A9-4D35-8929-C88873DC22DB}" type="pres">
      <dgm:prSet presAssocID="{FD5FB96F-3F66-4D99-AC90-C8023EED549A}" presName="hierChild4" presStyleCnt="0"/>
      <dgm:spPr/>
    </dgm:pt>
    <dgm:pt modelId="{F8717FB5-DCF7-4853-9F74-9B418B56695B}" type="pres">
      <dgm:prSet presAssocID="{FD5FB96F-3F66-4D99-AC90-C8023EED549A}" presName="hierChild5" presStyleCnt="0"/>
      <dgm:spPr/>
    </dgm:pt>
    <dgm:pt modelId="{B4069B28-FE5F-4C08-97EF-964B23C2DB37}" type="pres">
      <dgm:prSet presAssocID="{23B329F0-0DB0-40E2-928C-DCF9C8B0DD72}" presName="hierChild3" presStyleCnt="0"/>
      <dgm:spPr/>
    </dgm:pt>
    <dgm:pt modelId="{C0559DCF-20A6-4A41-8F25-B3B508E75575}" type="pres">
      <dgm:prSet presAssocID="{1D16E5EE-CB6B-4A9A-9B1A-8DD6CF94F7F6}" presName="hierRoot1" presStyleCnt="0">
        <dgm:presLayoutVars>
          <dgm:hierBranch val="init"/>
        </dgm:presLayoutVars>
      </dgm:prSet>
      <dgm:spPr/>
    </dgm:pt>
    <dgm:pt modelId="{4928E327-E2D7-494E-B681-3B218AC62043}" type="pres">
      <dgm:prSet presAssocID="{1D16E5EE-CB6B-4A9A-9B1A-8DD6CF94F7F6}" presName="rootComposite1" presStyleCnt="0"/>
      <dgm:spPr/>
    </dgm:pt>
    <dgm:pt modelId="{0E833617-7742-4FDE-B11A-408A9C881039}" type="pres">
      <dgm:prSet presAssocID="{1D16E5EE-CB6B-4A9A-9B1A-8DD6CF94F7F6}" presName="rootText1" presStyleLbl="node0" presStyleIdx="1" presStyleCnt="2">
        <dgm:presLayoutVars>
          <dgm:chPref val="3"/>
        </dgm:presLayoutVars>
      </dgm:prSet>
      <dgm:spPr>
        <a:prstGeom prst="roundRect">
          <a:avLst/>
        </a:prstGeom>
      </dgm:spPr>
    </dgm:pt>
    <dgm:pt modelId="{0D707AEC-C490-45AA-B570-5E19474173A0}" type="pres">
      <dgm:prSet presAssocID="{1D16E5EE-CB6B-4A9A-9B1A-8DD6CF94F7F6}" presName="rootConnector1" presStyleLbl="node1" presStyleIdx="0" presStyleCnt="0"/>
      <dgm:spPr/>
    </dgm:pt>
    <dgm:pt modelId="{8E374DCA-7FAB-47DF-BDFA-F96F23E86435}" type="pres">
      <dgm:prSet presAssocID="{1D16E5EE-CB6B-4A9A-9B1A-8DD6CF94F7F6}" presName="hierChild2" presStyleCnt="0"/>
      <dgm:spPr/>
    </dgm:pt>
    <dgm:pt modelId="{EDF965FE-C8D7-4600-A9BD-C340BFB916C6}" type="pres">
      <dgm:prSet presAssocID="{77BCD41F-CB3B-47FC-AAC2-A265A9C79079}" presName="Name37" presStyleLbl="parChTrans1D2" presStyleIdx="2" presStyleCnt="4"/>
      <dgm:spPr/>
    </dgm:pt>
    <dgm:pt modelId="{929A7682-2176-4DC2-AAA4-D7863E9CD9F6}" type="pres">
      <dgm:prSet presAssocID="{423B2710-6FE3-4552-9D2C-601FB3C5631B}" presName="hierRoot2" presStyleCnt="0">
        <dgm:presLayoutVars>
          <dgm:hierBranch val="init"/>
        </dgm:presLayoutVars>
      </dgm:prSet>
      <dgm:spPr/>
    </dgm:pt>
    <dgm:pt modelId="{21A7A259-2464-45B3-8049-467306D0CE99}" type="pres">
      <dgm:prSet presAssocID="{423B2710-6FE3-4552-9D2C-601FB3C5631B}" presName="rootComposite" presStyleCnt="0"/>
      <dgm:spPr/>
    </dgm:pt>
    <dgm:pt modelId="{BDFDAAAB-2125-4967-AEC5-FFE8A33AC83C}" type="pres">
      <dgm:prSet presAssocID="{423B2710-6FE3-4552-9D2C-601FB3C5631B}" presName="rootText" presStyleLbl="node2" presStyleIdx="2" presStyleCnt="4">
        <dgm:presLayoutVars>
          <dgm:chPref val="3"/>
        </dgm:presLayoutVars>
      </dgm:prSet>
      <dgm:spPr>
        <a:prstGeom prst="roundRect">
          <a:avLst/>
        </a:prstGeom>
      </dgm:spPr>
    </dgm:pt>
    <dgm:pt modelId="{3DF50FA7-3C11-4C0E-8306-C55E167251B9}" type="pres">
      <dgm:prSet presAssocID="{423B2710-6FE3-4552-9D2C-601FB3C5631B}" presName="rootConnector" presStyleLbl="node2" presStyleIdx="2" presStyleCnt="4"/>
      <dgm:spPr/>
    </dgm:pt>
    <dgm:pt modelId="{89DFCE49-468E-420D-AFB5-C61443BE7C3B}" type="pres">
      <dgm:prSet presAssocID="{423B2710-6FE3-4552-9D2C-601FB3C5631B}" presName="hierChild4" presStyleCnt="0"/>
      <dgm:spPr/>
    </dgm:pt>
    <dgm:pt modelId="{099E140C-9F1E-4812-8B24-A0EE6E94A402}" type="pres">
      <dgm:prSet presAssocID="{423B2710-6FE3-4552-9D2C-601FB3C5631B}" presName="hierChild5" presStyleCnt="0"/>
      <dgm:spPr/>
    </dgm:pt>
    <dgm:pt modelId="{57739FA3-3A24-40C9-88C0-A73460968787}" type="pres">
      <dgm:prSet presAssocID="{6E6CB5E1-8C54-47D4-9727-FAE22F5B1E98}" presName="Name37" presStyleLbl="parChTrans1D2" presStyleIdx="3" presStyleCnt="4"/>
      <dgm:spPr/>
    </dgm:pt>
    <dgm:pt modelId="{6965FB64-81ED-49F5-BB21-5DEEC7649DFE}" type="pres">
      <dgm:prSet presAssocID="{054307CE-A8D8-42DC-93F5-090489EB1222}" presName="hierRoot2" presStyleCnt="0">
        <dgm:presLayoutVars>
          <dgm:hierBranch val="init"/>
        </dgm:presLayoutVars>
      </dgm:prSet>
      <dgm:spPr/>
    </dgm:pt>
    <dgm:pt modelId="{824E5F6C-546C-436E-9F62-665984562AEB}" type="pres">
      <dgm:prSet presAssocID="{054307CE-A8D8-42DC-93F5-090489EB1222}" presName="rootComposite" presStyleCnt="0"/>
      <dgm:spPr/>
    </dgm:pt>
    <dgm:pt modelId="{7180C3C5-B12A-461F-96AB-5D8CD3F53025}" type="pres">
      <dgm:prSet presAssocID="{054307CE-A8D8-42DC-93F5-090489EB1222}" presName="rootText" presStyleLbl="node2" presStyleIdx="3" presStyleCnt="4">
        <dgm:presLayoutVars>
          <dgm:chPref val="3"/>
        </dgm:presLayoutVars>
      </dgm:prSet>
      <dgm:spPr>
        <a:prstGeom prst="roundRect">
          <a:avLst/>
        </a:prstGeom>
      </dgm:spPr>
    </dgm:pt>
    <dgm:pt modelId="{FAA92878-D8AB-42E4-8901-1189ACAB17B2}" type="pres">
      <dgm:prSet presAssocID="{054307CE-A8D8-42DC-93F5-090489EB1222}" presName="rootConnector" presStyleLbl="node2" presStyleIdx="3" presStyleCnt="4"/>
      <dgm:spPr/>
    </dgm:pt>
    <dgm:pt modelId="{D2BE996A-8FF0-4385-A456-C77E508BBD93}" type="pres">
      <dgm:prSet presAssocID="{054307CE-A8D8-42DC-93F5-090489EB1222}" presName="hierChild4" presStyleCnt="0"/>
      <dgm:spPr/>
    </dgm:pt>
    <dgm:pt modelId="{284A194F-506C-450C-9B2D-BF70BBE57D05}" type="pres">
      <dgm:prSet presAssocID="{054307CE-A8D8-42DC-93F5-090489EB1222}" presName="hierChild5" presStyleCnt="0"/>
      <dgm:spPr/>
    </dgm:pt>
    <dgm:pt modelId="{A6C26542-656C-4D77-AA87-05684CF14D86}" type="pres">
      <dgm:prSet presAssocID="{1D16E5EE-CB6B-4A9A-9B1A-8DD6CF94F7F6}" presName="hierChild3" presStyleCnt="0"/>
      <dgm:spPr/>
    </dgm:pt>
  </dgm:ptLst>
  <dgm:cxnLst>
    <dgm:cxn modelId="{098F480D-4800-4DE2-AF2C-97304D075111}" type="presOf" srcId="{AF85D716-4F88-4AAB-BC85-96FA3E06C17B}" destId="{8CD82400-3395-4AD8-8C95-D84BE2ABD9E9}" srcOrd="0" destOrd="0" presId="urn:microsoft.com/office/officeart/2005/8/layout/orgChart1"/>
    <dgm:cxn modelId="{53255732-5A2E-442E-AF89-652DF812A0BF}" type="presOf" srcId="{332B01D5-3E56-4D9B-ADB2-8824D4ED6EA3}" destId="{E6C983D9-EE51-4BF3-80A3-A468DFD1D292}" srcOrd="1" destOrd="0" presId="urn:microsoft.com/office/officeart/2005/8/layout/orgChart1"/>
    <dgm:cxn modelId="{0D92243E-FAA5-47F0-91DD-FAE488B1AB30}" type="presOf" srcId="{332B01D5-3E56-4D9B-ADB2-8824D4ED6EA3}" destId="{4249BA27-B9D0-4424-9A34-CA261F51E9C5}" srcOrd="0" destOrd="0" presId="urn:microsoft.com/office/officeart/2005/8/layout/orgChart1"/>
    <dgm:cxn modelId="{9F20923E-AA42-4EDD-84B8-DD3B3D2F549D}" srcId="{23B329F0-0DB0-40E2-928C-DCF9C8B0DD72}" destId="{FD5FB96F-3F66-4D99-AC90-C8023EED549A}" srcOrd="1" destOrd="0" parTransId="{AF85D716-4F88-4AAB-BC85-96FA3E06C17B}" sibTransId="{26629B6D-8457-472B-9EAC-F2E4A7908DDD}"/>
    <dgm:cxn modelId="{3EA6273F-A3BA-4FA2-81AC-9913633165A4}" type="presOf" srcId="{FD5FB96F-3F66-4D99-AC90-C8023EED549A}" destId="{273B393F-9B6D-4383-BCFA-433D966D6837}" srcOrd="0" destOrd="0" presId="urn:microsoft.com/office/officeart/2005/8/layout/orgChart1"/>
    <dgm:cxn modelId="{F868DA47-0723-476E-95E8-711CE8769D48}" type="presOf" srcId="{423B2710-6FE3-4552-9D2C-601FB3C5631B}" destId="{3DF50FA7-3C11-4C0E-8306-C55E167251B9}" srcOrd="1" destOrd="0" presId="urn:microsoft.com/office/officeart/2005/8/layout/orgChart1"/>
    <dgm:cxn modelId="{28EE5A54-9108-41FC-AB1A-E50F60F65A9B}" type="presOf" srcId="{423B2710-6FE3-4552-9D2C-601FB3C5631B}" destId="{BDFDAAAB-2125-4967-AEC5-FFE8A33AC83C}" srcOrd="0" destOrd="0" presId="urn:microsoft.com/office/officeart/2005/8/layout/orgChart1"/>
    <dgm:cxn modelId="{9CDAA164-4B77-41FF-BEF5-FB1BE599FD48}" type="presOf" srcId="{23B329F0-0DB0-40E2-928C-DCF9C8B0DD72}" destId="{2596A9B6-808F-4769-B276-03282F711415}" srcOrd="0" destOrd="0" presId="urn:microsoft.com/office/officeart/2005/8/layout/orgChart1"/>
    <dgm:cxn modelId="{11C43A66-F037-4E77-A7CE-86F37CD17146}" type="presOf" srcId="{8C5BD9C8-FDCC-4D6C-9E9F-91DCEB9CDAC5}" destId="{A5A499FD-45FB-492B-B0D4-37DFE53E53FE}" srcOrd="0" destOrd="0" presId="urn:microsoft.com/office/officeart/2005/8/layout/orgChart1"/>
    <dgm:cxn modelId="{4CAEEE6E-29C2-47CF-8464-417CFF89640D}" srcId="{1D16E5EE-CB6B-4A9A-9B1A-8DD6CF94F7F6}" destId="{423B2710-6FE3-4552-9D2C-601FB3C5631B}" srcOrd="0" destOrd="0" parTransId="{77BCD41F-CB3B-47FC-AAC2-A265A9C79079}" sibTransId="{593FF89D-6E52-4677-8B72-2FE96BFACC47}"/>
    <dgm:cxn modelId="{F2B7B675-53E0-43CF-9D78-CEFCD31F5124}" srcId="{1D16E5EE-CB6B-4A9A-9B1A-8DD6CF94F7F6}" destId="{054307CE-A8D8-42DC-93F5-090489EB1222}" srcOrd="1" destOrd="0" parTransId="{6E6CB5E1-8C54-47D4-9727-FAE22F5B1E98}" sibTransId="{F7336C2E-01EB-4FB4-A734-A1573F7DD3F6}"/>
    <dgm:cxn modelId="{033E217A-820C-4AC6-A95E-0BD09710F159}" type="presOf" srcId="{FD5FB96F-3F66-4D99-AC90-C8023EED549A}" destId="{14EE03D9-FA73-4D04-9B79-E2B9776848A8}" srcOrd="1" destOrd="0" presId="urn:microsoft.com/office/officeart/2005/8/layout/orgChart1"/>
    <dgm:cxn modelId="{668F2C7D-CC58-4C54-B5F4-3EE8C302C94D}" type="presOf" srcId="{054307CE-A8D8-42DC-93F5-090489EB1222}" destId="{7180C3C5-B12A-461F-96AB-5D8CD3F53025}" srcOrd="0" destOrd="0" presId="urn:microsoft.com/office/officeart/2005/8/layout/orgChart1"/>
    <dgm:cxn modelId="{FC59D087-637D-491A-AE10-B52CB22B9E47}" type="presOf" srcId="{1D16E5EE-CB6B-4A9A-9B1A-8DD6CF94F7F6}" destId="{0D707AEC-C490-45AA-B570-5E19474173A0}" srcOrd="1" destOrd="0" presId="urn:microsoft.com/office/officeart/2005/8/layout/orgChart1"/>
    <dgm:cxn modelId="{1F835B9B-C062-4AE6-9CD1-7CCEDD1CBFD9}" type="presOf" srcId="{77BCD41F-CB3B-47FC-AAC2-A265A9C79079}" destId="{EDF965FE-C8D7-4600-A9BD-C340BFB916C6}" srcOrd="0" destOrd="0" presId="urn:microsoft.com/office/officeart/2005/8/layout/orgChart1"/>
    <dgm:cxn modelId="{2C73C0A3-4E94-4F98-A3A4-F9FCFC65DB93}" type="presOf" srcId="{6E6CB5E1-8C54-47D4-9727-FAE22F5B1E98}" destId="{57739FA3-3A24-40C9-88C0-A73460968787}" srcOrd="0" destOrd="0" presId="urn:microsoft.com/office/officeart/2005/8/layout/orgChart1"/>
    <dgm:cxn modelId="{F81655A9-6C3C-4502-9A32-5A62533A7060}" type="presOf" srcId="{1D16E5EE-CB6B-4A9A-9B1A-8DD6CF94F7F6}" destId="{0E833617-7742-4FDE-B11A-408A9C881039}" srcOrd="0" destOrd="0" presId="urn:microsoft.com/office/officeart/2005/8/layout/orgChart1"/>
    <dgm:cxn modelId="{8E0AA5B3-5455-4B77-8D81-4D504B9AC6D4}" type="presOf" srcId="{054307CE-A8D8-42DC-93F5-090489EB1222}" destId="{FAA92878-D8AB-42E4-8901-1189ACAB17B2}" srcOrd="1" destOrd="0" presId="urn:microsoft.com/office/officeart/2005/8/layout/orgChart1"/>
    <dgm:cxn modelId="{F05F0ACF-5692-47EA-8B7A-D5DB38C56C0F}" srcId="{23B329F0-0DB0-40E2-928C-DCF9C8B0DD72}" destId="{332B01D5-3E56-4D9B-ADB2-8824D4ED6EA3}" srcOrd="0" destOrd="0" parTransId="{EB5043EA-0E70-47C4-AF11-F84290531DEC}" sibTransId="{4C929912-699B-463C-A1FF-6D0A01BF8E05}"/>
    <dgm:cxn modelId="{8123F5DC-70D8-40B8-B1C4-7723A6A07085}" srcId="{8C5BD9C8-FDCC-4D6C-9E9F-91DCEB9CDAC5}" destId="{1D16E5EE-CB6B-4A9A-9B1A-8DD6CF94F7F6}" srcOrd="1" destOrd="0" parTransId="{8B518517-C6F6-47CC-BCC0-C6068790F289}" sibTransId="{219C0D2E-8D72-4838-A052-28CB41F96E56}"/>
    <dgm:cxn modelId="{71ABF1E0-CC23-4793-93A2-94B694AFA1E9}" srcId="{8C5BD9C8-FDCC-4D6C-9E9F-91DCEB9CDAC5}" destId="{23B329F0-0DB0-40E2-928C-DCF9C8B0DD72}" srcOrd="0" destOrd="0" parTransId="{D7EF37CF-D705-459D-B1D0-DFC2258856B9}" sibTransId="{C42B1E50-1F9C-47A0-8EBB-3A67CBE2BCE6}"/>
    <dgm:cxn modelId="{2F6227E2-2359-4D5A-9115-CCB9ADF38671}" type="presOf" srcId="{EB5043EA-0E70-47C4-AF11-F84290531DEC}" destId="{6B1DCAAE-7915-432A-9DAE-F9384A71F86C}" srcOrd="0" destOrd="0" presId="urn:microsoft.com/office/officeart/2005/8/layout/orgChart1"/>
    <dgm:cxn modelId="{AB03BDFE-86FB-44C7-9E40-7C3D8953D5D3}" type="presOf" srcId="{23B329F0-0DB0-40E2-928C-DCF9C8B0DD72}" destId="{A3AFF917-BA63-4652-B242-E17B6728A84B}" srcOrd="1" destOrd="0" presId="urn:microsoft.com/office/officeart/2005/8/layout/orgChart1"/>
    <dgm:cxn modelId="{69A899CD-5EB0-449C-9D19-8830675EC54B}" type="presParOf" srcId="{A5A499FD-45FB-492B-B0D4-37DFE53E53FE}" destId="{4DC56F4B-0C1F-4491-9668-19A8654CAF62}" srcOrd="0" destOrd="0" presId="urn:microsoft.com/office/officeart/2005/8/layout/orgChart1"/>
    <dgm:cxn modelId="{D5CD6F2E-BB63-4C8F-ADAC-3D4C1C07E025}" type="presParOf" srcId="{4DC56F4B-0C1F-4491-9668-19A8654CAF62}" destId="{38B2328E-4292-4660-BEA4-41023CD404D4}" srcOrd="0" destOrd="0" presId="urn:microsoft.com/office/officeart/2005/8/layout/orgChart1"/>
    <dgm:cxn modelId="{139F7D28-25C5-4C6F-B0BA-6A96226D97CC}" type="presParOf" srcId="{38B2328E-4292-4660-BEA4-41023CD404D4}" destId="{2596A9B6-808F-4769-B276-03282F711415}" srcOrd="0" destOrd="0" presId="urn:microsoft.com/office/officeart/2005/8/layout/orgChart1"/>
    <dgm:cxn modelId="{02FD95AD-A1D5-4E63-86F0-21864133A9DB}" type="presParOf" srcId="{38B2328E-4292-4660-BEA4-41023CD404D4}" destId="{A3AFF917-BA63-4652-B242-E17B6728A84B}" srcOrd="1" destOrd="0" presId="urn:microsoft.com/office/officeart/2005/8/layout/orgChart1"/>
    <dgm:cxn modelId="{844436A7-7999-4B78-ABE4-99F483242196}" type="presParOf" srcId="{4DC56F4B-0C1F-4491-9668-19A8654CAF62}" destId="{B1C1BAB5-FFD2-4CCE-A321-70AB17E87229}" srcOrd="1" destOrd="0" presId="urn:microsoft.com/office/officeart/2005/8/layout/orgChart1"/>
    <dgm:cxn modelId="{9DB4B39B-2476-4EDD-B67D-3334600426A9}" type="presParOf" srcId="{B1C1BAB5-FFD2-4CCE-A321-70AB17E87229}" destId="{6B1DCAAE-7915-432A-9DAE-F9384A71F86C}" srcOrd="0" destOrd="0" presId="urn:microsoft.com/office/officeart/2005/8/layout/orgChart1"/>
    <dgm:cxn modelId="{F94532A7-7E97-498E-BE28-C6214B87A2B3}" type="presParOf" srcId="{B1C1BAB5-FFD2-4CCE-A321-70AB17E87229}" destId="{8883A658-47D9-47FA-BF0C-8EF6D98B0387}" srcOrd="1" destOrd="0" presId="urn:microsoft.com/office/officeart/2005/8/layout/orgChart1"/>
    <dgm:cxn modelId="{D8668A1A-C1FF-4266-933E-CC5253CE086F}" type="presParOf" srcId="{8883A658-47D9-47FA-BF0C-8EF6D98B0387}" destId="{ECB91861-2DAB-4E4A-A0A6-695F42DBB504}" srcOrd="0" destOrd="0" presId="urn:microsoft.com/office/officeart/2005/8/layout/orgChart1"/>
    <dgm:cxn modelId="{5C8B79C3-9316-4EC8-B070-149C8398B798}" type="presParOf" srcId="{ECB91861-2DAB-4E4A-A0A6-695F42DBB504}" destId="{4249BA27-B9D0-4424-9A34-CA261F51E9C5}" srcOrd="0" destOrd="0" presId="urn:microsoft.com/office/officeart/2005/8/layout/orgChart1"/>
    <dgm:cxn modelId="{91DE93A0-1A21-466C-8245-896A6414B8E6}" type="presParOf" srcId="{ECB91861-2DAB-4E4A-A0A6-695F42DBB504}" destId="{E6C983D9-EE51-4BF3-80A3-A468DFD1D292}" srcOrd="1" destOrd="0" presId="urn:microsoft.com/office/officeart/2005/8/layout/orgChart1"/>
    <dgm:cxn modelId="{F22126B4-80C7-4276-A0C6-70311E94DAC7}" type="presParOf" srcId="{8883A658-47D9-47FA-BF0C-8EF6D98B0387}" destId="{CDF15D91-A043-46F5-88CB-A564C08E8B08}" srcOrd="1" destOrd="0" presId="urn:microsoft.com/office/officeart/2005/8/layout/orgChart1"/>
    <dgm:cxn modelId="{6A9614D2-3C4C-4718-A668-E44ADCD64ADD}" type="presParOf" srcId="{8883A658-47D9-47FA-BF0C-8EF6D98B0387}" destId="{7C1A4001-E282-4F58-8042-764108A618CE}" srcOrd="2" destOrd="0" presId="urn:microsoft.com/office/officeart/2005/8/layout/orgChart1"/>
    <dgm:cxn modelId="{E5C2312F-EAD8-4BD0-828E-E3C7DEDDE58F}" type="presParOf" srcId="{B1C1BAB5-FFD2-4CCE-A321-70AB17E87229}" destId="{8CD82400-3395-4AD8-8C95-D84BE2ABD9E9}" srcOrd="2" destOrd="0" presId="urn:microsoft.com/office/officeart/2005/8/layout/orgChart1"/>
    <dgm:cxn modelId="{0B01C734-DDA6-4386-9CF4-200C19147451}" type="presParOf" srcId="{B1C1BAB5-FFD2-4CCE-A321-70AB17E87229}" destId="{B9A0906D-FB4F-4CFE-A3B7-636C2B2386AE}" srcOrd="3" destOrd="0" presId="urn:microsoft.com/office/officeart/2005/8/layout/orgChart1"/>
    <dgm:cxn modelId="{BC0CDF1E-4385-4D23-8FE4-B8862C31EB4B}" type="presParOf" srcId="{B9A0906D-FB4F-4CFE-A3B7-636C2B2386AE}" destId="{3444B72A-5BCA-4DD0-B3E6-81B3C4E6AE66}" srcOrd="0" destOrd="0" presId="urn:microsoft.com/office/officeart/2005/8/layout/orgChart1"/>
    <dgm:cxn modelId="{480541DA-2171-4BD6-861B-311CBAA67D6E}" type="presParOf" srcId="{3444B72A-5BCA-4DD0-B3E6-81B3C4E6AE66}" destId="{273B393F-9B6D-4383-BCFA-433D966D6837}" srcOrd="0" destOrd="0" presId="urn:microsoft.com/office/officeart/2005/8/layout/orgChart1"/>
    <dgm:cxn modelId="{4D179931-B72E-48A4-AF38-ECE9D3EE33A3}" type="presParOf" srcId="{3444B72A-5BCA-4DD0-B3E6-81B3C4E6AE66}" destId="{14EE03D9-FA73-4D04-9B79-E2B9776848A8}" srcOrd="1" destOrd="0" presId="urn:microsoft.com/office/officeart/2005/8/layout/orgChart1"/>
    <dgm:cxn modelId="{9528AE2D-C67C-4B0B-BAE6-12B203ED4DB6}" type="presParOf" srcId="{B9A0906D-FB4F-4CFE-A3B7-636C2B2386AE}" destId="{96A265F6-96A9-4D35-8929-C88873DC22DB}" srcOrd="1" destOrd="0" presId="urn:microsoft.com/office/officeart/2005/8/layout/orgChart1"/>
    <dgm:cxn modelId="{8842219E-4793-4CF9-ADA5-F6FAECD5FE59}" type="presParOf" srcId="{B9A0906D-FB4F-4CFE-A3B7-636C2B2386AE}" destId="{F8717FB5-DCF7-4853-9F74-9B418B56695B}" srcOrd="2" destOrd="0" presId="urn:microsoft.com/office/officeart/2005/8/layout/orgChart1"/>
    <dgm:cxn modelId="{1FF389B0-423D-4E6C-B8BE-638E7AC943C6}" type="presParOf" srcId="{4DC56F4B-0C1F-4491-9668-19A8654CAF62}" destId="{B4069B28-FE5F-4C08-97EF-964B23C2DB37}" srcOrd="2" destOrd="0" presId="urn:microsoft.com/office/officeart/2005/8/layout/orgChart1"/>
    <dgm:cxn modelId="{CB43B51F-C670-460B-883C-E730B9A29F4A}" type="presParOf" srcId="{A5A499FD-45FB-492B-B0D4-37DFE53E53FE}" destId="{C0559DCF-20A6-4A41-8F25-B3B508E75575}" srcOrd="1" destOrd="0" presId="urn:microsoft.com/office/officeart/2005/8/layout/orgChart1"/>
    <dgm:cxn modelId="{3BF85761-B8C4-4706-B445-577E82A1ACC9}" type="presParOf" srcId="{C0559DCF-20A6-4A41-8F25-B3B508E75575}" destId="{4928E327-E2D7-494E-B681-3B218AC62043}" srcOrd="0" destOrd="0" presId="urn:microsoft.com/office/officeart/2005/8/layout/orgChart1"/>
    <dgm:cxn modelId="{28F70D12-9024-47E1-A057-E4C509B265E9}" type="presParOf" srcId="{4928E327-E2D7-494E-B681-3B218AC62043}" destId="{0E833617-7742-4FDE-B11A-408A9C881039}" srcOrd="0" destOrd="0" presId="urn:microsoft.com/office/officeart/2005/8/layout/orgChart1"/>
    <dgm:cxn modelId="{B6C77984-A264-4A66-8600-372227A8F632}" type="presParOf" srcId="{4928E327-E2D7-494E-B681-3B218AC62043}" destId="{0D707AEC-C490-45AA-B570-5E19474173A0}" srcOrd="1" destOrd="0" presId="urn:microsoft.com/office/officeart/2005/8/layout/orgChart1"/>
    <dgm:cxn modelId="{A14446D2-E53A-4430-9236-63E5359C692F}" type="presParOf" srcId="{C0559DCF-20A6-4A41-8F25-B3B508E75575}" destId="{8E374DCA-7FAB-47DF-BDFA-F96F23E86435}" srcOrd="1" destOrd="0" presId="urn:microsoft.com/office/officeart/2005/8/layout/orgChart1"/>
    <dgm:cxn modelId="{9FD7DE71-A158-4533-B34E-760867D91B96}" type="presParOf" srcId="{8E374DCA-7FAB-47DF-BDFA-F96F23E86435}" destId="{EDF965FE-C8D7-4600-A9BD-C340BFB916C6}" srcOrd="0" destOrd="0" presId="urn:microsoft.com/office/officeart/2005/8/layout/orgChart1"/>
    <dgm:cxn modelId="{498042A8-8747-409F-9207-8F0EA35E0B7F}" type="presParOf" srcId="{8E374DCA-7FAB-47DF-BDFA-F96F23E86435}" destId="{929A7682-2176-4DC2-AAA4-D7863E9CD9F6}" srcOrd="1" destOrd="0" presId="urn:microsoft.com/office/officeart/2005/8/layout/orgChart1"/>
    <dgm:cxn modelId="{161539D0-BECC-4CC8-AB68-BB7A6558A09A}" type="presParOf" srcId="{929A7682-2176-4DC2-AAA4-D7863E9CD9F6}" destId="{21A7A259-2464-45B3-8049-467306D0CE99}" srcOrd="0" destOrd="0" presId="urn:microsoft.com/office/officeart/2005/8/layout/orgChart1"/>
    <dgm:cxn modelId="{D84E70EA-2339-4BED-9A7D-0B519170FA65}" type="presParOf" srcId="{21A7A259-2464-45B3-8049-467306D0CE99}" destId="{BDFDAAAB-2125-4967-AEC5-FFE8A33AC83C}" srcOrd="0" destOrd="0" presId="urn:microsoft.com/office/officeart/2005/8/layout/orgChart1"/>
    <dgm:cxn modelId="{B9A48CAB-E542-462C-A568-9CC8905BA396}" type="presParOf" srcId="{21A7A259-2464-45B3-8049-467306D0CE99}" destId="{3DF50FA7-3C11-4C0E-8306-C55E167251B9}" srcOrd="1" destOrd="0" presId="urn:microsoft.com/office/officeart/2005/8/layout/orgChart1"/>
    <dgm:cxn modelId="{0EE84DD7-A305-4A5E-AFB1-D36DF03461C5}" type="presParOf" srcId="{929A7682-2176-4DC2-AAA4-D7863E9CD9F6}" destId="{89DFCE49-468E-420D-AFB5-C61443BE7C3B}" srcOrd="1" destOrd="0" presId="urn:microsoft.com/office/officeart/2005/8/layout/orgChart1"/>
    <dgm:cxn modelId="{6712F245-049B-4EB2-A0B9-9A375002AFA2}" type="presParOf" srcId="{929A7682-2176-4DC2-AAA4-D7863E9CD9F6}" destId="{099E140C-9F1E-4812-8B24-A0EE6E94A402}" srcOrd="2" destOrd="0" presId="urn:microsoft.com/office/officeart/2005/8/layout/orgChart1"/>
    <dgm:cxn modelId="{BAB16DBC-76CC-4C95-96C5-B7428473E1D8}" type="presParOf" srcId="{8E374DCA-7FAB-47DF-BDFA-F96F23E86435}" destId="{57739FA3-3A24-40C9-88C0-A73460968787}" srcOrd="2" destOrd="0" presId="urn:microsoft.com/office/officeart/2005/8/layout/orgChart1"/>
    <dgm:cxn modelId="{90FD036E-4FB2-4D49-9FE8-2E884E0C34DE}" type="presParOf" srcId="{8E374DCA-7FAB-47DF-BDFA-F96F23E86435}" destId="{6965FB64-81ED-49F5-BB21-5DEEC7649DFE}" srcOrd="3" destOrd="0" presId="urn:microsoft.com/office/officeart/2005/8/layout/orgChart1"/>
    <dgm:cxn modelId="{691A8CC5-C8CA-4C8C-A592-CACD063F9F19}" type="presParOf" srcId="{6965FB64-81ED-49F5-BB21-5DEEC7649DFE}" destId="{824E5F6C-546C-436E-9F62-665984562AEB}" srcOrd="0" destOrd="0" presId="urn:microsoft.com/office/officeart/2005/8/layout/orgChart1"/>
    <dgm:cxn modelId="{3E79D7DD-9566-4969-BF02-F353EE500A39}" type="presParOf" srcId="{824E5F6C-546C-436E-9F62-665984562AEB}" destId="{7180C3C5-B12A-461F-96AB-5D8CD3F53025}" srcOrd="0" destOrd="0" presId="urn:microsoft.com/office/officeart/2005/8/layout/orgChart1"/>
    <dgm:cxn modelId="{0E3B2853-2706-4723-A751-77EEAC597FFA}" type="presParOf" srcId="{824E5F6C-546C-436E-9F62-665984562AEB}" destId="{FAA92878-D8AB-42E4-8901-1189ACAB17B2}" srcOrd="1" destOrd="0" presId="urn:microsoft.com/office/officeart/2005/8/layout/orgChart1"/>
    <dgm:cxn modelId="{A63450EA-C428-413C-A365-0B466763EE9B}" type="presParOf" srcId="{6965FB64-81ED-49F5-BB21-5DEEC7649DFE}" destId="{D2BE996A-8FF0-4385-A456-C77E508BBD93}" srcOrd="1" destOrd="0" presId="urn:microsoft.com/office/officeart/2005/8/layout/orgChart1"/>
    <dgm:cxn modelId="{062A7499-25CC-4D5E-82E1-20184C2B5AEC}" type="presParOf" srcId="{6965FB64-81ED-49F5-BB21-5DEEC7649DFE}" destId="{284A194F-506C-450C-9B2D-BF70BBE57D05}" srcOrd="2" destOrd="0" presId="urn:microsoft.com/office/officeart/2005/8/layout/orgChart1"/>
    <dgm:cxn modelId="{EDAA9F2A-F1C9-40B5-B6D4-FDDA29AB0409}" type="presParOf" srcId="{C0559DCF-20A6-4A41-8F25-B3B508E75575}" destId="{A6C26542-656C-4D77-AA87-05684CF14D8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8C5BD9C8-FDCC-4D6C-9E9F-91DCEB9CDAC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3B329F0-0DB0-40E2-928C-DCF9C8B0DD72}">
      <dgm:prSet phldrT="[Text]" custT="1"/>
      <dgm:spPr>
        <a:xfrm>
          <a:off x="3810837" y="485030"/>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Employer</a:t>
          </a:r>
        </a:p>
      </dgm:t>
    </dgm:pt>
    <dgm:pt modelId="{D7EF37CF-D705-459D-B1D0-DFC2258856B9}" type="parTrans" cxnId="{71ABF1E0-CC23-4793-93A2-94B694AFA1E9}">
      <dgm:prSet/>
      <dgm:spPr/>
      <dgm:t>
        <a:bodyPr/>
        <a:lstStyle/>
        <a:p>
          <a:endParaRPr lang="en-US" sz="1300"/>
        </a:p>
      </dgm:t>
    </dgm:pt>
    <dgm:pt modelId="{C42B1E50-1F9C-47A0-8EBB-3A67CBE2BCE6}" type="sibTrans" cxnId="{71ABF1E0-CC23-4793-93A2-94B694AFA1E9}">
      <dgm:prSet/>
      <dgm:spPr/>
      <dgm:t>
        <a:bodyPr/>
        <a:lstStyle/>
        <a:p>
          <a:endParaRPr lang="en-US" sz="1300"/>
        </a:p>
      </dgm:t>
    </dgm:pt>
    <dgm:pt modelId="{43F53720-7D58-4128-83CA-270B57F24F3E}">
      <dgm:prSet phldrT="[Text]" custT="1"/>
      <dgm:spPr>
        <a:xfrm>
          <a:off x="1695896" y="1699766"/>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Lay off (temporary)</a:t>
          </a:r>
        </a:p>
      </dgm:t>
    </dgm:pt>
    <dgm:pt modelId="{7F32D5FF-40CE-4F14-9C3E-46370AA90B28}" type="parTrans" cxnId="{42C6FD14-606B-4E26-9F90-A0B67976C7CA}">
      <dgm:prSet/>
      <dgm:spPr>
        <a:xfrm>
          <a:off x="2346647" y="1352698"/>
          <a:ext cx="2114940" cy="347067"/>
        </a:xfrm>
        <a:custGeom>
          <a:avLst/>
          <a:gdLst/>
          <a:ahLst/>
          <a:cxnLst/>
          <a:rect l="0" t="0" r="0" b="0"/>
          <a:pathLst>
            <a:path>
              <a:moveTo>
                <a:pt x="2114940" y="0"/>
              </a:moveTo>
              <a:lnTo>
                <a:pt x="2114940" y="173533"/>
              </a:lnTo>
              <a:lnTo>
                <a:pt x="0" y="173533"/>
              </a:lnTo>
              <a:lnTo>
                <a:pt x="0" y="347067"/>
              </a:lnTo>
            </a:path>
          </a:pathLst>
        </a:custGeom>
        <a:noFill/>
        <a:ln w="25400" cap="flat" cmpd="sng" algn="ctr">
          <a:solidFill>
            <a:srgbClr val="1B2B51">
              <a:shade val="60000"/>
              <a:hueOff val="0"/>
              <a:satOff val="0"/>
              <a:lumOff val="0"/>
              <a:alphaOff val="0"/>
            </a:srgbClr>
          </a:solidFill>
          <a:prstDash val="solid"/>
        </a:ln>
        <a:effectLst/>
      </dgm:spPr>
      <dgm:t>
        <a:bodyPr/>
        <a:lstStyle/>
        <a:p>
          <a:endParaRPr lang="en-US" sz="1300"/>
        </a:p>
      </dgm:t>
    </dgm:pt>
    <dgm:pt modelId="{BBE29822-C4FF-4A00-9AAD-C313523E6574}" type="sibTrans" cxnId="{42C6FD14-606B-4E26-9F90-A0B67976C7CA}">
      <dgm:prSet/>
      <dgm:spPr/>
      <dgm:t>
        <a:bodyPr/>
        <a:lstStyle/>
        <a:p>
          <a:endParaRPr lang="en-US" sz="1300"/>
        </a:p>
      </dgm:t>
    </dgm:pt>
    <dgm:pt modelId="{F920AAE1-8F76-4B79-98B6-A2C92F6C5EB9}">
      <dgm:prSet phldrT="[Text]" custT="1"/>
      <dgm:spPr>
        <a:xfrm>
          <a:off x="3943"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Company</a:t>
          </a:r>
        </a:p>
      </dgm:t>
    </dgm:pt>
    <dgm:pt modelId="{068CB8F7-1974-4E9E-8294-3CCE06CB23A0}" type="parTrans" cxnId="{24CC8A57-1B55-4ADD-A2AE-37000A403561}">
      <dgm:prSet/>
      <dgm:spPr>
        <a:xfrm>
          <a:off x="654694" y="2567433"/>
          <a:ext cx="1691952" cy="347067"/>
        </a:xfrm>
        <a:custGeom>
          <a:avLst/>
          <a:gdLst/>
          <a:ahLst/>
          <a:cxnLst/>
          <a:rect l="0" t="0" r="0" b="0"/>
          <a:pathLst>
            <a:path>
              <a:moveTo>
                <a:pt x="1691952" y="0"/>
              </a:moveTo>
              <a:lnTo>
                <a:pt x="1691952" y="173533"/>
              </a:lnTo>
              <a:lnTo>
                <a:pt x="0" y="173533"/>
              </a:lnTo>
              <a:lnTo>
                <a:pt x="0" y="347067"/>
              </a:lnTo>
            </a:path>
          </a:pathLst>
        </a:custGeom>
        <a:noFill/>
        <a:ln w="25400" cap="flat" cmpd="sng" algn="ctr">
          <a:solidFill>
            <a:srgbClr val="1B2B51">
              <a:shade val="80000"/>
              <a:hueOff val="0"/>
              <a:satOff val="0"/>
              <a:lumOff val="0"/>
              <a:alphaOff val="0"/>
            </a:srgbClr>
          </a:solidFill>
          <a:prstDash val="solid"/>
        </a:ln>
        <a:effectLst/>
      </dgm:spPr>
      <dgm:t>
        <a:bodyPr/>
        <a:lstStyle/>
        <a:p>
          <a:endParaRPr lang="en-US" sz="1300"/>
        </a:p>
      </dgm:t>
    </dgm:pt>
    <dgm:pt modelId="{2D9327E3-2809-4FE5-B895-233E246F340A}" type="sibTrans" cxnId="{24CC8A57-1B55-4ADD-A2AE-37000A403561}">
      <dgm:prSet/>
      <dgm:spPr/>
      <dgm:t>
        <a:bodyPr/>
        <a:lstStyle/>
        <a:p>
          <a:endParaRPr lang="en-US" sz="1300"/>
        </a:p>
      </dgm:t>
    </dgm:pt>
    <dgm:pt modelId="{5054A182-2500-401E-9D8C-C2B570B60FB1}">
      <dgm:prSet phldrT="[Text]" custT="1"/>
      <dgm:spPr>
        <a:xfrm>
          <a:off x="1695896"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Industry</a:t>
          </a:r>
        </a:p>
      </dgm:t>
    </dgm:pt>
    <dgm:pt modelId="{2EB1EEFF-1DD8-4301-BF03-07B8EF212DE4}" type="parTrans" cxnId="{91D6D9E5-80C3-42F2-8BBC-29E708CDE92B}">
      <dgm:prSet/>
      <dgm:spPr>
        <a:xfrm>
          <a:off x="2300927" y="2567433"/>
          <a:ext cx="91440" cy="347067"/>
        </a:xfrm>
        <a:custGeom>
          <a:avLst/>
          <a:gdLst/>
          <a:ahLst/>
          <a:cxnLst/>
          <a:rect l="0" t="0" r="0" b="0"/>
          <a:pathLst>
            <a:path>
              <a:moveTo>
                <a:pt x="45720" y="0"/>
              </a:moveTo>
              <a:lnTo>
                <a:pt x="45720" y="347067"/>
              </a:lnTo>
            </a:path>
          </a:pathLst>
        </a:custGeom>
        <a:noFill/>
        <a:ln w="25400" cap="flat" cmpd="sng" algn="ctr">
          <a:solidFill>
            <a:srgbClr val="1B2B51">
              <a:shade val="80000"/>
              <a:hueOff val="0"/>
              <a:satOff val="0"/>
              <a:lumOff val="0"/>
              <a:alphaOff val="0"/>
            </a:srgbClr>
          </a:solidFill>
          <a:prstDash val="solid"/>
        </a:ln>
        <a:effectLst/>
      </dgm:spPr>
      <dgm:t>
        <a:bodyPr/>
        <a:lstStyle/>
        <a:p>
          <a:endParaRPr lang="en-US" sz="1300"/>
        </a:p>
      </dgm:t>
    </dgm:pt>
    <dgm:pt modelId="{BC809E63-D71B-4C69-BF50-304C0C7CFEEA}" type="sibTrans" cxnId="{91D6D9E5-80C3-42F2-8BBC-29E708CDE92B}">
      <dgm:prSet/>
      <dgm:spPr/>
      <dgm:t>
        <a:bodyPr/>
        <a:lstStyle/>
        <a:p>
          <a:endParaRPr lang="en-US" sz="1300"/>
        </a:p>
      </dgm:t>
    </dgm:pt>
    <dgm:pt modelId="{86901658-F8A7-4655-BCEC-49B0E2EDF091}">
      <dgm:prSet phldrT="[Text]" custT="1"/>
      <dgm:spPr>
        <a:xfrm>
          <a:off x="3387849"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Economy</a:t>
          </a:r>
        </a:p>
      </dgm:t>
    </dgm:pt>
    <dgm:pt modelId="{3BD1F5E3-E8DF-47D1-AA1D-236A5C9EEE04}" type="parTrans" cxnId="{8B28DA4F-DAD8-49D5-993D-A26C8D94C622}">
      <dgm:prSet/>
      <dgm:spPr>
        <a:xfrm>
          <a:off x="2346647" y="2567433"/>
          <a:ext cx="1691952" cy="347067"/>
        </a:xfrm>
        <a:custGeom>
          <a:avLst/>
          <a:gdLst/>
          <a:ahLst/>
          <a:cxnLst/>
          <a:rect l="0" t="0" r="0" b="0"/>
          <a:pathLst>
            <a:path>
              <a:moveTo>
                <a:pt x="0" y="0"/>
              </a:moveTo>
              <a:lnTo>
                <a:pt x="0" y="173533"/>
              </a:lnTo>
              <a:lnTo>
                <a:pt x="1691952" y="173533"/>
              </a:lnTo>
              <a:lnTo>
                <a:pt x="1691952" y="347067"/>
              </a:lnTo>
            </a:path>
          </a:pathLst>
        </a:custGeom>
        <a:noFill/>
        <a:ln w="25400" cap="flat" cmpd="sng" algn="ctr">
          <a:solidFill>
            <a:srgbClr val="1B2B51">
              <a:shade val="80000"/>
              <a:hueOff val="0"/>
              <a:satOff val="0"/>
              <a:lumOff val="0"/>
              <a:alphaOff val="0"/>
            </a:srgbClr>
          </a:solidFill>
          <a:prstDash val="solid"/>
        </a:ln>
        <a:effectLst/>
      </dgm:spPr>
      <dgm:t>
        <a:bodyPr/>
        <a:lstStyle/>
        <a:p>
          <a:endParaRPr lang="en-US" sz="1300"/>
        </a:p>
      </dgm:t>
    </dgm:pt>
    <dgm:pt modelId="{E1955251-6680-4FAC-8671-639C30586B13}" type="sibTrans" cxnId="{8B28DA4F-DAD8-49D5-993D-A26C8D94C622}">
      <dgm:prSet/>
      <dgm:spPr/>
      <dgm:t>
        <a:bodyPr/>
        <a:lstStyle/>
        <a:p>
          <a:endParaRPr lang="en-US" sz="1300"/>
        </a:p>
      </dgm:t>
    </dgm:pt>
    <dgm:pt modelId="{D57D7667-6E4A-4B34-8AE5-01DBF5FA6D92}">
      <dgm:prSet phldrT="[Text]" custT="1"/>
      <dgm:spPr>
        <a:xfrm>
          <a:off x="5925777" y="1699766"/>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Terminate (permanent)</a:t>
          </a:r>
        </a:p>
      </dgm:t>
    </dgm:pt>
    <dgm:pt modelId="{D021C1DB-3D5B-4B5B-8EB3-F9CDAFE4B666}" type="parTrans" cxnId="{DD217403-AD8C-4B55-8A82-AE0FC86CF699}">
      <dgm:prSet/>
      <dgm:spPr>
        <a:xfrm>
          <a:off x="4461588" y="1352698"/>
          <a:ext cx="2114940" cy="347067"/>
        </a:xfrm>
        <a:custGeom>
          <a:avLst/>
          <a:gdLst/>
          <a:ahLst/>
          <a:cxnLst/>
          <a:rect l="0" t="0" r="0" b="0"/>
          <a:pathLst>
            <a:path>
              <a:moveTo>
                <a:pt x="0" y="0"/>
              </a:moveTo>
              <a:lnTo>
                <a:pt x="0" y="173533"/>
              </a:lnTo>
              <a:lnTo>
                <a:pt x="2114940" y="173533"/>
              </a:lnTo>
              <a:lnTo>
                <a:pt x="2114940" y="347067"/>
              </a:lnTo>
            </a:path>
          </a:pathLst>
        </a:custGeom>
        <a:noFill/>
        <a:ln w="25400" cap="flat" cmpd="sng" algn="ctr">
          <a:solidFill>
            <a:srgbClr val="1B2B51">
              <a:shade val="60000"/>
              <a:hueOff val="0"/>
              <a:satOff val="0"/>
              <a:lumOff val="0"/>
              <a:alphaOff val="0"/>
            </a:srgbClr>
          </a:solidFill>
          <a:prstDash val="solid"/>
        </a:ln>
        <a:effectLst/>
      </dgm:spPr>
      <dgm:t>
        <a:bodyPr/>
        <a:lstStyle/>
        <a:p>
          <a:endParaRPr lang="en-US" sz="1300"/>
        </a:p>
      </dgm:t>
    </dgm:pt>
    <dgm:pt modelId="{41BD5E80-7B55-4C29-9900-89AE03571843}" type="sibTrans" cxnId="{DD217403-AD8C-4B55-8A82-AE0FC86CF699}">
      <dgm:prSet/>
      <dgm:spPr/>
      <dgm:t>
        <a:bodyPr/>
        <a:lstStyle/>
        <a:p>
          <a:endParaRPr lang="en-US" sz="1300"/>
        </a:p>
      </dgm:t>
    </dgm:pt>
    <dgm:pt modelId="{D8ACE503-A572-46C0-B6A4-E7D58D6E4B80}">
      <dgm:prSet phldrT="[Text]" custT="1"/>
      <dgm:spPr>
        <a:xfrm>
          <a:off x="5079801"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err="1">
              <a:solidFill>
                <a:sysClr val="window" lastClr="FFFFFF"/>
              </a:solidFill>
              <a:latin typeface="Helvetica Neue"/>
              <a:ea typeface="+mn-ea"/>
              <a:cs typeface="+mn-cs"/>
            </a:rPr>
            <a:t>Obsol</a:t>
          </a:r>
          <a:r>
            <a:rPr lang="en-US" sz="1300" cap="all" baseline="0">
              <a:solidFill>
                <a:sysClr val="window" lastClr="FFFFFF"/>
              </a:solidFill>
              <a:latin typeface="Helvetica Neue"/>
              <a:ea typeface="+mn-ea"/>
              <a:cs typeface="+mn-cs"/>
            </a:rPr>
            <a:t>-</a:t>
          </a:r>
        </a:p>
        <a:p>
          <a:pPr>
            <a:buNone/>
          </a:pPr>
          <a:r>
            <a:rPr lang="en-US" sz="1300" cap="all" baseline="0" err="1">
              <a:solidFill>
                <a:sysClr val="window" lastClr="FFFFFF"/>
              </a:solidFill>
              <a:latin typeface="Helvetica Neue"/>
              <a:ea typeface="+mn-ea"/>
              <a:cs typeface="+mn-cs"/>
            </a:rPr>
            <a:t>escence</a:t>
          </a:r>
          <a:endParaRPr lang="en-US" sz="1300" cap="all" baseline="0">
            <a:solidFill>
              <a:sysClr val="window" lastClr="FFFFFF"/>
            </a:solidFill>
            <a:latin typeface="Helvetica Neue"/>
            <a:ea typeface="+mn-ea"/>
            <a:cs typeface="+mn-cs"/>
          </a:endParaRPr>
        </a:p>
      </dgm:t>
    </dgm:pt>
    <dgm:pt modelId="{540CA37F-526F-45A9-A5A1-B99686A8187B}" type="parTrans" cxnId="{F027DAEB-1EA3-4777-BE64-5F8C3B1DCD46}">
      <dgm:prSet/>
      <dgm:spPr>
        <a:xfrm>
          <a:off x="5730552" y="2567433"/>
          <a:ext cx="845976" cy="347067"/>
        </a:xfrm>
        <a:custGeom>
          <a:avLst/>
          <a:gdLst/>
          <a:ahLst/>
          <a:cxnLst/>
          <a:rect l="0" t="0" r="0" b="0"/>
          <a:pathLst>
            <a:path>
              <a:moveTo>
                <a:pt x="845976" y="0"/>
              </a:moveTo>
              <a:lnTo>
                <a:pt x="845976" y="173533"/>
              </a:lnTo>
              <a:lnTo>
                <a:pt x="0" y="173533"/>
              </a:lnTo>
              <a:lnTo>
                <a:pt x="0" y="347067"/>
              </a:lnTo>
            </a:path>
          </a:pathLst>
        </a:custGeom>
        <a:noFill/>
        <a:ln w="25400" cap="flat" cmpd="sng" algn="ctr">
          <a:solidFill>
            <a:srgbClr val="1B2B51">
              <a:shade val="80000"/>
              <a:hueOff val="0"/>
              <a:satOff val="0"/>
              <a:lumOff val="0"/>
              <a:alphaOff val="0"/>
            </a:srgbClr>
          </a:solidFill>
          <a:prstDash val="solid"/>
        </a:ln>
        <a:effectLst/>
      </dgm:spPr>
      <dgm:t>
        <a:bodyPr/>
        <a:lstStyle/>
        <a:p>
          <a:endParaRPr lang="en-US" sz="1300"/>
        </a:p>
      </dgm:t>
    </dgm:pt>
    <dgm:pt modelId="{93B00FB5-93D9-4AB8-BFA6-C7A2C9512F09}" type="sibTrans" cxnId="{F027DAEB-1EA3-4777-BE64-5F8C3B1DCD46}">
      <dgm:prSet/>
      <dgm:spPr/>
      <dgm:t>
        <a:bodyPr/>
        <a:lstStyle/>
        <a:p>
          <a:endParaRPr lang="en-US" sz="1300"/>
        </a:p>
      </dgm:t>
    </dgm:pt>
    <dgm:pt modelId="{9DECFE68-0733-499D-BCA3-FE6BFC38B1F4}">
      <dgm:prSet phldrT="[Text]" custT="1"/>
      <dgm:spPr>
        <a:xfrm>
          <a:off x="6771754"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err="1">
              <a:solidFill>
                <a:sysClr val="window" lastClr="FFFFFF"/>
              </a:solidFill>
              <a:latin typeface="Helvetica Neue"/>
              <a:ea typeface="+mn-ea"/>
              <a:cs typeface="+mn-cs"/>
            </a:rPr>
            <a:t>Perfor</a:t>
          </a:r>
          <a:r>
            <a:rPr lang="en-US" sz="1300" cap="all" baseline="0">
              <a:solidFill>
                <a:sysClr val="window" lastClr="FFFFFF"/>
              </a:solidFill>
              <a:latin typeface="Helvetica Neue"/>
              <a:ea typeface="+mn-ea"/>
              <a:cs typeface="+mn-cs"/>
            </a:rPr>
            <a:t>-</a:t>
          </a:r>
        </a:p>
        <a:p>
          <a:pPr>
            <a:buNone/>
          </a:pPr>
          <a:r>
            <a:rPr lang="en-US" sz="1300" cap="all" baseline="0" err="1">
              <a:solidFill>
                <a:sysClr val="window" lastClr="FFFFFF"/>
              </a:solidFill>
              <a:latin typeface="Helvetica Neue"/>
              <a:ea typeface="+mn-ea"/>
              <a:cs typeface="+mn-cs"/>
            </a:rPr>
            <a:t>mance</a:t>
          </a:r>
          <a:endParaRPr lang="en-US" sz="1300" cap="all" baseline="0">
            <a:solidFill>
              <a:sysClr val="window" lastClr="FFFFFF"/>
            </a:solidFill>
            <a:latin typeface="Helvetica Neue"/>
            <a:ea typeface="+mn-ea"/>
            <a:cs typeface="+mn-cs"/>
          </a:endParaRPr>
        </a:p>
      </dgm:t>
    </dgm:pt>
    <dgm:pt modelId="{C9DFA04E-8675-43B3-9BE4-0518673BD98E}" type="parTrans" cxnId="{66DA8983-D2EC-424A-B207-38C59F4D08E8}">
      <dgm:prSet/>
      <dgm:spPr>
        <a:xfrm>
          <a:off x="6576528" y="2567433"/>
          <a:ext cx="845976" cy="347067"/>
        </a:xfrm>
        <a:custGeom>
          <a:avLst/>
          <a:gdLst/>
          <a:ahLst/>
          <a:cxnLst/>
          <a:rect l="0" t="0" r="0" b="0"/>
          <a:pathLst>
            <a:path>
              <a:moveTo>
                <a:pt x="0" y="0"/>
              </a:moveTo>
              <a:lnTo>
                <a:pt x="0" y="173533"/>
              </a:lnTo>
              <a:lnTo>
                <a:pt x="845976" y="173533"/>
              </a:lnTo>
              <a:lnTo>
                <a:pt x="845976" y="347067"/>
              </a:lnTo>
            </a:path>
          </a:pathLst>
        </a:custGeom>
        <a:noFill/>
        <a:ln w="25400" cap="flat" cmpd="sng" algn="ctr">
          <a:solidFill>
            <a:srgbClr val="1B2B51">
              <a:shade val="80000"/>
              <a:hueOff val="0"/>
              <a:satOff val="0"/>
              <a:lumOff val="0"/>
              <a:alphaOff val="0"/>
            </a:srgbClr>
          </a:solidFill>
          <a:prstDash val="solid"/>
        </a:ln>
        <a:effectLst/>
      </dgm:spPr>
      <dgm:t>
        <a:bodyPr/>
        <a:lstStyle/>
        <a:p>
          <a:endParaRPr lang="en-US" sz="1300"/>
        </a:p>
      </dgm:t>
    </dgm:pt>
    <dgm:pt modelId="{426DB256-DBC7-4687-9BF7-04BA26D878D3}" type="sibTrans" cxnId="{66DA8983-D2EC-424A-B207-38C59F4D08E8}">
      <dgm:prSet/>
      <dgm:spPr/>
      <dgm:t>
        <a:bodyPr/>
        <a:lstStyle/>
        <a:p>
          <a:endParaRPr lang="en-US" sz="1300"/>
        </a:p>
      </dgm:t>
    </dgm:pt>
    <dgm:pt modelId="{3F03AD24-08E2-4102-8923-0BE6E02C1231}" type="pres">
      <dgm:prSet presAssocID="{8C5BD9C8-FDCC-4D6C-9E9F-91DCEB9CDAC5}" presName="mainComposite" presStyleCnt="0">
        <dgm:presLayoutVars>
          <dgm:chPref val="1"/>
          <dgm:dir/>
          <dgm:animOne val="branch"/>
          <dgm:animLvl val="lvl"/>
          <dgm:resizeHandles val="exact"/>
        </dgm:presLayoutVars>
      </dgm:prSet>
      <dgm:spPr/>
    </dgm:pt>
    <dgm:pt modelId="{8D20DD7A-3C7A-40E8-9CD8-2C0C2E15C3D8}" type="pres">
      <dgm:prSet presAssocID="{8C5BD9C8-FDCC-4D6C-9E9F-91DCEB9CDAC5}" presName="hierFlow" presStyleCnt="0"/>
      <dgm:spPr/>
    </dgm:pt>
    <dgm:pt modelId="{63BE9466-409A-41A5-92D6-208559AF40DF}" type="pres">
      <dgm:prSet presAssocID="{8C5BD9C8-FDCC-4D6C-9E9F-91DCEB9CDAC5}" presName="hierChild1" presStyleCnt="0">
        <dgm:presLayoutVars>
          <dgm:chPref val="1"/>
          <dgm:animOne val="branch"/>
          <dgm:animLvl val="lvl"/>
        </dgm:presLayoutVars>
      </dgm:prSet>
      <dgm:spPr/>
    </dgm:pt>
    <dgm:pt modelId="{57BF4685-768B-4C2F-93E0-E7FA96B29F47}" type="pres">
      <dgm:prSet presAssocID="{23B329F0-0DB0-40E2-928C-DCF9C8B0DD72}" presName="Name14" presStyleCnt="0"/>
      <dgm:spPr/>
    </dgm:pt>
    <dgm:pt modelId="{CFFFE7AD-1D01-410B-AA1B-8638994C3DF7}" type="pres">
      <dgm:prSet presAssocID="{23B329F0-0DB0-40E2-928C-DCF9C8B0DD72}" presName="level1Shape" presStyleLbl="node0" presStyleIdx="0" presStyleCnt="1">
        <dgm:presLayoutVars>
          <dgm:chPref val="3"/>
        </dgm:presLayoutVars>
      </dgm:prSet>
      <dgm:spPr/>
    </dgm:pt>
    <dgm:pt modelId="{9EC534D8-F6D5-4EEC-9855-86DF2F9F406E}" type="pres">
      <dgm:prSet presAssocID="{23B329F0-0DB0-40E2-928C-DCF9C8B0DD72}" presName="hierChild2" presStyleCnt="0"/>
      <dgm:spPr/>
    </dgm:pt>
    <dgm:pt modelId="{09960E29-FE0A-4C5D-A3E2-30864DA595F2}" type="pres">
      <dgm:prSet presAssocID="{7F32D5FF-40CE-4F14-9C3E-46370AA90B28}" presName="Name19" presStyleLbl="parChTrans1D2" presStyleIdx="0" presStyleCnt="2"/>
      <dgm:spPr/>
    </dgm:pt>
    <dgm:pt modelId="{879290EC-CCDD-40F5-8E40-2DCA1D8386C3}" type="pres">
      <dgm:prSet presAssocID="{43F53720-7D58-4128-83CA-270B57F24F3E}" presName="Name21" presStyleCnt="0"/>
      <dgm:spPr/>
    </dgm:pt>
    <dgm:pt modelId="{12E0A5F0-9E33-4C35-A4CE-20EC37CD29C0}" type="pres">
      <dgm:prSet presAssocID="{43F53720-7D58-4128-83CA-270B57F24F3E}" presName="level2Shape" presStyleLbl="node2" presStyleIdx="0" presStyleCnt="2"/>
      <dgm:spPr/>
    </dgm:pt>
    <dgm:pt modelId="{11AD231A-CB6A-40F9-9DB0-FC26FB21F178}" type="pres">
      <dgm:prSet presAssocID="{43F53720-7D58-4128-83CA-270B57F24F3E}" presName="hierChild3" presStyleCnt="0"/>
      <dgm:spPr/>
    </dgm:pt>
    <dgm:pt modelId="{6B9DBAF8-98A8-464B-B4D0-29B6A35EFF1C}" type="pres">
      <dgm:prSet presAssocID="{068CB8F7-1974-4E9E-8294-3CCE06CB23A0}" presName="Name19" presStyleLbl="parChTrans1D3" presStyleIdx="0" presStyleCnt="5"/>
      <dgm:spPr/>
    </dgm:pt>
    <dgm:pt modelId="{836C0630-11A5-47FF-A513-8611E4635CB3}" type="pres">
      <dgm:prSet presAssocID="{F920AAE1-8F76-4B79-98B6-A2C92F6C5EB9}" presName="Name21" presStyleCnt="0"/>
      <dgm:spPr/>
    </dgm:pt>
    <dgm:pt modelId="{6796E164-319E-47A3-B65D-B8BFEBFAC64D}" type="pres">
      <dgm:prSet presAssocID="{F920AAE1-8F76-4B79-98B6-A2C92F6C5EB9}" presName="level2Shape" presStyleLbl="node3" presStyleIdx="0" presStyleCnt="5"/>
      <dgm:spPr/>
    </dgm:pt>
    <dgm:pt modelId="{3DD5BF0F-2900-49F6-8301-147DFEFD102A}" type="pres">
      <dgm:prSet presAssocID="{F920AAE1-8F76-4B79-98B6-A2C92F6C5EB9}" presName="hierChild3" presStyleCnt="0"/>
      <dgm:spPr/>
    </dgm:pt>
    <dgm:pt modelId="{9559F5B6-9F23-4A1A-B4D8-35FD2D2469DE}" type="pres">
      <dgm:prSet presAssocID="{2EB1EEFF-1DD8-4301-BF03-07B8EF212DE4}" presName="Name19" presStyleLbl="parChTrans1D3" presStyleIdx="1" presStyleCnt="5"/>
      <dgm:spPr/>
    </dgm:pt>
    <dgm:pt modelId="{A938BFEE-3049-4EC7-B152-073C231E0216}" type="pres">
      <dgm:prSet presAssocID="{5054A182-2500-401E-9D8C-C2B570B60FB1}" presName="Name21" presStyleCnt="0"/>
      <dgm:spPr/>
    </dgm:pt>
    <dgm:pt modelId="{44F18273-4640-4281-BD6A-6EFBCD3BA39A}" type="pres">
      <dgm:prSet presAssocID="{5054A182-2500-401E-9D8C-C2B570B60FB1}" presName="level2Shape" presStyleLbl="node3" presStyleIdx="1" presStyleCnt="5"/>
      <dgm:spPr/>
    </dgm:pt>
    <dgm:pt modelId="{555D3DB0-67C4-4262-BE2A-2D9D7D39D986}" type="pres">
      <dgm:prSet presAssocID="{5054A182-2500-401E-9D8C-C2B570B60FB1}" presName="hierChild3" presStyleCnt="0"/>
      <dgm:spPr/>
    </dgm:pt>
    <dgm:pt modelId="{E2D9772A-A961-47F1-B370-51869AF2582E}" type="pres">
      <dgm:prSet presAssocID="{3BD1F5E3-E8DF-47D1-AA1D-236A5C9EEE04}" presName="Name19" presStyleLbl="parChTrans1D3" presStyleIdx="2" presStyleCnt="5"/>
      <dgm:spPr/>
    </dgm:pt>
    <dgm:pt modelId="{16B97B3B-BA4C-4E0B-BD9D-6A263A253406}" type="pres">
      <dgm:prSet presAssocID="{86901658-F8A7-4655-BCEC-49B0E2EDF091}" presName="Name21" presStyleCnt="0"/>
      <dgm:spPr/>
    </dgm:pt>
    <dgm:pt modelId="{2A1F64E0-90F3-4B03-AACE-450E6CFAC644}" type="pres">
      <dgm:prSet presAssocID="{86901658-F8A7-4655-BCEC-49B0E2EDF091}" presName="level2Shape" presStyleLbl="node3" presStyleIdx="2" presStyleCnt="5"/>
      <dgm:spPr/>
    </dgm:pt>
    <dgm:pt modelId="{6AF66917-9CFE-42E7-9E3B-5B7F2489FBC7}" type="pres">
      <dgm:prSet presAssocID="{86901658-F8A7-4655-BCEC-49B0E2EDF091}" presName="hierChild3" presStyleCnt="0"/>
      <dgm:spPr/>
    </dgm:pt>
    <dgm:pt modelId="{F0B5E25F-E9E2-404A-BF2C-F6B27215D0A1}" type="pres">
      <dgm:prSet presAssocID="{D021C1DB-3D5B-4B5B-8EB3-F9CDAFE4B666}" presName="Name19" presStyleLbl="parChTrans1D2" presStyleIdx="1" presStyleCnt="2"/>
      <dgm:spPr/>
    </dgm:pt>
    <dgm:pt modelId="{B173233D-2835-478D-8B87-C8EBC4E26AE1}" type="pres">
      <dgm:prSet presAssocID="{D57D7667-6E4A-4B34-8AE5-01DBF5FA6D92}" presName="Name21" presStyleCnt="0"/>
      <dgm:spPr/>
    </dgm:pt>
    <dgm:pt modelId="{9345AC3C-36DA-4CD6-B4FC-A7E2A568ED2D}" type="pres">
      <dgm:prSet presAssocID="{D57D7667-6E4A-4B34-8AE5-01DBF5FA6D92}" presName="level2Shape" presStyleLbl="node2" presStyleIdx="1" presStyleCnt="2"/>
      <dgm:spPr/>
    </dgm:pt>
    <dgm:pt modelId="{D031331A-EB56-43E2-BD01-F368588D038B}" type="pres">
      <dgm:prSet presAssocID="{D57D7667-6E4A-4B34-8AE5-01DBF5FA6D92}" presName="hierChild3" presStyleCnt="0"/>
      <dgm:spPr/>
    </dgm:pt>
    <dgm:pt modelId="{A97345EA-8347-48E7-BC52-CC60F64CAFBD}" type="pres">
      <dgm:prSet presAssocID="{540CA37F-526F-45A9-A5A1-B99686A8187B}" presName="Name19" presStyleLbl="parChTrans1D3" presStyleIdx="3" presStyleCnt="5"/>
      <dgm:spPr/>
    </dgm:pt>
    <dgm:pt modelId="{2E5AC3D3-0917-46B5-A4D8-6EF17B2F91F6}" type="pres">
      <dgm:prSet presAssocID="{D8ACE503-A572-46C0-B6A4-E7D58D6E4B80}" presName="Name21" presStyleCnt="0"/>
      <dgm:spPr/>
    </dgm:pt>
    <dgm:pt modelId="{325325F6-1159-45F5-A35C-21E8094736DD}" type="pres">
      <dgm:prSet presAssocID="{D8ACE503-A572-46C0-B6A4-E7D58D6E4B80}" presName="level2Shape" presStyleLbl="node3" presStyleIdx="3" presStyleCnt="5"/>
      <dgm:spPr/>
    </dgm:pt>
    <dgm:pt modelId="{9B621653-BB84-44BD-917D-4215AC120DD0}" type="pres">
      <dgm:prSet presAssocID="{D8ACE503-A572-46C0-B6A4-E7D58D6E4B80}" presName="hierChild3" presStyleCnt="0"/>
      <dgm:spPr/>
    </dgm:pt>
    <dgm:pt modelId="{60906D11-EB56-4826-A464-99A26213AF5E}" type="pres">
      <dgm:prSet presAssocID="{C9DFA04E-8675-43B3-9BE4-0518673BD98E}" presName="Name19" presStyleLbl="parChTrans1D3" presStyleIdx="4" presStyleCnt="5"/>
      <dgm:spPr/>
    </dgm:pt>
    <dgm:pt modelId="{6F45B9E4-7BB2-46C6-9590-2D0159AA9088}" type="pres">
      <dgm:prSet presAssocID="{9DECFE68-0733-499D-BCA3-FE6BFC38B1F4}" presName="Name21" presStyleCnt="0"/>
      <dgm:spPr/>
    </dgm:pt>
    <dgm:pt modelId="{4A98805B-E345-4F3C-A0D7-1189DD71EAEB}" type="pres">
      <dgm:prSet presAssocID="{9DECFE68-0733-499D-BCA3-FE6BFC38B1F4}" presName="level2Shape" presStyleLbl="node3" presStyleIdx="4" presStyleCnt="5"/>
      <dgm:spPr/>
    </dgm:pt>
    <dgm:pt modelId="{5A1E14DB-5780-4D4E-B7B9-66272473257A}" type="pres">
      <dgm:prSet presAssocID="{9DECFE68-0733-499D-BCA3-FE6BFC38B1F4}" presName="hierChild3" presStyleCnt="0"/>
      <dgm:spPr/>
    </dgm:pt>
    <dgm:pt modelId="{DF413C55-BE1D-4602-A2AE-B28152A5B602}" type="pres">
      <dgm:prSet presAssocID="{8C5BD9C8-FDCC-4D6C-9E9F-91DCEB9CDAC5}" presName="bgShapesFlow" presStyleCnt="0"/>
      <dgm:spPr/>
    </dgm:pt>
  </dgm:ptLst>
  <dgm:cxnLst>
    <dgm:cxn modelId="{DD217403-AD8C-4B55-8A82-AE0FC86CF699}" srcId="{23B329F0-0DB0-40E2-928C-DCF9C8B0DD72}" destId="{D57D7667-6E4A-4B34-8AE5-01DBF5FA6D92}" srcOrd="1" destOrd="0" parTransId="{D021C1DB-3D5B-4B5B-8EB3-F9CDAFE4B666}" sibTransId="{41BD5E80-7B55-4C29-9900-89AE03571843}"/>
    <dgm:cxn modelId="{F9B4DA06-8399-4930-91ED-3C46A9BFE7A4}" type="presOf" srcId="{2EB1EEFF-1DD8-4301-BF03-07B8EF212DE4}" destId="{9559F5B6-9F23-4A1A-B4D8-35FD2D2469DE}" srcOrd="0" destOrd="0" presId="urn:microsoft.com/office/officeart/2005/8/layout/hierarchy6"/>
    <dgm:cxn modelId="{42C6FD14-606B-4E26-9F90-A0B67976C7CA}" srcId="{23B329F0-0DB0-40E2-928C-DCF9C8B0DD72}" destId="{43F53720-7D58-4128-83CA-270B57F24F3E}" srcOrd="0" destOrd="0" parTransId="{7F32D5FF-40CE-4F14-9C3E-46370AA90B28}" sibTransId="{BBE29822-C4FF-4A00-9AAD-C313523E6574}"/>
    <dgm:cxn modelId="{C1EAE128-33C3-48BA-8A18-A518BBE0E112}" type="presOf" srcId="{86901658-F8A7-4655-BCEC-49B0E2EDF091}" destId="{2A1F64E0-90F3-4B03-AACE-450E6CFAC644}" srcOrd="0" destOrd="0" presId="urn:microsoft.com/office/officeart/2005/8/layout/hierarchy6"/>
    <dgm:cxn modelId="{E54DB035-97BA-4FA0-A710-1861DB8870E5}" type="presOf" srcId="{7F32D5FF-40CE-4F14-9C3E-46370AA90B28}" destId="{09960E29-FE0A-4C5D-A3E2-30864DA595F2}" srcOrd="0" destOrd="0" presId="urn:microsoft.com/office/officeart/2005/8/layout/hierarchy6"/>
    <dgm:cxn modelId="{2C0EEE3A-F9E7-43A6-87AF-877C7DB90829}" type="presOf" srcId="{F920AAE1-8F76-4B79-98B6-A2C92F6C5EB9}" destId="{6796E164-319E-47A3-B65D-B8BFEBFAC64D}" srcOrd="0" destOrd="0" presId="urn:microsoft.com/office/officeart/2005/8/layout/hierarchy6"/>
    <dgm:cxn modelId="{8B28DA4F-DAD8-49D5-993D-A26C8D94C622}" srcId="{43F53720-7D58-4128-83CA-270B57F24F3E}" destId="{86901658-F8A7-4655-BCEC-49B0E2EDF091}" srcOrd="2" destOrd="0" parTransId="{3BD1F5E3-E8DF-47D1-AA1D-236A5C9EEE04}" sibTransId="{E1955251-6680-4FAC-8671-639C30586B13}"/>
    <dgm:cxn modelId="{24CC8A57-1B55-4ADD-A2AE-37000A403561}" srcId="{43F53720-7D58-4128-83CA-270B57F24F3E}" destId="{F920AAE1-8F76-4B79-98B6-A2C92F6C5EB9}" srcOrd="0" destOrd="0" parTransId="{068CB8F7-1974-4E9E-8294-3CCE06CB23A0}" sibTransId="{2D9327E3-2809-4FE5-B895-233E246F340A}"/>
    <dgm:cxn modelId="{2932CF63-D078-435E-BAF0-153109CF3042}" type="presOf" srcId="{540CA37F-526F-45A9-A5A1-B99686A8187B}" destId="{A97345EA-8347-48E7-BC52-CC60F64CAFBD}" srcOrd="0" destOrd="0" presId="urn:microsoft.com/office/officeart/2005/8/layout/hierarchy6"/>
    <dgm:cxn modelId="{676B6F79-3EBE-49E6-9590-2ECC8627C01D}" type="presOf" srcId="{C9DFA04E-8675-43B3-9BE4-0518673BD98E}" destId="{60906D11-EB56-4826-A464-99A26213AF5E}" srcOrd="0" destOrd="0" presId="urn:microsoft.com/office/officeart/2005/8/layout/hierarchy6"/>
    <dgm:cxn modelId="{66DA8983-D2EC-424A-B207-38C59F4D08E8}" srcId="{D57D7667-6E4A-4B34-8AE5-01DBF5FA6D92}" destId="{9DECFE68-0733-499D-BCA3-FE6BFC38B1F4}" srcOrd="1" destOrd="0" parTransId="{C9DFA04E-8675-43B3-9BE4-0518673BD98E}" sibTransId="{426DB256-DBC7-4687-9BF7-04BA26D878D3}"/>
    <dgm:cxn modelId="{EBEEC08B-81BD-48C2-A844-73E091997F4A}" type="presOf" srcId="{D57D7667-6E4A-4B34-8AE5-01DBF5FA6D92}" destId="{9345AC3C-36DA-4CD6-B4FC-A7E2A568ED2D}" srcOrd="0" destOrd="0" presId="urn:microsoft.com/office/officeart/2005/8/layout/hierarchy6"/>
    <dgm:cxn modelId="{58011193-FF7A-4908-93EC-25B33B572078}" type="presOf" srcId="{23B329F0-0DB0-40E2-928C-DCF9C8B0DD72}" destId="{CFFFE7AD-1D01-410B-AA1B-8638994C3DF7}" srcOrd="0" destOrd="0" presId="urn:microsoft.com/office/officeart/2005/8/layout/hierarchy6"/>
    <dgm:cxn modelId="{8D47E6A2-80E7-45CD-8E91-70DA01472FA2}" type="presOf" srcId="{3BD1F5E3-E8DF-47D1-AA1D-236A5C9EEE04}" destId="{E2D9772A-A961-47F1-B370-51869AF2582E}" srcOrd="0" destOrd="0" presId="urn:microsoft.com/office/officeart/2005/8/layout/hierarchy6"/>
    <dgm:cxn modelId="{453108C2-A826-4EA3-96F7-A86585B59E32}" type="presOf" srcId="{9DECFE68-0733-499D-BCA3-FE6BFC38B1F4}" destId="{4A98805B-E345-4F3C-A0D7-1189DD71EAEB}" srcOrd="0" destOrd="0" presId="urn:microsoft.com/office/officeart/2005/8/layout/hierarchy6"/>
    <dgm:cxn modelId="{C2E8CDD1-840A-4600-B87A-49FCE460C8C8}" type="presOf" srcId="{43F53720-7D58-4128-83CA-270B57F24F3E}" destId="{12E0A5F0-9E33-4C35-A4CE-20EC37CD29C0}" srcOrd="0" destOrd="0" presId="urn:microsoft.com/office/officeart/2005/8/layout/hierarchy6"/>
    <dgm:cxn modelId="{A85A52DC-521C-436B-AC6A-6FE580C0ABB9}" type="presOf" srcId="{068CB8F7-1974-4E9E-8294-3CCE06CB23A0}" destId="{6B9DBAF8-98A8-464B-B4D0-29B6A35EFF1C}" srcOrd="0" destOrd="0" presId="urn:microsoft.com/office/officeart/2005/8/layout/hierarchy6"/>
    <dgm:cxn modelId="{71ABF1E0-CC23-4793-93A2-94B694AFA1E9}" srcId="{8C5BD9C8-FDCC-4D6C-9E9F-91DCEB9CDAC5}" destId="{23B329F0-0DB0-40E2-928C-DCF9C8B0DD72}" srcOrd="0" destOrd="0" parTransId="{D7EF37CF-D705-459D-B1D0-DFC2258856B9}" sibTransId="{C42B1E50-1F9C-47A0-8EBB-3A67CBE2BCE6}"/>
    <dgm:cxn modelId="{F15ECEE3-116F-4806-9F0A-B27EC4B312C9}" type="presOf" srcId="{8C5BD9C8-FDCC-4D6C-9E9F-91DCEB9CDAC5}" destId="{3F03AD24-08E2-4102-8923-0BE6E02C1231}" srcOrd="0" destOrd="0" presId="urn:microsoft.com/office/officeart/2005/8/layout/hierarchy6"/>
    <dgm:cxn modelId="{91D6D9E5-80C3-42F2-8BBC-29E708CDE92B}" srcId="{43F53720-7D58-4128-83CA-270B57F24F3E}" destId="{5054A182-2500-401E-9D8C-C2B570B60FB1}" srcOrd="1" destOrd="0" parTransId="{2EB1EEFF-1DD8-4301-BF03-07B8EF212DE4}" sibTransId="{BC809E63-D71B-4C69-BF50-304C0C7CFEEA}"/>
    <dgm:cxn modelId="{F027DAEB-1EA3-4777-BE64-5F8C3B1DCD46}" srcId="{D57D7667-6E4A-4B34-8AE5-01DBF5FA6D92}" destId="{D8ACE503-A572-46C0-B6A4-E7D58D6E4B80}" srcOrd="0" destOrd="0" parTransId="{540CA37F-526F-45A9-A5A1-B99686A8187B}" sibTransId="{93B00FB5-93D9-4AB8-BFA6-C7A2C9512F09}"/>
    <dgm:cxn modelId="{0F1D59F4-91CA-47E6-A021-33772AB83A7A}" type="presOf" srcId="{D021C1DB-3D5B-4B5B-8EB3-F9CDAFE4B666}" destId="{F0B5E25F-E9E2-404A-BF2C-F6B27215D0A1}" srcOrd="0" destOrd="0" presId="urn:microsoft.com/office/officeart/2005/8/layout/hierarchy6"/>
    <dgm:cxn modelId="{6125EAF5-E718-4187-A54D-3A31C4A95F03}" type="presOf" srcId="{D8ACE503-A572-46C0-B6A4-E7D58D6E4B80}" destId="{325325F6-1159-45F5-A35C-21E8094736DD}" srcOrd="0" destOrd="0" presId="urn:microsoft.com/office/officeart/2005/8/layout/hierarchy6"/>
    <dgm:cxn modelId="{EADA0EFB-C1EB-4C91-B260-22802C00D2A3}" type="presOf" srcId="{5054A182-2500-401E-9D8C-C2B570B60FB1}" destId="{44F18273-4640-4281-BD6A-6EFBCD3BA39A}" srcOrd="0" destOrd="0" presId="urn:microsoft.com/office/officeart/2005/8/layout/hierarchy6"/>
    <dgm:cxn modelId="{041DD12E-8C2F-490B-B58E-39F07BF8B497}" type="presParOf" srcId="{3F03AD24-08E2-4102-8923-0BE6E02C1231}" destId="{8D20DD7A-3C7A-40E8-9CD8-2C0C2E15C3D8}" srcOrd="0" destOrd="0" presId="urn:microsoft.com/office/officeart/2005/8/layout/hierarchy6"/>
    <dgm:cxn modelId="{8202962E-325B-4CCB-9172-AF14B2D5DD78}" type="presParOf" srcId="{8D20DD7A-3C7A-40E8-9CD8-2C0C2E15C3D8}" destId="{63BE9466-409A-41A5-92D6-208559AF40DF}" srcOrd="0" destOrd="0" presId="urn:microsoft.com/office/officeart/2005/8/layout/hierarchy6"/>
    <dgm:cxn modelId="{9EB2C457-4AF6-42FC-9140-DF0ACDD2941D}" type="presParOf" srcId="{63BE9466-409A-41A5-92D6-208559AF40DF}" destId="{57BF4685-768B-4C2F-93E0-E7FA96B29F47}" srcOrd="0" destOrd="0" presId="urn:microsoft.com/office/officeart/2005/8/layout/hierarchy6"/>
    <dgm:cxn modelId="{99D0A215-D872-4994-8C44-E4DA21043683}" type="presParOf" srcId="{57BF4685-768B-4C2F-93E0-E7FA96B29F47}" destId="{CFFFE7AD-1D01-410B-AA1B-8638994C3DF7}" srcOrd="0" destOrd="0" presId="urn:microsoft.com/office/officeart/2005/8/layout/hierarchy6"/>
    <dgm:cxn modelId="{13AC8DDD-DEF7-4980-A34C-8BF9B98C6F42}" type="presParOf" srcId="{57BF4685-768B-4C2F-93E0-E7FA96B29F47}" destId="{9EC534D8-F6D5-4EEC-9855-86DF2F9F406E}" srcOrd="1" destOrd="0" presId="urn:microsoft.com/office/officeart/2005/8/layout/hierarchy6"/>
    <dgm:cxn modelId="{1A3F2C60-C265-42D2-B0C4-599C554D37AD}" type="presParOf" srcId="{9EC534D8-F6D5-4EEC-9855-86DF2F9F406E}" destId="{09960E29-FE0A-4C5D-A3E2-30864DA595F2}" srcOrd="0" destOrd="0" presId="urn:microsoft.com/office/officeart/2005/8/layout/hierarchy6"/>
    <dgm:cxn modelId="{22E8C3A7-E0AA-49D3-A0B5-1FE9814DD1AA}" type="presParOf" srcId="{9EC534D8-F6D5-4EEC-9855-86DF2F9F406E}" destId="{879290EC-CCDD-40F5-8E40-2DCA1D8386C3}" srcOrd="1" destOrd="0" presId="urn:microsoft.com/office/officeart/2005/8/layout/hierarchy6"/>
    <dgm:cxn modelId="{7F1A49A0-D38A-44B2-BE2A-E70FA39EA72F}" type="presParOf" srcId="{879290EC-CCDD-40F5-8E40-2DCA1D8386C3}" destId="{12E0A5F0-9E33-4C35-A4CE-20EC37CD29C0}" srcOrd="0" destOrd="0" presId="urn:microsoft.com/office/officeart/2005/8/layout/hierarchy6"/>
    <dgm:cxn modelId="{DAF36046-849F-460A-BD11-D9F397A00E82}" type="presParOf" srcId="{879290EC-CCDD-40F5-8E40-2DCA1D8386C3}" destId="{11AD231A-CB6A-40F9-9DB0-FC26FB21F178}" srcOrd="1" destOrd="0" presId="urn:microsoft.com/office/officeart/2005/8/layout/hierarchy6"/>
    <dgm:cxn modelId="{7CC8B4BB-3DE9-45A3-8F8A-276D38DD9C15}" type="presParOf" srcId="{11AD231A-CB6A-40F9-9DB0-FC26FB21F178}" destId="{6B9DBAF8-98A8-464B-B4D0-29B6A35EFF1C}" srcOrd="0" destOrd="0" presId="urn:microsoft.com/office/officeart/2005/8/layout/hierarchy6"/>
    <dgm:cxn modelId="{D9EC84AA-FB74-4449-95BE-8AB582439F31}" type="presParOf" srcId="{11AD231A-CB6A-40F9-9DB0-FC26FB21F178}" destId="{836C0630-11A5-47FF-A513-8611E4635CB3}" srcOrd="1" destOrd="0" presId="urn:microsoft.com/office/officeart/2005/8/layout/hierarchy6"/>
    <dgm:cxn modelId="{B2767C4C-ADAD-4FD7-915D-453641038F2E}" type="presParOf" srcId="{836C0630-11A5-47FF-A513-8611E4635CB3}" destId="{6796E164-319E-47A3-B65D-B8BFEBFAC64D}" srcOrd="0" destOrd="0" presId="urn:microsoft.com/office/officeart/2005/8/layout/hierarchy6"/>
    <dgm:cxn modelId="{4ABA1D0D-0683-4634-8137-0AC7D953282D}" type="presParOf" srcId="{836C0630-11A5-47FF-A513-8611E4635CB3}" destId="{3DD5BF0F-2900-49F6-8301-147DFEFD102A}" srcOrd="1" destOrd="0" presId="urn:microsoft.com/office/officeart/2005/8/layout/hierarchy6"/>
    <dgm:cxn modelId="{721B5525-E362-408E-AFEA-97F218716E64}" type="presParOf" srcId="{11AD231A-CB6A-40F9-9DB0-FC26FB21F178}" destId="{9559F5B6-9F23-4A1A-B4D8-35FD2D2469DE}" srcOrd="2" destOrd="0" presId="urn:microsoft.com/office/officeart/2005/8/layout/hierarchy6"/>
    <dgm:cxn modelId="{4C9E7A27-A920-407C-A61E-C3D8878781EB}" type="presParOf" srcId="{11AD231A-CB6A-40F9-9DB0-FC26FB21F178}" destId="{A938BFEE-3049-4EC7-B152-073C231E0216}" srcOrd="3" destOrd="0" presId="urn:microsoft.com/office/officeart/2005/8/layout/hierarchy6"/>
    <dgm:cxn modelId="{B9B6FDE8-C978-4167-94BA-9DA419D63EB0}" type="presParOf" srcId="{A938BFEE-3049-4EC7-B152-073C231E0216}" destId="{44F18273-4640-4281-BD6A-6EFBCD3BA39A}" srcOrd="0" destOrd="0" presId="urn:microsoft.com/office/officeart/2005/8/layout/hierarchy6"/>
    <dgm:cxn modelId="{B6FDF7E4-BA91-4327-BBAF-61477F3429E0}" type="presParOf" srcId="{A938BFEE-3049-4EC7-B152-073C231E0216}" destId="{555D3DB0-67C4-4262-BE2A-2D9D7D39D986}" srcOrd="1" destOrd="0" presId="urn:microsoft.com/office/officeart/2005/8/layout/hierarchy6"/>
    <dgm:cxn modelId="{F4080D5A-42FB-459B-A11E-C86CDA1BC576}" type="presParOf" srcId="{11AD231A-CB6A-40F9-9DB0-FC26FB21F178}" destId="{E2D9772A-A961-47F1-B370-51869AF2582E}" srcOrd="4" destOrd="0" presId="urn:microsoft.com/office/officeart/2005/8/layout/hierarchy6"/>
    <dgm:cxn modelId="{0FDEEFE5-DE9E-4E3F-A2F3-2C2DC271CF14}" type="presParOf" srcId="{11AD231A-CB6A-40F9-9DB0-FC26FB21F178}" destId="{16B97B3B-BA4C-4E0B-BD9D-6A263A253406}" srcOrd="5" destOrd="0" presId="urn:microsoft.com/office/officeart/2005/8/layout/hierarchy6"/>
    <dgm:cxn modelId="{0D6A8F5D-7CD7-461A-BF01-328D74AD4BAE}" type="presParOf" srcId="{16B97B3B-BA4C-4E0B-BD9D-6A263A253406}" destId="{2A1F64E0-90F3-4B03-AACE-450E6CFAC644}" srcOrd="0" destOrd="0" presId="urn:microsoft.com/office/officeart/2005/8/layout/hierarchy6"/>
    <dgm:cxn modelId="{29E316A7-3926-46F1-8229-F1E7439E7AB6}" type="presParOf" srcId="{16B97B3B-BA4C-4E0B-BD9D-6A263A253406}" destId="{6AF66917-9CFE-42E7-9E3B-5B7F2489FBC7}" srcOrd="1" destOrd="0" presId="urn:microsoft.com/office/officeart/2005/8/layout/hierarchy6"/>
    <dgm:cxn modelId="{3EFA3CBE-1828-4B8C-9E8B-065571BCBA34}" type="presParOf" srcId="{9EC534D8-F6D5-4EEC-9855-86DF2F9F406E}" destId="{F0B5E25F-E9E2-404A-BF2C-F6B27215D0A1}" srcOrd="2" destOrd="0" presId="urn:microsoft.com/office/officeart/2005/8/layout/hierarchy6"/>
    <dgm:cxn modelId="{7B79A9BC-7256-4DC8-9980-B7C520DD1A42}" type="presParOf" srcId="{9EC534D8-F6D5-4EEC-9855-86DF2F9F406E}" destId="{B173233D-2835-478D-8B87-C8EBC4E26AE1}" srcOrd="3" destOrd="0" presId="urn:microsoft.com/office/officeart/2005/8/layout/hierarchy6"/>
    <dgm:cxn modelId="{D350B748-A4BA-4B27-BC11-45A7E3E6D97D}" type="presParOf" srcId="{B173233D-2835-478D-8B87-C8EBC4E26AE1}" destId="{9345AC3C-36DA-4CD6-B4FC-A7E2A568ED2D}" srcOrd="0" destOrd="0" presId="urn:microsoft.com/office/officeart/2005/8/layout/hierarchy6"/>
    <dgm:cxn modelId="{8AEB63A0-C063-4511-9A9E-FB4B76C8B8FA}" type="presParOf" srcId="{B173233D-2835-478D-8B87-C8EBC4E26AE1}" destId="{D031331A-EB56-43E2-BD01-F368588D038B}" srcOrd="1" destOrd="0" presId="urn:microsoft.com/office/officeart/2005/8/layout/hierarchy6"/>
    <dgm:cxn modelId="{66826FA9-A58D-4AB2-A371-3266C4D13C1C}" type="presParOf" srcId="{D031331A-EB56-43E2-BD01-F368588D038B}" destId="{A97345EA-8347-48E7-BC52-CC60F64CAFBD}" srcOrd="0" destOrd="0" presId="urn:microsoft.com/office/officeart/2005/8/layout/hierarchy6"/>
    <dgm:cxn modelId="{CCBFA735-32B6-49AC-BC40-BA8DD03B09D6}" type="presParOf" srcId="{D031331A-EB56-43E2-BD01-F368588D038B}" destId="{2E5AC3D3-0917-46B5-A4D8-6EF17B2F91F6}" srcOrd="1" destOrd="0" presId="urn:microsoft.com/office/officeart/2005/8/layout/hierarchy6"/>
    <dgm:cxn modelId="{5C5F8005-F405-49B3-8210-4CEC53FB4386}" type="presParOf" srcId="{2E5AC3D3-0917-46B5-A4D8-6EF17B2F91F6}" destId="{325325F6-1159-45F5-A35C-21E8094736DD}" srcOrd="0" destOrd="0" presId="urn:microsoft.com/office/officeart/2005/8/layout/hierarchy6"/>
    <dgm:cxn modelId="{8621BAE2-9CA1-4F4A-8835-67ECDE561BB1}" type="presParOf" srcId="{2E5AC3D3-0917-46B5-A4D8-6EF17B2F91F6}" destId="{9B621653-BB84-44BD-917D-4215AC120DD0}" srcOrd="1" destOrd="0" presId="urn:microsoft.com/office/officeart/2005/8/layout/hierarchy6"/>
    <dgm:cxn modelId="{A5D2F220-E91F-4A20-BB0F-74B27D8815C7}" type="presParOf" srcId="{D031331A-EB56-43E2-BD01-F368588D038B}" destId="{60906D11-EB56-4826-A464-99A26213AF5E}" srcOrd="2" destOrd="0" presId="urn:microsoft.com/office/officeart/2005/8/layout/hierarchy6"/>
    <dgm:cxn modelId="{8DD3EAC6-7BAE-4B26-8C32-0EAE14E126A8}" type="presParOf" srcId="{D031331A-EB56-43E2-BD01-F368588D038B}" destId="{6F45B9E4-7BB2-46C6-9590-2D0159AA9088}" srcOrd="3" destOrd="0" presId="urn:microsoft.com/office/officeart/2005/8/layout/hierarchy6"/>
    <dgm:cxn modelId="{0681E381-976C-4C41-AB72-6C082E2FD4B2}" type="presParOf" srcId="{6F45B9E4-7BB2-46C6-9590-2D0159AA9088}" destId="{4A98805B-E345-4F3C-A0D7-1189DD71EAEB}" srcOrd="0" destOrd="0" presId="urn:microsoft.com/office/officeart/2005/8/layout/hierarchy6"/>
    <dgm:cxn modelId="{E3749ADB-31E8-4F7C-AF7B-9268633576C0}" type="presParOf" srcId="{6F45B9E4-7BB2-46C6-9590-2D0159AA9088}" destId="{5A1E14DB-5780-4D4E-B7B9-66272473257A}" srcOrd="1" destOrd="0" presId="urn:microsoft.com/office/officeart/2005/8/layout/hierarchy6"/>
    <dgm:cxn modelId="{EC6E65DA-4BE2-4A3A-B1C7-EFEBB12C281B}" type="presParOf" srcId="{3F03AD24-08E2-4102-8923-0BE6E02C1231}" destId="{DF413C55-BE1D-4602-A2AE-B28152A5B602}"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8C5BD9C8-FDCC-4D6C-9E9F-91DCEB9CDAC5}"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3B329F0-0DB0-40E2-928C-DCF9C8B0DD72}">
      <dgm:prSet phldrT="[Text]" custT="1"/>
      <dgm:spPr>
        <a:xfrm>
          <a:off x="3215301" y="47910"/>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Accident, Illness, Disability</a:t>
          </a:r>
        </a:p>
      </dgm:t>
    </dgm:pt>
    <dgm:pt modelId="{D7EF37CF-D705-459D-B1D0-DFC2258856B9}" type="parTrans" cxnId="{71ABF1E0-CC23-4793-93A2-94B694AFA1E9}">
      <dgm:prSet/>
      <dgm:spPr/>
      <dgm:t>
        <a:bodyPr/>
        <a:lstStyle/>
        <a:p>
          <a:endParaRPr lang="en-US" sz="1300"/>
        </a:p>
      </dgm:t>
    </dgm:pt>
    <dgm:pt modelId="{C42B1E50-1F9C-47A0-8EBB-3A67CBE2BCE6}" type="sibTrans" cxnId="{71ABF1E0-CC23-4793-93A2-94B694AFA1E9}">
      <dgm:prSet/>
      <dgm:spPr/>
      <dgm:t>
        <a:bodyPr/>
        <a:lstStyle/>
        <a:p>
          <a:endParaRPr lang="en-US" sz="1300"/>
        </a:p>
      </dgm:t>
    </dgm:pt>
    <dgm:pt modelId="{AE6EC69B-35D5-46A3-841D-07F429BBD2B3}">
      <dgm:prSet phldrT="[Text]" custT="1"/>
      <dgm:spPr>
        <a:xfrm>
          <a:off x="1074725" y="1584734"/>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Temporary</a:t>
          </a:r>
        </a:p>
      </dgm:t>
    </dgm:pt>
    <dgm:pt modelId="{946F7EA1-6C13-42CD-9801-17FF20893C2A}" type="parTrans" cxnId="{9CAD5D66-E30F-470D-947A-F18B0011B196}">
      <dgm:prSet/>
      <dgm:spPr>
        <a:xfrm>
          <a:off x="1898023" y="1145641"/>
          <a:ext cx="2140576" cy="439092"/>
        </a:xfrm>
        <a:custGeom>
          <a:avLst/>
          <a:gdLst/>
          <a:ahLst/>
          <a:cxnLst/>
          <a:rect l="0" t="0" r="0" b="0"/>
          <a:pathLst>
            <a:path>
              <a:moveTo>
                <a:pt x="2140576" y="0"/>
              </a:moveTo>
              <a:lnTo>
                <a:pt x="2140576" y="219546"/>
              </a:lnTo>
              <a:lnTo>
                <a:pt x="0" y="219546"/>
              </a:lnTo>
              <a:lnTo>
                <a:pt x="0" y="439092"/>
              </a:lnTo>
            </a:path>
          </a:pathLst>
        </a:custGeom>
        <a:noFill/>
        <a:ln w="25400" cap="flat" cmpd="sng" algn="ctr">
          <a:solidFill>
            <a:srgbClr val="1B2B51">
              <a:shade val="60000"/>
              <a:hueOff val="0"/>
              <a:satOff val="0"/>
              <a:lumOff val="0"/>
              <a:alphaOff val="0"/>
            </a:srgbClr>
          </a:solidFill>
          <a:prstDash val="solid"/>
        </a:ln>
        <a:effectLst/>
      </dgm:spPr>
      <dgm:t>
        <a:bodyPr/>
        <a:lstStyle/>
        <a:p>
          <a:endParaRPr lang="en-US" sz="1300"/>
        </a:p>
      </dgm:t>
    </dgm:pt>
    <dgm:pt modelId="{DCF5E1E9-08DC-4E7E-B1FC-63DDE75E0C8E}" type="sibTrans" cxnId="{9CAD5D66-E30F-470D-947A-F18B0011B196}">
      <dgm:prSet/>
      <dgm:spPr/>
      <dgm:t>
        <a:bodyPr/>
        <a:lstStyle/>
        <a:p>
          <a:endParaRPr lang="en-US" sz="1300"/>
        </a:p>
      </dgm:t>
    </dgm:pt>
    <dgm:pt modelId="{8DF31851-5677-4B4B-B185-70092B43D23A}">
      <dgm:prSet phldrT="[Text]" custT="1"/>
      <dgm:spPr>
        <a:xfrm>
          <a:off x="4436" y="3121558"/>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Accommodation</a:t>
          </a:r>
        </a:p>
      </dgm:t>
    </dgm:pt>
    <dgm:pt modelId="{6D3A18CA-047E-44AE-B0CB-3BB73E86306D}" type="parTrans" cxnId="{3194714F-DC0E-4DDE-B518-A05A68B01999}">
      <dgm:prSet/>
      <dgm:spPr>
        <a:xfrm>
          <a:off x="827735" y="2682465"/>
          <a:ext cx="1070288" cy="439092"/>
        </a:xfrm>
        <a:custGeom>
          <a:avLst/>
          <a:gdLst/>
          <a:ahLst/>
          <a:cxnLst/>
          <a:rect l="0" t="0" r="0" b="0"/>
          <a:pathLst>
            <a:path>
              <a:moveTo>
                <a:pt x="1070288" y="0"/>
              </a:moveTo>
              <a:lnTo>
                <a:pt x="1070288" y="219546"/>
              </a:lnTo>
              <a:lnTo>
                <a:pt x="0" y="219546"/>
              </a:lnTo>
              <a:lnTo>
                <a:pt x="0" y="439092"/>
              </a:lnTo>
            </a:path>
          </a:pathLst>
        </a:custGeom>
        <a:noFill/>
        <a:ln w="25400" cap="flat" cmpd="sng" algn="ctr">
          <a:solidFill>
            <a:srgbClr val="1B2B51">
              <a:shade val="80000"/>
              <a:hueOff val="0"/>
              <a:satOff val="0"/>
              <a:lumOff val="0"/>
              <a:alphaOff val="0"/>
            </a:srgbClr>
          </a:solidFill>
          <a:prstDash val="solid"/>
        </a:ln>
        <a:effectLst/>
      </dgm:spPr>
      <dgm:t>
        <a:bodyPr/>
        <a:lstStyle/>
        <a:p>
          <a:endParaRPr lang="en-US" sz="1300"/>
        </a:p>
      </dgm:t>
    </dgm:pt>
    <dgm:pt modelId="{9CA0803F-D757-4627-96D6-45CEA600467B}" type="sibTrans" cxnId="{3194714F-DC0E-4DDE-B518-A05A68B01999}">
      <dgm:prSet/>
      <dgm:spPr/>
      <dgm:t>
        <a:bodyPr/>
        <a:lstStyle/>
        <a:p>
          <a:endParaRPr lang="en-US" sz="1300"/>
        </a:p>
      </dgm:t>
    </dgm:pt>
    <dgm:pt modelId="{E1088842-720C-49FE-982D-382D1A32F396}">
      <dgm:prSet phldrT="[Text]" custT="1"/>
      <dgm:spPr>
        <a:xfrm>
          <a:off x="2017089" y="3048471"/>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Insurance</a:t>
          </a:r>
        </a:p>
      </dgm:t>
    </dgm:pt>
    <dgm:pt modelId="{AFA04000-93A3-40C5-B5C2-65BE2CB998A6}" type="parTrans" cxnId="{CF89092C-9716-40B3-8FE9-7814EAC3F887}">
      <dgm:prSet/>
      <dgm:spPr>
        <a:xfrm>
          <a:off x="1898023" y="2682465"/>
          <a:ext cx="942364" cy="366005"/>
        </a:xfrm>
        <a:custGeom>
          <a:avLst/>
          <a:gdLst/>
          <a:ahLst/>
          <a:cxnLst/>
          <a:rect l="0" t="0" r="0" b="0"/>
          <a:pathLst>
            <a:path>
              <a:moveTo>
                <a:pt x="0" y="0"/>
              </a:moveTo>
              <a:lnTo>
                <a:pt x="0" y="183002"/>
              </a:lnTo>
              <a:lnTo>
                <a:pt x="942364" y="183002"/>
              </a:lnTo>
              <a:lnTo>
                <a:pt x="942364" y="366005"/>
              </a:lnTo>
            </a:path>
          </a:pathLst>
        </a:custGeom>
        <a:noFill/>
        <a:ln w="25400" cap="flat" cmpd="sng" algn="ctr">
          <a:solidFill>
            <a:srgbClr val="1B2B51">
              <a:shade val="80000"/>
              <a:hueOff val="0"/>
              <a:satOff val="0"/>
              <a:lumOff val="0"/>
              <a:alphaOff val="0"/>
            </a:srgbClr>
          </a:solidFill>
          <a:prstDash val="solid"/>
        </a:ln>
        <a:effectLst/>
      </dgm:spPr>
      <dgm:t>
        <a:bodyPr/>
        <a:lstStyle/>
        <a:p>
          <a:endParaRPr lang="en-US" sz="1300"/>
        </a:p>
      </dgm:t>
    </dgm:pt>
    <dgm:pt modelId="{787C4591-4A0C-46F5-BBBD-961BFDCEC6B6}" type="sibTrans" cxnId="{CF89092C-9716-40B3-8FE9-7814EAC3F887}">
      <dgm:prSet/>
      <dgm:spPr/>
      <dgm:t>
        <a:bodyPr/>
        <a:lstStyle/>
        <a:p>
          <a:endParaRPr lang="en-US" sz="1300"/>
        </a:p>
      </dgm:t>
    </dgm:pt>
    <dgm:pt modelId="{F2EB6516-3A4B-48D3-BC22-AD1758B49DD8}">
      <dgm:prSet phldrT="[Text]" custT="1"/>
      <dgm:spPr>
        <a:xfrm>
          <a:off x="5355877" y="1584734"/>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Permanent</a:t>
          </a:r>
        </a:p>
      </dgm:t>
    </dgm:pt>
    <dgm:pt modelId="{AA1329C6-6A18-4890-B5A0-5DF29B15A99B}" type="parTrans" cxnId="{99D46F65-313A-4DEF-987A-2B137E314D85}">
      <dgm:prSet/>
      <dgm:spPr>
        <a:xfrm>
          <a:off x="4038599" y="1145641"/>
          <a:ext cx="2140576" cy="439092"/>
        </a:xfrm>
        <a:custGeom>
          <a:avLst/>
          <a:gdLst/>
          <a:ahLst/>
          <a:cxnLst/>
          <a:rect l="0" t="0" r="0" b="0"/>
          <a:pathLst>
            <a:path>
              <a:moveTo>
                <a:pt x="0" y="0"/>
              </a:moveTo>
              <a:lnTo>
                <a:pt x="0" y="219546"/>
              </a:lnTo>
              <a:lnTo>
                <a:pt x="2140576" y="219546"/>
              </a:lnTo>
              <a:lnTo>
                <a:pt x="2140576" y="439092"/>
              </a:lnTo>
            </a:path>
          </a:pathLst>
        </a:custGeom>
        <a:noFill/>
        <a:ln w="25400" cap="flat" cmpd="sng" algn="ctr">
          <a:solidFill>
            <a:srgbClr val="1B2B51">
              <a:shade val="60000"/>
              <a:hueOff val="0"/>
              <a:satOff val="0"/>
              <a:lumOff val="0"/>
              <a:alphaOff val="0"/>
            </a:srgbClr>
          </a:solidFill>
          <a:prstDash val="solid"/>
        </a:ln>
        <a:effectLst/>
      </dgm:spPr>
      <dgm:t>
        <a:bodyPr/>
        <a:lstStyle/>
        <a:p>
          <a:endParaRPr lang="en-US" sz="1300"/>
        </a:p>
      </dgm:t>
    </dgm:pt>
    <dgm:pt modelId="{B62FA289-A679-4A39-BE0B-D0FF79A0945D}" type="sibTrans" cxnId="{99D46F65-313A-4DEF-987A-2B137E314D85}">
      <dgm:prSet/>
      <dgm:spPr/>
      <dgm:t>
        <a:bodyPr/>
        <a:lstStyle/>
        <a:p>
          <a:endParaRPr lang="en-US" sz="1300"/>
        </a:p>
      </dgm:t>
    </dgm:pt>
    <dgm:pt modelId="{4A909DE7-6AED-49DD-96AB-C69402C9BA00}">
      <dgm:prSet phldrT="[Text]" custT="1"/>
      <dgm:spPr>
        <a:xfrm>
          <a:off x="4285589" y="3121558"/>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Accommodation</a:t>
          </a:r>
        </a:p>
      </dgm:t>
    </dgm:pt>
    <dgm:pt modelId="{8074980C-0390-45B0-B00D-B2B3390F610C}" type="parTrans" cxnId="{EDA67091-8623-4799-BF26-9FF0B8BAC409}">
      <dgm:prSet/>
      <dgm:spPr>
        <a:xfrm>
          <a:off x="5108888" y="2682465"/>
          <a:ext cx="1070288" cy="439092"/>
        </a:xfrm>
        <a:custGeom>
          <a:avLst/>
          <a:gdLst/>
          <a:ahLst/>
          <a:cxnLst/>
          <a:rect l="0" t="0" r="0" b="0"/>
          <a:pathLst>
            <a:path>
              <a:moveTo>
                <a:pt x="1070288" y="0"/>
              </a:moveTo>
              <a:lnTo>
                <a:pt x="1070288" y="219546"/>
              </a:lnTo>
              <a:lnTo>
                <a:pt x="0" y="219546"/>
              </a:lnTo>
              <a:lnTo>
                <a:pt x="0" y="439092"/>
              </a:lnTo>
            </a:path>
          </a:pathLst>
        </a:custGeom>
        <a:noFill/>
        <a:ln w="25400" cap="flat" cmpd="sng" algn="ctr">
          <a:solidFill>
            <a:srgbClr val="1B2B51">
              <a:shade val="80000"/>
              <a:hueOff val="0"/>
              <a:satOff val="0"/>
              <a:lumOff val="0"/>
              <a:alphaOff val="0"/>
            </a:srgbClr>
          </a:solidFill>
          <a:prstDash val="solid"/>
        </a:ln>
        <a:effectLst/>
      </dgm:spPr>
      <dgm:t>
        <a:bodyPr/>
        <a:lstStyle/>
        <a:p>
          <a:endParaRPr lang="en-US" sz="1300"/>
        </a:p>
      </dgm:t>
    </dgm:pt>
    <dgm:pt modelId="{5380D595-3D35-45D2-A668-66150BC90DF2}" type="sibTrans" cxnId="{EDA67091-8623-4799-BF26-9FF0B8BAC409}">
      <dgm:prSet/>
      <dgm:spPr/>
      <dgm:t>
        <a:bodyPr/>
        <a:lstStyle/>
        <a:p>
          <a:endParaRPr lang="en-US" sz="1300"/>
        </a:p>
      </dgm:t>
    </dgm:pt>
    <dgm:pt modelId="{87B0F999-50A4-42DF-9276-9C5F26D6EE17}">
      <dgm:prSet phldrT="[Text]" custT="1"/>
      <dgm:spPr>
        <a:xfrm>
          <a:off x="6426165" y="3121558"/>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z="1300" cap="all" baseline="0">
              <a:solidFill>
                <a:sysClr val="window" lastClr="FFFFFF"/>
              </a:solidFill>
              <a:latin typeface="Helvetica Neue"/>
              <a:ea typeface="+mn-ea"/>
              <a:cs typeface="+mn-cs"/>
            </a:rPr>
            <a:t>Social Security</a:t>
          </a:r>
        </a:p>
      </dgm:t>
    </dgm:pt>
    <dgm:pt modelId="{3F150610-4194-45E9-A818-83A12A6AF4FF}" type="parTrans" cxnId="{55E12046-62F8-468D-A01D-93A3089DCF89}">
      <dgm:prSet/>
      <dgm:spPr>
        <a:xfrm>
          <a:off x="6179176" y="2682465"/>
          <a:ext cx="1070288" cy="439092"/>
        </a:xfrm>
        <a:custGeom>
          <a:avLst/>
          <a:gdLst/>
          <a:ahLst/>
          <a:cxnLst/>
          <a:rect l="0" t="0" r="0" b="0"/>
          <a:pathLst>
            <a:path>
              <a:moveTo>
                <a:pt x="0" y="0"/>
              </a:moveTo>
              <a:lnTo>
                <a:pt x="0" y="219546"/>
              </a:lnTo>
              <a:lnTo>
                <a:pt x="1070288" y="219546"/>
              </a:lnTo>
              <a:lnTo>
                <a:pt x="1070288" y="439092"/>
              </a:lnTo>
            </a:path>
          </a:pathLst>
        </a:custGeom>
        <a:noFill/>
        <a:ln w="25400" cap="flat" cmpd="sng" algn="ctr">
          <a:solidFill>
            <a:srgbClr val="1B2B51">
              <a:shade val="80000"/>
              <a:hueOff val="0"/>
              <a:satOff val="0"/>
              <a:lumOff val="0"/>
              <a:alphaOff val="0"/>
            </a:srgbClr>
          </a:solidFill>
          <a:prstDash val="solid"/>
        </a:ln>
        <a:effectLst/>
      </dgm:spPr>
      <dgm:t>
        <a:bodyPr/>
        <a:lstStyle/>
        <a:p>
          <a:endParaRPr lang="en-US" sz="1300"/>
        </a:p>
      </dgm:t>
    </dgm:pt>
    <dgm:pt modelId="{16CADD2D-4E45-4933-B597-B94B07168D67}" type="sibTrans" cxnId="{55E12046-62F8-468D-A01D-93A3089DCF89}">
      <dgm:prSet/>
      <dgm:spPr/>
      <dgm:t>
        <a:bodyPr/>
        <a:lstStyle/>
        <a:p>
          <a:endParaRPr lang="en-US" sz="1300"/>
        </a:p>
      </dgm:t>
    </dgm:pt>
    <dgm:pt modelId="{3F03AD24-08E2-4102-8923-0BE6E02C1231}" type="pres">
      <dgm:prSet presAssocID="{8C5BD9C8-FDCC-4D6C-9E9F-91DCEB9CDAC5}" presName="mainComposite" presStyleCnt="0">
        <dgm:presLayoutVars>
          <dgm:chPref val="1"/>
          <dgm:dir/>
          <dgm:animOne val="branch"/>
          <dgm:animLvl val="lvl"/>
          <dgm:resizeHandles val="exact"/>
        </dgm:presLayoutVars>
      </dgm:prSet>
      <dgm:spPr/>
    </dgm:pt>
    <dgm:pt modelId="{8D20DD7A-3C7A-40E8-9CD8-2C0C2E15C3D8}" type="pres">
      <dgm:prSet presAssocID="{8C5BD9C8-FDCC-4D6C-9E9F-91DCEB9CDAC5}" presName="hierFlow" presStyleCnt="0"/>
      <dgm:spPr/>
    </dgm:pt>
    <dgm:pt modelId="{63BE9466-409A-41A5-92D6-208559AF40DF}" type="pres">
      <dgm:prSet presAssocID="{8C5BD9C8-FDCC-4D6C-9E9F-91DCEB9CDAC5}" presName="hierChild1" presStyleCnt="0">
        <dgm:presLayoutVars>
          <dgm:chPref val="1"/>
          <dgm:animOne val="branch"/>
          <dgm:animLvl val="lvl"/>
        </dgm:presLayoutVars>
      </dgm:prSet>
      <dgm:spPr/>
    </dgm:pt>
    <dgm:pt modelId="{57BF4685-768B-4C2F-93E0-E7FA96B29F47}" type="pres">
      <dgm:prSet presAssocID="{23B329F0-0DB0-40E2-928C-DCF9C8B0DD72}" presName="Name14" presStyleCnt="0"/>
      <dgm:spPr/>
    </dgm:pt>
    <dgm:pt modelId="{CFFFE7AD-1D01-410B-AA1B-8638994C3DF7}" type="pres">
      <dgm:prSet presAssocID="{23B329F0-0DB0-40E2-928C-DCF9C8B0DD72}" presName="level1Shape" presStyleLbl="node0" presStyleIdx="0" presStyleCnt="1">
        <dgm:presLayoutVars>
          <dgm:chPref val="3"/>
        </dgm:presLayoutVars>
      </dgm:prSet>
      <dgm:spPr/>
    </dgm:pt>
    <dgm:pt modelId="{9EC534D8-F6D5-4EEC-9855-86DF2F9F406E}" type="pres">
      <dgm:prSet presAssocID="{23B329F0-0DB0-40E2-928C-DCF9C8B0DD72}" presName="hierChild2" presStyleCnt="0"/>
      <dgm:spPr/>
    </dgm:pt>
    <dgm:pt modelId="{D6D31F92-E7B7-41AB-B12B-57451B7FA21A}" type="pres">
      <dgm:prSet presAssocID="{946F7EA1-6C13-42CD-9801-17FF20893C2A}" presName="Name19" presStyleLbl="parChTrans1D2" presStyleIdx="0" presStyleCnt="2"/>
      <dgm:spPr/>
    </dgm:pt>
    <dgm:pt modelId="{61C34132-4B92-424A-9ABE-C4F9C9FC1633}" type="pres">
      <dgm:prSet presAssocID="{AE6EC69B-35D5-46A3-841D-07F429BBD2B3}" presName="Name21" presStyleCnt="0"/>
      <dgm:spPr/>
    </dgm:pt>
    <dgm:pt modelId="{EBE53A58-653E-45E5-9707-B78AFCF9F669}" type="pres">
      <dgm:prSet presAssocID="{AE6EC69B-35D5-46A3-841D-07F429BBD2B3}" presName="level2Shape" presStyleLbl="node2" presStyleIdx="0" presStyleCnt="2"/>
      <dgm:spPr/>
    </dgm:pt>
    <dgm:pt modelId="{D6B36B13-4D1A-46C8-A6E2-D559B130638B}" type="pres">
      <dgm:prSet presAssocID="{AE6EC69B-35D5-46A3-841D-07F429BBD2B3}" presName="hierChild3" presStyleCnt="0"/>
      <dgm:spPr/>
    </dgm:pt>
    <dgm:pt modelId="{7A468F15-C8F3-4D1C-90E0-C6201A311406}" type="pres">
      <dgm:prSet presAssocID="{6D3A18CA-047E-44AE-B0CB-3BB73E86306D}" presName="Name19" presStyleLbl="parChTrans1D3" presStyleIdx="0" presStyleCnt="4"/>
      <dgm:spPr/>
    </dgm:pt>
    <dgm:pt modelId="{C0843D02-AFA9-4590-872B-299B2FEB75EA}" type="pres">
      <dgm:prSet presAssocID="{8DF31851-5677-4B4B-B185-70092B43D23A}" presName="Name21" presStyleCnt="0"/>
      <dgm:spPr/>
    </dgm:pt>
    <dgm:pt modelId="{C4F87568-A80E-4083-B95C-8C8D057F4A55}" type="pres">
      <dgm:prSet presAssocID="{8DF31851-5677-4B4B-B185-70092B43D23A}" presName="level2Shape" presStyleLbl="node3" presStyleIdx="0" presStyleCnt="4"/>
      <dgm:spPr/>
    </dgm:pt>
    <dgm:pt modelId="{71D5AE9E-D475-46A9-A44C-0C57FB39E966}" type="pres">
      <dgm:prSet presAssocID="{8DF31851-5677-4B4B-B185-70092B43D23A}" presName="hierChild3" presStyleCnt="0"/>
      <dgm:spPr/>
    </dgm:pt>
    <dgm:pt modelId="{B3C6D6F2-B5E7-4C0D-BAF1-4CC692184C0F}" type="pres">
      <dgm:prSet presAssocID="{AFA04000-93A3-40C5-B5C2-65BE2CB998A6}" presName="Name19" presStyleLbl="parChTrans1D3" presStyleIdx="1" presStyleCnt="4"/>
      <dgm:spPr/>
    </dgm:pt>
    <dgm:pt modelId="{28178FAF-4ABC-4266-B3C2-273C90FF3C3C}" type="pres">
      <dgm:prSet presAssocID="{E1088842-720C-49FE-982D-382D1A32F396}" presName="Name21" presStyleCnt="0"/>
      <dgm:spPr/>
    </dgm:pt>
    <dgm:pt modelId="{3CD12017-94EC-490D-B755-F65883CFAD31}" type="pres">
      <dgm:prSet presAssocID="{E1088842-720C-49FE-982D-382D1A32F396}" presName="level2Shape" presStyleLbl="node3" presStyleIdx="1" presStyleCnt="4" custLinFactNeighborX="-7769" custLinFactNeighborY="-6658"/>
      <dgm:spPr/>
    </dgm:pt>
    <dgm:pt modelId="{7FDA1899-4506-448D-A5AB-0F96E6A63C37}" type="pres">
      <dgm:prSet presAssocID="{E1088842-720C-49FE-982D-382D1A32F396}" presName="hierChild3" presStyleCnt="0"/>
      <dgm:spPr/>
    </dgm:pt>
    <dgm:pt modelId="{E1C2328B-C425-4DFA-92FA-C226F348EC55}" type="pres">
      <dgm:prSet presAssocID="{AA1329C6-6A18-4890-B5A0-5DF29B15A99B}" presName="Name19" presStyleLbl="parChTrans1D2" presStyleIdx="1" presStyleCnt="2"/>
      <dgm:spPr/>
    </dgm:pt>
    <dgm:pt modelId="{F2D800F6-6C10-4D36-BB07-2AFF486F65A0}" type="pres">
      <dgm:prSet presAssocID="{F2EB6516-3A4B-48D3-BC22-AD1758B49DD8}" presName="Name21" presStyleCnt="0"/>
      <dgm:spPr/>
    </dgm:pt>
    <dgm:pt modelId="{1DC21606-0D23-44BA-8704-0F17118C2701}" type="pres">
      <dgm:prSet presAssocID="{F2EB6516-3A4B-48D3-BC22-AD1758B49DD8}" presName="level2Shape" presStyleLbl="node2" presStyleIdx="1" presStyleCnt="2"/>
      <dgm:spPr/>
    </dgm:pt>
    <dgm:pt modelId="{B340213E-C8D1-4582-90F2-F91FE2DFE011}" type="pres">
      <dgm:prSet presAssocID="{F2EB6516-3A4B-48D3-BC22-AD1758B49DD8}" presName="hierChild3" presStyleCnt="0"/>
      <dgm:spPr/>
    </dgm:pt>
    <dgm:pt modelId="{648AF740-41FE-42EF-87C1-0A3D7B2594CE}" type="pres">
      <dgm:prSet presAssocID="{8074980C-0390-45B0-B00D-B2B3390F610C}" presName="Name19" presStyleLbl="parChTrans1D3" presStyleIdx="2" presStyleCnt="4"/>
      <dgm:spPr/>
    </dgm:pt>
    <dgm:pt modelId="{821E24FD-01B0-48E0-AA57-9DAB385A760F}" type="pres">
      <dgm:prSet presAssocID="{4A909DE7-6AED-49DD-96AB-C69402C9BA00}" presName="Name21" presStyleCnt="0"/>
      <dgm:spPr/>
    </dgm:pt>
    <dgm:pt modelId="{8DA8C93C-99DB-4A03-BE38-46A8B73BCD5E}" type="pres">
      <dgm:prSet presAssocID="{4A909DE7-6AED-49DD-96AB-C69402C9BA00}" presName="level2Shape" presStyleLbl="node3" presStyleIdx="2" presStyleCnt="4"/>
      <dgm:spPr/>
    </dgm:pt>
    <dgm:pt modelId="{3DCD7727-67A2-4F87-800F-0F6E26C3253D}" type="pres">
      <dgm:prSet presAssocID="{4A909DE7-6AED-49DD-96AB-C69402C9BA00}" presName="hierChild3" presStyleCnt="0"/>
      <dgm:spPr/>
    </dgm:pt>
    <dgm:pt modelId="{7C179834-6FE1-45B0-BEBE-CD17210195F9}" type="pres">
      <dgm:prSet presAssocID="{3F150610-4194-45E9-A818-83A12A6AF4FF}" presName="Name19" presStyleLbl="parChTrans1D3" presStyleIdx="3" presStyleCnt="4"/>
      <dgm:spPr/>
    </dgm:pt>
    <dgm:pt modelId="{9CB04244-F0CC-41EF-955C-EC9A50A7BD08}" type="pres">
      <dgm:prSet presAssocID="{87B0F999-50A4-42DF-9276-9C5F26D6EE17}" presName="Name21" presStyleCnt="0"/>
      <dgm:spPr/>
    </dgm:pt>
    <dgm:pt modelId="{4E657538-758B-4C75-8F85-41AF6E68A2B0}" type="pres">
      <dgm:prSet presAssocID="{87B0F999-50A4-42DF-9276-9C5F26D6EE17}" presName="level2Shape" presStyleLbl="node3" presStyleIdx="3" presStyleCnt="4"/>
      <dgm:spPr/>
    </dgm:pt>
    <dgm:pt modelId="{411C2D28-F064-4ED1-9CF1-5916113DA373}" type="pres">
      <dgm:prSet presAssocID="{87B0F999-50A4-42DF-9276-9C5F26D6EE17}" presName="hierChild3" presStyleCnt="0"/>
      <dgm:spPr/>
    </dgm:pt>
    <dgm:pt modelId="{DF413C55-BE1D-4602-A2AE-B28152A5B602}" type="pres">
      <dgm:prSet presAssocID="{8C5BD9C8-FDCC-4D6C-9E9F-91DCEB9CDAC5}" presName="bgShapesFlow" presStyleCnt="0"/>
      <dgm:spPr/>
    </dgm:pt>
  </dgm:ptLst>
  <dgm:cxnLst>
    <dgm:cxn modelId="{99EDD22A-6C23-461A-A9B6-659C0077F672}" type="presOf" srcId="{3F150610-4194-45E9-A818-83A12A6AF4FF}" destId="{7C179834-6FE1-45B0-BEBE-CD17210195F9}" srcOrd="0" destOrd="0" presId="urn:microsoft.com/office/officeart/2005/8/layout/hierarchy6"/>
    <dgm:cxn modelId="{CF89092C-9716-40B3-8FE9-7814EAC3F887}" srcId="{AE6EC69B-35D5-46A3-841D-07F429BBD2B3}" destId="{E1088842-720C-49FE-982D-382D1A32F396}" srcOrd="1" destOrd="0" parTransId="{AFA04000-93A3-40C5-B5C2-65BE2CB998A6}" sibTransId="{787C4591-4A0C-46F5-BBBD-961BFDCEC6B6}"/>
    <dgm:cxn modelId="{55E12046-62F8-468D-A01D-93A3089DCF89}" srcId="{F2EB6516-3A4B-48D3-BC22-AD1758B49DD8}" destId="{87B0F999-50A4-42DF-9276-9C5F26D6EE17}" srcOrd="1" destOrd="0" parTransId="{3F150610-4194-45E9-A818-83A12A6AF4FF}" sibTransId="{16CADD2D-4E45-4933-B597-B94B07168D67}"/>
    <dgm:cxn modelId="{EB36DB47-2A9A-4391-ACBA-1994B12B0EF6}" type="presOf" srcId="{4A909DE7-6AED-49DD-96AB-C69402C9BA00}" destId="{8DA8C93C-99DB-4A03-BE38-46A8B73BCD5E}" srcOrd="0" destOrd="0" presId="urn:microsoft.com/office/officeart/2005/8/layout/hierarchy6"/>
    <dgm:cxn modelId="{3194714F-DC0E-4DDE-B518-A05A68B01999}" srcId="{AE6EC69B-35D5-46A3-841D-07F429BBD2B3}" destId="{8DF31851-5677-4B4B-B185-70092B43D23A}" srcOrd="0" destOrd="0" parTransId="{6D3A18CA-047E-44AE-B0CB-3BB73E86306D}" sibTransId="{9CA0803F-D757-4627-96D6-45CEA600467B}"/>
    <dgm:cxn modelId="{BEFD6E56-58C5-4B5A-B685-B91E859562F4}" type="presOf" srcId="{87B0F999-50A4-42DF-9276-9C5F26D6EE17}" destId="{4E657538-758B-4C75-8F85-41AF6E68A2B0}" srcOrd="0" destOrd="0" presId="urn:microsoft.com/office/officeart/2005/8/layout/hierarchy6"/>
    <dgm:cxn modelId="{99D46F65-313A-4DEF-987A-2B137E314D85}" srcId="{23B329F0-0DB0-40E2-928C-DCF9C8B0DD72}" destId="{F2EB6516-3A4B-48D3-BC22-AD1758B49DD8}" srcOrd="1" destOrd="0" parTransId="{AA1329C6-6A18-4890-B5A0-5DF29B15A99B}" sibTransId="{B62FA289-A679-4A39-BE0B-D0FF79A0945D}"/>
    <dgm:cxn modelId="{9CAD5D66-E30F-470D-947A-F18B0011B196}" srcId="{23B329F0-0DB0-40E2-928C-DCF9C8B0DD72}" destId="{AE6EC69B-35D5-46A3-841D-07F429BBD2B3}" srcOrd="0" destOrd="0" parTransId="{946F7EA1-6C13-42CD-9801-17FF20893C2A}" sibTransId="{DCF5E1E9-08DC-4E7E-B1FC-63DDE75E0C8E}"/>
    <dgm:cxn modelId="{F8E8356D-86BC-4BF3-BA9D-A0D2826EFE3C}" type="presOf" srcId="{AE6EC69B-35D5-46A3-841D-07F429BBD2B3}" destId="{EBE53A58-653E-45E5-9707-B78AFCF9F669}" srcOrd="0" destOrd="0" presId="urn:microsoft.com/office/officeart/2005/8/layout/hierarchy6"/>
    <dgm:cxn modelId="{28AA856E-9B8D-49F4-AE54-0B3F9C6EBE67}" type="presOf" srcId="{AA1329C6-6A18-4890-B5A0-5DF29B15A99B}" destId="{E1C2328B-C425-4DFA-92FA-C226F348EC55}" srcOrd="0" destOrd="0" presId="urn:microsoft.com/office/officeart/2005/8/layout/hierarchy6"/>
    <dgm:cxn modelId="{D9E27981-31E5-4FE1-9ED6-DC3090C6E386}" type="presOf" srcId="{946F7EA1-6C13-42CD-9801-17FF20893C2A}" destId="{D6D31F92-E7B7-41AB-B12B-57451B7FA21A}" srcOrd="0" destOrd="0" presId="urn:microsoft.com/office/officeart/2005/8/layout/hierarchy6"/>
    <dgm:cxn modelId="{73955A91-18EF-4ED9-ABE4-C6DF7443EA7C}" type="presOf" srcId="{23B329F0-0DB0-40E2-928C-DCF9C8B0DD72}" destId="{CFFFE7AD-1D01-410B-AA1B-8638994C3DF7}" srcOrd="0" destOrd="0" presId="urn:microsoft.com/office/officeart/2005/8/layout/hierarchy6"/>
    <dgm:cxn modelId="{EDA67091-8623-4799-BF26-9FF0B8BAC409}" srcId="{F2EB6516-3A4B-48D3-BC22-AD1758B49DD8}" destId="{4A909DE7-6AED-49DD-96AB-C69402C9BA00}" srcOrd="0" destOrd="0" parTransId="{8074980C-0390-45B0-B00D-B2B3390F610C}" sibTransId="{5380D595-3D35-45D2-A668-66150BC90DF2}"/>
    <dgm:cxn modelId="{57EDA894-446A-4135-8DD6-615D2CF7680F}" type="presOf" srcId="{8074980C-0390-45B0-B00D-B2B3390F610C}" destId="{648AF740-41FE-42EF-87C1-0A3D7B2594CE}" srcOrd="0" destOrd="0" presId="urn:microsoft.com/office/officeart/2005/8/layout/hierarchy6"/>
    <dgm:cxn modelId="{0F5C9AAC-00AB-47A9-87B6-69519FA8D10B}" type="presOf" srcId="{6D3A18CA-047E-44AE-B0CB-3BB73E86306D}" destId="{7A468F15-C8F3-4D1C-90E0-C6201A311406}" srcOrd="0" destOrd="0" presId="urn:microsoft.com/office/officeart/2005/8/layout/hierarchy6"/>
    <dgm:cxn modelId="{94BEB8CC-A744-4347-A695-EC56FFB3C300}" type="presOf" srcId="{8DF31851-5677-4B4B-B185-70092B43D23A}" destId="{C4F87568-A80E-4083-B95C-8C8D057F4A55}" srcOrd="0" destOrd="0" presId="urn:microsoft.com/office/officeart/2005/8/layout/hierarchy6"/>
    <dgm:cxn modelId="{A8ADA3D0-3D51-4A23-9C98-590FDD73077B}" type="presOf" srcId="{E1088842-720C-49FE-982D-382D1A32F396}" destId="{3CD12017-94EC-490D-B755-F65883CFAD31}" srcOrd="0" destOrd="0" presId="urn:microsoft.com/office/officeart/2005/8/layout/hierarchy6"/>
    <dgm:cxn modelId="{71ABF1E0-CC23-4793-93A2-94B694AFA1E9}" srcId="{8C5BD9C8-FDCC-4D6C-9E9F-91DCEB9CDAC5}" destId="{23B329F0-0DB0-40E2-928C-DCF9C8B0DD72}" srcOrd="0" destOrd="0" parTransId="{D7EF37CF-D705-459D-B1D0-DFC2258856B9}" sibTransId="{C42B1E50-1F9C-47A0-8EBB-3A67CBE2BCE6}"/>
    <dgm:cxn modelId="{825A28E3-BD1B-409E-98E7-FCF1EDECFB16}" type="presOf" srcId="{AFA04000-93A3-40C5-B5C2-65BE2CB998A6}" destId="{B3C6D6F2-B5E7-4C0D-BAF1-4CC692184C0F}" srcOrd="0" destOrd="0" presId="urn:microsoft.com/office/officeart/2005/8/layout/hierarchy6"/>
    <dgm:cxn modelId="{40197EE9-5CBA-4B72-867E-E0B5FEE4A883}" type="presOf" srcId="{F2EB6516-3A4B-48D3-BC22-AD1758B49DD8}" destId="{1DC21606-0D23-44BA-8704-0F17118C2701}" srcOrd="0" destOrd="0" presId="urn:microsoft.com/office/officeart/2005/8/layout/hierarchy6"/>
    <dgm:cxn modelId="{B187CCF9-A6CE-4463-A5E5-4C34191CF517}" type="presOf" srcId="{8C5BD9C8-FDCC-4D6C-9E9F-91DCEB9CDAC5}" destId="{3F03AD24-08E2-4102-8923-0BE6E02C1231}" srcOrd="0" destOrd="0" presId="urn:microsoft.com/office/officeart/2005/8/layout/hierarchy6"/>
    <dgm:cxn modelId="{8F67A110-EB79-4F69-A527-9323E72028AF}" type="presParOf" srcId="{3F03AD24-08E2-4102-8923-0BE6E02C1231}" destId="{8D20DD7A-3C7A-40E8-9CD8-2C0C2E15C3D8}" srcOrd="0" destOrd="0" presId="urn:microsoft.com/office/officeart/2005/8/layout/hierarchy6"/>
    <dgm:cxn modelId="{8E00B5C6-777F-4030-BFA7-F9648671F9BB}" type="presParOf" srcId="{8D20DD7A-3C7A-40E8-9CD8-2C0C2E15C3D8}" destId="{63BE9466-409A-41A5-92D6-208559AF40DF}" srcOrd="0" destOrd="0" presId="urn:microsoft.com/office/officeart/2005/8/layout/hierarchy6"/>
    <dgm:cxn modelId="{F2DAE8FC-2713-454A-BBA2-28A835E03A98}" type="presParOf" srcId="{63BE9466-409A-41A5-92D6-208559AF40DF}" destId="{57BF4685-768B-4C2F-93E0-E7FA96B29F47}" srcOrd="0" destOrd="0" presId="urn:microsoft.com/office/officeart/2005/8/layout/hierarchy6"/>
    <dgm:cxn modelId="{234E7B9C-7FC0-4D3B-B2DE-4B14DEE34AB1}" type="presParOf" srcId="{57BF4685-768B-4C2F-93E0-E7FA96B29F47}" destId="{CFFFE7AD-1D01-410B-AA1B-8638994C3DF7}" srcOrd="0" destOrd="0" presId="urn:microsoft.com/office/officeart/2005/8/layout/hierarchy6"/>
    <dgm:cxn modelId="{4299CC10-4428-4A51-B344-051E3DA68C3F}" type="presParOf" srcId="{57BF4685-768B-4C2F-93E0-E7FA96B29F47}" destId="{9EC534D8-F6D5-4EEC-9855-86DF2F9F406E}" srcOrd="1" destOrd="0" presId="urn:microsoft.com/office/officeart/2005/8/layout/hierarchy6"/>
    <dgm:cxn modelId="{4D6973E6-59FD-4CD1-8AFB-4CB42C6590F2}" type="presParOf" srcId="{9EC534D8-F6D5-4EEC-9855-86DF2F9F406E}" destId="{D6D31F92-E7B7-41AB-B12B-57451B7FA21A}" srcOrd="0" destOrd="0" presId="urn:microsoft.com/office/officeart/2005/8/layout/hierarchy6"/>
    <dgm:cxn modelId="{919651B5-DF70-4034-AEC4-0052BAA51D56}" type="presParOf" srcId="{9EC534D8-F6D5-4EEC-9855-86DF2F9F406E}" destId="{61C34132-4B92-424A-9ABE-C4F9C9FC1633}" srcOrd="1" destOrd="0" presId="urn:microsoft.com/office/officeart/2005/8/layout/hierarchy6"/>
    <dgm:cxn modelId="{70919C22-13CB-446C-8732-ACE8A7E8DD38}" type="presParOf" srcId="{61C34132-4B92-424A-9ABE-C4F9C9FC1633}" destId="{EBE53A58-653E-45E5-9707-B78AFCF9F669}" srcOrd="0" destOrd="0" presId="urn:microsoft.com/office/officeart/2005/8/layout/hierarchy6"/>
    <dgm:cxn modelId="{F700A706-4404-4E4C-A168-444BAD0D96FB}" type="presParOf" srcId="{61C34132-4B92-424A-9ABE-C4F9C9FC1633}" destId="{D6B36B13-4D1A-46C8-A6E2-D559B130638B}" srcOrd="1" destOrd="0" presId="urn:microsoft.com/office/officeart/2005/8/layout/hierarchy6"/>
    <dgm:cxn modelId="{3F6F82A4-AAFC-42AE-B93E-CDA70916E3F8}" type="presParOf" srcId="{D6B36B13-4D1A-46C8-A6E2-D559B130638B}" destId="{7A468F15-C8F3-4D1C-90E0-C6201A311406}" srcOrd="0" destOrd="0" presId="urn:microsoft.com/office/officeart/2005/8/layout/hierarchy6"/>
    <dgm:cxn modelId="{7A4540B0-A733-4D50-9F68-524860186C1F}" type="presParOf" srcId="{D6B36B13-4D1A-46C8-A6E2-D559B130638B}" destId="{C0843D02-AFA9-4590-872B-299B2FEB75EA}" srcOrd="1" destOrd="0" presId="urn:microsoft.com/office/officeart/2005/8/layout/hierarchy6"/>
    <dgm:cxn modelId="{A5B36C84-BFD6-4E47-9E84-B00FC19976CD}" type="presParOf" srcId="{C0843D02-AFA9-4590-872B-299B2FEB75EA}" destId="{C4F87568-A80E-4083-B95C-8C8D057F4A55}" srcOrd="0" destOrd="0" presId="urn:microsoft.com/office/officeart/2005/8/layout/hierarchy6"/>
    <dgm:cxn modelId="{343AF246-AB3A-4F3C-90DF-04BC84AD8D0D}" type="presParOf" srcId="{C0843D02-AFA9-4590-872B-299B2FEB75EA}" destId="{71D5AE9E-D475-46A9-A44C-0C57FB39E966}" srcOrd="1" destOrd="0" presId="urn:microsoft.com/office/officeart/2005/8/layout/hierarchy6"/>
    <dgm:cxn modelId="{E313E54A-6CB5-4CB2-A2BE-A0429956572D}" type="presParOf" srcId="{D6B36B13-4D1A-46C8-A6E2-D559B130638B}" destId="{B3C6D6F2-B5E7-4C0D-BAF1-4CC692184C0F}" srcOrd="2" destOrd="0" presId="urn:microsoft.com/office/officeart/2005/8/layout/hierarchy6"/>
    <dgm:cxn modelId="{D081E1F9-8052-4A75-A8DE-8FEAA04ED39F}" type="presParOf" srcId="{D6B36B13-4D1A-46C8-A6E2-D559B130638B}" destId="{28178FAF-4ABC-4266-B3C2-273C90FF3C3C}" srcOrd="3" destOrd="0" presId="urn:microsoft.com/office/officeart/2005/8/layout/hierarchy6"/>
    <dgm:cxn modelId="{2D4616CA-86A2-4FD8-90DB-A68651E4CD9A}" type="presParOf" srcId="{28178FAF-4ABC-4266-B3C2-273C90FF3C3C}" destId="{3CD12017-94EC-490D-B755-F65883CFAD31}" srcOrd="0" destOrd="0" presId="urn:microsoft.com/office/officeart/2005/8/layout/hierarchy6"/>
    <dgm:cxn modelId="{EB114E63-CB13-4366-B3F3-AC8D31484760}" type="presParOf" srcId="{28178FAF-4ABC-4266-B3C2-273C90FF3C3C}" destId="{7FDA1899-4506-448D-A5AB-0F96E6A63C37}" srcOrd="1" destOrd="0" presId="urn:microsoft.com/office/officeart/2005/8/layout/hierarchy6"/>
    <dgm:cxn modelId="{C7329D53-2705-40D5-B944-E39CE96AF20C}" type="presParOf" srcId="{9EC534D8-F6D5-4EEC-9855-86DF2F9F406E}" destId="{E1C2328B-C425-4DFA-92FA-C226F348EC55}" srcOrd="2" destOrd="0" presId="urn:microsoft.com/office/officeart/2005/8/layout/hierarchy6"/>
    <dgm:cxn modelId="{783AAC2D-A964-455C-A058-62465670670B}" type="presParOf" srcId="{9EC534D8-F6D5-4EEC-9855-86DF2F9F406E}" destId="{F2D800F6-6C10-4D36-BB07-2AFF486F65A0}" srcOrd="3" destOrd="0" presId="urn:microsoft.com/office/officeart/2005/8/layout/hierarchy6"/>
    <dgm:cxn modelId="{AC697367-B4DD-4EB9-991C-D071076226C5}" type="presParOf" srcId="{F2D800F6-6C10-4D36-BB07-2AFF486F65A0}" destId="{1DC21606-0D23-44BA-8704-0F17118C2701}" srcOrd="0" destOrd="0" presId="urn:microsoft.com/office/officeart/2005/8/layout/hierarchy6"/>
    <dgm:cxn modelId="{C87052A2-8F29-451A-9DE9-43A6F7C2371C}" type="presParOf" srcId="{F2D800F6-6C10-4D36-BB07-2AFF486F65A0}" destId="{B340213E-C8D1-4582-90F2-F91FE2DFE011}" srcOrd="1" destOrd="0" presId="urn:microsoft.com/office/officeart/2005/8/layout/hierarchy6"/>
    <dgm:cxn modelId="{A390B703-2C86-4575-AD4A-46B6EDFCD797}" type="presParOf" srcId="{B340213E-C8D1-4582-90F2-F91FE2DFE011}" destId="{648AF740-41FE-42EF-87C1-0A3D7B2594CE}" srcOrd="0" destOrd="0" presId="urn:microsoft.com/office/officeart/2005/8/layout/hierarchy6"/>
    <dgm:cxn modelId="{AB6FB0E7-BF68-46CC-B6A7-2C6C22CB8102}" type="presParOf" srcId="{B340213E-C8D1-4582-90F2-F91FE2DFE011}" destId="{821E24FD-01B0-48E0-AA57-9DAB385A760F}" srcOrd="1" destOrd="0" presId="urn:microsoft.com/office/officeart/2005/8/layout/hierarchy6"/>
    <dgm:cxn modelId="{5A4B843B-86D9-48E2-8B07-06E3C237D9AF}" type="presParOf" srcId="{821E24FD-01B0-48E0-AA57-9DAB385A760F}" destId="{8DA8C93C-99DB-4A03-BE38-46A8B73BCD5E}" srcOrd="0" destOrd="0" presId="urn:microsoft.com/office/officeart/2005/8/layout/hierarchy6"/>
    <dgm:cxn modelId="{AF5EAE9B-3188-46AA-9B95-6E8BB2839396}" type="presParOf" srcId="{821E24FD-01B0-48E0-AA57-9DAB385A760F}" destId="{3DCD7727-67A2-4F87-800F-0F6E26C3253D}" srcOrd="1" destOrd="0" presId="urn:microsoft.com/office/officeart/2005/8/layout/hierarchy6"/>
    <dgm:cxn modelId="{0033676B-4588-4165-9638-406A52CD8071}" type="presParOf" srcId="{B340213E-C8D1-4582-90F2-F91FE2DFE011}" destId="{7C179834-6FE1-45B0-BEBE-CD17210195F9}" srcOrd="2" destOrd="0" presId="urn:microsoft.com/office/officeart/2005/8/layout/hierarchy6"/>
    <dgm:cxn modelId="{05382A2E-05A8-4049-A862-18F77FDE4D78}" type="presParOf" srcId="{B340213E-C8D1-4582-90F2-F91FE2DFE011}" destId="{9CB04244-F0CC-41EF-955C-EC9A50A7BD08}" srcOrd="3" destOrd="0" presId="urn:microsoft.com/office/officeart/2005/8/layout/hierarchy6"/>
    <dgm:cxn modelId="{7C6F1945-424C-4F77-AA57-DFB4BB981AA8}" type="presParOf" srcId="{9CB04244-F0CC-41EF-955C-EC9A50A7BD08}" destId="{4E657538-758B-4C75-8F85-41AF6E68A2B0}" srcOrd="0" destOrd="0" presId="urn:microsoft.com/office/officeart/2005/8/layout/hierarchy6"/>
    <dgm:cxn modelId="{6CC69681-ED53-4FDB-8F29-D094736F2F89}" type="presParOf" srcId="{9CB04244-F0CC-41EF-955C-EC9A50A7BD08}" destId="{411C2D28-F064-4ED1-9CF1-5916113DA373}" srcOrd="1" destOrd="0" presId="urn:microsoft.com/office/officeart/2005/8/layout/hierarchy6"/>
    <dgm:cxn modelId="{AAFFB052-D525-4B2A-ABA7-82D1DC36B69E}" type="presParOf" srcId="{3F03AD24-08E2-4102-8923-0BE6E02C1231}" destId="{DF413C55-BE1D-4602-A2AE-B28152A5B602}"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0F66604-CB2B-4EAF-930B-E766C3D5565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7399D4-AD51-4CFC-8947-E4614DA63784}">
      <dgm:prSet phldrT="[Text]" custT="1"/>
      <dgm:spPr>
        <a:xfrm>
          <a:off x="2675411" y="2073"/>
          <a:ext cx="2303022" cy="1151511"/>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Diversify Sources of Income</a:t>
          </a:r>
        </a:p>
      </dgm:t>
    </dgm:pt>
    <dgm:pt modelId="{09F150C4-E716-421B-A006-E55E73EF45FB}" type="parTrans" cxnId="{179D679C-2C6E-4DAD-8EE2-616827C3ACD6}">
      <dgm:prSet/>
      <dgm:spPr/>
      <dgm:t>
        <a:bodyPr/>
        <a:lstStyle/>
        <a:p>
          <a:endParaRPr lang="en-US"/>
        </a:p>
      </dgm:t>
    </dgm:pt>
    <dgm:pt modelId="{CCB2B565-362D-4C37-A231-32F55BAE0C55}" type="sibTrans" cxnId="{179D679C-2C6E-4DAD-8EE2-616827C3ACD6}">
      <dgm:prSet/>
      <dgm:spPr/>
      <dgm:t>
        <a:bodyPr/>
        <a:lstStyle/>
        <a:p>
          <a:endParaRPr lang="en-US"/>
        </a:p>
      </dgm:t>
    </dgm:pt>
    <dgm:pt modelId="{CEE2D4EB-A6ED-4931-9D36-F7CBF9578C3B}">
      <dgm:prSet custT="1"/>
      <dgm:spPr>
        <a:xfrm>
          <a:off x="1282082" y="1637219"/>
          <a:ext cx="2303022" cy="1151511"/>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Capital markets</a:t>
          </a:r>
        </a:p>
      </dgm:t>
    </dgm:pt>
    <dgm:pt modelId="{2B9CDD52-5FB7-4A16-8F77-D00C4B9146E1}" type="parTrans" cxnId="{968CF18D-05D1-48C2-B3AF-B89ED9A14806}">
      <dgm:prSet/>
      <dgm:spPr>
        <a:xfrm>
          <a:off x="2433593" y="1153584"/>
          <a:ext cx="1393328" cy="483634"/>
        </a:xfrm>
        <a:custGeom>
          <a:avLst/>
          <a:gdLst/>
          <a:ahLst/>
          <a:cxnLst/>
          <a:rect l="0" t="0" r="0" b="0"/>
          <a:pathLst>
            <a:path>
              <a:moveTo>
                <a:pt x="1393328" y="0"/>
              </a:moveTo>
              <a:lnTo>
                <a:pt x="1393328" y="241817"/>
              </a:lnTo>
              <a:lnTo>
                <a:pt x="0" y="241817"/>
              </a:lnTo>
              <a:lnTo>
                <a:pt x="0" y="48363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34F9384F-7D55-4907-B239-64809598A069}" type="sibTrans" cxnId="{968CF18D-05D1-48C2-B3AF-B89ED9A14806}">
      <dgm:prSet/>
      <dgm:spPr/>
      <dgm:t>
        <a:bodyPr/>
        <a:lstStyle/>
        <a:p>
          <a:endParaRPr lang="en-US"/>
        </a:p>
      </dgm:t>
    </dgm:pt>
    <dgm:pt modelId="{A164DA90-2E3B-492E-919C-42B00F74101D}">
      <dgm:prSet custT="1"/>
      <dgm:spPr>
        <a:xfrm>
          <a:off x="1857838" y="3272365"/>
          <a:ext cx="2303022" cy="1151511"/>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Investment</a:t>
          </a:r>
        </a:p>
      </dgm:t>
    </dgm:pt>
    <dgm:pt modelId="{109BC930-2B66-4EE6-9A8B-919C82F3F4DB}" type="parTrans" cxnId="{BB138E7A-0639-4CBE-BADD-1E7A797F6382}">
      <dgm:prSet/>
      <dgm:spPr>
        <a:xfrm>
          <a:off x="1512384" y="2788730"/>
          <a:ext cx="345453" cy="1059390"/>
        </a:xfrm>
        <a:custGeom>
          <a:avLst/>
          <a:gdLst/>
          <a:ahLst/>
          <a:cxnLst/>
          <a:rect l="0" t="0" r="0" b="0"/>
          <a:pathLst>
            <a:path>
              <a:moveTo>
                <a:pt x="0" y="0"/>
              </a:moveTo>
              <a:lnTo>
                <a:pt x="0" y="1059390"/>
              </a:lnTo>
              <a:lnTo>
                <a:pt x="345453" y="105939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81A02114-FA8E-4A9D-A6DA-8FFCFEE82BAF}" type="sibTrans" cxnId="{BB138E7A-0639-4CBE-BADD-1E7A797F6382}">
      <dgm:prSet/>
      <dgm:spPr/>
      <dgm:t>
        <a:bodyPr/>
        <a:lstStyle/>
        <a:p>
          <a:endParaRPr lang="en-US"/>
        </a:p>
      </dgm:t>
    </dgm:pt>
    <dgm:pt modelId="{D9996AA3-9B77-4B6E-B942-D873D6C3F8EF}">
      <dgm:prSet custT="1"/>
      <dgm:spPr>
        <a:xfrm>
          <a:off x="4068739" y="1637219"/>
          <a:ext cx="2303022" cy="1151511"/>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Labor markets</a:t>
          </a:r>
        </a:p>
      </dgm:t>
    </dgm:pt>
    <dgm:pt modelId="{86DCA5FC-A1AB-4931-ADE1-BE8894CE2BE2}" type="parTrans" cxnId="{BE010659-2995-458F-B5FC-C5C4B4C14DEB}">
      <dgm:prSet/>
      <dgm:spPr>
        <a:xfrm>
          <a:off x="3826922" y="1153584"/>
          <a:ext cx="1393328" cy="483634"/>
        </a:xfrm>
        <a:custGeom>
          <a:avLst/>
          <a:gdLst/>
          <a:ahLst/>
          <a:cxnLst/>
          <a:rect l="0" t="0" r="0" b="0"/>
          <a:pathLst>
            <a:path>
              <a:moveTo>
                <a:pt x="0" y="0"/>
              </a:moveTo>
              <a:lnTo>
                <a:pt x="0" y="241817"/>
              </a:lnTo>
              <a:lnTo>
                <a:pt x="1393328" y="241817"/>
              </a:lnTo>
              <a:lnTo>
                <a:pt x="1393328" y="483634"/>
              </a:lnTo>
            </a:path>
          </a:pathLst>
        </a:custGeom>
        <a:noFill/>
        <a:ln w="25400" cap="flat" cmpd="sng" algn="ctr">
          <a:solidFill>
            <a:srgbClr val="4F81BD">
              <a:shade val="60000"/>
              <a:hueOff val="0"/>
              <a:satOff val="0"/>
              <a:lumOff val="0"/>
              <a:alphaOff val="0"/>
            </a:srgbClr>
          </a:solidFill>
          <a:prstDash val="solid"/>
        </a:ln>
        <a:effectLst/>
      </dgm:spPr>
      <dgm:t>
        <a:bodyPr/>
        <a:lstStyle/>
        <a:p>
          <a:endParaRPr lang="en-US"/>
        </a:p>
      </dgm:t>
    </dgm:pt>
    <dgm:pt modelId="{A090AE49-E0D3-48C1-9CE8-F9F02D43CCA2}" type="sibTrans" cxnId="{BE010659-2995-458F-B5FC-C5C4B4C14DEB}">
      <dgm:prSet/>
      <dgm:spPr/>
      <dgm:t>
        <a:bodyPr/>
        <a:lstStyle/>
        <a:p>
          <a:endParaRPr lang="en-US"/>
        </a:p>
      </dgm:t>
    </dgm:pt>
    <dgm:pt modelId="{7C666A22-77E3-4AF1-BC84-8F6955873925}">
      <dgm:prSet custT="1"/>
      <dgm:spPr>
        <a:xfrm>
          <a:off x="4644495" y="3272365"/>
          <a:ext cx="2303022" cy="1151511"/>
        </a:xfrm>
        <a:prstGeom prst="roundRect">
          <a:avLst/>
        </a:prstGeom>
        <a:solidFill>
          <a:srgbClr val="1B2B51"/>
        </a:solidFill>
        <a:ln w="25400" cap="flat" cmpd="sng" algn="ctr">
          <a:solidFill>
            <a:srgbClr val="1B2B51"/>
          </a:solidFill>
          <a:prstDash val="solid"/>
        </a:ln>
        <a:effectLst/>
      </dgm:spPr>
      <dgm:t>
        <a:bodyPr/>
        <a:lstStyle/>
        <a:p>
          <a:pPr>
            <a:buNone/>
          </a:pPr>
          <a:r>
            <a:rPr lang="en-US" sz="2400" cap="all" baseline="0">
              <a:solidFill>
                <a:sysClr val="window" lastClr="FFFFFF"/>
              </a:solidFill>
              <a:latin typeface="Helvetica Neue"/>
              <a:ea typeface="+mn-ea"/>
              <a:cs typeface="+mn-cs"/>
            </a:rPr>
            <a:t>Employment</a:t>
          </a:r>
        </a:p>
      </dgm:t>
    </dgm:pt>
    <dgm:pt modelId="{91829E95-8629-498B-87E2-F4B4D2AE3328}" type="parTrans" cxnId="{E5986161-F091-404D-B9B9-43F0E2488CBD}">
      <dgm:prSet/>
      <dgm:spPr>
        <a:xfrm>
          <a:off x="4299041" y="2788730"/>
          <a:ext cx="345453" cy="1059390"/>
        </a:xfrm>
        <a:custGeom>
          <a:avLst/>
          <a:gdLst/>
          <a:ahLst/>
          <a:cxnLst/>
          <a:rect l="0" t="0" r="0" b="0"/>
          <a:pathLst>
            <a:path>
              <a:moveTo>
                <a:pt x="0" y="0"/>
              </a:moveTo>
              <a:lnTo>
                <a:pt x="0" y="1059390"/>
              </a:lnTo>
              <a:lnTo>
                <a:pt x="345453" y="1059390"/>
              </a:lnTo>
            </a:path>
          </a:pathLst>
        </a:custGeom>
        <a:noFill/>
        <a:ln w="25400" cap="flat" cmpd="sng" algn="ctr">
          <a:solidFill>
            <a:srgbClr val="4F81BD">
              <a:shade val="80000"/>
              <a:hueOff val="0"/>
              <a:satOff val="0"/>
              <a:lumOff val="0"/>
              <a:alphaOff val="0"/>
            </a:srgbClr>
          </a:solidFill>
          <a:prstDash val="solid"/>
        </a:ln>
        <a:effectLst/>
      </dgm:spPr>
      <dgm:t>
        <a:bodyPr/>
        <a:lstStyle/>
        <a:p>
          <a:endParaRPr lang="en-US"/>
        </a:p>
      </dgm:t>
    </dgm:pt>
    <dgm:pt modelId="{2C382BD2-27F2-4E44-B319-90E87E61C29A}" type="sibTrans" cxnId="{E5986161-F091-404D-B9B9-43F0E2488CBD}">
      <dgm:prSet/>
      <dgm:spPr/>
      <dgm:t>
        <a:bodyPr/>
        <a:lstStyle/>
        <a:p>
          <a:endParaRPr lang="en-US"/>
        </a:p>
      </dgm:t>
    </dgm:pt>
    <dgm:pt modelId="{A2D3EE29-371E-4E2E-B69F-C1F54D3899A8}" type="pres">
      <dgm:prSet presAssocID="{70F66604-CB2B-4EAF-930B-E766C3D5565E}" presName="hierChild1" presStyleCnt="0">
        <dgm:presLayoutVars>
          <dgm:orgChart val="1"/>
          <dgm:chPref val="1"/>
          <dgm:dir/>
          <dgm:animOne val="branch"/>
          <dgm:animLvl val="lvl"/>
          <dgm:resizeHandles/>
        </dgm:presLayoutVars>
      </dgm:prSet>
      <dgm:spPr/>
    </dgm:pt>
    <dgm:pt modelId="{8C2CB766-09DC-415F-A26B-858FA885F6B3}" type="pres">
      <dgm:prSet presAssocID="{3E7399D4-AD51-4CFC-8947-E4614DA63784}" presName="hierRoot1" presStyleCnt="0">
        <dgm:presLayoutVars>
          <dgm:hierBranch val="init"/>
        </dgm:presLayoutVars>
      </dgm:prSet>
      <dgm:spPr/>
    </dgm:pt>
    <dgm:pt modelId="{0B699F55-1459-4454-8D94-747F0A7E5373}" type="pres">
      <dgm:prSet presAssocID="{3E7399D4-AD51-4CFC-8947-E4614DA63784}" presName="rootComposite1" presStyleCnt="0"/>
      <dgm:spPr/>
    </dgm:pt>
    <dgm:pt modelId="{BA751F64-591B-406C-8C90-C7B9FAA2D346}" type="pres">
      <dgm:prSet presAssocID="{3E7399D4-AD51-4CFC-8947-E4614DA63784}" presName="rootText1" presStyleLbl="node0" presStyleIdx="0" presStyleCnt="1">
        <dgm:presLayoutVars>
          <dgm:chPref val="3"/>
        </dgm:presLayoutVars>
      </dgm:prSet>
      <dgm:spPr>
        <a:prstGeom prst="roundRect">
          <a:avLst/>
        </a:prstGeom>
      </dgm:spPr>
    </dgm:pt>
    <dgm:pt modelId="{B480D889-7821-475A-B4C5-71B3DBB12B66}" type="pres">
      <dgm:prSet presAssocID="{3E7399D4-AD51-4CFC-8947-E4614DA63784}" presName="rootConnector1" presStyleLbl="node1" presStyleIdx="0" presStyleCnt="0"/>
      <dgm:spPr/>
    </dgm:pt>
    <dgm:pt modelId="{6927E662-E159-4CDE-B10B-0A55817B82C1}" type="pres">
      <dgm:prSet presAssocID="{3E7399D4-AD51-4CFC-8947-E4614DA63784}" presName="hierChild2" presStyleCnt="0"/>
      <dgm:spPr/>
    </dgm:pt>
    <dgm:pt modelId="{4C18FC72-1430-45AC-8906-018A4A19989A}" type="pres">
      <dgm:prSet presAssocID="{2B9CDD52-5FB7-4A16-8F77-D00C4B9146E1}" presName="Name37" presStyleLbl="parChTrans1D2" presStyleIdx="0" presStyleCnt="2"/>
      <dgm:spPr/>
    </dgm:pt>
    <dgm:pt modelId="{5724BA38-5CA6-4508-B182-F71F9A1E3845}" type="pres">
      <dgm:prSet presAssocID="{CEE2D4EB-A6ED-4931-9D36-F7CBF9578C3B}" presName="hierRoot2" presStyleCnt="0">
        <dgm:presLayoutVars>
          <dgm:hierBranch val="init"/>
        </dgm:presLayoutVars>
      </dgm:prSet>
      <dgm:spPr/>
    </dgm:pt>
    <dgm:pt modelId="{AEE2B34D-573F-4F2E-9DDF-77F96A37722B}" type="pres">
      <dgm:prSet presAssocID="{CEE2D4EB-A6ED-4931-9D36-F7CBF9578C3B}" presName="rootComposite" presStyleCnt="0"/>
      <dgm:spPr/>
    </dgm:pt>
    <dgm:pt modelId="{6FE6AD6F-AC7F-46C3-BF68-EC93180B3EA6}" type="pres">
      <dgm:prSet presAssocID="{CEE2D4EB-A6ED-4931-9D36-F7CBF9578C3B}" presName="rootText" presStyleLbl="node2" presStyleIdx="0" presStyleCnt="2">
        <dgm:presLayoutVars>
          <dgm:chPref val="3"/>
        </dgm:presLayoutVars>
      </dgm:prSet>
      <dgm:spPr>
        <a:prstGeom prst="roundRect">
          <a:avLst/>
        </a:prstGeom>
      </dgm:spPr>
    </dgm:pt>
    <dgm:pt modelId="{55E6E1CC-0FFE-4EC8-BF59-8883987FA389}" type="pres">
      <dgm:prSet presAssocID="{CEE2D4EB-A6ED-4931-9D36-F7CBF9578C3B}" presName="rootConnector" presStyleLbl="node2" presStyleIdx="0" presStyleCnt="2"/>
      <dgm:spPr/>
    </dgm:pt>
    <dgm:pt modelId="{F762CB6F-8E6A-472F-B6C4-74B64078E848}" type="pres">
      <dgm:prSet presAssocID="{CEE2D4EB-A6ED-4931-9D36-F7CBF9578C3B}" presName="hierChild4" presStyleCnt="0"/>
      <dgm:spPr/>
    </dgm:pt>
    <dgm:pt modelId="{18A369DD-D2AB-4D23-AB45-B1D9FC512D2F}" type="pres">
      <dgm:prSet presAssocID="{109BC930-2B66-4EE6-9A8B-919C82F3F4DB}" presName="Name37" presStyleLbl="parChTrans1D3" presStyleIdx="0" presStyleCnt="2"/>
      <dgm:spPr/>
    </dgm:pt>
    <dgm:pt modelId="{6245E365-66AD-46D7-B223-206A67DCB5CC}" type="pres">
      <dgm:prSet presAssocID="{A164DA90-2E3B-492E-919C-42B00F74101D}" presName="hierRoot2" presStyleCnt="0">
        <dgm:presLayoutVars>
          <dgm:hierBranch val="init"/>
        </dgm:presLayoutVars>
      </dgm:prSet>
      <dgm:spPr/>
    </dgm:pt>
    <dgm:pt modelId="{B76E5E17-9739-49A7-8E02-84F850CA8383}" type="pres">
      <dgm:prSet presAssocID="{A164DA90-2E3B-492E-919C-42B00F74101D}" presName="rootComposite" presStyleCnt="0"/>
      <dgm:spPr/>
    </dgm:pt>
    <dgm:pt modelId="{D738569F-FCE7-46BA-B99D-0C14F47C78AF}" type="pres">
      <dgm:prSet presAssocID="{A164DA90-2E3B-492E-919C-42B00F74101D}" presName="rootText" presStyleLbl="node3" presStyleIdx="0" presStyleCnt="2">
        <dgm:presLayoutVars>
          <dgm:chPref val="3"/>
        </dgm:presLayoutVars>
      </dgm:prSet>
      <dgm:spPr>
        <a:prstGeom prst="roundRect">
          <a:avLst/>
        </a:prstGeom>
      </dgm:spPr>
    </dgm:pt>
    <dgm:pt modelId="{34CCE458-C5B9-4BBE-B2EA-73EFE9797CF7}" type="pres">
      <dgm:prSet presAssocID="{A164DA90-2E3B-492E-919C-42B00F74101D}" presName="rootConnector" presStyleLbl="node3" presStyleIdx="0" presStyleCnt="2"/>
      <dgm:spPr/>
    </dgm:pt>
    <dgm:pt modelId="{9A38F7E9-5D3C-4E48-8271-6713C5B153CC}" type="pres">
      <dgm:prSet presAssocID="{A164DA90-2E3B-492E-919C-42B00F74101D}" presName="hierChild4" presStyleCnt="0"/>
      <dgm:spPr/>
    </dgm:pt>
    <dgm:pt modelId="{3EC6B932-D3D4-4425-94DC-CBDD17C0759C}" type="pres">
      <dgm:prSet presAssocID="{A164DA90-2E3B-492E-919C-42B00F74101D}" presName="hierChild5" presStyleCnt="0"/>
      <dgm:spPr/>
    </dgm:pt>
    <dgm:pt modelId="{1B99476D-603D-4B1A-BB74-8B552EC706C4}" type="pres">
      <dgm:prSet presAssocID="{CEE2D4EB-A6ED-4931-9D36-F7CBF9578C3B}" presName="hierChild5" presStyleCnt="0"/>
      <dgm:spPr/>
    </dgm:pt>
    <dgm:pt modelId="{59D068AA-F4C4-4E1F-A8E9-B14414131858}" type="pres">
      <dgm:prSet presAssocID="{86DCA5FC-A1AB-4931-ADE1-BE8894CE2BE2}" presName="Name37" presStyleLbl="parChTrans1D2" presStyleIdx="1" presStyleCnt="2"/>
      <dgm:spPr/>
    </dgm:pt>
    <dgm:pt modelId="{A97D6D11-D05A-48A6-8DD0-1736AFA0700C}" type="pres">
      <dgm:prSet presAssocID="{D9996AA3-9B77-4B6E-B942-D873D6C3F8EF}" presName="hierRoot2" presStyleCnt="0">
        <dgm:presLayoutVars>
          <dgm:hierBranch val="init"/>
        </dgm:presLayoutVars>
      </dgm:prSet>
      <dgm:spPr/>
    </dgm:pt>
    <dgm:pt modelId="{B00EEBE9-7599-4537-9D24-3D2B99FA8FE8}" type="pres">
      <dgm:prSet presAssocID="{D9996AA3-9B77-4B6E-B942-D873D6C3F8EF}" presName="rootComposite" presStyleCnt="0"/>
      <dgm:spPr/>
    </dgm:pt>
    <dgm:pt modelId="{8CDDE917-F02C-4640-909D-A574891DB211}" type="pres">
      <dgm:prSet presAssocID="{D9996AA3-9B77-4B6E-B942-D873D6C3F8EF}" presName="rootText" presStyleLbl="node2" presStyleIdx="1" presStyleCnt="2">
        <dgm:presLayoutVars>
          <dgm:chPref val="3"/>
        </dgm:presLayoutVars>
      </dgm:prSet>
      <dgm:spPr>
        <a:prstGeom prst="roundRect">
          <a:avLst/>
        </a:prstGeom>
      </dgm:spPr>
    </dgm:pt>
    <dgm:pt modelId="{1B077C37-26F5-442B-98EE-364DB19463E1}" type="pres">
      <dgm:prSet presAssocID="{D9996AA3-9B77-4B6E-B942-D873D6C3F8EF}" presName="rootConnector" presStyleLbl="node2" presStyleIdx="1" presStyleCnt="2"/>
      <dgm:spPr/>
    </dgm:pt>
    <dgm:pt modelId="{F7412AA0-C90B-48D0-8B8F-0D1FD7821850}" type="pres">
      <dgm:prSet presAssocID="{D9996AA3-9B77-4B6E-B942-D873D6C3F8EF}" presName="hierChild4" presStyleCnt="0"/>
      <dgm:spPr/>
    </dgm:pt>
    <dgm:pt modelId="{C001DCD9-513B-4809-B04B-DF065F368784}" type="pres">
      <dgm:prSet presAssocID="{91829E95-8629-498B-87E2-F4B4D2AE3328}" presName="Name37" presStyleLbl="parChTrans1D3" presStyleIdx="1" presStyleCnt="2"/>
      <dgm:spPr/>
    </dgm:pt>
    <dgm:pt modelId="{67C719AE-E6D5-484D-A113-57EF1952EB80}" type="pres">
      <dgm:prSet presAssocID="{7C666A22-77E3-4AF1-BC84-8F6955873925}" presName="hierRoot2" presStyleCnt="0">
        <dgm:presLayoutVars>
          <dgm:hierBranch val="init"/>
        </dgm:presLayoutVars>
      </dgm:prSet>
      <dgm:spPr/>
    </dgm:pt>
    <dgm:pt modelId="{068CEC39-F711-4EA2-8980-613F264F5C5E}" type="pres">
      <dgm:prSet presAssocID="{7C666A22-77E3-4AF1-BC84-8F6955873925}" presName="rootComposite" presStyleCnt="0"/>
      <dgm:spPr/>
    </dgm:pt>
    <dgm:pt modelId="{0F8409C5-139A-43B2-9AC4-EC68EBF712B4}" type="pres">
      <dgm:prSet presAssocID="{7C666A22-77E3-4AF1-BC84-8F6955873925}" presName="rootText" presStyleLbl="node3" presStyleIdx="1" presStyleCnt="2">
        <dgm:presLayoutVars>
          <dgm:chPref val="3"/>
        </dgm:presLayoutVars>
      </dgm:prSet>
      <dgm:spPr>
        <a:prstGeom prst="roundRect">
          <a:avLst/>
        </a:prstGeom>
      </dgm:spPr>
    </dgm:pt>
    <dgm:pt modelId="{185EB407-FEF0-4F1E-8687-76C426AC80D7}" type="pres">
      <dgm:prSet presAssocID="{7C666A22-77E3-4AF1-BC84-8F6955873925}" presName="rootConnector" presStyleLbl="node3" presStyleIdx="1" presStyleCnt="2"/>
      <dgm:spPr/>
    </dgm:pt>
    <dgm:pt modelId="{1304CAD9-7AF8-43D9-8DDC-A68FD27F9DC8}" type="pres">
      <dgm:prSet presAssocID="{7C666A22-77E3-4AF1-BC84-8F6955873925}" presName="hierChild4" presStyleCnt="0"/>
      <dgm:spPr/>
    </dgm:pt>
    <dgm:pt modelId="{A65BA4E5-CE0E-4038-A21E-FC2062996F04}" type="pres">
      <dgm:prSet presAssocID="{7C666A22-77E3-4AF1-BC84-8F6955873925}" presName="hierChild5" presStyleCnt="0"/>
      <dgm:spPr/>
    </dgm:pt>
    <dgm:pt modelId="{18AD35F4-47C4-4E9B-80B5-D5897A9D1F6E}" type="pres">
      <dgm:prSet presAssocID="{D9996AA3-9B77-4B6E-B942-D873D6C3F8EF}" presName="hierChild5" presStyleCnt="0"/>
      <dgm:spPr/>
    </dgm:pt>
    <dgm:pt modelId="{EC223100-FED8-46A2-90CD-F36037337C9C}" type="pres">
      <dgm:prSet presAssocID="{3E7399D4-AD51-4CFC-8947-E4614DA63784}" presName="hierChild3" presStyleCnt="0"/>
      <dgm:spPr/>
    </dgm:pt>
  </dgm:ptLst>
  <dgm:cxnLst>
    <dgm:cxn modelId="{D2829E1F-8235-4506-8D9D-C0DE1E855B07}" type="presOf" srcId="{7C666A22-77E3-4AF1-BC84-8F6955873925}" destId="{0F8409C5-139A-43B2-9AC4-EC68EBF712B4}" srcOrd="0" destOrd="0" presId="urn:microsoft.com/office/officeart/2005/8/layout/orgChart1"/>
    <dgm:cxn modelId="{888E5D23-96B5-48E8-905E-195CFA53A640}" type="presOf" srcId="{3E7399D4-AD51-4CFC-8947-E4614DA63784}" destId="{BA751F64-591B-406C-8C90-C7B9FAA2D346}" srcOrd="0" destOrd="0" presId="urn:microsoft.com/office/officeart/2005/8/layout/orgChart1"/>
    <dgm:cxn modelId="{05BBF055-691D-4E54-B054-9869C579C8D1}" type="presOf" srcId="{3E7399D4-AD51-4CFC-8947-E4614DA63784}" destId="{B480D889-7821-475A-B4C5-71B3DBB12B66}" srcOrd="1" destOrd="0" presId="urn:microsoft.com/office/officeart/2005/8/layout/orgChart1"/>
    <dgm:cxn modelId="{BE010659-2995-458F-B5FC-C5C4B4C14DEB}" srcId="{3E7399D4-AD51-4CFC-8947-E4614DA63784}" destId="{D9996AA3-9B77-4B6E-B942-D873D6C3F8EF}" srcOrd="1" destOrd="0" parTransId="{86DCA5FC-A1AB-4931-ADE1-BE8894CE2BE2}" sibTransId="{A090AE49-E0D3-48C1-9CE8-F9F02D43CCA2}"/>
    <dgm:cxn modelId="{E5986161-F091-404D-B9B9-43F0E2488CBD}" srcId="{D9996AA3-9B77-4B6E-B942-D873D6C3F8EF}" destId="{7C666A22-77E3-4AF1-BC84-8F6955873925}" srcOrd="0" destOrd="0" parTransId="{91829E95-8629-498B-87E2-F4B4D2AE3328}" sibTransId="{2C382BD2-27F2-4E44-B319-90E87E61C29A}"/>
    <dgm:cxn modelId="{AD71F56B-8F71-493D-8DFE-82EADF0F9FB3}" type="presOf" srcId="{D9996AA3-9B77-4B6E-B942-D873D6C3F8EF}" destId="{1B077C37-26F5-442B-98EE-364DB19463E1}" srcOrd="1" destOrd="0" presId="urn:microsoft.com/office/officeart/2005/8/layout/orgChart1"/>
    <dgm:cxn modelId="{BB138E7A-0639-4CBE-BADD-1E7A797F6382}" srcId="{CEE2D4EB-A6ED-4931-9D36-F7CBF9578C3B}" destId="{A164DA90-2E3B-492E-919C-42B00F74101D}" srcOrd="0" destOrd="0" parTransId="{109BC930-2B66-4EE6-9A8B-919C82F3F4DB}" sibTransId="{81A02114-FA8E-4A9D-A6DA-8FFCFEE82BAF}"/>
    <dgm:cxn modelId="{470BE18A-6C54-42B2-AF6F-12EEA43ECEA1}" type="presOf" srcId="{7C666A22-77E3-4AF1-BC84-8F6955873925}" destId="{185EB407-FEF0-4F1E-8687-76C426AC80D7}" srcOrd="1" destOrd="0" presId="urn:microsoft.com/office/officeart/2005/8/layout/orgChart1"/>
    <dgm:cxn modelId="{968CF18D-05D1-48C2-B3AF-B89ED9A14806}" srcId="{3E7399D4-AD51-4CFC-8947-E4614DA63784}" destId="{CEE2D4EB-A6ED-4931-9D36-F7CBF9578C3B}" srcOrd="0" destOrd="0" parTransId="{2B9CDD52-5FB7-4A16-8F77-D00C4B9146E1}" sibTransId="{34F9384F-7D55-4907-B239-64809598A069}"/>
    <dgm:cxn modelId="{6D9CC88E-7ED0-4409-B9D6-04BF7DD5D165}" type="presOf" srcId="{70F66604-CB2B-4EAF-930B-E766C3D5565E}" destId="{A2D3EE29-371E-4E2E-B69F-C1F54D3899A8}" srcOrd="0" destOrd="0" presId="urn:microsoft.com/office/officeart/2005/8/layout/orgChart1"/>
    <dgm:cxn modelId="{8FB8C694-241B-4D10-B703-CF1E88702662}" type="presOf" srcId="{CEE2D4EB-A6ED-4931-9D36-F7CBF9578C3B}" destId="{55E6E1CC-0FFE-4EC8-BF59-8883987FA389}" srcOrd="1" destOrd="0" presId="urn:microsoft.com/office/officeart/2005/8/layout/orgChart1"/>
    <dgm:cxn modelId="{179D679C-2C6E-4DAD-8EE2-616827C3ACD6}" srcId="{70F66604-CB2B-4EAF-930B-E766C3D5565E}" destId="{3E7399D4-AD51-4CFC-8947-E4614DA63784}" srcOrd="0" destOrd="0" parTransId="{09F150C4-E716-421B-A006-E55E73EF45FB}" sibTransId="{CCB2B565-362D-4C37-A231-32F55BAE0C55}"/>
    <dgm:cxn modelId="{6CF3D7C3-C315-4B1D-8963-7544283D4715}" type="presOf" srcId="{A164DA90-2E3B-492E-919C-42B00F74101D}" destId="{D738569F-FCE7-46BA-B99D-0C14F47C78AF}" srcOrd="0" destOrd="0" presId="urn:microsoft.com/office/officeart/2005/8/layout/orgChart1"/>
    <dgm:cxn modelId="{FF0266C4-A3A3-4E0F-BDE9-210EC879E852}" type="presOf" srcId="{86DCA5FC-A1AB-4931-ADE1-BE8894CE2BE2}" destId="{59D068AA-F4C4-4E1F-A8E9-B14414131858}" srcOrd="0" destOrd="0" presId="urn:microsoft.com/office/officeart/2005/8/layout/orgChart1"/>
    <dgm:cxn modelId="{12F843DE-6C65-4E4A-A186-3475821E6EE6}" type="presOf" srcId="{CEE2D4EB-A6ED-4931-9D36-F7CBF9578C3B}" destId="{6FE6AD6F-AC7F-46C3-BF68-EC93180B3EA6}" srcOrd="0" destOrd="0" presId="urn:microsoft.com/office/officeart/2005/8/layout/orgChart1"/>
    <dgm:cxn modelId="{B9F904DF-B167-4800-97F4-BD0B712CAAC7}" type="presOf" srcId="{D9996AA3-9B77-4B6E-B942-D873D6C3F8EF}" destId="{8CDDE917-F02C-4640-909D-A574891DB211}" srcOrd="0" destOrd="0" presId="urn:microsoft.com/office/officeart/2005/8/layout/orgChart1"/>
    <dgm:cxn modelId="{02CAE7EC-C503-4829-BA63-DE9E47C7223A}" type="presOf" srcId="{109BC930-2B66-4EE6-9A8B-919C82F3F4DB}" destId="{18A369DD-D2AB-4D23-AB45-B1D9FC512D2F}" srcOrd="0" destOrd="0" presId="urn:microsoft.com/office/officeart/2005/8/layout/orgChart1"/>
    <dgm:cxn modelId="{0E7C60F1-166D-4644-ABD9-2B211C35B0BC}" type="presOf" srcId="{2B9CDD52-5FB7-4A16-8F77-D00C4B9146E1}" destId="{4C18FC72-1430-45AC-8906-018A4A19989A}" srcOrd="0" destOrd="0" presId="urn:microsoft.com/office/officeart/2005/8/layout/orgChart1"/>
    <dgm:cxn modelId="{D051BDF7-1005-423A-A2F6-F85715D5163C}" type="presOf" srcId="{A164DA90-2E3B-492E-919C-42B00F74101D}" destId="{34CCE458-C5B9-4BBE-B2EA-73EFE9797CF7}" srcOrd="1" destOrd="0" presId="urn:microsoft.com/office/officeart/2005/8/layout/orgChart1"/>
    <dgm:cxn modelId="{FC8DB1FB-0BE9-499C-9C42-D4780E55CE88}" type="presOf" srcId="{91829E95-8629-498B-87E2-F4B4D2AE3328}" destId="{C001DCD9-513B-4809-B04B-DF065F368784}" srcOrd="0" destOrd="0" presId="urn:microsoft.com/office/officeart/2005/8/layout/orgChart1"/>
    <dgm:cxn modelId="{C1A03E34-0C33-4D20-9F5F-E8F04E5C28A0}" type="presParOf" srcId="{A2D3EE29-371E-4E2E-B69F-C1F54D3899A8}" destId="{8C2CB766-09DC-415F-A26B-858FA885F6B3}" srcOrd="0" destOrd="0" presId="urn:microsoft.com/office/officeart/2005/8/layout/orgChart1"/>
    <dgm:cxn modelId="{D5B6DABF-516E-476C-B2A9-302CC2676954}" type="presParOf" srcId="{8C2CB766-09DC-415F-A26B-858FA885F6B3}" destId="{0B699F55-1459-4454-8D94-747F0A7E5373}" srcOrd="0" destOrd="0" presId="urn:microsoft.com/office/officeart/2005/8/layout/orgChart1"/>
    <dgm:cxn modelId="{0BBBF48A-613E-42D0-BD4A-FF4F2695AE15}" type="presParOf" srcId="{0B699F55-1459-4454-8D94-747F0A7E5373}" destId="{BA751F64-591B-406C-8C90-C7B9FAA2D346}" srcOrd="0" destOrd="0" presId="urn:microsoft.com/office/officeart/2005/8/layout/orgChart1"/>
    <dgm:cxn modelId="{821FCBB4-909F-4009-A6E4-8753351DDA9F}" type="presParOf" srcId="{0B699F55-1459-4454-8D94-747F0A7E5373}" destId="{B480D889-7821-475A-B4C5-71B3DBB12B66}" srcOrd="1" destOrd="0" presId="urn:microsoft.com/office/officeart/2005/8/layout/orgChart1"/>
    <dgm:cxn modelId="{ADF1CC92-9C66-4EEB-9D8E-D6E881E815A6}" type="presParOf" srcId="{8C2CB766-09DC-415F-A26B-858FA885F6B3}" destId="{6927E662-E159-4CDE-B10B-0A55817B82C1}" srcOrd="1" destOrd="0" presId="urn:microsoft.com/office/officeart/2005/8/layout/orgChart1"/>
    <dgm:cxn modelId="{3DD6CD8A-364E-4CB7-9C81-8FDD15A4D8DA}" type="presParOf" srcId="{6927E662-E159-4CDE-B10B-0A55817B82C1}" destId="{4C18FC72-1430-45AC-8906-018A4A19989A}" srcOrd="0" destOrd="0" presId="urn:microsoft.com/office/officeart/2005/8/layout/orgChart1"/>
    <dgm:cxn modelId="{D3C21F7D-42E3-4A89-AD91-001ACE010E26}" type="presParOf" srcId="{6927E662-E159-4CDE-B10B-0A55817B82C1}" destId="{5724BA38-5CA6-4508-B182-F71F9A1E3845}" srcOrd="1" destOrd="0" presId="urn:microsoft.com/office/officeart/2005/8/layout/orgChart1"/>
    <dgm:cxn modelId="{8E91CEDD-0D73-4B51-93C7-B50D74398900}" type="presParOf" srcId="{5724BA38-5CA6-4508-B182-F71F9A1E3845}" destId="{AEE2B34D-573F-4F2E-9DDF-77F96A37722B}" srcOrd="0" destOrd="0" presId="urn:microsoft.com/office/officeart/2005/8/layout/orgChart1"/>
    <dgm:cxn modelId="{F25F5B12-24A5-43A7-81B4-90A1EACAB06F}" type="presParOf" srcId="{AEE2B34D-573F-4F2E-9DDF-77F96A37722B}" destId="{6FE6AD6F-AC7F-46C3-BF68-EC93180B3EA6}" srcOrd="0" destOrd="0" presId="urn:microsoft.com/office/officeart/2005/8/layout/orgChart1"/>
    <dgm:cxn modelId="{E57CCAE6-3E04-46EF-8178-0DCF7681AEC4}" type="presParOf" srcId="{AEE2B34D-573F-4F2E-9DDF-77F96A37722B}" destId="{55E6E1CC-0FFE-4EC8-BF59-8883987FA389}" srcOrd="1" destOrd="0" presId="urn:microsoft.com/office/officeart/2005/8/layout/orgChart1"/>
    <dgm:cxn modelId="{304E75A7-3A05-4345-8A5E-40FF50E64BBC}" type="presParOf" srcId="{5724BA38-5CA6-4508-B182-F71F9A1E3845}" destId="{F762CB6F-8E6A-472F-B6C4-74B64078E848}" srcOrd="1" destOrd="0" presId="urn:microsoft.com/office/officeart/2005/8/layout/orgChart1"/>
    <dgm:cxn modelId="{FA1712C5-E5A7-41FA-AE7E-96A7A2ECDE1C}" type="presParOf" srcId="{F762CB6F-8E6A-472F-B6C4-74B64078E848}" destId="{18A369DD-D2AB-4D23-AB45-B1D9FC512D2F}" srcOrd="0" destOrd="0" presId="urn:microsoft.com/office/officeart/2005/8/layout/orgChart1"/>
    <dgm:cxn modelId="{347D666C-DF1A-4B8A-8209-EA72F022E809}" type="presParOf" srcId="{F762CB6F-8E6A-472F-B6C4-74B64078E848}" destId="{6245E365-66AD-46D7-B223-206A67DCB5CC}" srcOrd="1" destOrd="0" presId="urn:microsoft.com/office/officeart/2005/8/layout/orgChart1"/>
    <dgm:cxn modelId="{21668333-A094-4B5D-91C3-869B694373D9}" type="presParOf" srcId="{6245E365-66AD-46D7-B223-206A67DCB5CC}" destId="{B76E5E17-9739-49A7-8E02-84F850CA8383}" srcOrd="0" destOrd="0" presId="urn:microsoft.com/office/officeart/2005/8/layout/orgChart1"/>
    <dgm:cxn modelId="{E19BFD92-F538-477E-A4DD-025BAAEF36F0}" type="presParOf" srcId="{B76E5E17-9739-49A7-8E02-84F850CA8383}" destId="{D738569F-FCE7-46BA-B99D-0C14F47C78AF}" srcOrd="0" destOrd="0" presId="urn:microsoft.com/office/officeart/2005/8/layout/orgChart1"/>
    <dgm:cxn modelId="{C19AF5C3-B7EC-4E56-8028-0E6E4257B7C8}" type="presParOf" srcId="{B76E5E17-9739-49A7-8E02-84F850CA8383}" destId="{34CCE458-C5B9-4BBE-B2EA-73EFE9797CF7}" srcOrd="1" destOrd="0" presId="urn:microsoft.com/office/officeart/2005/8/layout/orgChart1"/>
    <dgm:cxn modelId="{A3EEDA14-08C2-4568-9B06-74089C634103}" type="presParOf" srcId="{6245E365-66AD-46D7-B223-206A67DCB5CC}" destId="{9A38F7E9-5D3C-4E48-8271-6713C5B153CC}" srcOrd="1" destOrd="0" presId="urn:microsoft.com/office/officeart/2005/8/layout/orgChart1"/>
    <dgm:cxn modelId="{C31A32BD-C21C-4216-88BA-D7C44D6101A9}" type="presParOf" srcId="{6245E365-66AD-46D7-B223-206A67DCB5CC}" destId="{3EC6B932-D3D4-4425-94DC-CBDD17C0759C}" srcOrd="2" destOrd="0" presId="urn:microsoft.com/office/officeart/2005/8/layout/orgChart1"/>
    <dgm:cxn modelId="{2179C6DC-97A9-46AC-941F-FAFD3FE5F4CE}" type="presParOf" srcId="{5724BA38-5CA6-4508-B182-F71F9A1E3845}" destId="{1B99476D-603D-4B1A-BB74-8B552EC706C4}" srcOrd="2" destOrd="0" presId="urn:microsoft.com/office/officeart/2005/8/layout/orgChart1"/>
    <dgm:cxn modelId="{089F47A3-7769-4C05-AA40-53D5EA3EFAA6}" type="presParOf" srcId="{6927E662-E159-4CDE-B10B-0A55817B82C1}" destId="{59D068AA-F4C4-4E1F-A8E9-B14414131858}" srcOrd="2" destOrd="0" presId="urn:microsoft.com/office/officeart/2005/8/layout/orgChart1"/>
    <dgm:cxn modelId="{2ECAB143-4504-4D69-892F-C93A5876E04C}" type="presParOf" srcId="{6927E662-E159-4CDE-B10B-0A55817B82C1}" destId="{A97D6D11-D05A-48A6-8DD0-1736AFA0700C}" srcOrd="3" destOrd="0" presId="urn:microsoft.com/office/officeart/2005/8/layout/orgChart1"/>
    <dgm:cxn modelId="{C2A7BD4B-F3C6-497E-8308-E5A4222F7B4E}" type="presParOf" srcId="{A97D6D11-D05A-48A6-8DD0-1736AFA0700C}" destId="{B00EEBE9-7599-4537-9D24-3D2B99FA8FE8}" srcOrd="0" destOrd="0" presId="urn:microsoft.com/office/officeart/2005/8/layout/orgChart1"/>
    <dgm:cxn modelId="{0B280831-9F2F-434C-8E47-C45E6AD691E9}" type="presParOf" srcId="{B00EEBE9-7599-4537-9D24-3D2B99FA8FE8}" destId="{8CDDE917-F02C-4640-909D-A574891DB211}" srcOrd="0" destOrd="0" presId="urn:microsoft.com/office/officeart/2005/8/layout/orgChart1"/>
    <dgm:cxn modelId="{BB29D5B5-0192-4340-A79F-B9FDFBFB6F04}" type="presParOf" srcId="{B00EEBE9-7599-4537-9D24-3D2B99FA8FE8}" destId="{1B077C37-26F5-442B-98EE-364DB19463E1}" srcOrd="1" destOrd="0" presId="urn:microsoft.com/office/officeart/2005/8/layout/orgChart1"/>
    <dgm:cxn modelId="{6B7524DB-3580-437A-9692-AF620B62EEF1}" type="presParOf" srcId="{A97D6D11-D05A-48A6-8DD0-1736AFA0700C}" destId="{F7412AA0-C90B-48D0-8B8F-0D1FD7821850}" srcOrd="1" destOrd="0" presId="urn:microsoft.com/office/officeart/2005/8/layout/orgChart1"/>
    <dgm:cxn modelId="{38BEDAE7-6F8A-43D3-A28B-D7BD621359A7}" type="presParOf" srcId="{F7412AA0-C90B-48D0-8B8F-0D1FD7821850}" destId="{C001DCD9-513B-4809-B04B-DF065F368784}" srcOrd="0" destOrd="0" presId="urn:microsoft.com/office/officeart/2005/8/layout/orgChart1"/>
    <dgm:cxn modelId="{D8EFDC41-8025-4110-B9E1-E608AE12C688}" type="presParOf" srcId="{F7412AA0-C90B-48D0-8B8F-0D1FD7821850}" destId="{67C719AE-E6D5-484D-A113-57EF1952EB80}" srcOrd="1" destOrd="0" presId="urn:microsoft.com/office/officeart/2005/8/layout/orgChart1"/>
    <dgm:cxn modelId="{311BF886-D4D7-419A-ACE8-59549632FAF7}" type="presParOf" srcId="{67C719AE-E6D5-484D-A113-57EF1952EB80}" destId="{068CEC39-F711-4EA2-8980-613F264F5C5E}" srcOrd="0" destOrd="0" presId="urn:microsoft.com/office/officeart/2005/8/layout/orgChart1"/>
    <dgm:cxn modelId="{FFA28054-4BAE-4544-9FDB-A3DC1F8C5F1A}" type="presParOf" srcId="{068CEC39-F711-4EA2-8980-613F264F5C5E}" destId="{0F8409C5-139A-43B2-9AC4-EC68EBF712B4}" srcOrd="0" destOrd="0" presId="urn:microsoft.com/office/officeart/2005/8/layout/orgChart1"/>
    <dgm:cxn modelId="{FB6094C4-24F3-4E5C-B678-98B1ECCA39EF}" type="presParOf" srcId="{068CEC39-F711-4EA2-8980-613F264F5C5E}" destId="{185EB407-FEF0-4F1E-8687-76C426AC80D7}" srcOrd="1" destOrd="0" presId="urn:microsoft.com/office/officeart/2005/8/layout/orgChart1"/>
    <dgm:cxn modelId="{BA0E7AD1-0D14-4477-8F84-666D304CF0A0}" type="presParOf" srcId="{67C719AE-E6D5-484D-A113-57EF1952EB80}" destId="{1304CAD9-7AF8-43D9-8DDC-A68FD27F9DC8}" srcOrd="1" destOrd="0" presId="urn:microsoft.com/office/officeart/2005/8/layout/orgChart1"/>
    <dgm:cxn modelId="{9A94159A-4AFE-4181-9355-DB778A5029F6}" type="presParOf" srcId="{67C719AE-E6D5-484D-A113-57EF1952EB80}" destId="{A65BA4E5-CE0E-4038-A21E-FC2062996F04}" srcOrd="2" destOrd="0" presId="urn:microsoft.com/office/officeart/2005/8/layout/orgChart1"/>
    <dgm:cxn modelId="{C97B897F-B3C0-403D-BDA5-C46A42977BE6}" type="presParOf" srcId="{A97D6D11-D05A-48A6-8DD0-1736AFA0700C}" destId="{18AD35F4-47C4-4E9B-80B5-D5897A9D1F6E}" srcOrd="2" destOrd="0" presId="urn:microsoft.com/office/officeart/2005/8/layout/orgChart1"/>
    <dgm:cxn modelId="{1A6E5FAF-693B-4402-85A4-33FA602ADECA}" type="presParOf" srcId="{8C2CB766-09DC-415F-A26B-858FA885F6B3}" destId="{EC223100-FED8-46A2-90CD-F36037337C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F3FE4F-86F6-4676-9B56-D014CB20A5B4}"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61B8B7CE-6011-41C6-9961-82EB093C06AF}">
      <dgm:prSet phldrT="[Text]" custT="1"/>
      <dgm:spPr>
        <a:solidFill>
          <a:srgbClr val="1B2B51"/>
        </a:solidFill>
        <a:ln>
          <a:solidFill>
            <a:schemeClr val="tx2"/>
          </a:solidFill>
        </a:ln>
      </dgm:spPr>
      <dgm:t>
        <a:bodyPr/>
        <a:lstStyle/>
        <a:p>
          <a:r>
            <a:rPr lang="en-US" sz="2000">
              <a:latin typeface="Helvetica Neue"/>
            </a:rPr>
            <a:t>MICRO FACTORS</a:t>
          </a:r>
        </a:p>
      </dgm:t>
    </dgm:pt>
    <dgm:pt modelId="{9ED1E0CD-31E4-420F-A230-543680E09F7F}" type="parTrans" cxnId="{FF3238C9-E055-4A66-85F3-5121B07B09B7}">
      <dgm:prSet/>
      <dgm:spPr/>
      <dgm:t>
        <a:bodyPr/>
        <a:lstStyle/>
        <a:p>
          <a:endParaRPr lang="en-US"/>
        </a:p>
      </dgm:t>
    </dgm:pt>
    <dgm:pt modelId="{7CB0EF79-ECC0-4D59-AAC5-1CC16ACB42EF}" type="sibTrans" cxnId="{FF3238C9-E055-4A66-85F3-5121B07B09B7}">
      <dgm:prSet/>
      <dgm:spPr/>
      <dgm:t>
        <a:bodyPr/>
        <a:lstStyle/>
        <a:p>
          <a:endParaRPr lang="en-US"/>
        </a:p>
      </dgm:t>
    </dgm:pt>
    <dgm:pt modelId="{B45BD109-5663-4353-95DD-598CCD673B71}">
      <dgm:prSet phldrT="[Text]" custT="1"/>
      <dgm:spPr>
        <a:solidFill>
          <a:srgbClr val="1B2B51"/>
        </a:solidFill>
        <a:ln>
          <a:solidFill>
            <a:schemeClr val="tx2"/>
          </a:solidFill>
        </a:ln>
      </dgm:spPr>
      <dgm:t>
        <a:bodyPr/>
        <a:lstStyle/>
        <a:p>
          <a:r>
            <a:rPr lang="en-US" sz="2000">
              <a:latin typeface="Helvetica Neue"/>
            </a:rPr>
            <a:t>FAMILY STRUCTURE</a:t>
          </a:r>
        </a:p>
      </dgm:t>
    </dgm:pt>
    <dgm:pt modelId="{497439B3-B571-402A-8EDC-F101E5F72D90}" type="parTrans" cxnId="{E1D643B3-22EE-4F6A-8783-2AB1AFE03669}">
      <dgm:prSet/>
      <dgm:spPr/>
      <dgm:t>
        <a:bodyPr/>
        <a:lstStyle/>
        <a:p>
          <a:endParaRPr lang="en-US"/>
        </a:p>
      </dgm:t>
    </dgm:pt>
    <dgm:pt modelId="{E234DC81-6C69-425E-8B17-F3483B73E3A2}" type="sibTrans" cxnId="{E1D643B3-22EE-4F6A-8783-2AB1AFE03669}">
      <dgm:prSet/>
      <dgm:spPr/>
      <dgm:t>
        <a:bodyPr/>
        <a:lstStyle/>
        <a:p>
          <a:endParaRPr lang="en-US"/>
        </a:p>
      </dgm:t>
    </dgm:pt>
    <dgm:pt modelId="{3072C6F2-7A0D-4F94-B1C5-80C659D1E14C}">
      <dgm:prSet phldrT="[Text]" custT="1"/>
      <dgm:spPr>
        <a:solidFill>
          <a:srgbClr val="1B2B51"/>
        </a:solidFill>
        <a:ln>
          <a:solidFill>
            <a:schemeClr val="tx2"/>
          </a:solidFill>
        </a:ln>
      </dgm:spPr>
      <dgm:t>
        <a:bodyPr/>
        <a:lstStyle/>
        <a:p>
          <a:r>
            <a:rPr lang="en-US" sz="2000">
              <a:latin typeface="Helvetica Neue"/>
            </a:rPr>
            <a:t>HEALTH</a:t>
          </a:r>
        </a:p>
      </dgm:t>
    </dgm:pt>
    <dgm:pt modelId="{118C888F-B72E-4F83-A797-9D4EECBE82AE}" type="parTrans" cxnId="{9FB25751-FA5A-4103-B5A9-6E5F8A38B0F3}">
      <dgm:prSet/>
      <dgm:spPr/>
      <dgm:t>
        <a:bodyPr/>
        <a:lstStyle/>
        <a:p>
          <a:endParaRPr lang="en-US"/>
        </a:p>
      </dgm:t>
    </dgm:pt>
    <dgm:pt modelId="{19550E05-E684-4654-8AAC-6F952ECC6069}" type="sibTrans" cxnId="{9FB25751-FA5A-4103-B5A9-6E5F8A38B0F3}">
      <dgm:prSet/>
      <dgm:spPr/>
      <dgm:t>
        <a:bodyPr/>
        <a:lstStyle/>
        <a:p>
          <a:endParaRPr lang="en-US"/>
        </a:p>
      </dgm:t>
    </dgm:pt>
    <dgm:pt modelId="{58783105-AC12-4518-AAE5-BE315F281F52}">
      <dgm:prSet phldrT="[Text]" custT="1"/>
      <dgm:spPr>
        <a:solidFill>
          <a:srgbClr val="1B2B51"/>
        </a:solidFill>
        <a:ln>
          <a:solidFill>
            <a:schemeClr val="tx2"/>
          </a:solidFill>
        </a:ln>
      </dgm:spPr>
      <dgm:t>
        <a:bodyPr/>
        <a:lstStyle/>
        <a:p>
          <a:r>
            <a:rPr lang="en-US" sz="2000">
              <a:latin typeface="Helvetica Neue"/>
            </a:rPr>
            <a:t>CAREER CHOICE</a:t>
          </a:r>
        </a:p>
      </dgm:t>
    </dgm:pt>
    <dgm:pt modelId="{A91A2DB7-ECBD-4014-9E96-8E0334667F9C}" type="parTrans" cxnId="{0D457005-3D2E-415E-8832-6C7F03AD636A}">
      <dgm:prSet/>
      <dgm:spPr/>
      <dgm:t>
        <a:bodyPr/>
        <a:lstStyle/>
        <a:p>
          <a:endParaRPr lang="en-US"/>
        </a:p>
      </dgm:t>
    </dgm:pt>
    <dgm:pt modelId="{084C38A4-C21E-4B98-B7F9-513F5E9926CD}" type="sibTrans" cxnId="{0D457005-3D2E-415E-8832-6C7F03AD636A}">
      <dgm:prSet/>
      <dgm:spPr/>
      <dgm:t>
        <a:bodyPr/>
        <a:lstStyle/>
        <a:p>
          <a:endParaRPr lang="en-US"/>
        </a:p>
      </dgm:t>
    </dgm:pt>
    <dgm:pt modelId="{04C0B5CB-77DF-4205-A453-F54CF0469854}">
      <dgm:prSet phldrT="[Text]" custT="1"/>
      <dgm:spPr>
        <a:solidFill>
          <a:srgbClr val="1B2B51"/>
        </a:solidFill>
        <a:ln>
          <a:solidFill>
            <a:schemeClr val="tx2"/>
          </a:solidFill>
        </a:ln>
      </dgm:spPr>
      <dgm:t>
        <a:bodyPr/>
        <a:lstStyle/>
        <a:p>
          <a:r>
            <a:rPr lang="en-US" sz="2000">
              <a:latin typeface="Helvetica Neue"/>
            </a:rPr>
            <a:t>AGE</a:t>
          </a:r>
        </a:p>
      </dgm:t>
    </dgm:pt>
    <dgm:pt modelId="{DD2B6D74-792C-426A-9A49-B3E94B1A5F34}" type="parTrans" cxnId="{9D281844-108D-45ED-A111-11448CEBCDB3}">
      <dgm:prSet/>
      <dgm:spPr/>
      <dgm:t>
        <a:bodyPr/>
        <a:lstStyle/>
        <a:p>
          <a:endParaRPr lang="en-US"/>
        </a:p>
      </dgm:t>
    </dgm:pt>
    <dgm:pt modelId="{5F5C027D-F393-437D-906F-317E8F70F6F7}" type="sibTrans" cxnId="{9D281844-108D-45ED-A111-11448CEBCDB3}">
      <dgm:prSet/>
      <dgm:spPr/>
      <dgm:t>
        <a:bodyPr/>
        <a:lstStyle/>
        <a:p>
          <a:endParaRPr lang="en-US"/>
        </a:p>
      </dgm:t>
    </dgm:pt>
    <dgm:pt modelId="{E6DEDBC4-894D-4841-B4EE-0063B9CF9187}" type="pres">
      <dgm:prSet presAssocID="{79F3FE4F-86F6-4676-9B56-D014CB20A5B4}" presName="hierChild1" presStyleCnt="0">
        <dgm:presLayoutVars>
          <dgm:orgChart val="1"/>
          <dgm:chPref val="1"/>
          <dgm:dir/>
          <dgm:animOne val="branch"/>
          <dgm:animLvl val="lvl"/>
          <dgm:resizeHandles/>
        </dgm:presLayoutVars>
      </dgm:prSet>
      <dgm:spPr/>
    </dgm:pt>
    <dgm:pt modelId="{485D6FBE-8109-42B6-A34B-4E6BE6BDE174}" type="pres">
      <dgm:prSet presAssocID="{61B8B7CE-6011-41C6-9961-82EB093C06AF}" presName="hierRoot1" presStyleCnt="0">
        <dgm:presLayoutVars>
          <dgm:hierBranch val="init"/>
        </dgm:presLayoutVars>
      </dgm:prSet>
      <dgm:spPr/>
    </dgm:pt>
    <dgm:pt modelId="{2909D96A-611F-4552-81D9-134055F3FFE4}" type="pres">
      <dgm:prSet presAssocID="{61B8B7CE-6011-41C6-9961-82EB093C06AF}" presName="rootComposite1" presStyleCnt="0"/>
      <dgm:spPr/>
    </dgm:pt>
    <dgm:pt modelId="{E85B40A5-924F-4522-90F7-A5015B8AAB77}" type="pres">
      <dgm:prSet presAssocID="{61B8B7CE-6011-41C6-9961-82EB093C06AF}" presName="rootText1" presStyleLbl="node0" presStyleIdx="0" presStyleCnt="1">
        <dgm:presLayoutVars>
          <dgm:chPref val="3"/>
        </dgm:presLayoutVars>
      </dgm:prSet>
      <dgm:spPr>
        <a:prstGeom prst="roundRect">
          <a:avLst/>
        </a:prstGeom>
      </dgm:spPr>
    </dgm:pt>
    <dgm:pt modelId="{AA2E5EAC-82FF-431C-9FF6-342ED8BA23C6}" type="pres">
      <dgm:prSet presAssocID="{61B8B7CE-6011-41C6-9961-82EB093C06AF}" presName="rootConnector1" presStyleLbl="node1" presStyleIdx="0" presStyleCnt="0"/>
      <dgm:spPr/>
    </dgm:pt>
    <dgm:pt modelId="{6DDD4E5C-677A-4BBF-852F-27E7EC6F70D6}" type="pres">
      <dgm:prSet presAssocID="{61B8B7CE-6011-41C6-9961-82EB093C06AF}" presName="hierChild2" presStyleCnt="0"/>
      <dgm:spPr/>
    </dgm:pt>
    <dgm:pt modelId="{DA7DDBBB-A423-4444-8B96-1F44FB69716C}" type="pres">
      <dgm:prSet presAssocID="{497439B3-B571-402A-8EDC-F101E5F72D90}" presName="Name37" presStyleLbl="parChTrans1D2" presStyleIdx="0" presStyleCnt="4"/>
      <dgm:spPr/>
    </dgm:pt>
    <dgm:pt modelId="{698EB6A6-3C5A-44C0-86A2-7129A31F1F3F}" type="pres">
      <dgm:prSet presAssocID="{B45BD109-5663-4353-95DD-598CCD673B71}" presName="hierRoot2" presStyleCnt="0">
        <dgm:presLayoutVars>
          <dgm:hierBranch val="init"/>
        </dgm:presLayoutVars>
      </dgm:prSet>
      <dgm:spPr/>
    </dgm:pt>
    <dgm:pt modelId="{309E037B-CE6D-49F4-BEDB-91409353890D}" type="pres">
      <dgm:prSet presAssocID="{B45BD109-5663-4353-95DD-598CCD673B71}" presName="rootComposite" presStyleCnt="0"/>
      <dgm:spPr/>
    </dgm:pt>
    <dgm:pt modelId="{0D5B4DE8-B611-4A99-BE76-DFF55598AAE9}" type="pres">
      <dgm:prSet presAssocID="{B45BD109-5663-4353-95DD-598CCD673B71}" presName="rootText" presStyleLbl="node2" presStyleIdx="0" presStyleCnt="4">
        <dgm:presLayoutVars>
          <dgm:chPref val="3"/>
        </dgm:presLayoutVars>
      </dgm:prSet>
      <dgm:spPr>
        <a:prstGeom prst="roundRect">
          <a:avLst/>
        </a:prstGeom>
      </dgm:spPr>
    </dgm:pt>
    <dgm:pt modelId="{377E08CE-C6C6-4E1C-8C78-F4DEC5305D32}" type="pres">
      <dgm:prSet presAssocID="{B45BD109-5663-4353-95DD-598CCD673B71}" presName="rootConnector" presStyleLbl="node2" presStyleIdx="0" presStyleCnt="4"/>
      <dgm:spPr/>
    </dgm:pt>
    <dgm:pt modelId="{9DCF6055-F9D2-4977-9320-6F7BE53A0478}" type="pres">
      <dgm:prSet presAssocID="{B45BD109-5663-4353-95DD-598CCD673B71}" presName="hierChild4" presStyleCnt="0"/>
      <dgm:spPr/>
    </dgm:pt>
    <dgm:pt modelId="{DE26725E-EEE2-4A78-8399-FE57F205FE4F}" type="pres">
      <dgm:prSet presAssocID="{B45BD109-5663-4353-95DD-598CCD673B71}" presName="hierChild5" presStyleCnt="0"/>
      <dgm:spPr/>
    </dgm:pt>
    <dgm:pt modelId="{A225476D-BAD1-42ED-B030-DE71893F1F35}" type="pres">
      <dgm:prSet presAssocID="{118C888F-B72E-4F83-A797-9D4EECBE82AE}" presName="Name37" presStyleLbl="parChTrans1D2" presStyleIdx="1" presStyleCnt="4"/>
      <dgm:spPr/>
    </dgm:pt>
    <dgm:pt modelId="{EED87BB7-B218-4B26-AB5E-12E904C49CAC}" type="pres">
      <dgm:prSet presAssocID="{3072C6F2-7A0D-4F94-B1C5-80C659D1E14C}" presName="hierRoot2" presStyleCnt="0">
        <dgm:presLayoutVars>
          <dgm:hierBranch val="init"/>
        </dgm:presLayoutVars>
      </dgm:prSet>
      <dgm:spPr/>
    </dgm:pt>
    <dgm:pt modelId="{CCA1DB01-FE68-4442-96E2-66B463D6AFC0}" type="pres">
      <dgm:prSet presAssocID="{3072C6F2-7A0D-4F94-B1C5-80C659D1E14C}" presName="rootComposite" presStyleCnt="0"/>
      <dgm:spPr/>
    </dgm:pt>
    <dgm:pt modelId="{C6C99EA9-0485-4FBB-88D7-BC4F71D8E24B}" type="pres">
      <dgm:prSet presAssocID="{3072C6F2-7A0D-4F94-B1C5-80C659D1E14C}" presName="rootText" presStyleLbl="node2" presStyleIdx="1" presStyleCnt="4">
        <dgm:presLayoutVars>
          <dgm:chPref val="3"/>
        </dgm:presLayoutVars>
      </dgm:prSet>
      <dgm:spPr>
        <a:prstGeom prst="roundRect">
          <a:avLst/>
        </a:prstGeom>
      </dgm:spPr>
    </dgm:pt>
    <dgm:pt modelId="{CEC031A8-D41B-449D-B224-30AB8EB3933B}" type="pres">
      <dgm:prSet presAssocID="{3072C6F2-7A0D-4F94-B1C5-80C659D1E14C}" presName="rootConnector" presStyleLbl="node2" presStyleIdx="1" presStyleCnt="4"/>
      <dgm:spPr/>
    </dgm:pt>
    <dgm:pt modelId="{B08E8C62-06B4-4E08-8FCB-37798B6672CA}" type="pres">
      <dgm:prSet presAssocID="{3072C6F2-7A0D-4F94-B1C5-80C659D1E14C}" presName="hierChild4" presStyleCnt="0"/>
      <dgm:spPr/>
    </dgm:pt>
    <dgm:pt modelId="{E87C1B71-F82C-449A-A35C-DA8F410C5A28}" type="pres">
      <dgm:prSet presAssocID="{3072C6F2-7A0D-4F94-B1C5-80C659D1E14C}" presName="hierChild5" presStyleCnt="0"/>
      <dgm:spPr/>
    </dgm:pt>
    <dgm:pt modelId="{CF8002C2-C27E-4407-BD09-9B43DD512261}" type="pres">
      <dgm:prSet presAssocID="{A91A2DB7-ECBD-4014-9E96-8E0334667F9C}" presName="Name37" presStyleLbl="parChTrans1D2" presStyleIdx="2" presStyleCnt="4"/>
      <dgm:spPr/>
    </dgm:pt>
    <dgm:pt modelId="{C35EC312-870F-48E7-8476-983CAEBD0747}" type="pres">
      <dgm:prSet presAssocID="{58783105-AC12-4518-AAE5-BE315F281F52}" presName="hierRoot2" presStyleCnt="0">
        <dgm:presLayoutVars>
          <dgm:hierBranch val="init"/>
        </dgm:presLayoutVars>
      </dgm:prSet>
      <dgm:spPr/>
    </dgm:pt>
    <dgm:pt modelId="{0ED8D031-84C4-48E8-93A3-B2C6713B7B5F}" type="pres">
      <dgm:prSet presAssocID="{58783105-AC12-4518-AAE5-BE315F281F52}" presName="rootComposite" presStyleCnt="0"/>
      <dgm:spPr/>
    </dgm:pt>
    <dgm:pt modelId="{57AF6EF6-E8A1-40B8-B18C-5C255B7797C4}" type="pres">
      <dgm:prSet presAssocID="{58783105-AC12-4518-AAE5-BE315F281F52}" presName="rootText" presStyleLbl="node2" presStyleIdx="2" presStyleCnt="4">
        <dgm:presLayoutVars>
          <dgm:chPref val="3"/>
        </dgm:presLayoutVars>
      </dgm:prSet>
      <dgm:spPr>
        <a:prstGeom prst="roundRect">
          <a:avLst/>
        </a:prstGeom>
      </dgm:spPr>
    </dgm:pt>
    <dgm:pt modelId="{09C0395A-FF9D-4D97-AB13-0918CB3CAA2D}" type="pres">
      <dgm:prSet presAssocID="{58783105-AC12-4518-AAE5-BE315F281F52}" presName="rootConnector" presStyleLbl="node2" presStyleIdx="2" presStyleCnt="4"/>
      <dgm:spPr/>
    </dgm:pt>
    <dgm:pt modelId="{E0A8FA8F-87BC-4974-BA06-89B04F87851A}" type="pres">
      <dgm:prSet presAssocID="{58783105-AC12-4518-AAE5-BE315F281F52}" presName="hierChild4" presStyleCnt="0"/>
      <dgm:spPr/>
    </dgm:pt>
    <dgm:pt modelId="{B7FD3E63-E9DD-45F7-B65C-D3FE903A9C68}" type="pres">
      <dgm:prSet presAssocID="{58783105-AC12-4518-AAE5-BE315F281F52}" presName="hierChild5" presStyleCnt="0"/>
      <dgm:spPr/>
    </dgm:pt>
    <dgm:pt modelId="{C6111A36-6817-41FF-9519-53D65F221382}" type="pres">
      <dgm:prSet presAssocID="{DD2B6D74-792C-426A-9A49-B3E94B1A5F34}" presName="Name37" presStyleLbl="parChTrans1D2" presStyleIdx="3" presStyleCnt="4"/>
      <dgm:spPr/>
    </dgm:pt>
    <dgm:pt modelId="{91C16630-B642-4808-8953-7B996D70F28B}" type="pres">
      <dgm:prSet presAssocID="{04C0B5CB-77DF-4205-A453-F54CF0469854}" presName="hierRoot2" presStyleCnt="0">
        <dgm:presLayoutVars>
          <dgm:hierBranch val="init"/>
        </dgm:presLayoutVars>
      </dgm:prSet>
      <dgm:spPr/>
    </dgm:pt>
    <dgm:pt modelId="{810F700F-1822-424E-874A-1A9D01E5E831}" type="pres">
      <dgm:prSet presAssocID="{04C0B5CB-77DF-4205-A453-F54CF0469854}" presName="rootComposite" presStyleCnt="0"/>
      <dgm:spPr/>
    </dgm:pt>
    <dgm:pt modelId="{8C58F063-0E3D-4DD3-98DE-56FEA63E6F27}" type="pres">
      <dgm:prSet presAssocID="{04C0B5CB-77DF-4205-A453-F54CF0469854}" presName="rootText" presStyleLbl="node2" presStyleIdx="3" presStyleCnt="4">
        <dgm:presLayoutVars>
          <dgm:chPref val="3"/>
        </dgm:presLayoutVars>
      </dgm:prSet>
      <dgm:spPr>
        <a:prstGeom prst="roundRect">
          <a:avLst/>
        </a:prstGeom>
      </dgm:spPr>
    </dgm:pt>
    <dgm:pt modelId="{5D3C02D9-DC3F-414E-A8FE-B1D41A15EA10}" type="pres">
      <dgm:prSet presAssocID="{04C0B5CB-77DF-4205-A453-F54CF0469854}" presName="rootConnector" presStyleLbl="node2" presStyleIdx="3" presStyleCnt="4"/>
      <dgm:spPr/>
    </dgm:pt>
    <dgm:pt modelId="{3269F571-692A-4C14-A7DB-3F87BA7FD1FD}" type="pres">
      <dgm:prSet presAssocID="{04C0B5CB-77DF-4205-A453-F54CF0469854}" presName="hierChild4" presStyleCnt="0"/>
      <dgm:spPr/>
    </dgm:pt>
    <dgm:pt modelId="{98697FA3-3B38-4216-A4D9-D3815697EB25}" type="pres">
      <dgm:prSet presAssocID="{04C0B5CB-77DF-4205-A453-F54CF0469854}" presName="hierChild5" presStyleCnt="0"/>
      <dgm:spPr/>
    </dgm:pt>
    <dgm:pt modelId="{1D446722-516A-48C9-BB9C-FD66F8B11052}" type="pres">
      <dgm:prSet presAssocID="{61B8B7CE-6011-41C6-9961-82EB093C06AF}" presName="hierChild3" presStyleCnt="0"/>
      <dgm:spPr/>
    </dgm:pt>
  </dgm:ptLst>
  <dgm:cxnLst>
    <dgm:cxn modelId="{0D457005-3D2E-415E-8832-6C7F03AD636A}" srcId="{61B8B7CE-6011-41C6-9961-82EB093C06AF}" destId="{58783105-AC12-4518-AAE5-BE315F281F52}" srcOrd="2" destOrd="0" parTransId="{A91A2DB7-ECBD-4014-9E96-8E0334667F9C}" sibTransId="{084C38A4-C21E-4B98-B7F9-513F5E9926CD}"/>
    <dgm:cxn modelId="{AB52CD06-0950-4E44-BD1C-880B4DC86768}" type="presOf" srcId="{61B8B7CE-6011-41C6-9961-82EB093C06AF}" destId="{AA2E5EAC-82FF-431C-9FF6-342ED8BA23C6}" srcOrd="1" destOrd="0" presId="urn:microsoft.com/office/officeart/2005/8/layout/orgChart1"/>
    <dgm:cxn modelId="{96AD5F19-8775-244D-A0BE-070D11148F7E}" type="presOf" srcId="{DD2B6D74-792C-426A-9A49-B3E94B1A5F34}" destId="{C6111A36-6817-41FF-9519-53D65F221382}" srcOrd="0" destOrd="0" presId="urn:microsoft.com/office/officeart/2005/8/layout/orgChart1"/>
    <dgm:cxn modelId="{2DCE6128-6427-1C46-92B1-606081E5A05E}" type="presOf" srcId="{A91A2DB7-ECBD-4014-9E96-8E0334667F9C}" destId="{CF8002C2-C27E-4407-BD09-9B43DD512261}" srcOrd="0" destOrd="0" presId="urn:microsoft.com/office/officeart/2005/8/layout/orgChart1"/>
    <dgm:cxn modelId="{9D281844-108D-45ED-A111-11448CEBCDB3}" srcId="{61B8B7CE-6011-41C6-9961-82EB093C06AF}" destId="{04C0B5CB-77DF-4205-A453-F54CF0469854}" srcOrd="3" destOrd="0" parTransId="{DD2B6D74-792C-426A-9A49-B3E94B1A5F34}" sibTransId="{5F5C027D-F393-437D-906F-317E8F70F6F7}"/>
    <dgm:cxn modelId="{89C1EE50-FE1E-8245-A4AA-921E4E7DF2F4}" type="presOf" srcId="{58783105-AC12-4518-AAE5-BE315F281F52}" destId="{09C0395A-FF9D-4D97-AB13-0918CB3CAA2D}" srcOrd="1" destOrd="0" presId="urn:microsoft.com/office/officeart/2005/8/layout/orgChart1"/>
    <dgm:cxn modelId="{9FB25751-FA5A-4103-B5A9-6E5F8A38B0F3}" srcId="{61B8B7CE-6011-41C6-9961-82EB093C06AF}" destId="{3072C6F2-7A0D-4F94-B1C5-80C659D1E14C}" srcOrd="1" destOrd="0" parTransId="{118C888F-B72E-4F83-A797-9D4EECBE82AE}" sibTransId="{19550E05-E684-4654-8AAC-6F952ECC6069}"/>
    <dgm:cxn modelId="{4EEAD16D-776C-5D4C-BC02-1209F8030A3E}" type="presOf" srcId="{61B8B7CE-6011-41C6-9961-82EB093C06AF}" destId="{E85B40A5-924F-4522-90F7-A5015B8AAB77}" srcOrd="0" destOrd="0" presId="urn:microsoft.com/office/officeart/2005/8/layout/orgChart1"/>
    <dgm:cxn modelId="{22270B71-77DA-A94E-A0D3-815C88ABB304}" type="presOf" srcId="{B45BD109-5663-4353-95DD-598CCD673B71}" destId="{377E08CE-C6C6-4E1C-8C78-F4DEC5305D32}" srcOrd="1" destOrd="0" presId="urn:microsoft.com/office/officeart/2005/8/layout/orgChart1"/>
    <dgm:cxn modelId="{71F6D07D-DD11-694E-B518-659D9165FCCD}" type="presOf" srcId="{B45BD109-5663-4353-95DD-598CCD673B71}" destId="{0D5B4DE8-B611-4A99-BE76-DFF55598AAE9}" srcOrd="0" destOrd="0" presId="urn:microsoft.com/office/officeart/2005/8/layout/orgChart1"/>
    <dgm:cxn modelId="{F2586593-A2A9-6B40-AE00-CACBC09414B6}" type="presOf" srcId="{118C888F-B72E-4F83-A797-9D4EECBE82AE}" destId="{A225476D-BAD1-42ED-B030-DE71893F1F35}" srcOrd="0" destOrd="0" presId="urn:microsoft.com/office/officeart/2005/8/layout/orgChart1"/>
    <dgm:cxn modelId="{69545F9A-F0AC-6349-90D7-091DF3E1D8DB}" type="presOf" srcId="{3072C6F2-7A0D-4F94-B1C5-80C659D1E14C}" destId="{CEC031A8-D41B-449D-B224-30AB8EB3933B}" srcOrd="1" destOrd="0" presId="urn:microsoft.com/office/officeart/2005/8/layout/orgChart1"/>
    <dgm:cxn modelId="{73294AAA-471C-2B46-BDCB-F123EDDBF7C7}" type="presOf" srcId="{497439B3-B571-402A-8EDC-F101E5F72D90}" destId="{DA7DDBBB-A423-4444-8B96-1F44FB69716C}" srcOrd="0" destOrd="0" presId="urn:microsoft.com/office/officeart/2005/8/layout/orgChart1"/>
    <dgm:cxn modelId="{E1D643B3-22EE-4F6A-8783-2AB1AFE03669}" srcId="{61B8B7CE-6011-41C6-9961-82EB093C06AF}" destId="{B45BD109-5663-4353-95DD-598CCD673B71}" srcOrd="0" destOrd="0" parTransId="{497439B3-B571-402A-8EDC-F101E5F72D90}" sibTransId="{E234DC81-6C69-425E-8B17-F3483B73E3A2}"/>
    <dgm:cxn modelId="{FF3238C9-E055-4A66-85F3-5121B07B09B7}" srcId="{79F3FE4F-86F6-4676-9B56-D014CB20A5B4}" destId="{61B8B7CE-6011-41C6-9961-82EB093C06AF}" srcOrd="0" destOrd="0" parTransId="{9ED1E0CD-31E4-420F-A230-543680E09F7F}" sibTransId="{7CB0EF79-ECC0-4D59-AAC5-1CC16ACB42EF}"/>
    <dgm:cxn modelId="{BBE918E6-B999-B245-A4E2-1DE8692E14BE}" type="presOf" srcId="{3072C6F2-7A0D-4F94-B1C5-80C659D1E14C}" destId="{C6C99EA9-0485-4FBB-88D7-BC4F71D8E24B}" srcOrd="0" destOrd="0" presId="urn:microsoft.com/office/officeart/2005/8/layout/orgChart1"/>
    <dgm:cxn modelId="{6E9C9DEF-791E-3143-9245-2D6D0B3611B8}" type="presOf" srcId="{04C0B5CB-77DF-4205-A453-F54CF0469854}" destId="{5D3C02D9-DC3F-414E-A8FE-B1D41A15EA10}" srcOrd="1" destOrd="0" presId="urn:microsoft.com/office/officeart/2005/8/layout/orgChart1"/>
    <dgm:cxn modelId="{AB35E9F7-8A76-B54E-8C1D-6181B1F98AD8}" type="presOf" srcId="{04C0B5CB-77DF-4205-A453-F54CF0469854}" destId="{8C58F063-0E3D-4DD3-98DE-56FEA63E6F27}" srcOrd="0" destOrd="0" presId="urn:microsoft.com/office/officeart/2005/8/layout/orgChart1"/>
    <dgm:cxn modelId="{78C108F9-427A-934D-AF04-64B227426E87}" type="presOf" srcId="{58783105-AC12-4518-AAE5-BE315F281F52}" destId="{57AF6EF6-E8A1-40B8-B18C-5C255B7797C4}" srcOrd="0" destOrd="0" presId="urn:microsoft.com/office/officeart/2005/8/layout/orgChart1"/>
    <dgm:cxn modelId="{955B18FB-CD3D-8241-A6E1-0BB588CE75A2}" type="presOf" srcId="{79F3FE4F-86F6-4676-9B56-D014CB20A5B4}" destId="{E6DEDBC4-894D-4841-B4EE-0063B9CF9187}" srcOrd="0" destOrd="0" presId="urn:microsoft.com/office/officeart/2005/8/layout/orgChart1"/>
    <dgm:cxn modelId="{57DDE2CE-B11D-BF43-8A6D-34F97FE44E17}" type="presParOf" srcId="{E6DEDBC4-894D-4841-B4EE-0063B9CF9187}" destId="{485D6FBE-8109-42B6-A34B-4E6BE6BDE174}" srcOrd="0" destOrd="0" presId="urn:microsoft.com/office/officeart/2005/8/layout/orgChart1"/>
    <dgm:cxn modelId="{BF39F354-7F6F-F34E-8898-1501FA3111AC}" type="presParOf" srcId="{485D6FBE-8109-42B6-A34B-4E6BE6BDE174}" destId="{2909D96A-611F-4552-81D9-134055F3FFE4}" srcOrd="0" destOrd="0" presId="urn:microsoft.com/office/officeart/2005/8/layout/orgChart1"/>
    <dgm:cxn modelId="{1863EE9C-0D06-6B45-A4D1-60C9952E65F4}" type="presParOf" srcId="{2909D96A-611F-4552-81D9-134055F3FFE4}" destId="{E85B40A5-924F-4522-90F7-A5015B8AAB77}" srcOrd="0" destOrd="0" presId="urn:microsoft.com/office/officeart/2005/8/layout/orgChart1"/>
    <dgm:cxn modelId="{6E58E88E-361C-F345-875D-E3A6F346874D}" type="presParOf" srcId="{2909D96A-611F-4552-81D9-134055F3FFE4}" destId="{AA2E5EAC-82FF-431C-9FF6-342ED8BA23C6}" srcOrd="1" destOrd="0" presId="urn:microsoft.com/office/officeart/2005/8/layout/orgChart1"/>
    <dgm:cxn modelId="{6D64175C-16C9-174A-973A-19177825E653}" type="presParOf" srcId="{485D6FBE-8109-42B6-A34B-4E6BE6BDE174}" destId="{6DDD4E5C-677A-4BBF-852F-27E7EC6F70D6}" srcOrd="1" destOrd="0" presId="urn:microsoft.com/office/officeart/2005/8/layout/orgChart1"/>
    <dgm:cxn modelId="{81E1BB9E-25EA-144B-B33D-8493E0C9E8A0}" type="presParOf" srcId="{6DDD4E5C-677A-4BBF-852F-27E7EC6F70D6}" destId="{DA7DDBBB-A423-4444-8B96-1F44FB69716C}" srcOrd="0" destOrd="0" presId="urn:microsoft.com/office/officeart/2005/8/layout/orgChart1"/>
    <dgm:cxn modelId="{33AD2816-4915-6C4F-B105-2D4926AC3199}" type="presParOf" srcId="{6DDD4E5C-677A-4BBF-852F-27E7EC6F70D6}" destId="{698EB6A6-3C5A-44C0-86A2-7129A31F1F3F}" srcOrd="1" destOrd="0" presId="urn:microsoft.com/office/officeart/2005/8/layout/orgChart1"/>
    <dgm:cxn modelId="{3D52D9CC-DC60-114E-AE4A-852436A493B2}" type="presParOf" srcId="{698EB6A6-3C5A-44C0-86A2-7129A31F1F3F}" destId="{309E037B-CE6D-49F4-BEDB-91409353890D}" srcOrd="0" destOrd="0" presId="urn:microsoft.com/office/officeart/2005/8/layout/orgChart1"/>
    <dgm:cxn modelId="{7396B112-D07B-A54F-817A-5FF5F5A19824}" type="presParOf" srcId="{309E037B-CE6D-49F4-BEDB-91409353890D}" destId="{0D5B4DE8-B611-4A99-BE76-DFF55598AAE9}" srcOrd="0" destOrd="0" presId="urn:microsoft.com/office/officeart/2005/8/layout/orgChart1"/>
    <dgm:cxn modelId="{AF6D12D1-0828-E54E-A15B-350746046A54}" type="presParOf" srcId="{309E037B-CE6D-49F4-BEDB-91409353890D}" destId="{377E08CE-C6C6-4E1C-8C78-F4DEC5305D32}" srcOrd="1" destOrd="0" presId="urn:microsoft.com/office/officeart/2005/8/layout/orgChart1"/>
    <dgm:cxn modelId="{A4DCE631-0CC8-E24B-9F27-E9385CF96A13}" type="presParOf" srcId="{698EB6A6-3C5A-44C0-86A2-7129A31F1F3F}" destId="{9DCF6055-F9D2-4977-9320-6F7BE53A0478}" srcOrd="1" destOrd="0" presId="urn:microsoft.com/office/officeart/2005/8/layout/orgChart1"/>
    <dgm:cxn modelId="{A187D62A-5239-0B40-8BD1-0F8A38EB69AF}" type="presParOf" srcId="{698EB6A6-3C5A-44C0-86A2-7129A31F1F3F}" destId="{DE26725E-EEE2-4A78-8399-FE57F205FE4F}" srcOrd="2" destOrd="0" presId="urn:microsoft.com/office/officeart/2005/8/layout/orgChart1"/>
    <dgm:cxn modelId="{E14213AC-40AD-7141-80E8-C48B6643CFC7}" type="presParOf" srcId="{6DDD4E5C-677A-4BBF-852F-27E7EC6F70D6}" destId="{A225476D-BAD1-42ED-B030-DE71893F1F35}" srcOrd="2" destOrd="0" presId="urn:microsoft.com/office/officeart/2005/8/layout/orgChart1"/>
    <dgm:cxn modelId="{BBD7CF04-BF77-BC4F-84E5-282AD7B143CD}" type="presParOf" srcId="{6DDD4E5C-677A-4BBF-852F-27E7EC6F70D6}" destId="{EED87BB7-B218-4B26-AB5E-12E904C49CAC}" srcOrd="3" destOrd="0" presId="urn:microsoft.com/office/officeart/2005/8/layout/orgChart1"/>
    <dgm:cxn modelId="{E2991E3F-8862-4E4C-9963-F40EF4BA79A2}" type="presParOf" srcId="{EED87BB7-B218-4B26-AB5E-12E904C49CAC}" destId="{CCA1DB01-FE68-4442-96E2-66B463D6AFC0}" srcOrd="0" destOrd="0" presId="urn:microsoft.com/office/officeart/2005/8/layout/orgChart1"/>
    <dgm:cxn modelId="{1664B2F9-793E-AF40-894F-88B7E18E4AF4}" type="presParOf" srcId="{CCA1DB01-FE68-4442-96E2-66B463D6AFC0}" destId="{C6C99EA9-0485-4FBB-88D7-BC4F71D8E24B}" srcOrd="0" destOrd="0" presId="urn:microsoft.com/office/officeart/2005/8/layout/orgChart1"/>
    <dgm:cxn modelId="{D59C521D-5798-8A4C-BB56-B7BA4E82CC1A}" type="presParOf" srcId="{CCA1DB01-FE68-4442-96E2-66B463D6AFC0}" destId="{CEC031A8-D41B-449D-B224-30AB8EB3933B}" srcOrd="1" destOrd="0" presId="urn:microsoft.com/office/officeart/2005/8/layout/orgChart1"/>
    <dgm:cxn modelId="{FA06BEDE-8BA8-7F4E-8D3D-1AAB1D90B255}" type="presParOf" srcId="{EED87BB7-B218-4B26-AB5E-12E904C49CAC}" destId="{B08E8C62-06B4-4E08-8FCB-37798B6672CA}" srcOrd="1" destOrd="0" presId="urn:microsoft.com/office/officeart/2005/8/layout/orgChart1"/>
    <dgm:cxn modelId="{8E131A84-E647-3C43-B999-C799F58E7B89}" type="presParOf" srcId="{EED87BB7-B218-4B26-AB5E-12E904C49CAC}" destId="{E87C1B71-F82C-449A-A35C-DA8F410C5A28}" srcOrd="2" destOrd="0" presId="urn:microsoft.com/office/officeart/2005/8/layout/orgChart1"/>
    <dgm:cxn modelId="{C3622A2A-F13B-7442-B770-0C65B07DC0D6}" type="presParOf" srcId="{6DDD4E5C-677A-4BBF-852F-27E7EC6F70D6}" destId="{CF8002C2-C27E-4407-BD09-9B43DD512261}" srcOrd="4" destOrd="0" presId="urn:microsoft.com/office/officeart/2005/8/layout/orgChart1"/>
    <dgm:cxn modelId="{7E903FFD-BB95-D54D-8247-96B505E97A55}" type="presParOf" srcId="{6DDD4E5C-677A-4BBF-852F-27E7EC6F70D6}" destId="{C35EC312-870F-48E7-8476-983CAEBD0747}" srcOrd="5" destOrd="0" presId="urn:microsoft.com/office/officeart/2005/8/layout/orgChart1"/>
    <dgm:cxn modelId="{CB39416E-FB7B-6445-8324-CA04A6904E2A}" type="presParOf" srcId="{C35EC312-870F-48E7-8476-983CAEBD0747}" destId="{0ED8D031-84C4-48E8-93A3-B2C6713B7B5F}" srcOrd="0" destOrd="0" presId="urn:microsoft.com/office/officeart/2005/8/layout/orgChart1"/>
    <dgm:cxn modelId="{2C35FD59-D570-C544-9B8F-BE94A8257546}" type="presParOf" srcId="{0ED8D031-84C4-48E8-93A3-B2C6713B7B5F}" destId="{57AF6EF6-E8A1-40B8-B18C-5C255B7797C4}" srcOrd="0" destOrd="0" presId="urn:microsoft.com/office/officeart/2005/8/layout/orgChart1"/>
    <dgm:cxn modelId="{A9FEA14A-D69B-6B4B-A320-EF7F64261068}" type="presParOf" srcId="{0ED8D031-84C4-48E8-93A3-B2C6713B7B5F}" destId="{09C0395A-FF9D-4D97-AB13-0918CB3CAA2D}" srcOrd="1" destOrd="0" presId="urn:microsoft.com/office/officeart/2005/8/layout/orgChart1"/>
    <dgm:cxn modelId="{CC12028F-5D33-2241-AF04-0D803D6DA529}" type="presParOf" srcId="{C35EC312-870F-48E7-8476-983CAEBD0747}" destId="{E0A8FA8F-87BC-4974-BA06-89B04F87851A}" srcOrd="1" destOrd="0" presId="urn:microsoft.com/office/officeart/2005/8/layout/orgChart1"/>
    <dgm:cxn modelId="{5D1CEC53-31F4-5A4D-AA1F-D11FF490CF35}" type="presParOf" srcId="{C35EC312-870F-48E7-8476-983CAEBD0747}" destId="{B7FD3E63-E9DD-45F7-B65C-D3FE903A9C68}" srcOrd="2" destOrd="0" presId="urn:microsoft.com/office/officeart/2005/8/layout/orgChart1"/>
    <dgm:cxn modelId="{3FDB8880-1E19-0E4F-AE9F-84109BDF7FFE}" type="presParOf" srcId="{6DDD4E5C-677A-4BBF-852F-27E7EC6F70D6}" destId="{C6111A36-6817-41FF-9519-53D65F221382}" srcOrd="6" destOrd="0" presId="urn:microsoft.com/office/officeart/2005/8/layout/orgChart1"/>
    <dgm:cxn modelId="{576AF00B-C5D2-BC47-A7EC-4B32ED737F37}" type="presParOf" srcId="{6DDD4E5C-677A-4BBF-852F-27E7EC6F70D6}" destId="{91C16630-B642-4808-8953-7B996D70F28B}" srcOrd="7" destOrd="0" presId="urn:microsoft.com/office/officeart/2005/8/layout/orgChart1"/>
    <dgm:cxn modelId="{C96FFE17-1C71-164A-A142-442E32A1A511}" type="presParOf" srcId="{91C16630-B642-4808-8953-7B996D70F28B}" destId="{810F700F-1822-424E-874A-1A9D01E5E831}" srcOrd="0" destOrd="0" presId="urn:microsoft.com/office/officeart/2005/8/layout/orgChart1"/>
    <dgm:cxn modelId="{081E9EE4-DB9B-494C-B8F1-18BA0D3DA581}" type="presParOf" srcId="{810F700F-1822-424E-874A-1A9D01E5E831}" destId="{8C58F063-0E3D-4DD3-98DE-56FEA63E6F27}" srcOrd="0" destOrd="0" presId="urn:microsoft.com/office/officeart/2005/8/layout/orgChart1"/>
    <dgm:cxn modelId="{E2A6A4E2-46AC-2946-91B4-73BDFC6DFC69}" type="presParOf" srcId="{810F700F-1822-424E-874A-1A9D01E5E831}" destId="{5D3C02D9-DC3F-414E-A8FE-B1D41A15EA10}" srcOrd="1" destOrd="0" presId="urn:microsoft.com/office/officeart/2005/8/layout/orgChart1"/>
    <dgm:cxn modelId="{3E14B061-E6D6-B04D-9AB9-F529907A841A}" type="presParOf" srcId="{91C16630-B642-4808-8953-7B996D70F28B}" destId="{3269F571-692A-4C14-A7DB-3F87BA7FD1FD}" srcOrd="1" destOrd="0" presId="urn:microsoft.com/office/officeart/2005/8/layout/orgChart1"/>
    <dgm:cxn modelId="{2DDD596C-7141-2D46-BDC5-905F02555A0A}" type="presParOf" srcId="{91C16630-B642-4808-8953-7B996D70F28B}" destId="{98697FA3-3B38-4216-A4D9-D3815697EB25}" srcOrd="2" destOrd="0" presId="urn:microsoft.com/office/officeart/2005/8/layout/orgChart1"/>
    <dgm:cxn modelId="{7124222D-989E-7542-9353-2FB58081D70E}" type="presParOf" srcId="{485D6FBE-8109-42B6-A34B-4E6BE6BDE174}" destId="{1D446722-516A-48C9-BB9C-FD66F8B110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8C621-3AC9-445E-9C4D-2371E70CDE31}">
      <dsp:nvSpPr>
        <dsp:cNvPr id="0" name=""/>
        <dsp:cNvSpPr/>
      </dsp:nvSpPr>
      <dsp:spPr>
        <a:xfrm>
          <a:off x="3387476" y="1008"/>
          <a:ext cx="1454646" cy="94551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cap="all" baseline="0">
              <a:solidFill>
                <a:sysClr val="window" lastClr="FFFFFF"/>
              </a:solidFill>
              <a:latin typeface="Helvetica Neue"/>
              <a:ea typeface="+mn-ea"/>
              <a:cs typeface="+mn-cs"/>
            </a:rPr>
            <a:t>Define goals</a:t>
          </a:r>
        </a:p>
      </dsp:txBody>
      <dsp:txXfrm>
        <a:off x="3433632" y="47164"/>
        <a:ext cx="1362334" cy="853207"/>
      </dsp:txXfrm>
    </dsp:sp>
    <dsp:sp modelId="{B93C7F9B-220D-4D58-BE4E-616B1480ACDE}">
      <dsp:nvSpPr>
        <dsp:cNvPr id="0" name=""/>
        <dsp:cNvSpPr/>
      </dsp:nvSpPr>
      <dsp:spPr>
        <a:xfrm>
          <a:off x="2226492" y="473768"/>
          <a:ext cx="3776615" cy="3776615"/>
        </a:xfrm>
        <a:custGeom>
          <a:avLst/>
          <a:gdLst/>
          <a:ahLst/>
          <a:cxnLst/>
          <a:rect l="0" t="0" r="0" b="0"/>
          <a:pathLst>
            <a:path>
              <a:moveTo>
                <a:pt x="2810323" y="240402"/>
              </a:moveTo>
              <a:arcTo wR="1888307" hR="1888307" stAng="17953641" swAng="1211213"/>
            </a:path>
          </a:pathLst>
        </a:custGeom>
        <a:noFill/>
        <a:ln w="9525" cap="flat" cmpd="sng" algn="ctr">
          <a:solidFill>
            <a:srgbClr val="1B2B51"/>
          </a:solidFill>
          <a:prstDash val="solid"/>
          <a:miter lim="800000"/>
          <a:tailEnd type="arrow"/>
        </a:ln>
        <a:effectLst/>
      </dsp:spPr>
      <dsp:style>
        <a:lnRef idx="1">
          <a:scrgbClr r="0" g="0" b="0"/>
        </a:lnRef>
        <a:fillRef idx="0">
          <a:scrgbClr r="0" g="0" b="0"/>
        </a:fillRef>
        <a:effectRef idx="0">
          <a:scrgbClr r="0" g="0" b="0"/>
        </a:effectRef>
        <a:fontRef idx="minor"/>
      </dsp:style>
    </dsp:sp>
    <dsp:sp modelId="{35275C6D-F6FC-4C83-8CE2-6DCE791EBCFE}">
      <dsp:nvSpPr>
        <dsp:cNvPr id="0" name=""/>
        <dsp:cNvSpPr/>
      </dsp:nvSpPr>
      <dsp:spPr>
        <a:xfrm>
          <a:off x="5183364" y="1305797"/>
          <a:ext cx="1454646" cy="94551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cap="all" baseline="0">
              <a:solidFill>
                <a:sysClr val="window" lastClr="FFFFFF"/>
              </a:solidFill>
              <a:latin typeface="Helvetica Neue"/>
              <a:ea typeface="+mn-ea"/>
              <a:cs typeface="+mn-cs"/>
            </a:rPr>
            <a:t>Assess current situation</a:t>
          </a:r>
        </a:p>
      </dsp:txBody>
      <dsp:txXfrm>
        <a:off x="5229520" y="1351953"/>
        <a:ext cx="1362334" cy="853207"/>
      </dsp:txXfrm>
    </dsp:sp>
    <dsp:sp modelId="{C758AC89-AE51-4384-8F59-0733A764D6E2}">
      <dsp:nvSpPr>
        <dsp:cNvPr id="0" name=""/>
        <dsp:cNvSpPr/>
      </dsp:nvSpPr>
      <dsp:spPr>
        <a:xfrm>
          <a:off x="2226492" y="473768"/>
          <a:ext cx="3776615" cy="3776615"/>
        </a:xfrm>
        <a:custGeom>
          <a:avLst/>
          <a:gdLst/>
          <a:ahLst/>
          <a:cxnLst/>
          <a:rect l="0" t="0" r="0" b="0"/>
          <a:pathLst>
            <a:path>
              <a:moveTo>
                <a:pt x="3772081" y="2019081"/>
              </a:moveTo>
              <a:arcTo wR="1888307" hR="1888307" stAng="21838270" swAng="1359474"/>
            </a:path>
          </a:pathLst>
        </a:custGeom>
        <a:noFill/>
        <a:ln w="9525" cap="flat" cmpd="sng" algn="ctr">
          <a:solidFill>
            <a:srgbClr val="1B2B51"/>
          </a:solidFill>
          <a:prstDash val="solid"/>
          <a:miter lim="800000"/>
          <a:tailEnd type="arrow"/>
        </a:ln>
        <a:effectLst/>
      </dsp:spPr>
      <dsp:style>
        <a:lnRef idx="1">
          <a:scrgbClr r="0" g="0" b="0"/>
        </a:lnRef>
        <a:fillRef idx="0">
          <a:scrgbClr r="0" g="0" b="0"/>
        </a:fillRef>
        <a:effectRef idx="0">
          <a:scrgbClr r="0" g="0" b="0"/>
        </a:effectRef>
        <a:fontRef idx="minor"/>
      </dsp:style>
    </dsp:sp>
    <dsp:sp modelId="{5AC14F2E-5578-4F21-BEB9-E158DABF0CBA}">
      <dsp:nvSpPr>
        <dsp:cNvPr id="0" name=""/>
        <dsp:cNvSpPr/>
      </dsp:nvSpPr>
      <dsp:spPr>
        <a:xfrm>
          <a:off x="4497396" y="3416989"/>
          <a:ext cx="1454646" cy="94551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cap="all" baseline="0">
              <a:solidFill>
                <a:sysClr val="window" lastClr="FFFFFF"/>
              </a:solidFill>
              <a:latin typeface="Helvetica Neue"/>
              <a:ea typeface="+mn-ea"/>
              <a:cs typeface="+mn-cs"/>
            </a:rPr>
            <a:t>Define choices</a:t>
          </a:r>
        </a:p>
      </dsp:txBody>
      <dsp:txXfrm>
        <a:off x="4543552" y="3463145"/>
        <a:ext cx="1362334" cy="853207"/>
      </dsp:txXfrm>
    </dsp:sp>
    <dsp:sp modelId="{61306538-42CB-4022-9021-BF46847309BD}">
      <dsp:nvSpPr>
        <dsp:cNvPr id="0" name=""/>
        <dsp:cNvSpPr/>
      </dsp:nvSpPr>
      <dsp:spPr>
        <a:xfrm>
          <a:off x="2226492" y="473768"/>
          <a:ext cx="3776615" cy="3776615"/>
        </a:xfrm>
        <a:custGeom>
          <a:avLst/>
          <a:gdLst/>
          <a:ahLst/>
          <a:cxnLst/>
          <a:rect l="0" t="0" r="0" b="0"/>
          <a:pathLst>
            <a:path>
              <a:moveTo>
                <a:pt x="2119947" y="3762353"/>
              </a:moveTo>
              <a:arcTo wR="1888307" hR="1888307" stAng="4977224" swAng="845552"/>
            </a:path>
          </a:pathLst>
        </a:custGeom>
        <a:noFill/>
        <a:ln w="9525" cap="flat" cmpd="sng" algn="ctr">
          <a:solidFill>
            <a:srgbClr val="1B2B51"/>
          </a:solidFill>
          <a:prstDash val="solid"/>
          <a:miter lim="800000"/>
          <a:tailEnd type="arrow"/>
        </a:ln>
        <a:effectLst/>
      </dsp:spPr>
      <dsp:style>
        <a:lnRef idx="1">
          <a:scrgbClr r="0" g="0" b="0"/>
        </a:lnRef>
        <a:fillRef idx="0">
          <a:scrgbClr r="0" g="0" b="0"/>
        </a:fillRef>
        <a:effectRef idx="0">
          <a:scrgbClr r="0" g="0" b="0"/>
        </a:effectRef>
        <a:fontRef idx="minor"/>
      </dsp:style>
    </dsp:sp>
    <dsp:sp modelId="{91D7634C-3162-4737-9884-AA129755FFF1}">
      <dsp:nvSpPr>
        <dsp:cNvPr id="0" name=""/>
        <dsp:cNvSpPr/>
      </dsp:nvSpPr>
      <dsp:spPr>
        <a:xfrm>
          <a:off x="2277557" y="3416989"/>
          <a:ext cx="1454646" cy="94551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cap="all" baseline="0">
              <a:solidFill>
                <a:sysClr val="window" lastClr="FFFFFF"/>
              </a:solidFill>
              <a:latin typeface="Helvetica Neue"/>
              <a:ea typeface="+mn-ea"/>
              <a:cs typeface="+mn-cs"/>
            </a:rPr>
            <a:t>Choose a plan</a:t>
          </a:r>
        </a:p>
      </dsp:txBody>
      <dsp:txXfrm>
        <a:off x="2323713" y="3463145"/>
        <a:ext cx="1362334" cy="853207"/>
      </dsp:txXfrm>
    </dsp:sp>
    <dsp:sp modelId="{1D1EBC16-0D41-408C-9453-7A07609D2C34}">
      <dsp:nvSpPr>
        <dsp:cNvPr id="0" name=""/>
        <dsp:cNvSpPr/>
      </dsp:nvSpPr>
      <dsp:spPr>
        <a:xfrm>
          <a:off x="2226492" y="473768"/>
          <a:ext cx="3776615" cy="3776615"/>
        </a:xfrm>
        <a:custGeom>
          <a:avLst/>
          <a:gdLst/>
          <a:ahLst/>
          <a:cxnLst/>
          <a:rect l="0" t="0" r="0" b="0"/>
          <a:pathLst>
            <a:path>
              <a:moveTo>
                <a:pt x="200298" y="2734670"/>
              </a:moveTo>
              <a:arcTo wR="1888307" hR="1888307" stAng="9202256" swAng="1359474"/>
            </a:path>
          </a:pathLst>
        </a:custGeom>
        <a:noFill/>
        <a:ln w="9525" cap="flat" cmpd="sng" algn="ctr">
          <a:solidFill>
            <a:srgbClr val="1B2B51"/>
          </a:solidFill>
          <a:prstDash val="solid"/>
          <a:miter lim="800000"/>
          <a:tailEnd type="arrow"/>
        </a:ln>
        <a:effectLst/>
      </dsp:spPr>
      <dsp:style>
        <a:lnRef idx="1">
          <a:scrgbClr r="0" g="0" b="0"/>
        </a:lnRef>
        <a:fillRef idx="0">
          <a:scrgbClr r="0" g="0" b="0"/>
        </a:fillRef>
        <a:effectRef idx="0">
          <a:scrgbClr r="0" g="0" b="0"/>
        </a:effectRef>
        <a:fontRef idx="minor"/>
      </dsp:style>
    </dsp:sp>
    <dsp:sp modelId="{1AA25C32-5A09-425C-8042-395FDA80A41F}">
      <dsp:nvSpPr>
        <dsp:cNvPr id="0" name=""/>
        <dsp:cNvSpPr/>
      </dsp:nvSpPr>
      <dsp:spPr>
        <a:xfrm>
          <a:off x="1591589" y="1305797"/>
          <a:ext cx="1454646" cy="94551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cap="all" baseline="0">
              <a:solidFill>
                <a:sysClr val="window" lastClr="FFFFFF"/>
              </a:solidFill>
              <a:latin typeface="Helvetica Neue"/>
              <a:ea typeface="+mn-ea"/>
              <a:cs typeface="+mn-cs"/>
            </a:rPr>
            <a:t>Assess results</a:t>
          </a:r>
        </a:p>
      </dsp:txBody>
      <dsp:txXfrm>
        <a:off x="1637745" y="1351953"/>
        <a:ext cx="1362334" cy="853207"/>
      </dsp:txXfrm>
    </dsp:sp>
    <dsp:sp modelId="{9BEF4F14-DF7C-459B-988D-BBB351B4F157}">
      <dsp:nvSpPr>
        <dsp:cNvPr id="0" name=""/>
        <dsp:cNvSpPr/>
      </dsp:nvSpPr>
      <dsp:spPr>
        <a:xfrm>
          <a:off x="2226492" y="473768"/>
          <a:ext cx="3776615" cy="3776615"/>
        </a:xfrm>
        <a:custGeom>
          <a:avLst/>
          <a:gdLst/>
          <a:ahLst/>
          <a:cxnLst/>
          <a:rect l="0" t="0" r="0" b="0"/>
          <a:pathLst>
            <a:path>
              <a:moveTo>
                <a:pt x="454264" y="659801"/>
              </a:moveTo>
              <a:arcTo wR="1888307" hR="1888307" stAng="13235147" swAng="1211213"/>
            </a:path>
          </a:pathLst>
        </a:custGeom>
        <a:noFill/>
        <a:ln w="9525" cap="flat" cmpd="sng" algn="ctr">
          <a:solidFill>
            <a:srgbClr val="1B2B5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11A36-6817-41FF-9519-53D65F221382}">
      <dsp:nvSpPr>
        <dsp:cNvPr id="0" name=""/>
        <dsp:cNvSpPr/>
      </dsp:nvSpPr>
      <dsp:spPr>
        <a:xfrm>
          <a:off x="4114799" y="841584"/>
          <a:ext cx="3054078" cy="353364"/>
        </a:xfrm>
        <a:custGeom>
          <a:avLst/>
          <a:gdLst/>
          <a:ahLst/>
          <a:cxnLst/>
          <a:rect l="0" t="0" r="0" b="0"/>
          <a:pathLst>
            <a:path>
              <a:moveTo>
                <a:pt x="0" y="0"/>
              </a:moveTo>
              <a:lnTo>
                <a:pt x="0" y="176682"/>
              </a:lnTo>
              <a:lnTo>
                <a:pt x="3054078" y="176682"/>
              </a:lnTo>
              <a:lnTo>
                <a:pt x="3054078" y="3533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8002C2-C27E-4407-BD09-9B43DD512261}">
      <dsp:nvSpPr>
        <dsp:cNvPr id="0" name=""/>
        <dsp:cNvSpPr/>
      </dsp:nvSpPr>
      <dsp:spPr>
        <a:xfrm>
          <a:off x="4114799" y="841584"/>
          <a:ext cx="1018026" cy="353364"/>
        </a:xfrm>
        <a:custGeom>
          <a:avLst/>
          <a:gdLst/>
          <a:ahLst/>
          <a:cxnLst/>
          <a:rect l="0" t="0" r="0" b="0"/>
          <a:pathLst>
            <a:path>
              <a:moveTo>
                <a:pt x="0" y="0"/>
              </a:moveTo>
              <a:lnTo>
                <a:pt x="0" y="176682"/>
              </a:lnTo>
              <a:lnTo>
                <a:pt x="1018026" y="176682"/>
              </a:lnTo>
              <a:lnTo>
                <a:pt x="1018026" y="3533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3096773" y="841584"/>
          <a:ext cx="1018026" cy="353364"/>
        </a:xfrm>
        <a:custGeom>
          <a:avLst/>
          <a:gdLst/>
          <a:ahLst/>
          <a:cxnLst/>
          <a:rect l="0" t="0" r="0" b="0"/>
          <a:pathLst>
            <a:path>
              <a:moveTo>
                <a:pt x="1018026" y="0"/>
              </a:moveTo>
              <a:lnTo>
                <a:pt x="1018026" y="176682"/>
              </a:lnTo>
              <a:lnTo>
                <a:pt x="0" y="176682"/>
              </a:lnTo>
              <a:lnTo>
                <a:pt x="0" y="3533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0F1593-1AE4-4E6E-A858-562094C08EEA}">
      <dsp:nvSpPr>
        <dsp:cNvPr id="0" name=""/>
        <dsp:cNvSpPr/>
      </dsp:nvSpPr>
      <dsp:spPr>
        <a:xfrm>
          <a:off x="387646" y="2036292"/>
          <a:ext cx="252403" cy="1968744"/>
        </a:xfrm>
        <a:custGeom>
          <a:avLst/>
          <a:gdLst/>
          <a:ahLst/>
          <a:cxnLst/>
          <a:rect l="0" t="0" r="0" b="0"/>
          <a:pathLst>
            <a:path>
              <a:moveTo>
                <a:pt x="0" y="0"/>
              </a:moveTo>
              <a:lnTo>
                <a:pt x="0" y="1968744"/>
              </a:lnTo>
              <a:lnTo>
                <a:pt x="252403" y="196874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8B3E45-74DD-40C8-95C8-79E3100B182C}">
      <dsp:nvSpPr>
        <dsp:cNvPr id="0" name=""/>
        <dsp:cNvSpPr/>
      </dsp:nvSpPr>
      <dsp:spPr>
        <a:xfrm>
          <a:off x="387646" y="2036292"/>
          <a:ext cx="252403" cy="774036"/>
        </a:xfrm>
        <a:custGeom>
          <a:avLst/>
          <a:gdLst/>
          <a:ahLst/>
          <a:cxnLst/>
          <a:rect l="0" t="0" r="0" b="0"/>
          <a:pathLst>
            <a:path>
              <a:moveTo>
                <a:pt x="0" y="0"/>
              </a:moveTo>
              <a:lnTo>
                <a:pt x="0" y="774036"/>
              </a:lnTo>
              <a:lnTo>
                <a:pt x="252403" y="7740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1060721" y="841584"/>
          <a:ext cx="3054078" cy="353364"/>
        </a:xfrm>
        <a:custGeom>
          <a:avLst/>
          <a:gdLst/>
          <a:ahLst/>
          <a:cxnLst/>
          <a:rect l="0" t="0" r="0" b="0"/>
          <a:pathLst>
            <a:path>
              <a:moveTo>
                <a:pt x="3054078" y="0"/>
              </a:moveTo>
              <a:lnTo>
                <a:pt x="3054078" y="176682"/>
              </a:lnTo>
              <a:lnTo>
                <a:pt x="0" y="176682"/>
              </a:lnTo>
              <a:lnTo>
                <a:pt x="0" y="3533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273456" y="240"/>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Helvetica Neue"/>
            </a:rPr>
            <a:t>MICRO FACTORS</a:t>
          </a:r>
        </a:p>
      </dsp:txBody>
      <dsp:txXfrm>
        <a:off x="3314527" y="41311"/>
        <a:ext cx="1600545" cy="759201"/>
      </dsp:txXfrm>
    </dsp:sp>
    <dsp:sp modelId="{0D5B4DE8-B611-4A99-BE76-DFF55598AAE9}">
      <dsp:nvSpPr>
        <dsp:cNvPr id="0" name=""/>
        <dsp:cNvSpPr/>
      </dsp:nvSpPr>
      <dsp:spPr>
        <a:xfrm>
          <a:off x="219377" y="1194948"/>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Helvetica Neue"/>
            </a:rPr>
            <a:t>FAMILY STRUCTURE</a:t>
          </a:r>
        </a:p>
      </dsp:txBody>
      <dsp:txXfrm>
        <a:off x="260448" y="1236019"/>
        <a:ext cx="1600545" cy="759201"/>
      </dsp:txXfrm>
    </dsp:sp>
    <dsp:sp modelId="{41848FBC-352F-47C7-A108-3022443D1705}">
      <dsp:nvSpPr>
        <dsp:cNvPr id="0" name=""/>
        <dsp:cNvSpPr/>
      </dsp:nvSpPr>
      <dsp:spPr>
        <a:xfrm>
          <a:off x="640049" y="2389657"/>
          <a:ext cx="1682687" cy="841343"/>
        </a:xfrm>
        <a:prstGeom prst="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Helvetica Neue"/>
            </a:rPr>
            <a:t>DEPENDENTS</a:t>
          </a:r>
        </a:p>
      </dsp:txBody>
      <dsp:txXfrm>
        <a:off x="640049" y="2389657"/>
        <a:ext cx="1682687" cy="841343"/>
      </dsp:txXfrm>
    </dsp:sp>
    <dsp:sp modelId="{82B88F49-5893-4795-B6CD-E83BF9C41FF5}">
      <dsp:nvSpPr>
        <dsp:cNvPr id="0" name=""/>
        <dsp:cNvSpPr/>
      </dsp:nvSpPr>
      <dsp:spPr>
        <a:xfrm>
          <a:off x="640049" y="3584365"/>
          <a:ext cx="1682687" cy="841343"/>
        </a:xfrm>
        <a:prstGeom prst="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Helvetica Neue"/>
            </a:rPr>
            <a:t>TIME DEPENDENT</a:t>
          </a:r>
        </a:p>
      </dsp:txBody>
      <dsp:txXfrm>
        <a:off x="640049" y="3584365"/>
        <a:ext cx="1682687" cy="841343"/>
      </dsp:txXfrm>
    </dsp:sp>
    <dsp:sp modelId="{C6C99EA9-0485-4FBB-88D7-BC4F71D8E24B}">
      <dsp:nvSpPr>
        <dsp:cNvPr id="0" name=""/>
        <dsp:cNvSpPr/>
      </dsp:nvSpPr>
      <dsp:spPr>
        <a:xfrm>
          <a:off x="2255429" y="1194948"/>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Helvetica Neue"/>
            </a:rPr>
            <a:t>HEALTH</a:t>
          </a:r>
        </a:p>
      </dsp:txBody>
      <dsp:txXfrm>
        <a:off x="2296500" y="1236019"/>
        <a:ext cx="1600545" cy="759201"/>
      </dsp:txXfrm>
    </dsp:sp>
    <dsp:sp modelId="{57AF6EF6-E8A1-40B8-B18C-5C255B7797C4}">
      <dsp:nvSpPr>
        <dsp:cNvPr id="0" name=""/>
        <dsp:cNvSpPr/>
      </dsp:nvSpPr>
      <dsp:spPr>
        <a:xfrm>
          <a:off x="4291482" y="1194948"/>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Helvetica Neue"/>
            </a:rPr>
            <a:t>CAREER CHOICE</a:t>
          </a:r>
        </a:p>
      </dsp:txBody>
      <dsp:txXfrm>
        <a:off x="4332553" y="1236019"/>
        <a:ext cx="1600545" cy="759201"/>
      </dsp:txXfrm>
    </dsp:sp>
    <dsp:sp modelId="{8C58F063-0E3D-4DD3-98DE-56FEA63E6F27}">
      <dsp:nvSpPr>
        <dsp:cNvPr id="0" name=""/>
        <dsp:cNvSpPr/>
      </dsp:nvSpPr>
      <dsp:spPr>
        <a:xfrm>
          <a:off x="6327534" y="1194948"/>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Helvetica Neue"/>
            </a:rPr>
            <a:t>AGE</a:t>
          </a:r>
        </a:p>
      </dsp:txBody>
      <dsp:txXfrm>
        <a:off x="6368605" y="1236019"/>
        <a:ext cx="1600545" cy="7592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11A36-6817-41FF-9519-53D65F221382}">
      <dsp:nvSpPr>
        <dsp:cNvPr id="0" name=""/>
        <dsp:cNvSpPr/>
      </dsp:nvSpPr>
      <dsp:spPr>
        <a:xfrm>
          <a:off x="4114799" y="841584"/>
          <a:ext cx="3054078" cy="353364"/>
        </a:xfrm>
        <a:custGeom>
          <a:avLst/>
          <a:gdLst/>
          <a:ahLst/>
          <a:cxnLst/>
          <a:rect l="0" t="0" r="0" b="0"/>
          <a:pathLst>
            <a:path>
              <a:moveTo>
                <a:pt x="0" y="0"/>
              </a:moveTo>
              <a:lnTo>
                <a:pt x="0" y="176682"/>
              </a:lnTo>
              <a:lnTo>
                <a:pt x="3054078" y="176682"/>
              </a:lnTo>
              <a:lnTo>
                <a:pt x="3054078" y="3533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8002C2-C27E-4407-BD09-9B43DD512261}">
      <dsp:nvSpPr>
        <dsp:cNvPr id="0" name=""/>
        <dsp:cNvSpPr/>
      </dsp:nvSpPr>
      <dsp:spPr>
        <a:xfrm>
          <a:off x="4114799" y="841584"/>
          <a:ext cx="1018026" cy="353364"/>
        </a:xfrm>
        <a:custGeom>
          <a:avLst/>
          <a:gdLst/>
          <a:ahLst/>
          <a:cxnLst/>
          <a:rect l="0" t="0" r="0" b="0"/>
          <a:pathLst>
            <a:path>
              <a:moveTo>
                <a:pt x="0" y="0"/>
              </a:moveTo>
              <a:lnTo>
                <a:pt x="0" y="176682"/>
              </a:lnTo>
              <a:lnTo>
                <a:pt x="1018026" y="176682"/>
              </a:lnTo>
              <a:lnTo>
                <a:pt x="1018026" y="3533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5AD2CC-4667-4849-9817-B3217FFC4AEE}">
      <dsp:nvSpPr>
        <dsp:cNvPr id="0" name=""/>
        <dsp:cNvSpPr/>
      </dsp:nvSpPr>
      <dsp:spPr>
        <a:xfrm>
          <a:off x="2423698" y="2036292"/>
          <a:ext cx="252403" cy="1968744"/>
        </a:xfrm>
        <a:custGeom>
          <a:avLst/>
          <a:gdLst/>
          <a:ahLst/>
          <a:cxnLst/>
          <a:rect l="0" t="0" r="0" b="0"/>
          <a:pathLst>
            <a:path>
              <a:moveTo>
                <a:pt x="0" y="0"/>
              </a:moveTo>
              <a:lnTo>
                <a:pt x="0" y="1968744"/>
              </a:lnTo>
              <a:lnTo>
                <a:pt x="252403" y="196874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621E4-D134-4E4D-A986-6C024CBDA65F}">
      <dsp:nvSpPr>
        <dsp:cNvPr id="0" name=""/>
        <dsp:cNvSpPr/>
      </dsp:nvSpPr>
      <dsp:spPr>
        <a:xfrm>
          <a:off x="2423698" y="2036292"/>
          <a:ext cx="252403" cy="774036"/>
        </a:xfrm>
        <a:custGeom>
          <a:avLst/>
          <a:gdLst/>
          <a:ahLst/>
          <a:cxnLst/>
          <a:rect l="0" t="0" r="0" b="0"/>
          <a:pathLst>
            <a:path>
              <a:moveTo>
                <a:pt x="0" y="0"/>
              </a:moveTo>
              <a:lnTo>
                <a:pt x="0" y="774036"/>
              </a:lnTo>
              <a:lnTo>
                <a:pt x="252403" y="7740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3096773" y="841584"/>
          <a:ext cx="1018026" cy="353364"/>
        </a:xfrm>
        <a:custGeom>
          <a:avLst/>
          <a:gdLst/>
          <a:ahLst/>
          <a:cxnLst/>
          <a:rect l="0" t="0" r="0" b="0"/>
          <a:pathLst>
            <a:path>
              <a:moveTo>
                <a:pt x="1018026" y="0"/>
              </a:moveTo>
              <a:lnTo>
                <a:pt x="1018026" y="176682"/>
              </a:lnTo>
              <a:lnTo>
                <a:pt x="0" y="176682"/>
              </a:lnTo>
              <a:lnTo>
                <a:pt x="0" y="3533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1060721" y="841584"/>
          <a:ext cx="3054078" cy="353364"/>
        </a:xfrm>
        <a:custGeom>
          <a:avLst/>
          <a:gdLst/>
          <a:ahLst/>
          <a:cxnLst/>
          <a:rect l="0" t="0" r="0" b="0"/>
          <a:pathLst>
            <a:path>
              <a:moveTo>
                <a:pt x="3054078" y="0"/>
              </a:moveTo>
              <a:lnTo>
                <a:pt x="3054078" y="176682"/>
              </a:lnTo>
              <a:lnTo>
                <a:pt x="0" y="176682"/>
              </a:lnTo>
              <a:lnTo>
                <a:pt x="0" y="3533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273456" y="240"/>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MICRO FACTORS</a:t>
          </a:r>
        </a:p>
      </dsp:txBody>
      <dsp:txXfrm>
        <a:off x="3314527" y="41311"/>
        <a:ext cx="1600545" cy="759201"/>
      </dsp:txXfrm>
    </dsp:sp>
    <dsp:sp modelId="{0D5B4DE8-B611-4A99-BE76-DFF55598AAE9}">
      <dsp:nvSpPr>
        <dsp:cNvPr id="0" name=""/>
        <dsp:cNvSpPr/>
      </dsp:nvSpPr>
      <dsp:spPr>
        <a:xfrm>
          <a:off x="219377" y="1194948"/>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FAMILY STRUCTURE</a:t>
          </a:r>
        </a:p>
      </dsp:txBody>
      <dsp:txXfrm>
        <a:off x="260448" y="1236019"/>
        <a:ext cx="1600545" cy="759201"/>
      </dsp:txXfrm>
    </dsp:sp>
    <dsp:sp modelId="{C6C99EA9-0485-4FBB-88D7-BC4F71D8E24B}">
      <dsp:nvSpPr>
        <dsp:cNvPr id="0" name=""/>
        <dsp:cNvSpPr/>
      </dsp:nvSpPr>
      <dsp:spPr>
        <a:xfrm>
          <a:off x="2255429" y="1194948"/>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HEALTH</a:t>
          </a:r>
        </a:p>
      </dsp:txBody>
      <dsp:txXfrm>
        <a:off x="2296500" y="1236019"/>
        <a:ext cx="1600545" cy="759201"/>
      </dsp:txXfrm>
    </dsp:sp>
    <dsp:sp modelId="{ED360D80-0E58-4BF1-9425-EA3E89AD2548}">
      <dsp:nvSpPr>
        <dsp:cNvPr id="0" name=""/>
        <dsp:cNvSpPr/>
      </dsp:nvSpPr>
      <dsp:spPr>
        <a:xfrm>
          <a:off x="2676101" y="2389657"/>
          <a:ext cx="1682687" cy="841343"/>
        </a:xfrm>
        <a:prstGeom prst="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AFFECT EARNINGS</a:t>
          </a:r>
        </a:p>
      </dsp:txBody>
      <dsp:txXfrm>
        <a:off x="2676101" y="2389657"/>
        <a:ext cx="1682687" cy="841343"/>
      </dsp:txXfrm>
    </dsp:sp>
    <dsp:sp modelId="{79650889-F857-4476-B5C1-10A3DBAD2D63}">
      <dsp:nvSpPr>
        <dsp:cNvPr id="0" name=""/>
        <dsp:cNvSpPr/>
      </dsp:nvSpPr>
      <dsp:spPr>
        <a:xfrm>
          <a:off x="2676101" y="3584365"/>
          <a:ext cx="1682687" cy="841343"/>
        </a:xfrm>
        <a:prstGeom prst="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CREATE EXPENSES</a:t>
          </a:r>
        </a:p>
      </dsp:txBody>
      <dsp:txXfrm>
        <a:off x="2676101" y="3584365"/>
        <a:ext cx="1682687" cy="841343"/>
      </dsp:txXfrm>
    </dsp:sp>
    <dsp:sp modelId="{57AF6EF6-E8A1-40B8-B18C-5C255B7797C4}">
      <dsp:nvSpPr>
        <dsp:cNvPr id="0" name=""/>
        <dsp:cNvSpPr/>
      </dsp:nvSpPr>
      <dsp:spPr>
        <a:xfrm>
          <a:off x="4291482" y="1194948"/>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CAREER CHOICE</a:t>
          </a:r>
        </a:p>
      </dsp:txBody>
      <dsp:txXfrm>
        <a:off x="4332553" y="1236019"/>
        <a:ext cx="1600545" cy="759201"/>
      </dsp:txXfrm>
    </dsp:sp>
    <dsp:sp modelId="{8C58F063-0E3D-4DD3-98DE-56FEA63E6F27}">
      <dsp:nvSpPr>
        <dsp:cNvPr id="0" name=""/>
        <dsp:cNvSpPr/>
      </dsp:nvSpPr>
      <dsp:spPr>
        <a:xfrm>
          <a:off x="6327534" y="1194948"/>
          <a:ext cx="1682687" cy="841343"/>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AGE</a:t>
          </a:r>
        </a:p>
      </dsp:txBody>
      <dsp:txXfrm>
        <a:off x="6368605" y="1236019"/>
        <a:ext cx="1600545" cy="7592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11A36-6817-41FF-9519-53D65F221382}">
      <dsp:nvSpPr>
        <dsp:cNvPr id="0" name=""/>
        <dsp:cNvSpPr/>
      </dsp:nvSpPr>
      <dsp:spPr>
        <a:xfrm>
          <a:off x="4114800" y="1396193"/>
          <a:ext cx="3222736" cy="372878"/>
        </a:xfrm>
        <a:custGeom>
          <a:avLst/>
          <a:gdLst/>
          <a:ahLst/>
          <a:cxnLst/>
          <a:rect l="0" t="0" r="0" b="0"/>
          <a:pathLst>
            <a:path>
              <a:moveTo>
                <a:pt x="0" y="0"/>
              </a:moveTo>
              <a:lnTo>
                <a:pt x="0" y="186439"/>
              </a:lnTo>
              <a:lnTo>
                <a:pt x="3222736" y="186439"/>
              </a:lnTo>
              <a:lnTo>
                <a:pt x="3222736" y="3728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04CD67-EFEB-4331-A4CB-CCC75715D3C8}">
      <dsp:nvSpPr>
        <dsp:cNvPr id="0" name=""/>
        <dsp:cNvSpPr/>
      </dsp:nvSpPr>
      <dsp:spPr>
        <a:xfrm>
          <a:off x="4478800" y="2656878"/>
          <a:ext cx="266341" cy="816781"/>
        </a:xfrm>
        <a:custGeom>
          <a:avLst/>
          <a:gdLst/>
          <a:ahLst/>
          <a:cxnLst/>
          <a:rect l="0" t="0" r="0" b="0"/>
          <a:pathLst>
            <a:path>
              <a:moveTo>
                <a:pt x="0" y="0"/>
              </a:moveTo>
              <a:lnTo>
                <a:pt x="0" y="816781"/>
              </a:lnTo>
              <a:lnTo>
                <a:pt x="266341" y="81678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8002C2-C27E-4407-BD09-9B43DD512261}">
      <dsp:nvSpPr>
        <dsp:cNvPr id="0" name=""/>
        <dsp:cNvSpPr/>
      </dsp:nvSpPr>
      <dsp:spPr>
        <a:xfrm>
          <a:off x="4114800" y="1396193"/>
          <a:ext cx="1074245" cy="372878"/>
        </a:xfrm>
        <a:custGeom>
          <a:avLst/>
          <a:gdLst/>
          <a:ahLst/>
          <a:cxnLst/>
          <a:rect l="0" t="0" r="0" b="0"/>
          <a:pathLst>
            <a:path>
              <a:moveTo>
                <a:pt x="0" y="0"/>
              </a:moveTo>
              <a:lnTo>
                <a:pt x="0" y="186439"/>
              </a:lnTo>
              <a:lnTo>
                <a:pt x="1074245" y="186439"/>
              </a:lnTo>
              <a:lnTo>
                <a:pt x="1074245" y="3728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3040554" y="1396193"/>
          <a:ext cx="1074245" cy="372878"/>
        </a:xfrm>
        <a:custGeom>
          <a:avLst/>
          <a:gdLst/>
          <a:ahLst/>
          <a:cxnLst/>
          <a:rect l="0" t="0" r="0" b="0"/>
          <a:pathLst>
            <a:path>
              <a:moveTo>
                <a:pt x="1074245" y="0"/>
              </a:moveTo>
              <a:lnTo>
                <a:pt x="1074245" y="186439"/>
              </a:lnTo>
              <a:lnTo>
                <a:pt x="0" y="186439"/>
              </a:lnTo>
              <a:lnTo>
                <a:pt x="0" y="3728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892063" y="1396193"/>
          <a:ext cx="3222736" cy="372878"/>
        </a:xfrm>
        <a:custGeom>
          <a:avLst/>
          <a:gdLst/>
          <a:ahLst/>
          <a:cxnLst/>
          <a:rect l="0" t="0" r="0" b="0"/>
          <a:pathLst>
            <a:path>
              <a:moveTo>
                <a:pt x="3222736" y="0"/>
              </a:moveTo>
              <a:lnTo>
                <a:pt x="3222736" y="186439"/>
              </a:lnTo>
              <a:lnTo>
                <a:pt x="0" y="186439"/>
              </a:lnTo>
              <a:lnTo>
                <a:pt x="0" y="3728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226993" y="508386"/>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MICRO FACTORS</a:t>
          </a:r>
        </a:p>
      </dsp:txBody>
      <dsp:txXfrm>
        <a:off x="3270332" y="551725"/>
        <a:ext cx="1688934" cy="801128"/>
      </dsp:txXfrm>
    </dsp:sp>
    <dsp:sp modelId="{0D5B4DE8-B611-4A99-BE76-DFF55598AAE9}">
      <dsp:nvSpPr>
        <dsp:cNvPr id="0" name=""/>
        <dsp:cNvSpPr/>
      </dsp:nvSpPr>
      <dsp:spPr>
        <a:xfrm>
          <a:off x="4256" y="1769071"/>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FAMILY STRUCTURE</a:t>
          </a:r>
        </a:p>
      </dsp:txBody>
      <dsp:txXfrm>
        <a:off x="47595" y="1812410"/>
        <a:ext cx="1688934" cy="801128"/>
      </dsp:txXfrm>
    </dsp:sp>
    <dsp:sp modelId="{C6C99EA9-0485-4FBB-88D7-BC4F71D8E24B}">
      <dsp:nvSpPr>
        <dsp:cNvPr id="0" name=""/>
        <dsp:cNvSpPr/>
      </dsp:nvSpPr>
      <dsp:spPr>
        <a:xfrm>
          <a:off x="2152748" y="1769071"/>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HEALTH</a:t>
          </a:r>
        </a:p>
      </dsp:txBody>
      <dsp:txXfrm>
        <a:off x="2196087" y="1812410"/>
        <a:ext cx="1688934" cy="801128"/>
      </dsp:txXfrm>
    </dsp:sp>
    <dsp:sp modelId="{57AF6EF6-E8A1-40B8-B18C-5C255B7797C4}">
      <dsp:nvSpPr>
        <dsp:cNvPr id="0" name=""/>
        <dsp:cNvSpPr/>
      </dsp:nvSpPr>
      <dsp:spPr>
        <a:xfrm>
          <a:off x="4301239" y="1769071"/>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CAREER CHOICE</a:t>
          </a:r>
        </a:p>
      </dsp:txBody>
      <dsp:txXfrm>
        <a:off x="4344578" y="1812410"/>
        <a:ext cx="1688934" cy="801128"/>
      </dsp:txXfrm>
    </dsp:sp>
    <dsp:sp modelId="{6D90EECF-E605-4ACE-84CB-92AC121B4BE2}">
      <dsp:nvSpPr>
        <dsp:cNvPr id="0" name=""/>
        <dsp:cNvSpPr/>
      </dsp:nvSpPr>
      <dsp:spPr>
        <a:xfrm>
          <a:off x="4745142" y="3029756"/>
          <a:ext cx="1775612" cy="887806"/>
        </a:xfrm>
        <a:prstGeom prst="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EARNINGS POTENTIAL</a:t>
          </a:r>
        </a:p>
      </dsp:txBody>
      <dsp:txXfrm>
        <a:off x="4745142" y="3029756"/>
        <a:ext cx="1775612" cy="887806"/>
      </dsp:txXfrm>
    </dsp:sp>
    <dsp:sp modelId="{8C58F063-0E3D-4DD3-98DE-56FEA63E6F27}">
      <dsp:nvSpPr>
        <dsp:cNvPr id="0" name=""/>
        <dsp:cNvSpPr/>
      </dsp:nvSpPr>
      <dsp:spPr>
        <a:xfrm>
          <a:off x="6449730" y="1769071"/>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AGE</a:t>
          </a:r>
        </a:p>
      </dsp:txBody>
      <dsp:txXfrm>
        <a:off x="6493069" y="1812410"/>
        <a:ext cx="1688934" cy="8011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7E940-229B-4D64-B19C-4F6966F48B3A}">
      <dsp:nvSpPr>
        <dsp:cNvPr id="0" name=""/>
        <dsp:cNvSpPr/>
      </dsp:nvSpPr>
      <dsp:spPr>
        <a:xfrm>
          <a:off x="6288707" y="2634274"/>
          <a:ext cx="252779" cy="775191"/>
        </a:xfrm>
        <a:custGeom>
          <a:avLst/>
          <a:gdLst/>
          <a:ahLst/>
          <a:cxnLst/>
          <a:rect l="0" t="0" r="0" b="0"/>
          <a:pathLst>
            <a:path>
              <a:moveTo>
                <a:pt x="0" y="0"/>
              </a:moveTo>
              <a:lnTo>
                <a:pt x="0" y="775191"/>
              </a:lnTo>
              <a:lnTo>
                <a:pt x="252779" y="77519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111A36-6817-41FF-9519-53D65F221382}">
      <dsp:nvSpPr>
        <dsp:cNvPr id="0" name=""/>
        <dsp:cNvSpPr/>
      </dsp:nvSpPr>
      <dsp:spPr>
        <a:xfrm>
          <a:off x="3904150" y="1437783"/>
          <a:ext cx="3058637" cy="353891"/>
        </a:xfrm>
        <a:custGeom>
          <a:avLst/>
          <a:gdLst/>
          <a:ahLst/>
          <a:cxnLst/>
          <a:rect l="0" t="0" r="0" b="0"/>
          <a:pathLst>
            <a:path>
              <a:moveTo>
                <a:pt x="0" y="0"/>
              </a:moveTo>
              <a:lnTo>
                <a:pt x="0" y="176945"/>
              </a:lnTo>
              <a:lnTo>
                <a:pt x="3058637" y="176945"/>
              </a:lnTo>
              <a:lnTo>
                <a:pt x="3058637" y="35389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8002C2-C27E-4407-BD09-9B43DD512261}">
      <dsp:nvSpPr>
        <dsp:cNvPr id="0" name=""/>
        <dsp:cNvSpPr/>
      </dsp:nvSpPr>
      <dsp:spPr>
        <a:xfrm>
          <a:off x="3904150" y="1437783"/>
          <a:ext cx="1019545" cy="353891"/>
        </a:xfrm>
        <a:custGeom>
          <a:avLst/>
          <a:gdLst/>
          <a:ahLst/>
          <a:cxnLst/>
          <a:rect l="0" t="0" r="0" b="0"/>
          <a:pathLst>
            <a:path>
              <a:moveTo>
                <a:pt x="0" y="0"/>
              </a:moveTo>
              <a:lnTo>
                <a:pt x="0" y="176945"/>
              </a:lnTo>
              <a:lnTo>
                <a:pt x="1019545" y="176945"/>
              </a:lnTo>
              <a:lnTo>
                <a:pt x="1019545" y="35389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2884604" y="1437783"/>
          <a:ext cx="1019545" cy="353891"/>
        </a:xfrm>
        <a:custGeom>
          <a:avLst/>
          <a:gdLst/>
          <a:ahLst/>
          <a:cxnLst/>
          <a:rect l="0" t="0" r="0" b="0"/>
          <a:pathLst>
            <a:path>
              <a:moveTo>
                <a:pt x="1019545" y="0"/>
              </a:moveTo>
              <a:lnTo>
                <a:pt x="1019545" y="176945"/>
              </a:lnTo>
              <a:lnTo>
                <a:pt x="0" y="176945"/>
              </a:lnTo>
              <a:lnTo>
                <a:pt x="0" y="35389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845513" y="1437783"/>
          <a:ext cx="3058637" cy="353891"/>
        </a:xfrm>
        <a:custGeom>
          <a:avLst/>
          <a:gdLst/>
          <a:ahLst/>
          <a:cxnLst/>
          <a:rect l="0" t="0" r="0" b="0"/>
          <a:pathLst>
            <a:path>
              <a:moveTo>
                <a:pt x="3058637" y="0"/>
              </a:moveTo>
              <a:lnTo>
                <a:pt x="3058637" y="176945"/>
              </a:lnTo>
              <a:lnTo>
                <a:pt x="0" y="176945"/>
              </a:lnTo>
              <a:lnTo>
                <a:pt x="0" y="35389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061550" y="595183"/>
          <a:ext cx="1685199" cy="842599"/>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MICRO FACTORS</a:t>
          </a:r>
        </a:p>
      </dsp:txBody>
      <dsp:txXfrm>
        <a:off x="3102682" y="636315"/>
        <a:ext cx="1602935" cy="760335"/>
      </dsp:txXfrm>
    </dsp:sp>
    <dsp:sp modelId="{0D5B4DE8-B611-4A99-BE76-DFF55598AAE9}">
      <dsp:nvSpPr>
        <dsp:cNvPr id="0" name=""/>
        <dsp:cNvSpPr/>
      </dsp:nvSpPr>
      <dsp:spPr>
        <a:xfrm>
          <a:off x="2913" y="1791675"/>
          <a:ext cx="1685199" cy="842599"/>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FAMILY STRUCTURE</a:t>
          </a:r>
        </a:p>
      </dsp:txBody>
      <dsp:txXfrm>
        <a:off x="44045" y="1832807"/>
        <a:ext cx="1602935" cy="760335"/>
      </dsp:txXfrm>
    </dsp:sp>
    <dsp:sp modelId="{C6C99EA9-0485-4FBB-88D7-BC4F71D8E24B}">
      <dsp:nvSpPr>
        <dsp:cNvPr id="0" name=""/>
        <dsp:cNvSpPr/>
      </dsp:nvSpPr>
      <dsp:spPr>
        <a:xfrm>
          <a:off x="2042004" y="1791675"/>
          <a:ext cx="1685199" cy="842599"/>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HEALTH</a:t>
          </a:r>
        </a:p>
      </dsp:txBody>
      <dsp:txXfrm>
        <a:off x="2083136" y="1832807"/>
        <a:ext cx="1602935" cy="760335"/>
      </dsp:txXfrm>
    </dsp:sp>
    <dsp:sp modelId="{57AF6EF6-E8A1-40B8-B18C-5C255B7797C4}">
      <dsp:nvSpPr>
        <dsp:cNvPr id="0" name=""/>
        <dsp:cNvSpPr/>
      </dsp:nvSpPr>
      <dsp:spPr>
        <a:xfrm>
          <a:off x="4081096" y="1791675"/>
          <a:ext cx="1685199" cy="842599"/>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CAREER CHOICE</a:t>
          </a:r>
        </a:p>
      </dsp:txBody>
      <dsp:txXfrm>
        <a:off x="4122228" y="1832807"/>
        <a:ext cx="1602935" cy="760335"/>
      </dsp:txXfrm>
    </dsp:sp>
    <dsp:sp modelId="{8C58F063-0E3D-4DD3-98DE-56FEA63E6F27}">
      <dsp:nvSpPr>
        <dsp:cNvPr id="0" name=""/>
        <dsp:cNvSpPr/>
      </dsp:nvSpPr>
      <dsp:spPr>
        <a:xfrm>
          <a:off x="6120187" y="1791675"/>
          <a:ext cx="1685199" cy="842599"/>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AGE</a:t>
          </a:r>
        </a:p>
      </dsp:txBody>
      <dsp:txXfrm>
        <a:off x="6161319" y="1832807"/>
        <a:ext cx="1602935" cy="760335"/>
      </dsp:txXfrm>
    </dsp:sp>
    <dsp:sp modelId="{126A73F4-58E4-44AA-A5A8-704088B58584}">
      <dsp:nvSpPr>
        <dsp:cNvPr id="0" name=""/>
        <dsp:cNvSpPr/>
      </dsp:nvSpPr>
      <dsp:spPr>
        <a:xfrm>
          <a:off x="6541487" y="2988166"/>
          <a:ext cx="1685199" cy="842599"/>
        </a:xfrm>
        <a:prstGeom prst="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LIFE STAGE</a:t>
          </a:r>
        </a:p>
      </dsp:txBody>
      <dsp:txXfrm>
        <a:off x="6541487" y="2988166"/>
        <a:ext cx="1685199" cy="84259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11A36-6817-41FF-9519-53D65F221382}">
      <dsp:nvSpPr>
        <dsp:cNvPr id="0" name=""/>
        <dsp:cNvSpPr/>
      </dsp:nvSpPr>
      <dsp:spPr>
        <a:xfrm>
          <a:off x="4114800" y="2026535"/>
          <a:ext cx="3222736" cy="372878"/>
        </a:xfrm>
        <a:custGeom>
          <a:avLst/>
          <a:gdLst/>
          <a:ahLst/>
          <a:cxnLst/>
          <a:rect l="0" t="0" r="0" b="0"/>
          <a:pathLst>
            <a:path>
              <a:moveTo>
                <a:pt x="0" y="0"/>
              </a:moveTo>
              <a:lnTo>
                <a:pt x="0" y="186439"/>
              </a:lnTo>
              <a:lnTo>
                <a:pt x="3222736" y="186439"/>
              </a:lnTo>
              <a:lnTo>
                <a:pt x="3222736"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F8002C2-C27E-4407-BD09-9B43DD512261}">
      <dsp:nvSpPr>
        <dsp:cNvPr id="0" name=""/>
        <dsp:cNvSpPr/>
      </dsp:nvSpPr>
      <dsp:spPr>
        <a:xfrm>
          <a:off x="4114800" y="2026535"/>
          <a:ext cx="1074245" cy="372878"/>
        </a:xfrm>
        <a:custGeom>
          <a:avLst/>
          <a:gdLst/>
          <a:ahLst/>
          <a:cxnLst/>
          <a:rect l="0" t="0" r="0" b="0"/>
          <a:pathLst>
            <a:path>
              <a:moveTo>
                <a:pt x="0" y="0"/>
              </a:moveTo>
              <a:lnTo>
                <a:pt x="0" y="186439"/>
              </a:lnTo>
              <a:lnTo>
                <a:pt x="1074245" y="186439"/>
              </a:lnTo>
              <a:lnTo>
                <a:pt x="1074245"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3040554" y="2026535"/>
          <a:ext cx="1074245" cy="372878"/>
        </a:xfrm>
        <a:custGeom>
          <a:avLst/>
          <a:gdLst/>
          <a:ahLst/>
          <a:cxnLst/>
          <a:rect l="0" t="0" r="0" b="0"/>
          <a:pathLst>
            <a:path>
              <a:moveTo>
                <a:pt x="1074245" y="0"/>
              </a:moveTo>
              <a:lnTo>
                <a:pt x="1074245" y="186439"/>
              </a:lnTo>
              <a:lnTo>
                <a:pt x="0" y="186439"/>
              </a:lnTo>
              <a:lnTo>
                <a:pt x="0"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892063" y="2026535"/>
          <a:ext cx="3222736" cy="372878"/>
        </a:xfrm>
        <a:custGeom>
          <a:avLst/>
          <a:gdLst/>
          <a:ahLst/>
          <a:cxnLst/>
          <a:rect l="0" t="0" r="0" b="0"/>
          <a:pathLst>
            <a:path>
              <a:moveTo>
                <a:pt x="3222736" y="0"/>
              </a:moveTo>
              <a:lnTo>
                <a:pt x="3222736" y="186439"/>
              </a:lnTo>
              <a:lnTo>
                <a:pt x="0" y="186439"/>
              </a:lnTo>
              <a:lnTo>
                <a:pt x="0"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226993" y="1138729"/>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baseline="0">
              <a:solidFill>
                <a:sysClr val="window" lastClr="FFFFFF"/>
              </a:solidFill>
              <a:latin typeface="Helvetica Neue"/>
              <a:ea typeface="+mn-ea"/>
              <a:cs typeface="+mn-cs"/>
            </a:rPr>
            <a:t>MACRO</a:t>
          </a:r>
          <a:r>
            <a:rPr lang="en-US" sz="1900" kern="1200">
              <a:solidFill>
                <a:sysClr val="window" lastClr="FFFFFF"/>
              </a:solidFill>
              <a:latin typeface="Helvetica Neue"/>
              <a:ea typeface="+mn-ea"/>
              <a:cs typeface="+mn-cs"/>
            </a:rPr>
            <a:t> FACTORS</a:t>
          </a:r>
        </a:p>
      </dsp:txBody>
      <dsp:txXfrm>
        <a:off x="3270332" y="1182068"/>
        <a:ext cx="1688934" cy="801128"/>
      </dsp:txXfrm>
    </dsp:sp>
    <dsp:sp modelId="{0D5B4DE8-B611-4A99-BE76-DFF55598AAE9}">
      <dsp:nvSpPr>
        <dsp:cNvPr id="0" name=""/>
        <dsp:cNvSpPr/>
      </dsp:nvSpPr>
      <dsp:spPr>
        <a:xfrm>
          <a:off x="4256"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ysClr val="window" lastClr="FFFFFF"/>
              </a:solidFill>
              <a:latin typeface="Helvetica Neue"/>
              <a:ea typeface="+mn-ea"/>
              <a:cs typeface="+mn-cs"/>
            </a:rPr>
            <a:t>BUSINESS CYCLES</a:t>
          </a:r>
        </a:p>
      </dsp:txBody>
      <dsp:txXfrm>
        <a:off x="47595" y="2442753"/>
        <a:ext cx="1688934" cy="801128"/>
      </dsp:txXfrm>
    </dsp:sp>
    <dsp:sp modelId="{C6C99EA9-0485-4FBB-88D7-BC4F71D8E24B}">
      <dsp:nvSpPr>
        <dsp:cNvPr id="0" name=""/>
        <dsp:cNvSpPr/>
      </dsp:nvSpPr>
      <dsp:spPr>
        <a:xfrm>
          <a:off x="2152748"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ysClr val="window" lastClr="FFFFFF"/>
              </a:solidFill>
              <a:latin typeface="Helvetica Neue"/>
              <a:ea typeface="+mn-ea"/>
              <a:cs typeface="+mn-cs"/>
            </a:rPr>
            <a:t>EMPLOYMENT</a:t>
          </a:r>
        </a:p>
      </dsp:txBody>
      <dsp:txXfrm>
        <a:off x="2196087" y="2442753"/>
        <a:ext cx="1688934" cy="801128"/>
      </dsp:txXfrm>
    </dsp:sp>
    <dsp:sp modelId="{57AF6EF6-E8A1-40B8-B18C-5C255B7797C4}">
      <dsp:nvSpPr>
        <dsp:cNvPr id="0" name=""/>
        <dsp:cNvSpPr/>
      </dsp:nvSpPr>
      <dsp:spPr>
        <a:xfrm>
          <a:off x="4301239"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ysClr val="window" lastClr="FFFFFF"/>
              </a:solidFill>
              <a:latin typeface="Helvetica Neue"/>
              <a:ea typeface="+mn-ea"/>
              <a:cs typeface="+mn-cs"/>
            </a:rPr>
            <a:t>ECONOMIC</a:t>
          </a:r>
          <a:r>
            <a:rPr lang="en-US" sz="1900" kern="1200">
              <a:solidFill>
                <a:sysClr val="window" lastClr="FFFFFF"/>
              </a:solidFill>
              <a:latin typeface="Calibri"/>
              <a:ea typeface="+mn-ea"/>
              <a:cs typeface="+mn-cs"/>
            </a:rPr>
            <a:t> </a:t>
          </a:r>
          <a:r>
            <a:rPr lang="en-US" sz="1900" kern="1200">
              <a:solidFill>
                <a:sysClr val="window" lastClr="FFFFFF"/>
              </a:solidFill>
              <a:latin typeface="Helvetica Neue"/>
              <a:ea typeface="+mn-ea"/>
              <a:cs typeface="+mn-cs"/>
            </a:rPr>
            <a:t>INDICATORS</a:t>
          </a:r>
        </a:p>
      </dsp:txBody>
      <dsp:txXfrm>
        <a:off x="4344578" y="2442753"/>
        <a:ext cx="1688934" cy="801128"/>
      </dsp:txXfrm>
    </dsp:sp>
    <dsp:sp modelId="{8C58F063-0E3D-4DD3-98DE-56FEA63E6F27}">
      <dsp:nvSpPr>
        <dsp:cNvPr id="0" name=""/>
        <dsp:cNvSpPr/>
      </dsp:nvSpPr>
      <dsp:spPr>
        <a:xfrm>
          <a:off x="6449730"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ysClr val="window" lastClr="FFFFFF"/>
              </a:solidFill>
              <a:latin typeface="Helvetica Neue"/>
              <a:ea typeface="+mn-ea"/>
              <a:cs typeface="+mn-cs"/>
            </a:rPr>
            <a:t>CURRENCY</a:t>
          </a:r>
          <a:r>
            <a:rPr lang="en-US" sz="1900" kern="1200">
              <a:solidFill>
                <a:sysClr val="window" lastClr="FFFFFF"/>
              </a:solidFill>
              <a:latin typeface="Calibri"/>
              <a:ea typeface="+mn-ea"/>
              <a:cs typeface="+mn-cs"/>
            </a:rPr>
            <a:t> </a:t>
          </a:r>
          <a:r>
            <a:rPr lang="en-US" sz="1900" kern="1200">
              <a:solidFill>
                <a:sysClr val="window" lastClr="FFFFFF"/>
              </a:solidFill>
              <a:latin typeface="Helvetica Neue"/>
              <a:ea typeface="+mn-ea"/>
              <a:cs typeface="+mn-cs"/>
            </a:rPr>
            <a:t>STABILITY</a:t>
          </a:r>
        </a:p>
      </dsp:txBody>
      <dsp:txXfrm>
        <a:off x="6493069" y="2442753"/>
        <a:ext cx="1688934" cy="8011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11A36-6817-41FF-9519-53D65F221382}">
      <dsp:nvSpPr>
        <dsp:cNvPr id="0" name=""/>
        <dsp:cNvSpPr/>
      </dsp:nvSpPr>
      <dsp:spPr>
        <a:xfrm>
          <a:off x="4114799" y="841584"/>
          <a:ext cx="3054078" cy="353364"/>
        </a:xfrm>
        <a:custGeom>
          <a:avLst/>
          <a:gdLst/>
          <a:ahLst/>
          <a:cxnLst/>
          <a:rect l="0" t="0" r="0" b="0"/>
          <a:pathLst>
            <a:path>
              <a:moveTo>
                <a:pt x="0" y="0"/>
              </a:moveTo>
              <a:lnTo>
                <a:pt x="0" y="176682"/>
              </a:lnTo>
              <a:lnTo>
                <a:pt x="3054078" y="176682"/>
              </a:lnTo>
              <a:lnTo>
                <a:pt x="3054078" y="35336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F8002C2-C27E-4407-BD09-9B43DD512261}">
      <dsp:nvSpPr>
        <dsp:cNvPr id="0" name=""/>
        <dsp:cNvSpPr/>
      </dsp:nvSpPr>
      <dsp:spPr>
        <a:xfrm>
          <a:off x="4114799"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3096773"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5951BC3-1E65-43D4-BAA0-D868E5FBF342}">
      <dsp:nvSpPr>
        <dsp:cNvPr id="0" name=""/>
        <dsp:cNvSpPr/>
      </dsp:nvSpPr>
      <dsp:spPr>
        <a:xfrm>
          <a:off x="387646"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CA2813B-2EDC-4D10-B508-D238C88C022E}">
      <dsp:nvSpPr>
        <dsp:cNvPr id="0" name=""/>
        <dsp:cNvSpPr/>
      </dsp:nvSpPr>
      <dsp:spPr>
        <a:xfrm>
          <a:off x="387646"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1060721" y="841584"/>
          <a:ext cx="3054078" cy="353364"/>
        </a:xfrm>
        <a:custGeom>
          <a:avLst/>
          <a:gdLst/>
          <a:ahLst/>
          <a:cxnLst/>
          <a:rect l="0" t="0" r="0" b="0"/>
          <a:pathLst>
            <a:path>
              <a:moveTo>
                <a:pt x="3054078" y="0"/>
              </a:moveTo>
              <a:lnTo>
                <a:pt x="3054078" y="176682"/>
              </a:lnTo>
              <a:lnTo>
                <a:pt x="0" y="176682"/>
              </a:lnTo>
              <a:lnTo>
                <a:pt x="0" y="35336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273456"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MACRO FACTORS</a:t>
          </a:r>
        </a:p>
      </dsp:txBody>
      <dsp:txXfrm>
        <a:off x="3314527" y="41311"/>
        <a:ext cx="1600545" cy="759201"/>
      </dsp:txXfrm>
    </dsp:sp>
    <dsp:sp modelId="{0D5B4DE8-B611-4A99-BE76-DFF55598AAE9}">
      <dsp:nvSpPr>
        <dsp:cNvPr id="0" name=""/>
        <dsp:cNvSpPr/>
      </dsp:nvSpPr>
      <dsp:spPr>
        <a:xfrm>
          <a:off x="219377"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BUSINESS CYCLES</a:t>
          </a:r>
        </a:p>
      </dsp:txBody>
      <dsp:txXfrm>
        <a:off x="260448" y="1236019"/>
        <a:ext cx="1600545" cy="759201"/>
      </dsp:txXfrm>
    </dsp:sp>
    <dsp:sp modelId="{C2334174-4771-4F13-9681-2EE0DD37FCA4}">
      <dsp:nvSpPr>
        <dsp:cNvPr id="0" name=""/>
        <dsp:cNvSpPr/>
      </dsp:nvSpPr>
      <dsp:spPr>
        <a:xfrm>
          <a:off x="640049" y="2389657"/>
          <a:ext cx="1682687" cy="84134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EXPANSION</a:t>
          </a:r>
        </a:p>
      </dsp:txBody>
      <dsp:txXfrm>
        <a:off x="640049" y="2389657"/>
        <a:ext cx="1682687" cy="841343"/>
      </dsp:txXfrm>
    </dsp:sp>
    <dsp:sp modelId="{8FED23E9-B015-4ACD-AA3B-9FE64D346CE2}">
      <dsp:nvSpPr>
        <dsp:cNvPr id="0" name=""/>
        <dsp:cNvSpPr/>
      </dsp:nvSpPr>
      <dsp:spPr>
        <a:xfrm>
          <a:off x="640049" y="3584365"/>
          <a:ext cx="1682687" cy="84134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CONTRACTION</a:t>
          </a:r>
        </a:p>
      </dsp:txBody>
      <dsp:txXfrm>
        <a:off x="640049" y="3584365"/>
        <a:ext cx="1682687" cy="841343"/>
      </dsp:txXfrm>
    </dsp:sp>
    <dsp:sp modelId="{C6C99EA9-0485-4FBB-88D7-BC4F71D8E24B}">
      <dsp:nvSpPr>
        <dsp:cNvPr id="0" name=""/>
        <dsp:cNvSpPr/>
      </dsp:nvSpPr>
      <dsp:spPr>
        <a:xfrm>
          <a:off x="2255429"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EMPLOYMENT</a:t>
          </a:r>
        </a:p>
      </dsp:txBody>
      <dsp:txXfrm>
        <a:off x="2296500" y="1236019"/>
        <a:ext cx="1600545" cy="759201"/>
      </dsp:txXfrm>
    </dsp:sp>
    <dsp:sp modelId="{57AF6EF6-E8A1-40B8-B18C-5C255B7797C4}">
      <dsp:nvSpPr>
        <dsp:cNvPr id="0" name=""/>
        <dsp:cNvSpPr/>
      </dsp:nvSpPr>
      <dsp:spPr>
        <a:xfrm>
          <a:off x="4291482"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ECONOMIC INDICATORS</a:t>
          </a:r>
        </a:p>
      </dsp:txBody>
      <dsp:txXfrm>
        <a:off x="4332553" y="1236019"/>
        <a:ext cx="1600545" cy="759201"/>
      </dsp:txXfrm>
    </dsp:sp>
    <dsp:sp modelId="{8C58F063-0E3D-4DD3-98DE-56FEA63E6F27}">
      <dsp:nvSpPr>
        <dsp:cNvPr id="0" name=""/>
        <dsp:cNvSpPr/>
      </dsp:nvSpPr>
      <dsp:spPr>
        <a:xfrm>
          <a:off x="6327534"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CURRENCY STABILITY</a:t>
          </a:r>
        </a:p>
      </dsp:txBody>
      <dsp:txXfrm>
        <a:off x="6368605" y="1236019"/>
        <a:ext cx="1600545" cy="75920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11A36-6817-41FF-9519-53D65F221382}">
      <dsp:nvSpPr>
        <dsp:cNvPr id="0" name=""/>
        <dsp:cNvSpPr/>
      </dsp:nvSpPr>
      <dsp:spPr>
        <a:xfrm>
          <a:off x="4114800" y="664424"/>
          <a:ext cx="2402238" cy="277944"/>
        </a:xfrm>
        <a:custGeom>
          <a:avLst/>
          <a:gdLst/>
          <a:ahLst/>
          <a:cxnLst/>
          <a:rect l="0" t="0" r="0" b="0"/>
          <a:pathLst>
            <a:path>
              <a:moveTo>
                <a:pt x="0" y="0"/>
              </a:moveTo>
              <a:lnTo>
                <a:pt x="0" y="138972"/>
              </a:lnTo>
              <a:lnTo>
                <a:pt x="2402238" y="138972"/>
              </a:lnTo>
              <a:lnTo>
                <a:pt x="2402238" y="27794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F8002C2-C27E-4407-BD09-9B43DD512261}">
      <dsp:nvSpPr>
        <dsp:cNvPr id="0" name=""/>
        <dsp:cNvSpPr/>
      </dsp:nvSpPr>
      <dsp:spPr>
        <a:xfrm>
          <a:off x="4114800" y="664424"/>
          <a:ext cx="800746" cy="277944"/>
        </a:xfrm>
        <a:custGeom>
          <a:avLst/>
          <a:gdLst/>
          <a:ahLst/>
          <a:cxnLst/>
          <a:rect l="0" t="0" r="0" b="0"/>
          <a:pathLst>
            <a:path>
              <a:moveTo>
                <a:pt x="0" y="0"/>
              </a:moveTo>
              <a:lnTo>
                <a:pt x="0" y="138972"/>
              </a:lnTo>
              <a:lnTo>
                <a:pt x="800746" y="138972"/>
              </a:lnTo>
              <a:lnTo>
                <a:pt x="800746" y="27794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6543726-C2EC-487B-BEE2-51BA8BF79D5E}">
      <dsp:nvSpPr>
        <dsp:cNvPr id="0" name=""/>
        <dsp:cNvSpPr/>
      </dsp:nvSpPr>
      <dsp:spPr>
        <a:xfrm>
          <a:off x="2784635" y="1604143"/>
          <a:ext cx="198532" cy="2488268"/>
        </a:xfrm>
        <a:custGeom>
          <a:avLst/>
          <a:gdLst/>
          <a:ahLst/>
          <a:cxnLst/>
          <a:rect l="0" t="0" r="0" b="0"/>
          <a:pathLst>
            <a:path>
              <a:moveTo>
                <a:pt x="0" y="0"/>
              </a:moveTo>
              <a:lnTo>
                <a:pt x="0" y="2488268"/>
              </a:lnTo>
              <a:lnTo>
                <a:pt x="198532" y="2488268"/>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0C6C359-9EE9-47CE-B30C-80BB7FAAF2BF}">
      <dsp:nvSpPr>
        <dsp:cNvPr id="0" name=""/>
        <dsp:cNvSpPr/>
      </dsp:nvSpPr>
      <dsp:spPr>
        <a:xfrm>
          <a:off x="2784635"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3E428AC-A9FA-47C5-99EC-21F59C6CE3C0}">
      <dsp:nvSpPr>
        <dsp:cNvPr id="0" name=""/>
        <dsp:cNvSpPr/>
      </dsp:nvSpPr>
      <dsp:spPr>
        <a:xfrm>
          <a:off x="2784635"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3314053" y="664424"/>
          <a:ext cx="800746" cy="277944"/>
        </a:xfrm>
        <a:custGeom>
          <a:avLst/>
          <a:gdLst/>
          <a:ahLst/>
          <a:cxnLst/>
          <a:rect l="0" t="0" r="0" b="0"/>
          <a:pathLst>
            <a:path>
              <a:moveTo>
                <a:pt x="800746" y="0"/>
              </a:moveTo>
              <a:lnTo>
                <a:pt x="800746" y="138972"/>
              </a:lnTo>
              <a:lnTo>
                <a:pt x="0" y="138972"/>
              </a:lnTo>
              <a:lnTo>
                <a:pt x="0" y="27794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1712561" y="664424"/>
          <a:ext cx="2402238" cy="277944"/>
        </a:xfrm>
        <a:custGeom>
          <a:avLst/>
          <a:gdLst/>
          <a:ahLst/>
          <a:cxnLst/>
          <a:rect l="0" t="0" r="0" b="0"/>
          <a:pathLst>
            <a:path>
              <a:moveTo>
                <a:pt x="2402238" y="0"/>
              </a:moveTo>
              <a:lnTo>
                <a:pt x="2402238" y="138972"/>
              </a:lnTo>
              <a:lnTo>
                <a:pt x="0" y="138972"/>
              </a:lnTo>
              <a:lnTo>
                <a:pt x="0" y="27794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453026" y="2651"/>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MACRO FACTORS</a:t>
          </a:r>
        </a:p>
      </dsp:txBody>
      <dsp:txXfrm>
        <a:off x="3485331" y="34956"/>
        <a:ext cx="1258937" cy="597163"/>
      </dsp:txXfrm>
    </dsp:sp>
    <dsp:sp modelId="{0D5B4DE8-B611-4A99-BE76-DFF55598AAE9}">
      <dsp:nvSpPr>
        <dsp:cNvPr id="0" name=""/>
        <dsp:cNvSpPr/>
      </dsp:nvSpPr>
      <dsp:spPr>
        <a:xfrm>
          <a:off x="1050788"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BUSINESS CYCLES</a:t>
          </a:r>
        </a:p>
      </dsp:txBody>
      <dsp:txXfrm>
        <a:off x="1083093" y="974674"/>
        <a:ext cx="1258937" cy="597163"/>
      </dsp:txXfrm>
    </dsp:sp>
    <dsp:sp modelId="{C6C99EA9-0485-4FBB-88D7-BC4F71D8E24B}">
      <dsp:nvSpPr>
        <dsp:cNvPr id="0" name=""/>
        <dsp:cNvSpPr/>
      </dsp:nvSpPr>
      <dsp:spPr>
        <a:xfrm>
          <a:off x="2652280"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EMPLOYMENT</a:t>
          </a:r>
        </a:p>
      </dsp:txBody>
      <dsp:txXfrm>
        <a:off x="2684585" y="974674"/>
        <a:ext cx="1258937" cy="597163"/>
      </dsp:txXfrm>
    </dsp:sp>
    <dsp:sp modelId="{C68B2359-FB16-4D53-8422-0C65A0EFB055}">
      <dsp:nvSpPr>
        <dsp:cNvPr id="0" name=""/>
        <dsp:cNvSpPr/>
      </dsp:nvSpPr>
      <dsp:spPr>
        <a:xfrm>
          <a:off x="2983167" y="1882088"/>
          <a:ext cx="1323547" cy="66177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FRICTIONAL</a:t>
          </a:r>
        </a:p>
      </dsp:txBody>
      <dsp:txXfrm>
        <a:off x="2983167" y="1882088"/>
        <a:ext cx="1323547" cy="661773"/>
      </dsp:txXfrm>
    </dsp:sp>
    <dsp:sp modelId="{19D13763-58D0-4C5A-8056-CC443735B319}">
      <dsp:nvSpPr>
        <dsp:cNvPr id="0" name=""/>
        <dsp:cNvSpPr/>
      </dsp:nvSpPr>
      <dsp:spPr>
        <a:xfrm>
          <a:off x="2983167" y="2821806"/>
          <a:ext cx="1323547" cy="66177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STRUCTURAL</a:t>
          </a:r>
        </a:p>
      </dsp:txBody>
      <dsp:txXfrm>
        <a:off x="2983167" y="2821806"/>
        <a:ext cx="1323547" cy="661773"/>
      </dsp:txXfrm>
    </dsp:sp>
    <dsp:sp modelId="{347BFF3C-35AE-4319-B1BE-B3E494FD7CC3}">
      <dsp:nvSpPr>
        <dsp:cNvPr id="0" name=""/>
        <dsp:cNvSpPr/>
      </dsp:nvSpPr>
      <dsp:spPr>
        <a:xfrm>
          <a:off x="2983167" y="3761525"/>
          <a:ext cx="1323547" cy="66177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CYCLICAL</a:t>
          </a:r>
        </a:p>
      </dsp:txBody>
      <dsp:txXfrm>
        <a:off x="2983167" y="3761525"/>
        <a:ext cx="1323547" cy="661773"/>
      </dsp:txXfrm>
    </dsp:sp>
    <dsp:sp modelId="{57AF6EF6-E8A1-40B8-B18C-5C255B7797C4}">
      <dsp:nvSpPr>
        <dsp:cNvPr id="0" name=""/>
        <dsp:cNvSpPr/>
      </dsp:nvSpPr>
      <dsp:spPr>
        <a:xfrm>
          <a:off x="4253772"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ECONOMIC INDICATORS</a:t>
          </a:r>
        </a:p>
      </dsp:txBody>
      <dsp:txXfrm>
        <a:off x="4286077" y="974674"/>
        <a:ext cx="1258937" cy="597163"/>
      </dsp:txXfrm>
    </dsp:sp>
    <dsp:sp modelId="{8C58F063-0E3D-4DD3-98DE-56FEA63E6F27}">
      <dsp:nvSpPr>
        <dsp:cNvPr id="0" name=""/>
        <dsp:cNvSpPr/>
      </dsp:nvSpPr>
      <dsp:spPr>
        <a:xfrm>
          <a:off x="5855264"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CURRENCY STABILITY</a:t>
          </a:r>
        </a:p>
      </dsp:txBody>
      <dsp:txXfrm>
        <a:off x="5887569" y="974674"/>
        <a:ext cx="1258937" cy="59716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80B8A-3A00-423E-B911-14CE58B620E2}">
      <dsp:nvSpPr>
        <dsp:cNvPr id="0" name=""/>
        <dsp:cNvSpPr/>
      </dsp:nvSpPr>
      <dsp:spPr>
        <a:xfrm>
          <a:off x="6285467"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C4E624E-3F21-4866-8883-9FC6757F2A2B}">
      <dsp:nvSpPr>
        <dsp:cNvPr id="0" name=""/>
        <dsp:cNvSpPr/>
      </dsp:nvSpPr>
      <dsp:spPr>
        <a:xfrm>
          <a:off x="6285467"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6111A36-6817-41FF-9519-53D65F221382}">
      <dsp:nvSpPr>
        <dsp:cNvPr id="0" name=""/>
        <dsp:cNvSpPr/>
      </dsp:nvSpPr>
      <dsp:spPr>
        <a:xfrm>
          <a:off x="3904464" y="841584"/>
          <a:ext cx="3054078" cy="353364"/>
        </a:xfrm>
        <a:custGeom>
          <a:avLst/>
          <a:gdLst/>
          <a:ahLst/>
          <a:cxnLst/>
          <a:rect l="0" t="0" r="0" b="0"/>
          <a:pathLst>
            <a:path>
              <a:moveTo>
                <a:pt x="0" y="0"/>
              </a:moveTo>
              <a:lnTo>
                <a:pt x="0" y="176682"/>
              </a:lnTo>
              <a:lnTo>
                <a:pt x="3054078" y="176682"/>
              </a:lnTo>
              <a:lnTo>
                <a:pt x="3054078" y="35336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F8002C2-C27E-4407-BD09-9B43DD512261}">
      <dsp:nvSpPr>
        <dsp:cNvPr id="0" name=""/>
        <dsp:cNvSpPr/>
      </dsp:nvSpPr>
      <dsp:spPr>
        <a:xfrm>
          <a:off x="3904464"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2886437"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850385" y="841584"/>
          <a:ext cx="3054078" cy="353364"/>
        </a:xfrm>
        <a:custGeom>
          <a:avLst/>
          <a:gdLst/>
          <a:ahLst/>
          <a:cxnLst/>
          <a:rect l="0" t="0" r="0" b="0"/>
          <a:pathLst>
            <a:path>
              <a:moveTo>
                <a:pt x="3054078" y="0"/>
              </a:moveTo>
              <a:lnTo>
                <a:pt x="3054078" y="176682"/>
              </a:lnTo>
              <a:lnTo>
                <a:pt x="0" y="176682"/>
              </a:lnTo>
              <a:lnTo>
                <a:pt x="0" y="35336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063120"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MACRO FACTORS</a:t>
          </a:r>
        </a:p>
      </dsp:txBody>
      <dsp:txXfrm>
        <a:off x="3104191" y="41311"/>
        <a:ext cx="1600545" cy="759201"/>
      </dsp:txXfrm>
    </dsp:sp>
    <dsp:sp modelId="{0D5B4DE8-B611-4A99-BE76-DFF55598AAE9}">
      <dsp:nvSpPr>
        <dsp:cNvPr id="0" name=""/>
        <dsp:cNvSpPr/>
      </dsp:nvSpPr>
      <dsp:spPr>
        <a:xfrm>
          <a:off x="9041"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BUSINESS CYCLES</a:t>
          </a:r>
        </a:p>
      </dsp:txBody>
      <dsp:txXfrm>
        <a:off x="50112" y="1236019"/>
        <a:ext cx="1600545" cy="759201"/>
      </dsp:txXfrm>
    </dsp:sp>
    <dsp:sp modelId="{C6C99EA9-0485-4FBB-88D7-BC4F71D8E24B}">
      <dsp:nvSpPr>
        <dsp:cNvPr id="0" name=""/>
        <dsp:cNvSpPr/>
      </dsp:nvSpPr>
      <dsp:spPr>
        <a:xfrm>
          <a:off x="2045093"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EMPLOYMENT</a:t>
          </a:r>
        </a:p>
      </dsp:txBody>
      <dsp:txXfrm>
        <a:off x="2086164" y="1236019"/>
        <a:ext cx="1600545" cy="759201"/>
      </dsp:txXfrm>
    </dsp:sp>
    <dsp:sp modelId="{57AF6EF6-E8A1-40B8-B18C-5C255B7797C4}">
      <dsp:nvSpPr>
        <dsp:cNvPr id="0" name=""/>
        <dsp:cNvSpPr/>
      </dsp:nvSpPr>
      <dsp:spPr>
        <a:xfrm>
          <a:off x="4081146"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ECONOMIC INDICATORS</a:t>
          </a:r>
        </a:p>
      </dsp:txBody>
      <dsp:txXfrm>
        <a:off x="4122217" y="1236019"/>
        <a:ext cx="1600545" cy="759201"/>
      </dsp:txXfrm>
    </dsp:sp>
    <dsp:sp modelId="{8C58F063-0E3D-4DD3-98DE-56FEA63E6F27}">
      <dsp:nvSpPr>
        <dsp:cNvPr id="0" name=""/>
        <dsp:cNvSpPr/>
      </dsp:nvSpPr>
      <dsp:spPr>
        <a:xfrm>
          <a:off x="6117198"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CURRENCY STABILITY</a:t>
          </a:r>
        </a:p>
      </dsp:txBody>
      <dsp:txXfrm>
        <a:off x="6158269" y="1236019"/>
        <a:ext cx="1600545" cy="759201"/>
      </dsp:txXfrm>
    </dsp:sp>
    <dsp:sp modelId="{9F6DCB44-58FF-4EF9-9465-F6D22B8A8A9C}">
      <dsp:nvSpPr>
        <dsp:cNvPr id="0" name=""/>
        <dsp:cNvSpPr/>
      </dsp:nvSpPr>
      <dsp:spPr>
        <a:xfrm>
          <a:off x="6537870" y="2389657"/>
          <a:ext cx="1682687" cy="84134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INFLATION</a:t>
          </a:r>
        </a:p>
      </dsp:txBody>
      <dsp:txXfrm>
        <a:off x="6537870" y="2389657"/>
        <a:ext cx="1682687" cy="841343"/>
      </dsp:txXfrm>
    </dsp:sp>
    <dsp:sp modelId="{BA823934-76C1-4C2A-8DA9-21F770D048B0}">
      <dsp:nvSpPr>
        <dsp:cNvPr id="0" name=""/>
        <dsp:cNvSpPr/>
      </dsp:nvSpPr>
      <dsp:spPr>
        <a:xfrm>
          <a:off x="6537870" y="3584365"/>
          <a:ext cx="1682687" cy="84134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DEFLATION</a:t>
          </a:r>
        </a:p>
      </dsp:txBody>
      <dsp:txXfrm>
        <a:off x="6537870" y="3584365"/>
        <a:ext cx="1682687" cy="84134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42F86-FDED-40C3-804C-A51D118B8BCA}">
      <dsp:nvSpPr>
        <dsp:cNvPr id="0" name=""/>
        <dsp:cNvSpPr/>
      </dsp:nvSpPr>
      <dsp:spPr>
        <a:xfrm>
          <a:off x="3700" y="1677105"/>
          <a:ext cx="1682660" cy="7343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rial" charset="0"/>
              <a:ea typeface="Arial" charset="0"/>
              <a:cs typeface="Arial" charset="0"/>
            </a:rPr>
            <a:t>Agricultural</a:t>
          </a:r>
        </a:p>
      </dsp:txBody>
      <dsp:txXfrm>
        <a:off x="3700" y="1677105"/>
        <a:ext cx="1682660" cy="489600"/>
      </dsp:txXfrm>
    </dsp:sp>
    <dsp:sp modelId="{A1E93C0F-23FB-4702-B882-9B77D4432D62}">
      <dsp:nvSpPr>
        <dsp:cNvPr id="0" name=""/>
        <dsp:cNvSpPr/>
      </dsp:nvSpPr>
      <dsp:spPr>
        <a:xfrm>
          <a:off x="348342" y="2166705"/>
          <a:ext cx="1682660" cy="979200"/>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latin typeface="Arial" charset="0"/>
              <a:ea typeface="Arial" charset="0"/>
              <a:cs typeface="Arial" charset="0"/>
            </a:rPr>
            <a:t>Working in fields</a:t>
          </a:r>
        </a:p>
      </dsp:txBody>
      <dsp:txXfrm>
        <a:off x="377022" y="2195385"/>
        <a:ext cx="1625300" cy="921840"/>
      </dsp:txXfrm>
    </dsp:sp>
    <dsp:sp modelId="{134DF817-70B5-402D-9DBD-4669CBFC36FA}">
      <dsp:nvSpPr>
        <dsp:cNvPr id="0" name=""/>
        <dsp:cNvSpPr/>
      </dsp:nvSpPr>
      <dsp:spPr>
        <a:xfrm>
          <a:off x="1941446" y="1712439"/>
          <a:ext cx="540780" cy="41893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41446" y="1796226"/>
        <a:ext cx="415100" cy="251359"/>
      </dsp:txXfrm>
    </dsp:sp>
    <dsp:sp modelId="{B9D6E12D-D8ED-48EB-ADE4-673BA20A9AE0}">
      <dsp:nvSpPr>
        <dsp:cNvPr id="0" name=""/>
        <dsp:cNvSpPr/>
      </dsp:nvSpPr>
      <dsp:spPr>
        <a:xfrm>
          <a:off x="2706702" y="1677105"/>
          <a:ext cx="1682660" cy="7343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rial" charset="0"/>
              <a:ea typeface="Arial" charset="0"/>
              <a:cs typeface="Arial" charset="0"/>
            </a:rPr>
            <a:t>Manufacturing</a:t>
          </a:r>
        </a:p>
      </dsp:txBody>
      <dsp:txXfrm>
        <a:off x="2706702" y="1677105"/>
        <a:ext cx="1682660" cy="489600"/>
      </dsp:txXfrm>
    </dsp:sp>
    <dsp:sp modelId="{FE72B310-DED6-4FD1-9F8F-C0BA3C59BC2B}">
      <dsp:nvSpPr>
        <dsp:cNvPr id="0" name=""/>
        <dsp:cNvSpPr/>
      </dsp:nvSpPr>
      <dsp:spPr>
        <a:xfrm>
          <a:off x="3051343" y="2166705"/>
          <a:ext cx="1682660" cy="979200"/>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latin typeface="Arial" charset="0"/>
              <a:ea typeface="Arial" charset="0"/>
              <a:cs typeface="Arial" charset="0"/>
            </a:rPr>
            <a:t>Working in factories</a:t>
          </a:r>
        </a:p>
      </dsp:txBody>
      <dsp:txXfrm>
        <a:off x="3080023" y="2195385"/>
        <a:ext cx="1625300" cy="921840"/>
      </dsp:txXfrm>
    </dsp:sp>
    <dsp:sp modelId="{5AD4C9A8-13B2-4062-993A-B056A5634054}">
      <dsp:nvSpPr>
        <dsp:cNvPr id="0" name=""/>
        <dsp:cNvSpPr/>
      </dsp:nvSpPr>
      <dsp:spPr>
        <a:xfrm>
          <a:off x="4644447" y="1712439"/>
          <a:ext cx="540780" cy="41893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644447" y="1796226"/>
        <a:ext cx="415100" cy="251359"/>
      </dsp:txXfrm>
    </dsp:sp>
    <dsp:sp modelId="{15209907-141F-431F-8F2A-2D95EE65F74E}">
      <dsp:nvSpPr>
        <dsp:cNvPr id="0" name=""/>
        <dsp:cNvSpPr/>
      </dsp:nvSpPr>
      <dsp:spPr>
        <a:xfrm>
          <a:off x="5409703" y="1677105"/>
          <a:ext cx="1682660" cy="7343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rial" charset="0"/>
              <a:ea typeface="Arial" charset="0"/>
              <a:cs typeface="Arial" charset="0"/>
            </a:rPr>
            <a:t>Service</a:t>
          </a:r>
        </a:p>
      </dsp:txBody>
      <dsp:txXfrm>
        <a:off x="5409703" y="1677105"/>
        <a:ext cx="1682660" cy="489600"/>
      </dsp:txXfrm>
    </dsp:sp>
    <dsp:sp modelId="{2E0E3CCD-C3AE-41A4-949A-F1BB386518F2}">
      <dsp:nvSpPr>
        <dsp:cNvPr id="0" name=""/>
        <dsp:cNvSpPr/>
      </dsp:nvSpPr>
      <dsp:spPr>
        <a:xfrm>
          <a:off x="5754344" y="2166705"/>
          <a:ext cx="1682660" cy="979200"/>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latin typeface="Arial" charset="0"/>
              <a:ea typeface="Arial" charset="0"/>
              <a:cs typeface="Arial" charset="0"/>
            </a:rPr>
            <a:t>Working in offices (online)</a:t>
          </a:r>
        </a:p>
      </dsp:txBody>
      <dsp:txXfrm>
        <a:off x="5783024" y="2195385"/>
        <a:ext cx="1625300" cy="9218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5D99B-85F9-4092-BF22-8DC98FC4D42D}">
      <dsp:nvSpPr>
        <dsp:cNvPr id="0" name=""/>
        <dsp:cNvSpPr/>
      </dsp:nvSpPr>
      <dsp:spPr>
        <a:xfrm>
          <a:off x="0" y="24748"/>
          <a:ext cx="4579620" cy="43320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cap="all" baseline="0">
              <a:solidFill>
                <a:sysClr val="window" lastClr="FFFFFF"/>
              </a:solidFill>
              <a:latin typeface="Helvetica Neue"/>
              <a:ea typeface="+mn-ea"/>
              <a:cs typeface="+mn-cs"/>
            </a:rPr>
            <a:t>Deposit</a:t>
          </a:r>
        </a:p>
      </dsp:txBody>
      <dsp:txXfrm>
        <a:off x="21147" y="45895"/>
        <a:ext cx="4537326" cy="390911"/>
      </dsp:txXfrm>
    </dsp:sp>
    <dsp:sp modelId="{B4A66BAA-287D-433B-A777-91BAA5B40A89}">
      <dsp:nvSpPr>
        <dsp:cNvPr id="0" name=""/>
        <dsp:cNvSpPr/>
      </dsp:nvSpPr>
      <dsp:spPr>
        <a:xfrm>
          <a:off x="0" y="457953"/>
          <a:ext cx="4579620" cy="67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ysClr val="windowText" lastClr="000000">
                  <a:hueOff val="0"/>
                  <a:satOff val="0"/>
                  <a:lumOff val="0"/>
                  <a:alphaOff val="0"/>
                </a:sysClr>
              </a:solidFill>
              <a:latin typeface="Helvetica Neue"/>
              <a:ea typeface="+mn-ea"/>
              <a:cs typeface="+mn-cs"/>
            </a:rPr>
            <a:t>Checks or cash</a:t>
          </a:r>
        </a:p>
        <a:p>
          <a:pPr marL="228600" lvl="1" indent="-228600" algn="l" defTabSz="889000">
            <a:lnSpc>
              <a:spcPct val="90000"/>
            </a:lnSpc>
            <a:spcBef>
              <a:spcPct val="0"/>
            </a:spcBef>
            <a:spcAft>
              <a:spcPct val="20000"/>
            </a:spcAft>
            <a:buChar char="•"/>
          </a:pPr>
          <a:r>
            <a:rPr lang="en-US" sz="2000" kern="1200">
              <a:solidFill>
                <a:sysClr val="windowText" lastClr="000000">
                  <a:hueOff val="0"/>
                  <a:satOff val="0"/>
                  <a:lumOff val="0"/>
                  <a:alphaOff val="0"/>
                </a:sysClr>
              </a:solidFill>
              <a:latin typeface="Helvetica Neue"/>
              <a:ea typeface="+mn-ea"/>
              <a:cs typeface="+mn-cs"/>
            </a:rPr>
            <a:t>Direct deposit</a:t>
          </a:r>
        </a:p>
      </dsp:txBody>
      <dsp:txXfrm>
        <a:off x="0" y="457953"/>
        <a:ext cx="4579620" cy="670162"/>
      </dsp:txXfrm>
    </dsp:sp>
    <dsp:sp modelId="{E8322E59-9711-4EAD-A7A9-821733655716}">
      <dsp:nvSpPr>
        <dsp:cNvPr id="0" name=""/>
        <dsp:cNvSpPr/>
      </dsp:nvSpPr>
      <dsp:spPr>
        <a:xfrm>
          <a:off x="0" y="1128115"/>
          <a:ext cx="4579620" cy="43320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cap="all" baseline="0">
              <a:solidFill>
                <a:sysClr val="window" lastClr="FFFFFF"/>
              </a:solidFill>
              <a:latin typeface="Helvetica Neue"/>
              <a:ea typeface="+mn-ea"/>
              <a:cs typeface="+mn-cs"/>
            </a:rPr>
            <a:t>Checking Account</a:t>
          </a:r>
        </a:p>
      </dsp:txBody>
      <dsp:txXfrm>
        <a:off x="21147" y="1149262"/>
        <a:ext cx="4537326" cy="390911"/>
      </dsp:txXfrm>
    </dsp:sp>
    <dsp:sp modelId="{CA8C8BBA-7643-4688-B494-E685E9211A95}">
      <dsp:nvSpPr>
        <dsp:cNvPr id="0" name=""/>
        <dsp:cNvSpPr/>
      </dsp:nvSpPr>
      <dsp:spPr>
        <a:xfrm>
          <a:off x="0" y="1561320"/>
          <a:ext cx="457962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ysClr val="windowText" lastClr="000000"/>
              </a:solidFill>
              <a:latin typeface="Helvetica Neue"/>
              <a:ea typeface="+mn-ea"/>
              <a:cs typeface="+mn-cs"/>
            </a:rPr>
            <a:t>Cash management</a:t>
          </a:r>
        </a:p>
      </dsp:txBody>
      <dsp:txXfrm>
        <a:off x="0" y="1561320"/>
        <a:ext cx="4579620" cy="579600"/>
      </dsp:txXfrm>
    </dsp:sp>
    <dsp:sp modelId="{1DD0CC91-DDE6-4386-B346-B2A74501E89D}">
      <dsp:nvSpPr>
        <dsp:cNvPr id="0" name=""/>
        <dsp:cNvSpPr/>
      </dsp:nvSpPr>
      <dsp:spPr>
        <a:xfrm>
          <a:off x="0" y="2140920"/>
          <a:ext cx="4579620" cy="43320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cap="all" baseline="0">
              <a:solidFill>
                <a:sysClr val="window" lastClr="FFFFFF"/>
              </a:solidFill>
              <a:latin typeface="Helvetica Neue"/>
              <a:ea typeface="+mn-ea"/>
              <a:cs typeface="+mn-cs"/>
            </a:rPr>
            <a:t>Withdrawal</a:t>
          </a:r>
        </a:p>
      </dsp:txBody>
      <dsp:txXfrm>
        <a:off x="21147" y="2162067"/>
        <a:ext cx="4537326" cy="390911"/>
      </dsp:txXfrm>
    </dsp:sp>
    <dsp:sp modelId="{74F7B6B0-A655-4988-8E62-292188D6E9B3}">
      <dsp:nvSpPr>
        <dsp:cNvPr id="0" name=""/>
        <dsp:cNvSpPr/>
      </dsp:nvSpPr>
      <dsp:spPr>
        <a:xfrm>
          <a:off x="0" y="2574125"/>
          <a:ext cx="4579620" cy="1992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ysClr val="windowText" lastClr="000000">
                  <a:hueOff val="0"/>
                  <a:satOff val="0"/>
                  <a:lumOff val="0"/>
                  <a:alphaOff val="0"/>
                </a:sysClr>
              </a:solidFill>
              <a:latin typeface="Helvetica Neue"/>
              <a:ea typeface="+mn-ea"/>
              <a:cs typeface="+mn-cs"/>
            </a:rPr>
            <a:t>Checks</a:t>
          </a:r>
        </a:p>
        <a:p>
          <a:pPr marL="228600" lvl="1" indent="-228600" algn="l" defTabSz="889000">
            <a:lnSpc>
              <a:spcPct val="90000"/>
            </a:lnSpc>
            <a:spcBef>
              <a:spcPct val="0"/>
            </a:spcBef>
            <a:spcAft>
              <a:spcPct val="20000"/>
            </a:spcAft>
            <a:buChar char="•"/>
          </a:pPr>
          <a:r>
            <a:rPr lang="en-US" sz="2000" kern="1200">
              <a:solidFill>
                <a:sysClr val="windowText" lastClr="000000">
                  <a:hueOff val="0"/>
                  <a:satOff val="0"/>
                  <a:lumOff val="0"/>
                  <a:alphaOff val="0"/>
                </a:sysClr>
              </a:solidFill>
              <a:latin typeface="Helvetica Neue"/>
              <a:ea typeface="+mn-ea"/>
              <a:cs typeface="+mn-cs"/>
            </a:rPr>
            <a:t>Automatic payment</a:t>
          </a:r>
        </a:p>
        <a:p>
          <a:pPr marL="228600" lvl="1" indent="-228600" algn="l" defTabSz="889000">
            <a:lnSpc>
              <a:spcPct val="90000"/>
            </a:lnSpc>
            <a:spcBef>
              <a:spcPct val="0"/>
            </a:spcBef>
            <a:spcAft>
              <a:spcPct val="20000"/>
            </a:spcAft>
            <a:buChar char="•"/>
          </a:pPr>
          <a:r>
            <a:rPr lang="en-US" sz="2000" kern="1200">
              <a:solidFill>
                <a:sysClr val="windowText" lastClr="000000">
                  <a:hueOff val="0"/>
                  <a:satOff val="0"/>
                  <a:lumOff val="0"/>
                  <a:alphaOff val="0"/>
                </a:sysClr>
              </a:solidFill>
              <a:latin typeface="Helvetica Neue"/>
              <a:ea typeface="+mn-ea"/>
              <a:cs typeface="+mn-cs"/>
            </a:rPr>
            <a:t>ATM</a:t>
          </a:r>
        </a:p>
        <a:p>
          <a:pPr marL="228600" lvl="1" indent="-228600" algn="l" defTabSz="889000">
            <a:lnSpc>
              <a:spcPct val="90000"/>
            </a:lnSpc>
            <a:spcBef>
              <a:spcPct val="0"/>
            </a:spcBef>
            <a:spcAft>
              <a:spcPct val="20000"/>
            </a:spcAft>
            <a:buChar char="•"/>
          </a:pPr>
          <a:r>
            <a:rPr lang="en-US" sz="2000" kern="1200">
              <a:solidFill>
                <a:sysClr val="windowText" lastClr="000000">
                  <a:hueOff val="0"/>
                  <a:satOff val="0"/>
                  <a:lumOff val="0"/>
                  <a:alphaOff val="0"/>
                </a:sysClr>
              </a:solidFill>
              <a:latin typeface="Helvetica Neue"/>
              <a:ea typeface="+mn-ea"/>
              <a:cs typeface="+mn-cs"/>
            </a:rPr>
            <a:t>Debit card</a:t>
          </a:r>
        </a:p>
        <a:p>
          <a:pPr marL="228600" lvl="1" indent="-228600" algn="l" defTabSz="889000">
            <a:lnSpc>
              <a:spcPct val="90000"/>
            </a:lnSpc>
            <a:spcBef>
              <a:spcPct val="0"/>
            </a:spcBef>
            <a:spcAft>
              <a:spcPct val="20000"/>
            </a:spcAft>
            <a:buChar char="•"/>
          </a:pPr>
          <a:r>
            <a:rPr lang="en-US" sz="2000" kern="1200">
              <a:solidFill>
                <a:sysClr val="windowText" lastClr="000000">
                  <a:hueOff val="0"/>
                  <a:satOff val="0"/>
                  <a:lumOff val="0"/>
                  <a:alphaOff val="0"/>
                </a:sysClr>
              </a:solidFill>
              <a:latin typeface="Helvetica Neue"/>
              <a:ea typeface="+mn-ea"/>
              <a:cs typeface="+mn-cs"/>
            </a:rPr>
            <a:t>Mobile pay</a:t>
          </a:r>
        </a:p>
        <a:p>
          <a:pPr marL="228600" lvl="1" indent="-228600" algn="l" defTabSz="889000">
            <a:lnSpc>
              <a:spcPct val="90000"/>
            </a:lnSpc>
            <a:spcBef>
              <a:spcPct val="0"/>
            </a:spcBef>
            <a:spcAft>
              <a:spcPct val="20000"/>
            </a:spcAft>
            <a:buChar char="•"/>
          </a:pPr>
          <a:r>
            <a:rPr lang="en-US" sz="2000" kern="1200" err="1">
              <a:solidFill>
                <a:sysClr val="windowText" lastClr="000000">
                  <a:hueOff val="0"/>
                  <a:satOff val="0"/>
                  <a:lumOff val="0"/>
                  <a:alphaOff val="0"/>
                </a:sysClr>
              </a:solidFill>
              <a:latin typeface="Helvetica Neue"/>
              <a:ea typeface="+mn-ea"/>
              <a:cs typeface="+mn-cs"/>
            </a:rPr>
            <a:t>Paypal</a:t>
          </a:r>
          <a:r>
            <a:rPr lang="en-US" sz="2000" kern="1200">
              <a:solidFill>
                <a:sysClr val="windowText" lastClr="000000">
                  <a:hueOff val="0"/>
                  <a:satOff val="0"/>
                  <a:lumOff val="0"/>
                  <a:alphaOff val="0"/>
                </a:sysClr>
              </a:solidFill>
              <a:latin typeface="Helvetica Neue"/>
              <a:ea typeface="+mn-ea"/>
              <a:cs typeface="+mn-cs"/>
            </a:rPr>
            <a:t>, </a:t>
          </a:r>
          <a:r>
            <a:rPr lang="en-US" sz="2000" kern="1200" err="1">
              <a:solidFill>
                <a:sysClr val="windowText" lastClr="000000">
                  <a:hueOff val="0"/>
                  <a:satOff val="0"/>
                  <a:lumOff val="0"/>
                  <a:alphaOff val="0"/>
                </a:sysClr>
              </a:solidFill>
              <a:latin typeface="Helvetica Neue"/>
              <a:ea typeface="+mn-ea"/>
              <a:cs typeface="+mn-cs"/>
            </a:rPr>
            <a:t>etc</a:t>
          </a:r>
          <a:endParaRPr lang="en-US" sz="2000" kern="1200">
            <a:solidFill>
              <a:sysClr val="windowText" lastClr="000000">
                <a:hueOff val="0"/>
                <a:satOff val="0"/>
                <a:lumOff val="0"/>
                <a:alphaOff val="0"/>
              </a:sysClr>
            </a:solidFill>
            <a:latin typeface="Helvetica Neue"/>
            <a:ea typeface="+mn-ea"/>
            <a:cs typeface="+mn-cs"/>
          </a:endParaRPr>
        </a:p>
      </dsp:txBody>
      <dsp:txXfrm>
        <a:off x="0" y="2574125"/>
        <a:ext cx="4579620" cy="1992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002C2-C27E-4407-BD09-9B43DD512261}">
      <dsp:nvSpPr>
        <dsp:cNvPr id="0" name=""/>
        <dsp:cNvSpPr/>
      </dsp:nvSpPr>
      <dsp:spPr>
        <a:xfrm>
          <a:off x="4114799" y="1960345"/>
          <a:ext cx="2911251" cy="505258"/>
        </a:xfrm>
        <a:custGeom>
          <a:avLst/>
          <a:gdLst/>
          <a:ahLst/>
          <a:cxnLst/>
          <a:rect l="0" t="0" r="0" b="0"/>
          <a:pathLst>
            <a:path>
              <a:moveTo>
                <a:pt x="0" y="0"/>
              </a:moveTo>
              <a:lnTo>
                <a:pt x="0" y="252629"/>
              </a:lnTo>
              <a:lnTo>
                <a:pt x="2911251" y="252629"/>
              </a:lnTo>
              <a:lnTo>
                <a:pt x="2911251" y="50525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4069079" y="1960345"/>
          <a:ext cx="91440" cy="505258"/>
        </a:xfrm>
        <a:custGeom>
          <a:avLst/>
          <a:gdLst/>
          <a:ahLst/>
          <a:cxnLst/>
          <a:rect l="0" t="0" r="0" b="0"/>
          <a:pathLst>
            <a:path>
              <a:moveTo>
                <a:pt x="45720" y="0"/>
              </a:moveTo>
              <a:lnTo>
                <a:pt x="45720" y="50525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1203548" y="1960345"/>
          <a:ext cx="2911251" cy="505258"/>
        </a:xfrm>
        <a:custGeom>
          <a:avLst/>
          <a:gdLst/>
          <a:ahLst/>
          <a:cxnLst/>
          <a:rect l="0" t="0" r="0" b="0"/>
          <a:pathLst>
            <a:path>
              <a:moveTo>
                <a:pt x="2911251" y="0"/>
              </a:moveTo>
              <a:lnTo>
                <a:pt x="2911251" y="252629"/>
              </a:lnTo>
              <a:lnTo>
                <a:pt x="0" y="252629"/>
              </a:lnTo>
              <a:lnTo>
                <a:pt x="0" y="50525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2911803" y="757349"/>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Helvetica Neue"/>
              <a:ea typeface="+mn-ea"/>
              <a:cs typeface="+mn-cs"/>
            </a:rPr>
            <a:t>DEFINE GOALS</a:t>
          </a:r>
        </a:p>
      </dsp:txBody>
      <dsp:txXfrm>
        <a:off x="2970528" y="816074"/>
        <a:ext cx="2288542" cy="1085546"/>
      </dsp:txXfrm>
    </dsp:sp>
    <dsp:sp modelId="{0D5B4DE8-B611-4A99-BE76-DFF55598AAE9}">
      <dsp:nvSpPr>
        <dsp:cNvPr id="0" name=""/>
        <dsp:cNvSpPr/>
      </dsp:nvSpPr>
      <dsp:spPr>
        <a:xfrm>
          <a:off x="552" y="2465604"/>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Helvetica Neue"/>
              <a:ea typeface="+mn-ea"/>
              <a:cs typeface="+mn-cs"/>
            </a:rPr>
            <a:t>SHORT-TERM</a:t>
          </a:r>
        </a:p>
      </dsp:txBody>
      <dsp:txXfrm>
        <a:off x="59277" y="2524329"/>
        <a:ext cx="2288542" cy="1085546"/>
      </dsp:txXfrm>
    </dsp:sp>
    <dsp:sp modelId="{C6C99EA9-0485-4FBB-88D7-BC4F71D8E24B}">
      <dsp:nvSpPr>
        <dsp:cNvPr id="0" name=""/>
        <dsp:cNvSpPr/>
      </dsp:nvSpPr>
      <dsp:spPr>
        <a:xfrm>
          <a:off x="2911803" y="2465604"/>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Helvetica Neue"/>
              <a:ea typeface="+mn-ea"/>
              <a:cs typeface="+mn-cs"/>
            </a:rPr>
            <a:t>INTERMEDIATE-TERM</a:t>
          </a:r>
        </a:p>
      </dsp:txBody>
      <dsp:txXfrm>
        <a:off x="2970528" y="2524329"/>
        <a:ext cx="2288542" cy="1085546"/>
      </dsp:txXfrm>
    </dsp:sp>
    <dsp:sp modelId="{57AF6EF6-E8A1-40B8-B18C-5C255B7797C4}">
      <dsp:nvSpPr>
        <dsp:cNvPr id="0" name=""/>
        <dsp:cNvSpPr/>
      </dsp:nvSpPr>
      <dsp:spPr>
        <a:xfrm>
          <a:off x="5823054" y="2465604"/>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Helvetica Neue"/>
              <a:ea typeface="+mn-ea"/>
              <a:cs typeface="+mn-cs"/>
            </a:rPr>
            <a:t>LONG-TERM</a:t>
          </a:r>
        </a:p>
      </dsp:txBody>
      <dsp:txXfrm>
        <a:off x="5881779" y="2524329"/>
        <a:ext cx="2288542" cy="10855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3ACD3-802A-4B47-BC83-9529352C01E2}">
      <dsp:nvSpPr>
        <dsp:cNvPr id="0" name=""/>
        <dsp:cNvSpPr/>
      </dsp:nvSpPr>
      <dsp:spPr>
        <a:xfrm>
          <a:off x="1131" y="1790848"/>
          <a:ext cx="1371004" cy="685502"/>
        </a:xfrm>
        <a:prstGeom prst="roundRect">
          <a:avLst/>
        </a:prstGeom>
        <a:solidFill>
          <a:srgbClr val="1B2B51"/>
        </a:solidFill>
        <a:ln>
          <a:solidFill>
            <a:srgbClr val="1B2B5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Savings Markets</a:t>
          </a:r>
        </a:p>
      </dsp:txBody>
      <dsp:txXfrm>
        <a:off x="34594" y="1824311"/>
        <a:ext cx="1304078" cy="618576"/>
      </dsp:txXfrm>
    </dsp:sp>
    <dsp:sp modelId="{18EC42D5-60CA-4904-89F4-91C6EA3F0CBF}">
      <dsp:nvSpPr>
        <dsp:cNvPr id="0" name=""/>
        <dsp:cNvSpPr/>
      </dsp:nvSpPr>
      <dsp:spPr>
        <a:xfrm rot="19457599">
          <a:off x="1308657" y="1922060"/>
          <a:ext cx="675358" cy="28916"/>
        </a:xfrm>
        <a:custGeom>
          <a:avLst/>
          <a:gdLst/>
          <a:ahLst/>
          <a:cxnLst/>
          <a:rect l="0" t="0" r="0" b="0"/>
          <a:pathLst>
            <a:path>
              <a:moveTo>
                <a:pt x="0" y="22412"/>
              </a:moveTo>
              <a:lnTo>
                <a:pt x="1046909" y="22412"/>
              </a:lnTo>
            </a:path>
          </a:pathLst>
        </a:custGeom>
        <a:noFill/>
        <a:ln w="9525" cap="flat" cmpd="sng" algn="ctr">
          <a:solidFill>
            <a:srgbClr val="4F81BD">
              <a:shade val="6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1622772" y="1932662"/>
        <a:ext cx="0" cy="0"/>
      </dsp:txXfrm>
    </dsp:sp>
    <dsp:sp modelId="{FF1663D4-629B-48B3-99B2-58049DF2DCDC}">
      <dsp:nvSpPr>
        <dsp:cNvPr id="0" name=""/>
        <dsp:cNvSpPr/>
      </dsp:nvSpPr>
      <dsp:spPr>
        <a:xfrm>
          <a:off x="1920537" y="1396684"/>
          <a:ext cx="1371004" cy="685502"/>
        </a:xfrm>
        <a:prstGeom prst="roundRect">
          <a:avLst/>
        </a:prstGeom>
        <a:solidFill>
          <a:srgbClr val="1B2B51"/>
        </a:solidFill>
        <a:ln>
          <a:solidFill>
            <a:srgbClr val="1B2B5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Money Markets</a:t>
          </a:r>
        </a:p>
      </dsp:txBody>
      <dsp:txXfrm>
        <a:off x="1954000" y="1430147"/>
        <a:ext cx="1304078" cy="618576"/>
      </dsp:txXfrm>
    </dsp:sp>
    <dsp:sp modelId="{DD8A89AF-CF26-4328-93DC-FED16584FBC7}">
      <dsp:nvSpPr>
        <dsp:cNvPr id="0" name=""/>
        <dsp:cNvSpPr/>
      </dsp:nvSpPr>
      <dsp:spPr>
        <a:xfrm>
          <a:off x="3291542" y="1724978"/>
          <a:ext cx="548401" cy="28916"/>
        </a:xfrm>
        <a:custGeom>
          <a:avLst/>
          <a:gdLst/>
          <a:ahLst/>
          <a:cxnLst/>
          <a:rect l="0" t="0" r="0" b="0"/>
          <a:pathLst>
            <a:path>
              <a:moveTo>
                <a:pt x="0" y="22412"/>
              </a:moveTo>
              <a:lnTo>
                <a:pt x="850106" y="2241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3552033" y="1725726"/>
        <a:ext cx="0" cy="0"/>
      </dsp:txXfrm>
    </dsp:sp>
    <dsp:sp modelId="{C756B290-8483-4FBD-8461-1137A330E2D2}">
      <dsp:nvSpPr>
        <dsp:cNvPr id="0" name=""/>
        <dsp:cNvSpPr/>
      </dsp:nvSpPr>
      <dsp:spPr>
        <a:xfrm>
          <a:off x="3839944" y="1396684"/>
          <a:ext cx="1371004" cy="685502"/>
        </a:xfrm>
        <a:prstGeom prst="roundRect">
          <a:avLst/>
        </a:prstGeom>
        <a:solidFill>
          <a:srgbClr val="1B2B51"/>
        </a:solidFill>
        <a:ln>
          <a:solidFill>
            <a:srgbClr val="1B2B5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Short-term</a:t>
          </a:r>
        </a:p>
      </dsp:txBody>
      <dsp:txXfrm>
        <a:off x="3873407" y="1430147"/>
        <a:ext cx="1304078" cy="618576"/>
      </dsp:txXfrm>
    </dsp:sp>
    <dsp:sp modelId="{5A389EE4-A84E-4DFF-9FF1-A89C6E6FDF94}">
      <dsp:nvSpPr>
        <dsp:cNvPr id="0" name=""/>
        <dsp:cNvSpPr/>
      </dsp:nvSpPr>
      <dsp:spPr>
        <a:xfrm rot="2142401">
          <a:off x="1308657" y="2316223"/>
          <a:ext cx="675358" cy="28916"/>
        </a:xfrm>
        <a:custGeom>
          <a:avLst/>
          <a:gdLst/>
          <a:ahLst/>
          <a:cxnLst/>
          <a:rect l="0" t="0" r="0" b="0"/>
          <a:pathLst>
            <a:path>
              <a:moveTo>
                <a:pt x="0" y="22412"/>
              </a:moveTo>
              <a:lnTo>
                <a:pt x="1046909" y="22412"/>
              </a:lnTo>
            </a:path>
          </a:pathLst>
        </a:custGeom>
        <a:noFill/>
        <a:ln w="9525" cap="flat" cmpd="sng" algn="ctr">
          <a:solidFill>
            <a:srgbClr val="4F81BD">
              <a:shade val="6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1642480" y="2307117"/>
        <a:ext cx="0" cy="0"/>
      </dsp:txXfrm>
    </dsp:sp>
    <dsp:sp modelId="{F22619B4-78EF-4FA5-862C-4DB913764FAB}">
      <dsp:nvSpPr>
        <dsp:cNvPr id="0" name=""/>
        <dsp:cNvSpPr/>
      </dsp:nvSpPr>
      <dsp:spPr>
        <a:xfrm>
          <a:off x="1920537" y="2185012"/>
          <a:ext cx="1371004" cy="685502"/>
        </a:xfrm>
        <a:prstGeom prst="roundRect">
          <a:avLst/>
        </a:prstGeom>
        <a:solidFill>
          <a:srgbClr val="1B2B51"/>
        </a:solidFill>
        <a:ln>
          <a:solidFill>
            <a:srgbClr val="1B2B5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Capital Markets</a:t>
          </a:r>
        </a:p>
      </dsp:txBody>
      <dsp:txXfrm>
        <a:off x="1954000" y="2218475"/>
        <a:ext cx="1304078" cy="618576"/>
      </dsp:txXfrm>
    </dsp:sp>
    <dsp:sp modelId="{567895E9-C363-41A0-83A4-B04CD813E9A7}">
      <dsp:nvSpPr>
        <dsp:cNvPr id="0" name=""/>
        <dsp:cNvSpPr/>
      </dsp:nvSpPr>
      <dsp:spPr>
        <a:xfrm>
          <a:off x="3291542" y="2513305"/>
          <a:ext cx="548401" cy="28916"/>
        </a:xfrm>
        <a:custGeom>
          <a:avLst/>
          <a:gdLst/>
          <a:ahLst/>
          <a:cxnLst/>
          <a:rect l="0" t="0" r="0" b="0"/>
          <a:pathLst>
            <a:path>
              <a:moveTo>
                <a:pt x="0" y="22412"/>
              </a:moveTo>
              <a:lnTo>
                <a:pt x="850106" y="2241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3552033" y="2514053"/>
        <a:ext cx="0" cy="0"/>
      </dsp:txXfrm>
    </dsp:sp>
    <dsp:sp modelId="{5B06779A-60AB-44CD-9907-E4BE8D8F04AE}">
      <dsp:nvSpPr>
        <dsp:cNvPr id="0" name=""/>
        <dsp:cNvSpPr/>
      </dsp:nvSpPr>
      <dsp:spPr>
        <a:xfrm>
          <a:off x="3839944" y="2185012"/>
          <a:ext cx="1371004" cy="685502"/>
        </a:xfrm>
        <a:prstGeom prst="roundRect">
          <a:avLst/>
        </a:prstGeom>
        <a:solidFill>
          <a:srgbClr val="1B2B51"/>
        </a:solidFill>
        <a:ln>
          <a:solidFill>
            <a:srgbClr val="1B2B5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Long-term</a:t>
          </a:r>
        </a:p>
      </dsp:txBody>
      <dsp:txXfrm>
        <a:off x="3873407" y="2218475"/>
        <a:ext cx="1304078" cy="61857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9F1D9-96D6-4675-B7A6-53E2E721AB6B}">
      <dsp:nvSpPr>
        <dsp:cNvPr id="0" name=""/>
        <dsp:cNvSpPr/>
      </dsp:nvSpPr>
      <dsp:spPr>
        <a:xfrm>
          <a:off x="6288707" y="2634274"/>
          <a:ext cx="252779" cy="775191"/>
        </a:xfrm>
        <a:custGeom>
          <a:avLst/>
          <a:gdLst/>
          <a:ahLst/>
          <a:cxnLst/>
          <a:rect l="0" t="0" r="0" b="0"/>
          <a:pathLst>
            <a:path>
              <a:moveTo>
                <a:pt x="0" y="0"/>
              </a:moveTo>
              <a:lnTo>
                <a:pt x="0" y="775191"/>
              </a:lnTo>
              <a:lnTo>
                <a:pt x="252779" y="77519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F1BCC0E-528D-43D6-91CE-DEAB5CEFF7CF}">
      <dsp:nvSpPr>
        <dsp:cNvPr id="0" name=""/>
        <dsp:cNvSpPr/>
      </dsp:nvSpPr>
      <dsp:spPr>
        <a:xfrm>
          <a:off x="3904150" y="1437783"/>
          <a:ext cx="3058637" cy="353891"/>
        </a:xfrm>
        <a:custGeom>
          <a:avLst/>
          <a:gdLst/>
          <a:ahLst/>
          <a:cxnLst/>
          <a:rect l="0" t="0" r="0" b="0"/>
          <a:pathLst>
            <a:path>
              <a:moveTo>
                <a:pt x="0" y="0"/>
              </a:moveTo>
              <a:lnTo>
                <a:pt x="0" y="176945"/>
              </a:lnTo>
              <a:lnTo>
                <a:pt x="3058637" y="176945"/>
              </a:lnTo>
              <a:lnTo>
                <a:pt x="3058637" y="35389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A798B3C-89EE-4CAE-A7ED-89B353730A58}">
      <dsp:nvSpPr>
        <dsp:cNvPr id="0" name=""/>
        <dsp:cNvSpPr/>
      </dsp:nvSpPr>
      <dsp:spPr>
        <a:xfrm>
          <a:off x="4249615" y="2634274"/>
          <a:ext cx="252779" cy="775191"/>
        </a:xfrm>
        <a:custGeom>
          <a:avLst/>
          <a:gdLst/>
          <a:ahLst/>
          <a:cxnLst/>
          <a:rect l="0" t="0" r="0" b="0"/>
          <a:pathLst>
            <a:path>
              <a:moveTo>
                <a:pt x="0" y="0"/>
              </a:moveTo>
              <a:lnTo>
                <a:pt x="0" y="775191"/>
              </a:lnTo>
              <a:lnTo>
                <a:pt x="252779" y="77519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98EAD0C-C66E-4F13-BEA6-A2E98D7386D9}">
      <dsp:nvSpPr>
        <dsp:cNvPr id="0" name=""/>
        <dsp:cNvSpPr/>
      </dsp:nvSpPr>
      <dsp:spPr>
        <a:xfrm>
          <a:off x="3904150" y="1437783"/>
          <a:ext cx="1019545" cy="353891"/>
        </a:xfrm>
        <a:custGeom>
          <a:avLst/>
          <a:gdLst/>
          <a:ahLst/>
          <a:cxnLst/>
          <a:rect l="0" t="0" r="0" b="0"/>
          <a:pathLst>
            <a:path>
              <a:moveTo>
                <a:pt x="0" y="0"/>
              </a:moveTo>
              <a:lnTo>
                <a:pt x="0" y="176945"/>
              </a:lnTo>
              <a:lnTo>
                <a:pt x="1019545" y="176945"/>
              </a:lnTo>
              <a:lnTo>
                <a:pt x="1019545" y="35389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5576F83-3B70-4862-BE7F-C26580987710}">
      <dsp:nvSpPr>
        <dsp:cNvPr id="0" name=""/>
        <dsp:cNvSpPr/>
      </dsp:nvSpPr>
      <dsp:spPr>
        <a:xfrm>
          <a:off x="2210524" y="2634274"/>
          <a:ext cx="252779" cy="775191"/>
        </a:xfrm>
        <a:custGeom>
          <a:avLst/>
          <a:gdLst/>
          <a:ahLst/>
          <a:cxnLst/>
          <a:rect l="0" t="0" r="0" b="0"/>
          <a:pathLst>
            <a:path>
              <a:moveTo>
                <a:pt x="0" y="0"/>
              </a:moveTo>
              <a:lnTo>
                <a:pt x="0" y="775191"/>
              </a:lnTo>
              <a:lnTo>
                <a:pt x="252779" y="77519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F81D415-7B21-4F4B-9D87-0CB772FF06DC}">
      <dsp:nvSpPr>
        <dsp:cNvPr id="0" name=""/>
        <dsp:cNvSpPr/>
      </dsp:nvSpPr>
      <dsp:spPr>
        <a:xfrm>
          <a:off x="2884604" y="1437783"/>
          <a:ext cx="1019545" cy="353891"/>
        </a:xfrm>
        <a:custGeom>
          <a:avLst/>
          <a:gdLst/>
          <a:ahLst/>
          <a:cxnLst/>
          <a:rect l="0" t="0" r="0" b="0"/>
          <a:pathLst>
            <a:path>
              <a:moveTo>
                <a:pt x="1019545" y="0"/>
              </a:moveTo>
              <a:lnTo>
                <a:pt x="1019545" y="176945"/>
              </a:lnTo>
              <a:lnTo>
                <a:pt x="0" y="176945"/>
              </a:lnTo>
              <a:lnTo>
                <a:pt x="0" y="35389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C59EB06-B693-47B4-B163-B7088A21840B}">
      <dsp:nvSpPr>
        <dsp:cNvPr id="0" name=""/>
        <dsp:cNvSpPr/>
      </dsp:nvSpPr>
      <dsp:spPr>
        <a:xfrm>
          <a:off x="171433" y="2634274"/>
          <a:ext cx="252779" cy="775191"/>
        </a:xfrm>
        <a:custGeom>
          <a:avLst/>
          <a:gdLst/>
          <a:ahLst/>
          <a:cxnLst/>
          <a:rect l="0" t="0" r="0" b="0"/>
          <a:pathLst>
            <a:path>
              <a:moveTo>
                <a:pt x="0" y="0"/>
              </a:moveTo>
              <a:lnTo>
                <a:pt x="0" y="775191"/>
              </a:lnTo>
              <a:lnTo>
                <a:pt x="252779" y="77519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C9A1CDB-1686-4475-95E5-FF790E505C00}">
      <dsp:nvSpPr>
        <dsp:cNvPr id="0" name=""/>
        <dsp:cNvSpPr/>
      </dsp:nvSpPr>
      <dsp:spPr>
        <a:xfrm>
          <a:off x="845513" y="1437783"/>
          <a:ext cx="3058637" cy="353891"/>
        </a:xfrm>
        <a:custGeom>
          <a:avLst/>
          <a:gdLst/>
          <a:ahLst/>
          <a:cxnLst/>
          <a:rect l="0" t="0" r="0" b="0"/>
          <a:pathLst>
            <a:path>
              <a:moveTo>
                <a:pt x="3058637" y="0"/>
              </a:moveTo>
              <a:lnTo>
                <a:pt x="3058637" y="176945"/>
              </a:lnTo>
              <a:lnTo>
                <a:pt x="0" y="176945"/>
              </a:lnTo>
              <a:lnTo>
                <a:pt x="0" y="35389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C4FFC01-5DDE-4E63-88F2-11DFA8F4A740}">
      <dsp:nvSpPr>
        <dsp:cNvPr id="0" name=""/>
        <dsp:cNvSpPr/>
      </dsp:nvSpPr>
      <dsp:spPr>
        <a:xfrm>
          <a:off x="3061550" y="595183"/>
          <a:ext cx="1685199" cy="8425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Savings Institutions</a:t>
          </a:r>
        </a:p>
      </dsp:txBody>
      <dsp:txXfrm>
        <a:off x="3102682" y="636315"/>
        <a:ext cx="1602935" cy="760335"/>
      </dsp:txXfrm>
    </dsp:sp>
    <dsp:sp modelId="{19EB3317-4274-4A51-BC97-F8EF882A4A29}">
      <dsp:nvSpPr>
        <dsp:cNvPr id="0" name=""/>
        <dsp:cNvSpPr/>
      </dsp:nvSpPr>
      <dsp:spPr>
        <a:xfrm>
          <a:off x="2913" y="1791675"/>
          <a:ext cx="1685199" cy="8425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Credit Unions</a:t>
          </a:r>
        </a:p>
      </dsp:txBody>
      <dsp:txXfrm>
        <a:off x="44045" y="1832807"/>
        <a:ext cx="1602935" cy="760335"/>
      </dsp:txXfrm>
    </dsp:sp>
    <dsp:sp modelId="{F6875775-1133-44CC-AB53-CAFC6ADFCD5C}">
      <dsp:nvSpPr>
        <dsp:cNvPr id="0" name=""/>
        <dsp:cNvSpPr/>
      </dsp:nvSpPr>
      <dsp:spPr>
        <a:xfrm>
          <a:off x="424213" y="2988166"/>
          <a:ext cx="1685199" cy="8425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Member saving and borrowing</a:t>
          </a:r>
        </a:p>
      </dsp:txBody>
      <dsp:txXfrm>
        <a:off x="465345" y="3029298"/>
        <a:ext cx="1602935" cy="760335"/>
      </dsp:txXfrm>
    </dsp:sp>
    <dsp:sp modelId="{9CDDEFF8-6E6F-422D-ADB5-74575271305E}">
      <dsp:nvSpPr>
        <dsp:cNvPr id="0" name=""/>
        <dsp:cNvSpPr/>
      </dsp:nvSpPr>
      <dsp:spPr>
        <a:xfrm>
          <a:off x="2042004" y="1791675"/>
          <a:ext cx="1685199" cy="8425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Retail Banks</a:t>
          </a:r>
        </a:p>
      </dsp:txBody>
      <dsp:txXfrm>
        <a:off x="2083136" y="1832807"/>
        <a:ext cx="1602935" cy="760335"/>
      </dsp:txXfrm>
    </dsp:sp>
    <dsp:sp modelId="{84AF3700-EAAF-499F-ADE8-EDEC7BAB3C31}">
      <dsp:nvSpPr>
        <dsp:cNvPr id="0" name=""/>
        <dsp:cNvSpPr/>
      </dsp:nvSpPr>
      <dsp:spPr>
        <a:xfrm>
          <a:off x="2463304" y="2988166"/>
          <a:ext cx="1685199" cy="8425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Consumer saving and borrowing</a:t>
          </a:r>
        </a:p>
      </dsp:txBody>
      <dsp:txXfrm>
        <a:off x="2504436" y="3029298"/>
        <a:ext cx="1602935" cy="760335"/>
      </dsp:txXfrm>
    </dsp:sp>
    <dsp:sp modelId="{FE6DBD64-BE8C-4AF5-A23F-AC9A93D5B3F3}">
      <dsp:nvSpPr>
        <dsp:cNvPr id="0" name=""/>
        <dsp:cNvSpPr/>
      </dsp:nvSpPr>
      <dsp:spPr>
        <a:xfrm>
          <a:off x="4081096" y="1791675"/>
          <a:ext cx="1685199" cy="8425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Commercial Banks</a:t>
          </a:r>
        </a:p>
      </dsp:txBody>
      <dsp:txXfrm>
        <a:off x="4122228" y="1832807"/>
        <a:ext cx="1602935" cy="760335"/>
      </dsp:txXfrm>
    </dsp:sp>
    <dsp:sp modelId="{663D3ADB-5634-46EB-93B0-6C4DEE7F2619}">
      <dsp:nvSpPr>
        <dsp:cNvPr id="0" name=""/>
        <dsp:cNvSpPr/>
      </dsp:nvSpPr>
      <dsp:spPr>
        <a:xfrm>
          <a:off x="4502395" y="2988166"/>
          <a:ext cx="1685199" cy="8425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Business cash flow management</a:t>
          </a:r>
        </a:p>
      </dsp:txBody>
      <dsp:txXfrm>
        <a:off x="4543527" y="3029298"/>
        <a:ext cx="1602935" cy="760335"/>
      </dsp:txXfrm>
    </dsp:sp>
    <dsp:sp modelId="{D3F334A6-CFF1-4AD6-931F-3F7A1491212B}">
      <dsp:nvSpPr>
        <dsp:cNvPr id="0" name=""/>
        <dsp:cNvSpPr/>
      </dsp:nvSpPr>
      <dsp:spPr>
        <a:xfrm>
          <a:off x="6120187" y="1791675"/>
          <a:ext cx="1685199" cy="8425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Investment Banks</a:t>
          </a:r>
        </a:p>
      </dsp:txBody>
      <dsp:txXfrm>
        <a:off x="6161319" y="1832807"/>
        <a:ext cx="1602935" cy="760335"/>
      </dsp:txXfrm>
    </dsp:sp>
    <dsp:sp modelId="{B0133B42-4795-42FB-8E70-1EED3DF5AEAD}">
      <dsp:nvSpPr>
        <dsp:cNvPr id="0" name=""/>
        <dsp:cNvSpPr/>
      </dsp:nvSpPr>
      <dsp:spPr>
        <a:xfrm>
          <a:off x="6541487" y="2988166"/>
          <a:ext cx="1685199" cy="8425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Business long-term financing</a:t>
          </a:r>
        </a:p>
      </dsp:txBody>
      <dsp:txXfrm>
        <a:off x="6582619" y="3029298"/>
        <a:ext cx="1602935" cy="7603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31E93-99DA-4E09-AB86-7466548B274B}">
      <dsp:nvSpPr>
        <dsp:cNvPr id="0" name=""/>
        <dsp:cNvSpPr/>
      </dsp:nvSpPr>
      <dsp:spPr>
        <a:xfrm>
          <a:off x="4249415"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75B3A67-271B-4883-B200-DA11E966FF10}">
      <dsp:nvSpPr>
        <dsp:cNvPr id="0" name=""/>
        <dsp:cNvSpPr/>
      </dsp:nvSpPr>
      <dsp:spPr>
        <a:xfrm>
          <a:off x="4876770"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C655081-4817-4829-AB81-1FC226B1C898}">
      <dsp:nvSpPr>
        <dsp:cNvPr id="0" name=""/>
        <dsp:cNvSpPr/>
      </dsp:nvSpPr>
      <dsp:spPr>
        <a:xfrm>
          <a:off x="3904464"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639B11C-45CA-474E-BCFD-8B31B1913CA4}">
      <dsp:nvSpPr>
        <dsp:cNvPr id="0" name=""/>
        <dsp:cNvSpPr/>
      </dsp:nvSpPr>
      <dsp:spPr>
        <a:xfrm>
          <a:off x="2213362"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BBB7138-5AE0-4C40-80E4-59F83ABD9958}">
      <dsp:nvSpPr>
        <dsp:cNvPr id="0" name=""/>
        <dsp:cNvSpPr/>
      </dsp:nvSpPr>
      <dsp:spPr>
        <a:xfrm>
          <a:off x="2840717"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E156D0F-696B-4478-89B0-36CBD2F81C88}">
      <dsp:nvSpPr>
        <dsp:cNvPr id="0" name=""/>
        <dsp:cNvSpPr/>
      </dsp:nvSpPr>
      <dsp:spPr>
        <a:xfrm>
          <a:off x="2886437"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C4FFC01-5DDE-4E63-88F2-11DFA8F4A740}">
      <dsp:nvSpPr>
        <dsp:cNvPr id="0" name=""/>
        <dsp:cNvSpPr/>
      </dsp:nvSpPr>
      <dsp:spPr>
        <a:xfrm>
          <a:off x="3063120"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cap="all" baseline="0">
              <a:solidFill>
                <a:sysClr val="window" lastClr="FFFFFF"/>
              </a:solidFill>
              <a:latin typeface="Helvetica Neue"/>
              <a:ea typeface="+mn-ea"/>
              <a:cs typeface="+mn-cs"/>
            </a:rPr>
            <a:t>Borrowing</a:t>
          </a:r>
        </a:p>
      </dsp:txBody>
      <dsp:txXfrm>
        <a:off x="3104191" y="41311"/>
        <a:ext cx="1600545" cy="759201"/>
      </dsp:txXfrm>
    </dsp:sp>
    <dsp:sp modelId="{9A2F3078-CEA4-4FF2-A17B-5614EA6916B0}">
      <dsp:nvSpPr>
        <dsp:cNvPr id="0" name=""/>
        <dsp:cNvSpPr/>
      </dsp:nvSpPr>
      <dsp:spPr>
        <a:xfrm>
          <a:off x="2045093"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cap="all" baseline="0">
              <a:solidFill>
                <a:sysClr val="window" lastClr="FFFFFF"/>
              </a:solidFill>
              <a:latin typeface="Helvetica Neue"/>
              <a:ea typeface="+mn-ea"/>
              <a:cs typeface="+mn-cs"/>
            </a:rPr>
            <a:t>Credit</a:t>
          </a:r>
        </a:p>
      </dsp:txBody>
      <dsp:txXfrm>
        <a:off x="2086164" y="1236019"/>
        <a:ext cx="1600545" cy="759201"/>
      </dsp:txXfrm>
    </dsp:sp>
    <dsp:sp modelId="{A4238B20-6B33-4292-97B0-E0E8105A1F16}">
      <dsp:nvSpPr>
        <dsp:cNvPr id="0" name=""/>
        <dsp:cNvSpPr/>
      </dsp:nvSpPr>
      <dsp:spPr>
        <a:xfrm>
          <a:off x="2045093"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cap="all" baseline="0">
              <a:solidFill>
                <a:sysClr val="window" lastClr="FFFFFF"/>
              </a:solidFill>
              <a:latin typeface="Helvetica Neue"/>
              <a:ea typeface="+mn-ea"/>
              <a:cs typeface="+mn-cs"/>
            </a:rPr>
            <a:t>Finance recurring expenses</a:t>
          </a:r>
        </a:p>
      </dsp:txBody>
      <dsp:txXfrm>
        <a:off x="2086164" y="2430728"/>
        <a:ext cx="1600545" cy="759201"/>
      </dsp:txXfrm>
    </dsp:sp>
    <dsp:sp modelId="{7EED6B18-A6D8-4DAB-98AA-E2B5C1882FFF}">
      <dsp:nvSpPr>
        <dsp:cNvPr id="0" name=""/>
        <dsp:cNvSpPr/>
      </dsp:nvSpPr>
      <dsp:spPr>
        <a:xfrm>
          <a:off x="2465765"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cap="all" baseline="0">
              <a:solidFill>
                <a:sysClr val="window" lastClr="FFFFFF"/>
              </a:solidFill>
              <a:latin typeface="Helvetica Neue"/>
              <a:ea typeface="+mn-ea"/>
              <a:cs typeface="+mn-cs"/>
            </a:rPr>
            <a:t>Short-term</a:t>
          </a:r>
        </a:p>
      </dsp:txBody>
      <dsp:txXfrm>
        <a:off x="2506836" y="3625436"/>
        <a:ext cx="1600545" cy="759201"/>
      </dsp:txXfrm>
    </dsp:sp>
    <dsp:sp modelId="{A3549F88-DED1-4226-ADCA-EACDAF391F4E}">
      <dsp:nvSpPr>
        <dsp:cNvPr id="0" name=""/>
        <dsp:cNvSpPr/>
      </dsp:nvSpPr>
      <dsp:spPr>
        <a:xfrm>
          <a:off x="4081146"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cap="all" baseline="0">
              <a:solidFill>
                <a:sysClr val="window" lastClr="FFFFFF"/>
              </a:solidFill>
              <a:latin typeface="Helvetica Neue"/>
              <a:ea typeface="+mn-ea"/>
              <a:cs typeface="+mn-cs"/>
            </a:rPr>
            <a:t>Debt</a:t>
          </a:r>
        </a:p>
      </dsp:txBody>
      <dsp:txXfrm>
        <a:off x="4122217" y="1236019"/>
        <a:ext cx="1600545" cy="759201"/>
      </dsp:txXfrm>
    </dsp:sp>
    <dsp:sp modelId="{38957BF0-FC39-4379-8117-CA057EE297E3}">
      <dsp:nvSpPr>
        <dsp:cNvPr id="0" name=""/>
        <dsp:cNvSpPr/>
      </dsp:nvSpPr>
      <dsp:spPr>
        <a:xfrm>
          <a:off x="4081146"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cap="all" baseline="0">
              <a:solidFill>
                <a:sysClr val="window" lastClr="FFFFFF"/>
              </a:solidFill>
              <a:latin typeface="Helvetica Neue"/>
              <a:ea typeface="+mn-ea"/>
              <a:cs typeface="+mn-cs"/>
            </a:rPr>
            <a:t>Finance assets</a:t>
          </a:r>
        </a:p>
      </dsp:txBody>
      <dsp:txXfrm>
        <a:off x="4122217" y="2430728"/>
        <a:ext cx="1600545" cy="759201"/>
      </dsp:txXfrm>
    </dsp:sp>
    <dsp:sp modelId="{A1BD1434-73F6-45C1-8FD8-1C29D615A9EE}">
      <dsp:nvSpPr>
        <dsp:cNvPr id="0" name=""/>
        <dsp:cNvSpPr/>
      </dsp:nvSpPr>
      <dsp:spPr>
        <a:xfrm>
          <a:off x="4501818"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cap="all" baseline="0">
              <a:solidFill>
                <a:sysClr val="window" lastClr="FFFFFF"/>
              </a:solidFill>
              <a:latin typeface="Helvetica Neue"/>
              <a:ea typeface="+mn-ea"/>
              <a:cs typeface="+mn-cs"/>
            </a:rPr>
            <a:t>Long-term</a:t>
          </a:r>
        </a:p>
      </dsp:txBody>
      <dsp:txXfrm>
        <a:off x="4542889" y="3625436"/>
        <a:ext cx="1600545" cy="75920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DED06-D3E6-498F-8475-A284D348A283}">
      <dsp:nvSpPr>
        <dsp:cNvPr id="0" name=""/>
        <dsp:cNvSpPr/>
      </dsp:nvSpPr>
      <dsp:spPr>
        <a:xfrm>
          <a:off x="4249415"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D483236-FF2C-4520-A447-B91113B459E3}">
      <dsp:nvSpPr>
        <dsp:cNvPr id="0" name=""/>
        <dsp:cNvSpPr/>
      </dsp:nvSpPr>
      <dsp:spPr>
        <a:xfrm>
          <a:off x="4249415"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90C43FE-DE97-4C4F-B6FB-A77D829D4DB2}">
      <dsp:nvSpPr>
        <dsp:cNvPr id="0" name=""/>
        <dsp:cNvSpPr/>
      </dsp:nvSpPr>
      <dsp:spPr>
        <a:xfrm>
          <a:off x="3904464"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5BE0E4-23FA-4E4A-9884-9E68F11C307D}">
      <dsp:nvSpPr>
        <dsp:cNvPr id="0" name=""/>
        <dsp:cNvSpPr/>
      </dsp:nvSpPr>
      <dsp:spPr>
        <a:xfrm>
          <a:off x="2213362"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058DCD8-BE1B-43D9-8FA8-F3DB33488097}">
      <dsp:nvSpPr>
        <dsp:cNvPr id="0" name=""/>
        <dsp:cNvSpPr/>
      </dsp:nvSpPr>
      <dsp:spPr>
        <a:xfrm>
          <a:off x="2213362"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21E6922-21DB-40DF-A79D-FDAE4B0E8A91}">
      <dsp:nvSpPr>
        <dsp:cNvPr id="0" name=""/>
        <dsp:cNvSpPr/>
      </dsp:nvSpPr>
      <dsp:spPr>
        <a:xfrm>
          <a:off x="2886437"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C4FFC01-5DDE-4E63-88F2-11DFA8F4A740}">
      <dsp:nvSpPr>
        <dsp:cNvPr id="0" name=""/>
        <dsp:cNvSpPr/>
      </dsp:nvSpPr>
      <dsp:spPr>
        <a:xfrm>
          <a:off x="3063120"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Credit</a:t>
          </a:r>
        </a:p>
      </dsp:txBody>
      <dsp:txXfrm>
        <a:off x="3104191" y="41311"/>
        <a:ext cx="1600545" cy="759201"/>
      </dsp:txXfrm>
    </dsp:sp>
    <dsp:sp modelId="{5966FF75-511E-4624-9F51-40378567D4FD}">
      <dsp:nvSpPr>
        <dsp:cNvPr id="0" name=""/>
        <dsp:cNvSpPr/>
      </dsp:nvSpPr>
      <dsp:spPr>
        <a:xfrm>
          <a:off x="2045093"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Installment Credit</a:t>
          </a:r>
        </a:p>
      </dsp:txBody>
      <dsp:txXfrm>
        <a:off x="2086164" y="1236019"/>
        <a:ext cx="1600545" cy="759201"/>
      </dsp:txXfrm>
    </dsp:sp>
    <dsp:sp modelId="{D9B0F6AD-BAA7-489B-98D5-F58B41AC0F4C}">
      <dsp:nvSpPr>
        <dsp:cNvPr id="0" name=""/>
        <dsp:cNvSpPr/>
      </dsp:nvSpPr>
      <dsp:spPr>
        <a:xfrm>
          <a:off x="2465765"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One Vendor</a:t>
          </a:r>
        </a:p>
      </dsp:txBody>
      <dsp:txXfrm>
        <a:off x="2506836" y="2430728"/>
        <a:ext cx="1600545" cy="759201"/>
      </dsp:txXfrm>
    </dsp:sp>
    <dsp:sp modelId="{1E481F84-CF5D-401F-B7CB-9526B3C4302B}">
      <dsp:nvSpPr>
        <dsp:cNvPr id="0" name=""/>
        <dsp:cNvSpPr/>
      </dsp:nvSpPr>
      <dsp:spPr>
        <a:xfrm>
          <a:off x="2465765"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Specific Purchase</a:t>
          </a:r>
        </a:p>
      </dsp:txBody>
      <dsp:txXfrm>
        <a:off x="2506836" y="3625436"/>
        <a:ext cx="1600545" cy="759201"/>
      </dsp:txXfrm>
    </dsp:sp>
    <dsp:sp modelId="{30B632D5-E581-43BE-AB85-DEB02A47A7EC}">
      <dsp:nvSpPr>
        <dsp:cNvPr id="0" name=""/>
        <dsp:cNvSpPr/>
      </dsp:nvSpPr>
      <dsp:spPr>
        <a:xfrm>
          <a:off x="4081146"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Revolving Credit</a:t>
          </a:r>
        </a:p>
      </dsp:txBody>
      <dsp:txXfrm>
        <a:off x="4122217" y="1236019"/>
        <a:ext cx="1600545" cy="759201"/>
      </dsp:txXfrm>
    </dsp:sp>
    <dsp:sp modelId="{CAD53856-838B-40C8-8FE6-F2F7C0D4133D}">
      <dsp:nvSpPr>
        <dsp:cNvPr id="0" name=""/>
        <dsp:cNvSpPr/>
      </dsp:nvSpPr>
      <dsp:spPr>
        <a:xfrm>
          <a:off x="4501818"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Many Vendors</a:t>
          </a:r>
        </a:p>
      </dsp:txBody>
      <dsp:txXfrm>
        <a:off x="4542889" y="2430728"/>
        <a:ext cx="1600545" cy="759201"/>
      </dsp:txXfrm>
    </dsp:sp>
    <dsp:sp modelId="{A0B440D3-77E7-4CB1-82C5-4F3EFF7DD668}">
      <dsp:nvSpPr>
        <dsp:cNvPr id="0" name=""/>
        <dsp:cNvSpPr/>
      </dsp:nvSpPr>
      <dsp:spPr>
        <a:xfrm>
          <a:off x="4501818"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b="0" kern="1200" cap="all" baseline="0">
              <a:solidFill>
                <a:sysClr val="window" lastClr="FFFFFF"/>
              </a:solidFill>
              <a:latin typeface="Helvetica Neue"/>
              <a:ea typeface="+mn-ea"/>
              <a:cs typeface="+mn-cs"/>
            </a:rPr>
            <a:t>Bank Intermediary</a:t>
          </a:r>
        </a:p>
      </dsp:txBody>
      <dsp:txXfrm>
        <a:off x="4542889" y="3625436"/>
        <a:ext cx="1600545" cy="75920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32B8C-F79F-4D3C-8D91-848DD4E5C618}">
      <dsp:nvSpPr>
        <dsp:cNvPr id="0" name=""/>
        <dsp:cNvSpPr/>
      </dsp:nvSpPr>
      <dsp:spPr>
        <a:xfrm>
          <a:off x="5267441"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C7836F3-86B1-481E-ACFF-55153E9EF884}">
      <dsp:nvSpPr>
        <dsp:cNvPr id="0" name=""/>
        <dsp:cNvSpPr/>
      </dsp:nvSpPr>
      <dsp:spPr>
        <a:xfrm>
          <a:off x="4922490" y="2036292"/>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2C0C16F-D91B-4D07-B03B-60526527C43E}">
      <dsp:nvSpPr>
        <dsp:cNvPr id="0" name=""/>
        <dsp:cNvSpPr/>
      </dsp:nvSpPr>
      <dsp:spPr>
        <a:xfrm>
          <a:off x="3231388"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B51FD13-E8C3-408C-A004-AB81441EE93C}">
      <dsp:nvSpPr>
        <dsp:cNvPr id="0" name=""/>
        <dsp:cNvSpPr/>
      </dsp:nvSpPr>
      <dsp:spPr>
        <a:xfrm>
          <a:off x="3904464" y="2036292"/>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3A432B7-7E88-464E-8741-CA0D7871733E}">
      <dsp:nvSpPr>
        <dsp:cNvPr id="0" name=""/>
        <dsp:cNvSpPr/>
      </dsp:nvSpPr>
      <dsp:spPr>
        <a:xfrm>
          <a:off x="3395450" y="841584"/>
          <a:ext cx="1527039" cy="353364"/>
        </a:xfrm>
        <a:custGeom>
          <a:avLst/>
          <a:gdLst/>
          <a:ahLst/>
          <a:cxnLst/>
          <a:rect l="0" t="0" r="0" b="0"/>
          <a:pathLst>
            <a:path>
              <a:moveTo>
                <a:pt x="0" y="0"/>
              </a:moveTo>
              <a:lnTo>
                <a:pt x="0" y="176682"/>
              </a:lnTo>
              <a:lnTo>
                <a:pt x="1527039" y="176682"/>
              </a:lnTo>
              <a:lnTo>
                <a:pt x="1527039"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2FFBB46-7419-458E-9781-0A35D1C6240B}">
      <dsp:nvSpPr>
        <dsp:cNvPr id="0" name=""/>
        <dsp:cNvSpPr/>
      </dsp:nvSpPr>
      <dsp:spPr>
        <a:xfrm>
          <a:off x="1195336"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EEBF4FB-A424-4EAE-A6B4-15B0372B908B}">
      <dsp:nvSpPr>
        <dsp:cNvPr id="0" name=""/>
        <dsp:cNvSpPr/>
      </dsp:nvSpPr>
      <dsp:spPr>
        <a:xfrm>
          <a:off x="1822691"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82C6662-E167-4F58-8A3E-EF1EFA708725}">
      <dsp:nvSpPr>
        <dsp:cNvPr id="0" name=""/>
        <dsp:cNvSpPr/>
      </dsp:nvSpPr>
      <dsp:spPr>
        <a:xfrm>
          <a:off x="1868411" y="841584"/>
          <a:ext cx="1527039" cy="353364"/>
        </a:xfrm>
        <a:custGeom>
          <a:avLst/>
          <a:gdLst/>
          <a:ahLst/>
          <a:cxnLst/>
          <a:rect l="0" t="0" r="0" b="0"/>
          <a:pathLst>
            <a:path>
              <a:moveTo>
                <a:pt x="1527039" y="0"/>
              </a:moveTo>
              <a:lnTo>
                <a:pt x="1527039" y="176682"/>
              </a:lnTo>
              <a:lnTo>
                <a:pt x="0" y="176682"/>
              </a:lnTo>
              <a:lnTo>
                <a:pt x="0"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C4FFC01-5DDE-4E63-88F2-11DFA8F4A740}">
      <dsp:nvSpPr>
        <dsp:cNvPr id="0" name=""/>
        <dsp:cNvSpPr/>
      </dsp:nvSpPr>
      <dsp:spPr>
        <a:xfrm>
          <a:off x="2554106"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Credit</a:t>
          </a:r>
        </a:p>
      </dsp:txBody>
      <dsp:txXfrm>
        <a:off x="2595177" y="41311"/>
        <a:ext cx="1600545" cy="759201"/>
      </dsp:txXfrm>
    </dsp:sp>
    <dsp:sp modelId="{92B2E942-08BE-4BBD-8CD1-EF9D27559272}">
      <dsp:nvSpPr>
        <dsp:cNvPr id="0" name=""/>
        <dsp:cNvSpPr/>
      </dsp:nvSpPr>
      <dsp:spPr>
        <a:xfrm>
          <a:off x="1027067"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Installment Credit</a:t>
          </a:r>
        </a:p>
      </dsp:txBody>
      <dsp:txXfrm>
        <a:off x="1068138" y="1236019"/>
        <a:ext cx="1600545" cy="759201"/>
      </dsp:txXfrm>
    </dsp:sp>
    <dsp:sp modelId="{46C41805-3632-4EE7-ABFB-33BCADAA7BC5}">
      <dsp:nvSpPr>
        <dsp:cNvPr id="0" name=""/>
        <dsp:cNvSpPr/>
      </dsp:nvSpPr>
      <dsp:spPr>
        <a:xfrm>
          <a:off x="1027067"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Store Charge</a:t>
          </a:r>
        </a:p>
      </dsp:txBody>
      <dsp:txXfrm>
        <a:off x="1068138" y="2430728"/>
        <a:ext cx="1600545" cy="759201"/>
      </dsp:txXfrm>
    </dsp:sp>
    <dsp:sp modelId="{929F1F66-F1F6-4877-A557-28B5836C82FA}">
      <dsp:nvSpPr>
        <dsp:cNvPr id="0" name=""/>
        <dsp:cNvSpPr/>
      </dsp:nvSpPr>
      <dsp:spPr>
        <a:xfrm>
          <a:off x="1447739"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Payments arranged with vendor</a:t>
          </a:r>
        </a:p>
      </dsp:txBody>
      <dsp:txXfrm>
        <a:off x="1488810" y="3625436"/>
        <a:ext cx="1600545" cy="759201"/>
      </dsp:txXfrm>
    </dsp:sp>
    <dsp:sp modelId="{2B183B3C-4C9E-42D2-B368-91A3616655CF}">
      <dsp:nvSpPr>
        <dsp:cNvPr id="0" name=""/>
        <dsp:cNvSpPr/>
      </dsp:nvSpPr>
      <dsp:spPr>
        <a:xfrm>
          <a:off x="4081146"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Revolving Credit</a:t>
          </a:r>
        </a:p>
      </dsp:txBody>
      <dsp:txXfrm>
        <a:off x="4122217" y="1236019"/>
        <a:ext cx="1600545" cy="759201"/>
      </dsp:txXfrm>
    </dsp:sp>
    <dsp:sp modelId="{DB4A4D90-D0E8-4795-9C5D-BDF403313891}">
      <dsp:nvSpPr>
        <dsp:cNvPr id="0" name=""/>
        <dsp:cNvSpPr/>
      </dsp:nvSpPr>
      <dsp:spPr>
        <a:xfrm>
          <a:off x="3063120"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Charge Card</a:t>
          </a:r>
        </a:p>
      </dsp:txBody>
      <dsp:txXfrm>
        <a:off x="3104191" y="2430728"/>
        <a:ext cx="1600545" cy="759201"/>
      </dsp:txXfrm>
    </dsp:sp>
    <dsp:sp modelId="{514305AD-2A29-4BCE-8241-947EB1C4F080}">
      <dsp:nvSpPr>
        <dsp:cNvPr id="0" name=""/>
        <dsp:cNvSpPr/>
      </dsp:nvSpPr>
      <dsp:spPr>
        <a:xfrm>
          <a:off x="3483792"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Pay in full every cycle</a:t>
          </a:r>
        </a:p>
      </dsp:txBody>
      <dsp:txXfrm>
        <a:off x="3524863" y="3625436"/>
        <a:ext cx="1600545" cy="759201"/>
      </dsp:txXfrm>
    </dsp:sp>
    <dsp:sp modelId="{F7B007AE-0E07-4B2F-B78D-B53554A93ABA}">
      <dsp:nvSpPr>
        <dsp:cNvPr id="0" name=""/>
        <dsp:cNvSpPr/>
      </dsp:nvSpPr>
      <dsp:spPr>
        <a:xfrm>
          <a:off x="5099172"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Credit Card</a:t>
          </a:r>
        </a:p>
      </dsp:txBody>
      <dsp:txXfrm>
        <a:off x="5140243" y="2430728"/>
        <a:ext cx="1600545" cy="759201"/>
      </dsp:txXfrm>
    </dsp:sp>
    <dsp:sp modelId="{1C428E8C-0496-4ECE-BD5A-886116931CE1}">
      <dsp:nvSpPr>
        <dsp:cNvPr id="0" name=""/>
        <dsp:cNvSpPr/>
      </dsp:nvSpPr>
      <dsp:spPr>
        <a:xfrm>
          <a:off x="5519844"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cap="all" baseline="0">
              <a:solidFill>
                <a:sysClr val="window" lastClr="FFFFFF"/>
              </a:solidFill>
              <a:latin typeface="Helvetica Neue"/>
              <a:ea typeface="+mn-ea"/>
              <a:cs typeface="+mn-cs"/>
            </a:rPr>
            <a:t>Carry a balance</a:t>
          </a:r>
        </a:p>
      </dsp:txBody>
      <dsp:txXfrm>
        <a:off x="5560915" y="3625436"/>
        <a:ext cx="1600545" cy="75920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46FF0-1033-4837-AE07-09D276378857}">
      <dsp:nvSpPr>
        <dsp:cNvPr id="0" name=""/>
        <dsp:cNvSpPr/>
      </dsp:nvSpPr>
      <dsp:spPr>
        <a:xfrm>
          <a:off x="4249415"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3C173DB-7877-4364-8321-A78EB16AB2F4}">
      <dsp:nvSpPr>
        <dsp:cNvPr id="0" name=""/>
        <dsp:cNvSpPr/>
      </dsp:nvSpPr>
      <dsp:spPr>
        <a:xfrm>
          <a:off x="3904464"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69CA86B-4B7C-42C5-A3D1-37D7A0CA6261}">
      <dsp:nvSpPr>
        <dsp:cNvPr id="0" name=""/>
        <dsp:cNvSpPr/>
      </dsp:nvSpPr>
      <dsp:spPr>
        <a:xfrm>
          <a:off x="2213362"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2F96AB4-DDEE-4C20-BF53-043A2B1609F2}">
      <dsp:nvSpPr>
        <dsp:cNvPr id="0" name=""/>
        <dsp:cNvSpPr/>
      </dsp:nvSpPr>
      <dsp:spPr>
        <a:xfrm>
          <a:off x="2213362"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E8806A9-DF6F-441A-B908-D5D89CB93538}">
      <dsp:nvSpPr>
        <dsp:cNvPr id="0" name=""/>
        <dsp:cNvSpPr/>
      </dsp:nvSpPr>
      <dsp:spPr>
        <a:xfrm>
          <a:off x="2886437"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C4FFC01-5DDE-4E63-88F2-11DFA8F4A740}">
      <dsp:nvSpPr>
        <dsp:cNvPr id="0" name=""/>
        <dsp:cNvSpPr/>
      </dsp:nvSpPr>
      <dsp:spPr>
        <a:xfrm>
          <a:off x="3063120"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Credit Rating/Credit Score</a:t>
          </a:r>
          <a:endParaRPr lang="en-US" sz="1600" b="0" kern="1200" cap="all" baseline="0">
            <a:solidFill>
              <a:sysClr val="window" lastClr="FFFFFF"/>
            </a:solidFill>
            <a:latin typeface="Helvetica Neue"/>
            <a:ea typeface="+mn-ea"/>
            <a:cs typeface="+mn-cs"/>
          </a:endParaRPr>
        </a:p>
      </dsp:txBody>
      <dsp:txXfrm>
        <a:off x="3104191" y="41311"/>
        <a:ext cx="1600545" cy="759201"/>
      </dsp:txXfrm>
    </dsp:sp>
    <dsp:sp modelId="{72FAB993-86ED-440D-AC35-40920F045BF1}">
      <dsp:nvSpPr>
        <dsp:cNvPr id="0" name=""/>
        <dsp:cNvSpPr/>
      </dsp:nvSpPr>
      <dsp:spPr>
        <a:xfrm>
          <a:off x="2045093"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Payment History</a:t>
          </a:r>
        </a:p>
      </dsp:txBody>
      <dsp:txXfrm>
        <a:off x="2086164" y="1236019"/>
        <a:ext cx="1600545" cy="759201"/>
      </dsp:txXfrm>
    </dsp:sp>
    <dsp:sp modelId="{D35186B2-CAFC-4FEB-8AD3-103CBCDD41DB}">
      <dsp:nvSpPr>
        <dsp:cNvPr id="0" name=""/>
        <dsp:cNvSpPr/>
      </dsp:nvSpPr>
      <dsp:spPr>
        <a:xfrm>
          <a:off x="2465765"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Amount Currently Owed</a:t>
          </a:r>
        </a:p>
      </dsp:txBody>
      <dsp:txXfrm>
        <a:off x="2506836" y="2430728"/>
        <a:ext cx="1600545" cy="759201"/>
      </dsp:txXfrm>
    </dsp:sp>
    <dsp:sp modelId="{0A1C3361-ADCB-46FD-831B-10F24D4AE8D1}">
      <dsp:nvSpPr>
        <dsp:cNvPr id="0" name=""/>
        <dsp:cNvSpPr/>
      </dsp:nvSpPr>
      <dsp:spPr>
        <a:xfrm>
          <a:off x="2465765"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New (recent) Credit</a:t>
          </a:r>
        </a:p>
      </dsp:txBody>
      <dsp:txXfrm>
        <a:off x="2506836" y="3625436"/>
        <a:ext cx="1600545" cy="759201"/>
      </dsp:txXfrm>
    </dsp:sp>
    <dsp:sp modelId="{B6E2E633-3BF4-4131-962B-5B0C68D7FB4F}">
      <dsp:nvSpPr>
        <dsp:cNvPr id="0" name=""/>
        <dsp:cNvSpPr/>
      </dsp:nvSpPr>
      <dsp:spPr>
        <a:xfrm>
          <a:off x="4081146"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Length of Credit History</a:t>
          </a:r>
        </a:p>
      </dsp:txBody>
      <dsp:txXfrm>
        <a:off x="4122217" y="1236019"/>
        <a:ext cx="1600545" cy="759201"/>
      </dsp:txXfrm>
    </dsp:sp>
    <dsp:sp modelId="{09C5352F-D593-4DA4-B7EF-0181E4BD9D96}">
      <dsp:nvSpPr>
        <dsp:cNvPr id="0" name=""/>
        <dsp:cNvSpPr/>
      </dsp:nvSpPr>
      <dsp:spPr>
        <a:xfrm>
          <a:off x="4501818"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Types of Credit</a:t>
          </a:r>
        </a:p>
      </dsp:txBody>
      <dsp:txXfrm>
        <a:off x="4542889" y="2430728"/>
        <a:ext cx="1600545" cy="75920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1E85B-B5C4-4AE8-A752-1274904114B5}">
      <dsp:nvSpPr>
        <dsp:cNvPr id="0" name=""/>
        <dsp:cNvSpPr/>
      </dsp:nvSpPr>
      <dsp:spPr>
        <a:xfrm>
          <a:off x="7233" y="1564411"/>
          <a:ext cx="2161877" cy="129712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ysClr val="window" lastClr="FFFFFF"/>
              </a:solidFill>
              <a:latin typeface="Helvetica Neue"/>
              <a:ea typeface="+mn-ea"/>
              <a:cs typeface="+mn-cs"/>
            </a:rPr>
            <a:t>PROGRESSIVE TAX</a:t>
          </a:r>
        </a:p>
      </dsp:txBody>
      <dsp:txXfrm>
        <a:off x="70553" y="1627731"/>
        <a:ext cx="2035237" cy="1170486"/>
      </dsp:txXfrm>
    </dsp:sp>
    <dsp:sp modelId="{C73083DA-9AB0-41D7-9EED-15FB4EF686C4}">
      <dsp:nvSpPr>
        <dsp:cNvPr id="0" name=""/>
        <dsp:cNvSpPr/>
      </dsp:nvSpPr>
      <dsp:spPr>
        <a:xfrm>
          <a:off x="2385298" y="1944902"/>
          <a:ext cx="458317" cy="536145"/>
        </a:xfrm>
        <a:prstGeom prst="rightArrow">
          <a:avLst>
            <a:gd name="adj1" fmla="val 60000"/>
            <a:gd name="adj2" fmla="val 50000"/>
          </a:avLst>
        </a:prstGeom>
        <a:solidFill>
          <a:srgbClr val="1B2B5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solidFill>
              <a:sysClr val="window" lastClr="FFFFFF"/>
            </a:solidFill>
            <a:latin typeface="Calibri"/>
            <a:ea typeface="+mn-ea"/>
            <a:cs typeface="+mn-cs"/>
          </a:endParaRPr>
        </a:p>
      </dsp:txBody>
      <dsp:txXfrm>
        <a:off x="2385298" y="2052131"/>
        <a:ext cx="320822" cy="321687"/>
      </dsp:txXfrm>
    </dsp:sp>
    <dsp:sp modelId="{563BD86B-0B17-427C-8BC1-4B769235FCF5}">
      <dsp:nvSpPr>
        <dsp:cNvPr id="0" name=""/>
        <dsp:cNvSpPr/>
      </dsp:nvSpPr>
      <dsp:spPr>
        <a:xfrm>
          <a:off x="3033861" y="1564411"/>
          <a:ext cx="2161877" cy="129712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ysClr val="window" lastClr="FFFFFF"/>
              </a:solidFill>
              <a:latin typeface="Helvetica Neue"/>
              <a:ea typeface="+mn-ea"/>
              <a:cs typeface="+mn-cs"/>
            </a:rPr>
            <a:t>INCOME INCREASES</a:t>
          </a:r>
        </a:p>
      </dsp:txBody>
      <dsp:txXfrm>
        <a:off x="3097181" y="1627731"/>
        <a:ext cx="2035237" cy="1170486"/>
      </dsp:txXfrm>
    </dsp:sp>
    <dsp:sp modelId="{362CE0FA-11B5-4792-A1EF-199E5D3BA9C3}">
      <dsp:nvSpPr>
        <dsp:cNvPr id="0" name=""/>
        <dsp:cNvSpPr/>
      </dsp:nvSpPr>
      <dsp:spPr>
        <a:xfrm>
          <a:off x="5411926" y="1944902"/>
          <a:ext cx="458317" cy="536145"/>
        </a:xfrm>
        <a:prstGeom prst="rightArrow">
          <a:avLst>
            <a:gd name="adj1" fmla="val 60000"/>
            <a:gd name="adj2" fmla="val 50000"/>
          </a:avLst>
        </a:prstGeom>
        <a:solidFill>
          <a:srgbClr val="1B2B5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solidFill>
              <a:sysClr val="window" lastClr="FFFFFF"/>
            </a:solidFill>
            <a:latin typeface="Calibri"/>
            <a:ea typeface="+mn-ea"/>
            <a:cs typeface="+mn-cs"/>
          </a:endParaRPr>
        </a:p>
      </dsp:txBody>
      <dsp:txXfrm>
        <a:off x="5411926" y="2052131"/>
        <a:ext cx="320822" cy="321687"/>
      </dsp:txXfrm>
    </dsp:sp>
    <dsp:sp modelId="{94FBAA32-5194-4A1F-A17C-48B739AECA4B}">
      <dsp:nvSpPr>
        <dsp:cNvPr id="0" name=""/>
        <dsp:cNvSpPr/>
      </dsp:nvSpPr>
      <dsp:spPr>
        <a:xfrm>
          <a:off x="6060489" y="1564411"/>
          <a:ext cx="2161877" cy="129712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ysClr val="window" lastClr="FFFFFF"/>
              </a:solidFill>
              <a:latin typeface="Helvetica Neue"/>
              <a:ea typeface="+mn-ea"/>
              <a:cs typeface="+mn-cs"/>
            </a:rPr>
            <a:t>TAX INCREASES</a:t>
          </a:r>
        </a:p>
      </dsp:txBody>
      <dsp:txXfrm>
        <a:off x="6123809" y="1627731"/>
        <a:ext cx="2035237" cy="117048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1E85B-B5C4-4AE8-A752-1274904114B5}">
      <dsp:nvSpPr>
        <dsp:cNvPr id="0" name=""/>
        <dsp:cNvSpPr/>
      </dsp:nvSpPr>
      <dsp:spPr>
        <a:xfrm>
          <a:off x="7233" y="1564411"/>
          <a:ext cx="2161877" cy="129712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Helvetica Neue"/>
              <a:ea typeface="+mn-ea"/>
              <a:cs typeface="+mn-cs"/>
            </a:rPr>
            <a:t>REGRESSIVE TAX</a:t>
          </a:r>
        </a:p>
      </dsp:txBody>
      <dsp:txXfrm>
        <a:off x="70553" y="1627731"/>
        <a:ext cx="2035237" cy="1170486"/>
      </dsp:txXfrm>
    </dsp:sp>
    <dsp:sp modelId="{C73083DA-9AB0-41D7-9EED-15FB4EF686C4}">
      <dsp:nvSpPr>
        <dsp:cNvPr id="0" name=""/>
        <dsp:cNvSpPr/>
      </dsp:nvSpPr>
      <dsp:spPr>
        <a:xfrm>
          <a:off x="2385298" y="1944902"/>
          <a:ext cx="458317" cy="536145"/>
        </a:xfrm>
        <a:prstGeom prst="rightArrow">
          <a:avLst>
            <a:gd name="adj1" fmla="val 60000"/>
            <a:gd name="adj2" fmla="val 50000"/>
          </a:avLst>
        </a:prstGeom>
        <a:solidFill>
          <a:srgbClr val="1B2B5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solidFill>
              <a:sysClr val="window" lastClr="FFFFFF"/>
            </a:solidFill>
            <a:latin typeface="Calibri"/>
            <a:ea typeface="+mn-ea"/>
            <a:cs typeface="+mn-cs"/>
          </a:endParaRPr>
        </a:p>
      </dsp:txBody>
      <dsp:txXfrm>
        <a:off x="2385298" y="2052131"/>
        <a:ext cx="320822" cy="321687"/>
      </dsp:txXfrm>
    </dsp:sp>
    <dsp:sp modelId="{563BD86B-0B17-427C-8BC1-4B769235FCF5}">
      <dsp:nvSpPr>
        <dsp:cNvPr id="0" name=""/>
        <dsp:cNvSpPr/>
      </dsp:nvSpPr>
      <dsp:spPr>
        <a:xfrm>
          <a:off x="3033861" y="1564411"/>
          <a:ext cx="2161877" cy="129712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Helvetica Neue"/>
              <a:ea typeface="+mn-ea"/>
              <a:cs typeface="+mn-cs"/>
            </a:rPr>
            <a:t>INCOME INCREASES</a:t>
          </a:r>
        </a:p>
      </dsp:txBody>
      <dsp:txXfrm>
        <a:off x="3097181" y="1627731"/>
        <a:ext cx="2035237" cy="1170486"/>
      </dsp:txXfrm>
    </dsp:sp>
    <dsp:sp modelId="{362CE0FA-11B5-4792-A1EF-199E5D3BA9C3}">
      <dsp:nvSpPr>
        <dsp:cNvPr id="0" name=""/>
        <dsp:cNvSpPr/>
      </dsp:nvSpPr>
      <dsp:spPr>
        <a:xfrm>
          <a:off x="5411926" y="1944902"/>
          <a:ext cx="458317" cy="536145"/>
        </a:xfrm>
        <a:prstGeom prst="rightArrow">
          <a:avLst>
            <a:gd name="adj1" fmla="val 60000"/>
            <a:gd name="adj2" fmla="val 50000"/>
          </a:avLst>
        </a:prstGeom>
        <a:solidFill>
          <a:srgbClr val="1B2B5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solidFill>
              <a:sysClr val="window" lastClr="FFFFFF"/>
            </a:solidFill>
            <a:latin typeface="Calibri"/>
            <a:ea typeface="+mn-ea"/>
            <a:cs typeface="+mn-cs"/>
          </a:endParaRPr>
        </a:p>
      </dsp:txBody>
      <dsp:txXfrm>
        <a:off x="5411926" y="2052131"/>
        <a:ext cx="320822" cy="321687"/>
      </dsp:txXfrm>
    </dsp:sp>
    <dsp:sp modelId="{94FBAA32-5194-4A1F-A17C-48B739AECA4B}">
      <dsp:nvSpPr>
        <dsp:cNvPr id="0" name=""/>
        <dsp:cNvSpPr/>
      </dsp:nvSpPr>
      <dsp:spPr>
        <a:xfrm>
          <a:off x="6060489" y="1564411"/>
          <a:ext cx="2161877" cy="129712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Helvetica Neue"/>
              <a:ea typeface="+mn-ea"/>
              <a:cs typeface="+mn-cs"/>
            </a:rPr>
            <a:t>TAX DECREASES</a:t>
          </a:r>
        </a:p>
      </dsp:txBody>
      <dsp:txXfrm>
        <a:off x="6123809" y="1627731"/>
        <a:ext cx="2035237" cy="117048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53CD2-BA9C-4A9B-B9DE-E4DB8D51D631}">
      <dsp:nvSpPr>
        <dsp:cNvPr id="0" name=""/>
        <dsp:cNvSpPr/>
      </dsp:nvSpPr>
      <dsp:spPr>
        <a:xfrm>
          <a:off x="4114800" y="2026535"/>
          <a:ext cx="3222736" cy="372878"/>
        </a:xfrm>
        <a:custGeom>
          <a:avLst/>
          <a:gdLst/>
          <a:ahLst/>
          <a:cxnLst/>
          <a:rect l="0" t="0" r="0" b="0"/>
          <a:pathLst>
            <a:path>
              <a:moveTo>
                <a:pt x="0" y="0"/>
              </a:moveTo>
              <a:lnTo>
                <a:pt x="0" y="186439"/>
              </a:lnTo>
              <a:lnTo>
                <a:pt x="3222736" y="186439"/>
              </a:lnTo>
              <a:lnTo>
                <a:pt x="3222736"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B2DCAB3-E905-4F1D-B2FC-344DCC809EFF}">
      <dsp:nvSpPr>
        <dsp:cNvPr id="0" name=""/>
        <dsp:cNvSpPr/>
      </dsp:nvSpPr>
      <dsp:spPr>
        <a:xfrm>
          <a:off x="4114800" y="2026535"/>
          <a:ext cx="1074245" cy="372878"/>
        </a:xfrm>
        <a:custGeom>
          <a:avLst/>
          <a:gdLst/>
          <a:ahLst/>
          <a:cxnLst/>
          <a:rect l="0" t="0" r="0" b="0"/>
          <a:pathLst>
            <a:path>
              <a:moveTo>
                <a:pt x="0" y="0"/>
              </a:moveTo>
              <a:lnTo>
                <a:pt x="0" y="186439"/>
              </a:lnTo>
              <a:lnTo>
                <a:pt x="1074245" y="186439"/>
              </a:lnTo>
              <a:lnTo>
                <a:pt x="1074245"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0FF061A-272D-4920-A5EB-A0C6A6942356}">
      <dsp:nvSpPr>
        <dsp:cNvPr id="0" name=""/>
        <dsp:cNvSpPr/>
      </dsp:nvSpPr>
      <dsp:spPr>
        <a:xfrm>
          <a:off x="3040554" y="2026535"/>
          <a:ext cx="1074245" cy="372878"/>
        </a:xfrm>
        <a:custGeom>
          <a:avLst/>
          <a:gdLst/>
          <a:ahLst/>
          <a:cxnLst/>
          <a:rect l="0" t="0" r="0" b="0"/>
          <a:pathLst>
            <a:path>
              <a:moveTo>
                <a:pt x="1074245" y="0"/>
              </a:moveTo>
              <a:lnTo>
                <a:pt x="1074245" y="186439"/>
              </a:lnTo>
              <a:lnTo>
                <a:pt x="0" y="186439"/>
              </a:lnTo>
              <a:lnTo>
                <a:pt x="0"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83972DA-3A35-4C06-8357-D755AF0E8BE9}">
      <dsp:nvSpPr>
        <dsp:cNvPr id="0" name=""/>
        <dsp:cNvSpPr/>
      </dsp:nvSpPr>
      <dsp:spPr>
        <a:xfrm>
          <a:off x="892063" y="2026535"/>
          <a:ext cx="3222736" cy="372878"/>
        </a:xfrm>
        <a:custGeom>
          <a:avLst/>
          <a:gdLst/>
          <a:ahLst/>
          <a:cxnLst/>
          <a:rect l="0" t="0" r="0" b="0"/>
          <a:pathLst>
            <a:path>
              <a:moveTo>
                <a:pt x="3222736" y="0"/>
              </a:moveTo>
              <a:lnTo>
                <a:pt x="3222736" y="186439"/>
              </a:lnTo>
              <a:lnTo>
                <a:pt x="0" y="186439"/>
              </a:lnTo>
              <a:lnTo>
                <a:pt x="0"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FDBF808-ABC9-41AE-974A-A260125B831C}">
      <dsp:nvSpPr>
        <dsp:cNvPr id="0" name=""/>
        <dsp:cNvSpPr/>
      </dsp:nvSpPr>
      <dsp:spPr>
        <a:xfrm>
          <a:off x="3226993" y="1138729"/>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TAXABLE ENTITIES</a:t>
          </a:r>
        </a:p>
      </dsp:txBody>
      <dsp:txXfrm>
        <a:off x="3270332" y="1182068"/>
        <a:ext cx="1688934" cy="801128"/>
      </dsp:txXfrm>
    </dsp:sp>
    <dsp:sp modelId="{387B1385-1BFC-41EF-B1BE-95031C8D0CBF}">
      <dsp:nvSpPr>
        <dsp:cNvPr id="0" name=""/>
        <dsp:cNvSpPr/>
      </dsp:nvSpPr>
      <dsp:spPr>
        <a:xfrm>
          <a:off x="4256"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INDIVIDUAL</a:t>
          </a:r>
        </a:p>
      </dsp:txBody>
      <dsp:txXfrm>
        <a:off x="47595" y="2442753"/>
        <a:ext cx="1688934" cy="801128"/>
      </dsp:txXfrm>
    </dsp:sp>
    <dsp:sp modelId="{A7B9BD04-6D59-41CC-83ED-50F6B47247A7}">
      <dsp:nvSpPr>
        <dsp:cNvPr id="0" name=""/>
        <dsp:cNvSpPr/>
      </dsp:nvSpPr>
      <dsp:spPr>
        <a:xfrm>
          <a:off x="2152748"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CORPORATION</a:t>
          </a:r>
        </a:p>
      </dsp:txBody>
      <dsp:txXfrm>
        <a:off x="2196087" y="2442753"/>
        <a:ext cx="1688934" cy="801128"/>
      </dsp:txXfrm>
    </dsp:sp>
    <dsp:sp modelId="{1589DEA8-2FA7-4B75-94DB-C30DA3F1551E}">
      <dsp:nvSpPr>
        <dsp:cNvPr id="0" name=""/>
        <dsp:cNvSpPr/>
      </dsp:nvSpPr>
      <dsp:spPr>
        <a:xfrm>
          <a:off x="4301239"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NON-PROFIT CORPORATION</a:t>
          </a:r>
        </a:p>
      </dsp:txBody>
      <dsp:txXfrm>
        <a:off x="4344578" y="2442753"/>
        <a:ext cx="1688934" cy="801128"/>
      </dsp:txXfrm>
    </dsp:sp>
    <dsp:sp modelId="{DDAB6E20-2C9E-41A6-8A16-574017693E51}">
      <dsp:nvSpPr>
        <dsp:cNvPr id="0" name=""/>
        <dsp:cNvSpPr/>
      </dsp:nvSpPr>
      <dsp:spPr>
        <a:xfrm>
          <a:off x="6449730"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Helvetica Neue"/>
              <a:ea typeface="+mn-ea"/>
              <a:cs typeface="+mn-cs"/>
            </a:rPr>
            <a:t>TRUST</a:t>
          </a:r>
        </a:p>
      </dsp:txBody>
      <dsp:txXfrm>
        <a:off x="6493069" y="2442753"/>
        <a:ext cx="1688934" cy="80112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4368E-087D-4093-B161-9B43ACC11316}">
      <dsp:nvSpPr>
        <dsp:cNvPr id="0" name=""/>
        <dsp:cNvSpPr/>
      </dsp:nvSpPr>
      <dsp:spPr>
        <a:xfrm>
          <a:off x="617219" y="0"/>
          <a:ext cx="6995160" cy="3790498"/>
        </a:xfrm>
        <a:prstGeom prst="rightArrow">
          <a:avLst/>
        </a:prstGeom>
        <a:solidFill>
          <a:srgbClr val="4F81BD">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9311F40-8CB7-4F18-948E-3F1C31ACE0CB}">
      <dsp:nvSpPr>
        <dsp:cNvPr id="0" name=""/>
        <dsp:cNvSpPr/>
      </dsp:nvSpPr>
      <dsp:spPr>
        <a:xfrm>
          <a:off x="2812" y="1137149"/>
          <a:ext cx="1827549" cy="15161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Adjusted Gross Income</a:t>
          </a:r>
        </a:p>
      </dsp:txBody>
      <dsp:txXfrm>
        <a:off x="76827" y="1211164"/>
        <a:ext cx="1679519" cy="1368169"/>
      </dsp:txXfrm>
    </dsp:sp>
    <dsp:sp modelId="{5946162E-2EC6-4967-9BA9-1947CD317A57}">
      <dsp:nvSpPr>
        <dsp:cNvPr id="0" name=""/>
        <dsp:cNvSpPr/>
      </dsp:nvSpPr>
      <dsp:spPr>
        <a:xfrm>
          <a:off x="2134954" y="1137149"/>
          <a:ext cx="1827549" cy="15161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minus</a:t>
          </a:r>
        </a:p>
      </dsp:txBody>
      <dsp:txXfrm>
        <a:off x="2208969" y="1211164"/>
        <a:ext cx="1679519" cy="1368169"/>
      </dsp:txXfrm>
    </dsp:sp>
    <dsp:sp modelId="{156304D5-9DE3-47CE-972D-67DC1474B380}">
      <dsp:nvSpPr>
        <dsp:cNvPr id="0" name=""/>
        <dsp:cNvSpPr/>
      </dsp:nvSpPr>
      <dsp:spPr>
        <a:xfrm>
          <a:off x="4267095" y="1137149"/>
          <a:ext cx="1827549" cy="15161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Deductions, Exemptions, Credits</a:t>
          </a:r>
        </a:p>
      </dsp:txBody>
      <dsp:txXfrm>
        <a:off x="4341110" y="1211164"/>
        <a:ext cx="1679519" cy="1368169"/>
      </dsp:txXfrm>
    </dsp:sp>
    <dsp:sp modelId="{CE18F1AE-129D-4305-BAE2-F2C0EF7152C3}">
      <dsp:nvSpPr>
        <dsp:cNvPr id="0" name=""/>
        <dsp:cNvSpPr/>
      </dsp:nvSpPr>
      <dsp:spPr>
        <a:xfrm>
          <a:off x="6399237" y="1137149"/>
          <a:ext cx="1827549" cy="151619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 Taxable Income</a:t>
          </a:r>
        </a:p>
      </dsp:txBody>
      <dsp:txXfrm>
        <a:off x="6473252" y="1211164"/>
        <a:ext cx="1679519" cy="1368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58AE7-F4E5-4E0D-B54A-90AA8BAE5A8B}">
      <dsp:nvSpPr>
        <dsp:cNvPr id="0" name=""/>
        <dsp:cNvSpPr/>
      </dsp:nvSpPr>
      <dsp:spPr>
        <a:xfrm>
          <a:off x="4114800" y="2026535"/>
          <a:ext cx="3222736" cy="372878"/>
        </a:xfrm>
        <a:custGeom>
          <a:avLst/>
          <a:gdLst/>
          <a:ahLst/>
          <a:cxnLst/>
          <a:rect l="0" t="0" r="0" b="0"/>
          <a:pathLst>
            <a:path>
              <a:moveTo>
                <a:pt x="0" y="0"/>
              </a:moveTo>
              <a:lnTo>
                <a:pt x="0" y="186439"/>
              </a:lnTo>
              <a:lnTo>
                <a:pt x="3222736" y="186439"/>
              </a:lnTo>
              <a:lnTo>
                <a:pt x="3222736"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A15A581-8640-490B-A21C-06F33B3E1FA5}">
      <dsp:nvSpPr>
        <dsp:cNvPr id="0" name=""/>
        <dsp:cNvSpPr/>
      </dsp:nvSpPr>
      <dsp:spPr>
        <a:xfrm>
          <a:off x="4114800" y="2026535"/>
          <a:ext cx="1074245" cy="372878"/>
        </a:xfrm>
        <a:custGeom>
          <a:avLst/>
          <a:gdLst/>
          <a:ahLst/>
          <a:cxnLst/>
          <a:rect l="0" t="0" r="0" b="0"/>
          <a:pathLst>
            <a:path>
              <a:moveTo>
                <a:pt x="0" y="0"/>
              </a:moveTo>
              <a:lnTo>
                <a:pt x="0" y="186439"/>
              </a:lnTo>
              <a:lnTo>
                <a:pt x="1074245" y="186439"/>
              </a:lnTo>
              <a:lnTo>
                <a:pt x="1074245"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F777F0F-0D56-448F-855A-F7427AC2ED85}">
      <dsp:nvSpPr>
        <dsp:cNvPr id="0" name=""/>
        <dsp:cNvSpPr/>
      </dsp:nvSpPr>
      <dsp:spPr>
        <a:xfrm>
          <a:off x="3040554" y="2026535"/>
          <a:ext cx="1074245" cy="372878"/>
        </a:xfrm>
        <a:custGeom>
          <a:avLst/>
          <a:gdLst/>
          <a:ahLst/>
          <a:cxnLst/>
          <a:rect l="0" t="0" r="0" b="0"/>
          <a:pathLst>
            <a:path>
              <a:moveTo>
                <a:pt x="1074245" y="0"/>
              </a:moveTo>
              <a:lnTo>
                <a:pt x="1074245" y="186439"/>
              </a:lnTo>
              <a:lnTo>
                <a:pt x="0" y="186439"/>
              </a:lnTo>
              <a:lnTo>
                <a:pt x="0"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43ED5D6-8085-43AE-9419-B7492F3D1352}">
      <dsp:nvSpPr>
        <dsp:cNvPr id="0" name=""/>
        <dsp:cNvSpPr/>
      </dsp:nvSpPr>
      <dsp:spPr>
        <a:xfrm>
          <a:off x="892063" y="2026535"/>
          <a:ext cx="3222736" cy="372878"/>
        </a:xfrm>
        <a:custGeom>
          <a:avLst/>
          <a:gdLst/>
          <a:ahLst/>
          <a:cxnLst/>
          <a:rect l="0" t="0" r="0" b="0"/>
          <a:pathLst>
            <a:path>
              <a:moveTo>
                <a:pt x="3222736" y="0"/>
              </a:moveTo>
              <a:lnTo>
                <a:pt x="3222736" y="186439"/>
              </a:lnTo>
              <a:lnTo>
                <a:pt x="0" y="186439"/>
              </a:lnTo>
              <a:lnTo>
                <a:pt x="0"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226993" y="1138729"/>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ASSESS the Current Situation</a:t>
          </a:r>
        </a:p>
      </dsp:txBody>
      <dsp:txXfrm>
        <a:off x="3270332" y="1182068"/>
        <a:ext cx="1688934" cy="801128"/>
      </dsp:txXfrm>
    </dsp:sp>
    <dsp:sp modelId="{F04D794D-914A-48C1-9459-476F59311300}">
      <dsp:nvSpPr>
        <dsp:cNvPr id="0" name=""/>
        <dsp:cNvSpPr/>
      </dsp:nvSpPr>
      <dsp:spPr>
        <a:xfrm>
          <a:off x="4256"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Sources of Income</a:t>
          </a:r>
        </a:p>
      </dsp:txBody>
      <dsp:txXfrm>
        <a:off x="47595" y="2442753"/>
        <a:ext cx="1688934" cy="801128"/>
      </dsp:txXfrm>
    </dsp:sp>
    <dsp:sp modelId="{E84437C3-2E89-49B3-88A6-A4153B07C725}">
      <dsp:nvSpPr>
        <dsp:cNvPr id="0" name=""/>
        <dsp:cNvSpPr/>
      </dsp:nvSpPr>
      <dsp:spPr>
        <a:xfrm>
          <a:off x="2152748"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Expenses</a:t>
          </a:r>
        </a:p>
      </dsp:txBody>
      <dsp:txXfrm>
        <a:off x="2196087" y="2442753"/>
        <a:ext cx="1688934" cy="801128"/>
      </dsp:txXfrm>
    </dsp:sp>
    <dsp:sp modelId="{1B26BC90-7027-40CE-9F72-76A433EA2F2F}">
      <dsp:nvSpPr>
        <dsp:cNvPr id="0" name=""/>
        <dsp:cNvSpPr/>
      </dsp:nvSpPr>
      <dsp:spPr>
        <a:xfrm>
          <a:off x="4301239"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Debt Obligations</a:t>
          </a:r>
        </a:p>
      </dsp:txBody>
      <dsp:txXfrm>
        <a:off x="4344578" y="2442753"/>
        <a:ext cx="1688934" cy="801128"/>
      </dsp:txXfrm>
    </dsp:sp>
    <dsp:sp modelId="{895FDBD8-4440-49EF-A422-5020631C1C90}">
      <dsp:nvSpPr>
        <dsp:cNvPr id="0" name=""/>
        <dsp:cNvSpPr/>
      </dsp:nvSpPr>
      <dsp:spPr>
        <a:xfrm>
          <a:off x="6449730"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Saving Potential</a:t>
          </a:r>
        </a:p>
      </dsp:txBody>
      <dsp:txXfrm>
        <a:off x="6493069" y="2442753"/>
        <a:ext cx="1688934" cy="8011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48E15-6464-4A72-9F69-EE5678525C16}">
      <dsp:nvSpPr>
        <dsp:cNvPr id="0" name=""/>
        <dsp:cNvSpPr/>
      </dsp:nvSpPr>
      <dsp:spPr>
        <a:xfrm>
          <a:off x="8102332" y="2505498"/>
          <a:ext cx="189894" cy="582344"/>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3B5E0F0-D974-418B-8F45-9D3F919ACF31}">
      <dsp:nvSpPr>
        <dsp:cNvPr id="0" name=""/>
        <dsp:cNvSpPr/>
      </dsp:nvSpPr>
      <dsp:spPr>
        <a:xfrm>
          <a:off x="4620924" y="1606662"/>
          <a:ext cx="3987794" cy="265852"/>
        </a:xfrm>
        <a:custGeom>
          <a:avLst/>
          <a:gdLst/>
          <a:ahLst/>
          <a:cxnLst/>
          <a:rect l="0" t="0" r="0" b="0"/>
          <a:pathLst>
            <a:path>
              <a:moveTo>
                <a:pt x="0" y="0"/>
              </a:moveTo>
              <a:lnTo>
                <a:pt x="0" y="114447"/>
              </a:lnTo>
              <a:lnTo>
                <a:pt x="3433436" y="114447"/>
              </a:lnTo>
              <a:lnTo>
                <a:pt x="3433436" y="22889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A4AA49A-0793-409B-9BEC-434A0222BA60}">
      <dsp:nvSpPr>
        <dsp:cNvPr id="0" name=""/>
        <dsp:cNvSpPr/>
      </dsp:nvSpPr>
      <dsp:spPr>
        <a:xfrm>
          <a:off x="6570512" y="2505498"/>
          <a:ext cx="189894" cy="582344"/>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633A79B-70A7-4471-80BC-C773A71D9FA5}">
      <dsp:nvSpPr>
        <dsp:cNvPr id="0" name=""/>
        <dsp:cNvSpPr/>
      </dsp:nvSpPr>
      <dsp:spPr>
        <a:xfrm>
          <a:off x="4620924" y="1606662"/>
          <a:ext cx="2455975" cy="265852"/>
        </a:xfrm>
        <a:custGeom>
          <a:avLst/>
          <a:gdLst/>
          <a:ahLst/>
          <a:cxnLst/>
          <a:rect l="0" t="0" r="0" b="0"/>
          <a:pathLst>
            <a:path>
              <a:moveTo>
                <a:pt x="0" y="0"/>
              </a:moveTo>
              <a:lnTo>
                <a:pt x="0" y="114447"/>
              </a:lnTo>
              <a:lnTo>
                <a:pt x="2114561" y="114447"/>
              </a:lnTo>
              <a:lnTo>
                <a:pt x="2114561" y="22889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DDEE829-52A2-4758-93E1-00811B97EB1F}">
      <dsp:nvSpPr>
        <dsp:cNvPr id="0" name=""/>
        <dsp:cNvSpPr/>
      </dsp:nvSpPr>
      <dsp:spPr>
        <a:xfrm>
          <a:off x="5038693" y="2505498"/>
          <a:ext cx="189894" cy="582344"/>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49D366F-7AB7-4EEB-97E9-465B9BD84338}">
      <dsp:nvSpPr>
        <dsp:cNvPr id="0" name=""/>
        <dsp:cNvSpPr/>
      </dsp:nvSpPr>
      <dsp:spPr>
        <a:xfrm>
          <a:off x="4620924" y="1606662"/>
          <a:ext cx="924155" cy="265852"/>
        </a:xfrm>
        <a:custGeom>
          <a:avLst/>
          <a:gdLst/>
          <a:ahLst/>
          <a:cxnLst/>
          <a:rect l="0" t="0" r="0" b="0"/>
          <a:pathLst>
            <a:path>
              <a:moveTo>
                <a:pt x="0" y="0"/>
              </a:moveTo>
              <a:lnTo>
                <a:pt x="0" y="114447"/>
              </a:lnTo>
              <a:lnTo>
                <a:pt x="795685" y="114447"/>
              </a:lnTo>
              <a:lnTo>
                <a:pt x="795685" y="22889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43ACA22-AA81-46C5-A4F8-CF1684D88677}">
      <dsp:nvSpPr>
        <dsp:cNvPr id="0" name=""/>
        <dsp:cNvSpPr/>
      </dsp:nvSpPr>
      <dsp:spPr>
        <a:xfrm>
          <a:off x="3506873" y="3404334"/>
          <a:ext cx="189894" cy="582344"/>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32B0E40-AEFF-430E-98B7-C5FE642912EE}">
      <dsp:nvSpPr>
        <dsp:cNvPr id="0" name=""/>
        <dsp:cNvSpPr/>
      </dsp:nvSpPr>
      <dsp:spPr>
        <a:xfrm>
          <a:off x="3967540" y="2505498"/>
          <a:ext cx="91440" cy="265852"/>
        </a:xfrm>
        <a:custGeom>
          <a:avLst/>
          <a:gdLst/>
          <a:ahLst/>
          <a:cxnLst/>
          <a:rect l="0" t="0" r="0" b="0"/>
          <a:pathLst>
            <a:path>
              <a:moveTo>
                <a:pt x="45720" y="0"/>
              </a:moveTo>
              <a:lnTo>
                <a:pt x="45720" y="228895"/>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180D8F8-0E2A-4D21-8A09-FD05CB23F6B2}">
      <dsp:nvSpPr>
        <dsp:cNvPr id="0" name=""/>
        <dsp:cNvSpPr/>
      </dsp:nvSpPr>
      <dsp:spPr>
        <a:xfrm>
          <a:off x="4013260" y="1606662"/>
          <a:ext cx="607663" cy="265852"/>
        </a:xfrm>
        <a:custGeom>
          <a:avLst/>
          <a:gdLst/>
          <a:ahLst/>
          <a:cxnLst/>
          <a:rect l="0" t="0" r="0" b="0"/>
          <a:pathLst>
            <a:path>
              <a:moveTo>
                <a:pt x="523190" y="0"/>
              </a:moveTo>
              <a:lnTo>
                <a:pt x="523190" y="114447"/>
              </a:lnTo>
              <a:lnTo>
                <a:pt x="0" y="114447"/>
              </a:lnTo>
              <a:lnTo>
                <a:pt x="0" y="22889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B5154F0-1DC6-469F-BBF7-4E7DD9E71EEC}">
      <dsp:nvSpPr>
        <dsp:cNvPr id="0" name=""/>
        <dsp:cNvSpPr/>
      </dsp:nvSpPr>
      <dsp:spPr>
        <a:xfrm>
          <a:off x="1658562" y="2505498"/>
          <a:ext cx="189894" cy="582344"/>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FA7F6E9-846C-4E58-A649-4545ECC5761F}">
      <dsp:nvSpPr>
        <dsp:cNvPr id="0" name=""/>
        <dsp:cNvSpPr/>
      </dsp:nvSpPr>
      <dsp:spPr>
        <a:xfrm>
          <a:off x="2164948" y="1606662"/>
          <a:ext cx="2455975" cy="265852"/>
        </a:xfrm>
        <a:custGeom>
          <a:avLst/>
          <a:gdLst/>
          <a:ahLst/>
          <a:cxnLst/>
          <a:rect l="0" t="0" r="0" b="0"/>
          <a:pathLst>
            <a:path>
              <a:moveTo>
                <a:pt x="2114561" y="0"/>
              </a:moveTo>
              <a:lnTo>
                <a:pt x="2114561" y="114447"/>
              </a:lnTo>
              <a:lnTo>
                <a:pt x="0" y="114447"/>
              </a:lnTo>
              <a:lnTo>
                <a:pt x="0" y="22889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69B50DA-2AF8-40DC-BF1F-7EEF68804BDC}">
      <dsp:nvSpPr>
        <dsp:cNvPr id="0" name=""/>
        <dsp:cNvSpPr/>
      </dsp:nvSpPr>
      <dsp:spPr>
        <a:xfrm>
          <a:off x="126742" y="2505498"/>
          <a:ext cx="189894" cy="582344"/>
        </a:xfrm>
        <a:custGeom>
          <a:avLst/>
          <a:gdLst/>
          <a:ahLst/>
          <a:cxnLst/>
          <a:rect l="0" t="0" r="0" b="0"/>
          <a:pathLst>
            <a:path>
              <a:moveTo>
                <a:pt x="0" y="0"/>
              </a:moveTo>
              <a:lnTo>
                <a:pt x="0" y="501390"/>
              </a:lnTo>
              <a:lnTo>
                <a:pt x="163496" y="50139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20E1BE8-357B-48A5-9BA2-21BEF75264D9}">
      <dsp:nvSpPr>
        <dsp:cNvPr id="0" name=""/>
        <dsp:cNvSpPr/>
      </dsp:nvSpPr>
      <dsp:spPr>
        <a:xfrm>
          <a:off x="633129" y="1606662"/>
          <a:ext cx="3987794" cy="265852"/>
        </a:xfrm>
        <a:custGeom>
          <a:avLst/>
          <a:gdLst/>
          <a:ahLst/>
          <a:cxnLst/>
          <a:rect l="0" t="0" r="0" b="0"/>
          <a:pathLst>
            <a:path>
              <a:moveTo>
                <a:pt x="3433436" y="0"/>
              </a:moveTo>
              <a:lnTo>
                <a:pt x="3433436" y="114447"/>
              </a:lnTo>
              <a:lnTo>
                <a:pt x="0" y="114447"/>
              </a:lnTo>
              <a:lnTo>
                <a:pt x="0" y="22889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2A3FA72-BE34-47EC-9D2B-2215502C91B8}">
      <dsp:nvSpPr>
        <dsp:cNvPr id="0" name=""/>
        <dsp:cNvSpPr/>
      </dsp:nvSpPr>
      <dsp:spPr>
        <a:xfrm>
          <a:off x="3987940" y="973678"/>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Adjusted Gross Income</a:t>
          </a:r>
        </a:p>
      </dsp:txBody>
      <dsp:txXfrm>
        <a:off x="4018840" y="1004578"/>
        <a:ext cx="1204166" cy="571183"/>
      </dsp:txXfrm>
    </dsp:sp>
    <dsp:sp modelId="{345822FD-BFD6-485E-8104-A226DC521B95}">
      <dsp:nvSpPr>
        <dsp:cNvPr id="0" name=""/>
        <dsp:cNvSpPr/>
      </dsp:nvSpPr>
      <dsp:spPr>
        <a:xfrm>
          <a:off x="145" y="1872515"/>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Wages, Salary</a:t>
          </a:r>
        </a:p>
      </dsp:txBody>
      <dsp:txXfrm>
        <a:off x="31045" y="1903415"/>
        <a:ext cx="1204166" cy="571183"/>
      </dsp:txXfrm>
    </dsp:sp>
    <dsp:sp modelId="{48882EA0-DC76-490F-A2F7-5A1BE92F8F03}">
      <dsp:nvSpPr>
        <dsp:cNvPr id="0" name=""/>
        <dsp:cNvSpPr/>
      </dsp:nvSpPr>
      <dsp:spPr>
        <a:xfrm>
          <a:off x="316637" y="2771351"/>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W-2</a:t>
          </a:r>
        </a:p>
      </dsp:txBody>
      <dsp:txXfrm>
        <a:off x="347537" y="2802251"/>
        <a:ext cx="1204166" cy="571183"/>
      </dsp:txXfrm>
    </dsp:sp>
    <dsp:sp modelId="{A643B36C-B936-4E69-AFB2-1704F1CA4F0F}">
      <dsp:nvSpPr>
        <dsp:cNvPr id="0" name=""/>
        <dsp:cNvSpPr/>
      </dsp:nvSpPr>
      <dsp:spPr>
        <a:xfrm>
          <a:off x="1531965" y="1872515"/>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Interest, Dividends</a:t>
          </a:r>
        </a:p>
      </dsp:txBody>
      <dsp:txXfrm>
        <a:off x="1562865" y="1903415"/>
        <a:ext cx="1204166" cy="571183"/>
      </dsp:txXfrm>
    </dsp:sp>
    <dsp:sp modelId="{DF5551D0-1999-4FA6-81CD-1F213A70989E}">
      <dsp:nvSpPr>
        <dsp:cNvPr id="0" name=""/>
        <dsp:cNvSpPr/>
      </dsp:nvSpPr>
      <dsp:spPr>
        <a:xfrm>
          <a:off x="1848457" y="2771351"/>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Schedule B</a:t>
          </a:r>
        </a:p>
      </dsp:txBody>
      <dsp:txXfrm>
        <a:off x="1879357" y="2802251"/>
        <a:ext cx="1204166" cy="571183"/>
      </dsp:txXfrm>
    </dsp:sp>
    <dsp:sp modelId="{3AACEDA4-7939-4FD3-B232-534380F3EF93}">
      <dsp:nvSpPr>
        <dsp:cNvPr id="0" name=""/>
        <dsp:cNvSpPr/>
      </dsp:nvSpPr>
      <dsp:spPr>
        <a:xfrm>
          <a:off x="3380276" y="1872515"/>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Business Income</a:t>
          </a:r>
        </a:p>
      </dsp:txBody>
      <dsp:txXfrm>
        <a:off x="3411176" y="1903415"/>
        <a:ext cx="1204166" cy="571183"/>
      </dsp:txXfrm>
    </dsp:sp>
    <dsp:sp modelId="{63381AAB-18D1-4AE6-93D8-4D9CF0CDBFBC}">
      <dsp:nvSpPr>
        <dsp:cNvPr id="0" name=""/>
        <dsp:cNvSpPr/>
      </dsp:nvSpPr>
      <dsp:spPr>
        <a:xfrm>
          <a:off x="3380276" y="2771351"/>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Schedule C</a:t>
          </a:r>
        </a:p>
      </dsp:txBody>
      <dsp:txXfrm>
        <a:off x="3411176" y="2802251"/>
        <a:ext cx="1204166" cy="571183"/>
      </dsp:txXfrm>
    </dsp:sp>
    <dsp:sp modelId="{13A9FD27-DB4B-4764-A6D1-1EBDF70A425A}">
      <dsp:nvSpPr>
        <dsp:cNvPr id="0" name=""/>
        <dsp:cNvSpPr/>
      </dsp:nvSpPr>
      <dsp:spPr>
        <a:xfrm>
          <a:off x="3696768" y="3670187"/>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cap="all" baseline="0">
              <a:solidFill>
                <a:sysClr val="window" lastClr="FFFFFF"/>
              </a:solidFill>
              <a:latin typeface="Helvetica Neue"/>
              <a:ea typeface="+mn-ea"/>
              <a:cs typeface="+mn-cs"/>
            </a:rPr>
            <a:t>Self-employment tax (Schedule SE</a:t>
          </a:r>
          <a:r>
            <a:rPr lang="en-US" sz="1000" kern="1200" cap="all" baseline="0">
              <a:solidFill>
                <a:sysClr val="window" lastClr="FFFFFF"/>
              </a:solidFill>
              <a:latin typeface="Lato" panose="020F0502020204030203" pitchFamily="34" charset="0"/>
              <a:ea typeface="+mn-ea"/>
              <a:cs typeface="+mn-cs"/>
            </a:rPr>
            <a:t>)</a:t>
          </a:r>
        </a:p>
      </dsp:txBody>
      <dsp:txXfrm>
        <a:off x="3727668" y="3701087"/>
        <a:ext cx="1204166" cy="571183"/>
      </dsp:txXfrm>
    </dsp:sp>
    <dsp:sp modelId="{96F287C3-3BB0-42FF-96C6-4597642FA443}">
      <dsp:nvSpPr>
        <dsp:cNvPr id="0" name=""/>
        <dsp:cNvSpPr/>
      </dsp:nvSpPr>
      <dsp:spPr>
        <a:xfrm>
          <a:off x="4912096" y="1872515"/>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Capital Gains</a:t>
          </a:r>
        </a:p>
      </dsp:txBody>
      <dsp:txXfrm>
        <a:off x="4942996" y="1903415"/>
        <a:ext cx="1204166" cy="571183"/>
      </dsp:txXfrm>
    </dsp:sp>
    <dsp:sp modelId="{F0954BEC-E8C9-41E1-B7DA-8E49006044E6}">
      <dsp:nvSpPr>
        <dsp:cNvPr id="0" name=""/>
        <dsp:cNvSpPr/>
      </dsp:nvSpPr>
      <dsp:spPr>
        <a:xfrm>
          <a:off x="5228588" y="2771351"/>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Schedule D</a:t>
          </a:r>
        </a:p>
      </dsp:txBody>
      <dsp:txXfrm>
        <a:off x="5259488" y="2802251"/>
        <a:ext cx="1204166" cy="571183"/>
      </dsp:txXfrm>
    </dsp:sp>
    <dsp:sp modelId="{E8076E88-7924-4E18-A3D0-0987C34687B9}">
      <dsp:nvSpPr>
        <dsp:cNvPr id="0" name=""/>
        <dsp:cNvSpPr/>
      </dsp:nvSpPr>
      <dsp:spPr>
        <a:xfrm>
          <a:off x="6443916" y="1872515"/>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Rents and Royalties</a:t>
          </a:r>
        </a:p>
      </dsp:txBody>
      <dsp:txXfrm>
        <a:off x="6474816" y="1903415"/>
        <a:ext cx="1204166" cy="571183"/>
      </dsp:txXfrm>
    </dsp:sp>
    <dsp:sp modelId="{7FFF4AD8-570B-4F81-9745-729277B98B15}">
      <dsp:nvSpPr>
        <dsp:cNvPr id="0" name=""/>
        <dsp:cNvSpPr/>
      </dsp:nvSpPr>
      <dsp:spPr>
        <a:xfrm>
          <a:off x="6760407" y="2771351"/>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Schedule E</a:t>
          </a:r>
        </a:p>
      </dsp:txBody>
      <dsp:txXfrm>
        <a:off x="6791307" y="2802251"/>
        <a:ext cx="1204166" cy="571183"/>
      </dsp:txXfrm>
    </dsp:sp>
    <dsp:sp modelId="{0B178A18-7370-403A-8D7B-30A61A3B36BC}">
      <dsp:nvSpPr>
        <dsp:cNvPr id="0" name=""/>
        <dsp:cNvSpPr/>
      </dsp:nvSpPr>
      <dsp:spPr>
        <a:xfrm>
          <a:off x="7975735" y="1872515"/>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Farm Income</a:t>
          </a:r>
        </a:p>
      </dsp:txBody>
      <dsp:txXfrm>
        <a:off x="8006635" y="1903415"/>
        <a:ext cx="1204166" cy="571183"/>
      </dsp:txXfrm>
    </dsp:sp>
    <dsp:sp modelId="{B7AB64B6-ABE6-4211-995A-02EBBC25495C}">
      <dsp:nvSpPr>
        <dsp:cNvPr id="0" name=""/>
        <dsp:cNvSpPr/>
      </dsp:nvSpPr>
      <dsp:spPr>
        <a:xfrm>
          <a:off x="8292227" y="2771351"/>
          <a:ext cx="1265966" cy="63298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Schedule F</a:t>
          </a:r>
        </a:p>
      </dsp:txBody>
      <dsp:txXfrm>
        <a:off x="8323127" y="2802251"/>
        <a:ext cx="1204166" cy="57118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4368E-087D-4093-B161-9B43ACC11316}">
      <dsp:nvSpPr>
        <dsp:cNvPr id="0" name=""/>
        <dsp:cNvSpPr/>
      </dsp:nvSpPr>
      <dsp:spPr>
        <a:xfrm>
          <a:off x="617219" y="0"/>
          <a:ext cx="6995160" cy="3813686"/>
        </a:xfrm>
        <a:prstGeom prst="rightArrow">
          <a:avLst/>
        </a:prstGeom>
        <a:solidFill>
          <a:srgbClr val="4F81BD">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B9311F40-8CB7-4F18-948E-3F1C31ACE0CB}">
      <dsp:nvSpPr>
        <dsp:cNvPr id="0" name=""/>
        <dsp:cNvSpPr/>
      </dsp:nvSpPr>
      <dsp:spPr>
        <a:xfrm>
          <a:off x="2812" y="1144105"/>
          <a:ext cx="1827549" cy="1525474"/>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Adjusted Gross Income</a:t>
          </a:r>
        </a:p>
      </dsp:txBody>
      <dsp:txXfrm>
        <a:off x="77280" y="1218573"/>
        <a:ext cx="1678613" cy="1376538"/>
      </dsp:txXfrm>
    </dsp:sp>
    <dsp:sp modelId="{5946162E-2EC6-4967-9BA9-1947CD317A57}">
      <dsp:nvSpPr>
        <dsp:cNvPr id="0" name=""/>
        <dsp:cNvSpPr/>
      </dsp:nvSpPr>
      <dsp:spPr>
        <a:xfrm>
          <a:off x="2134954" y="1144105"/>
          <a:ext cx="1827549" cy="1525474"/>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minus</a:t>
          </a:r>
        </a:p>
      </dsp:txBody>
      <dsp:txXfrm>
        <a:off x="2209422" y="1218573"/>
        <a:ext cx="1678613" cy="1376538"/>
      </dsp:txXfrm>
    </dsp:sp>
    <dsp:sp modelId="{156304D5-9DE3-47CE-972D-67DC1474B380}">
      <dsp:nvSpPr>
        <dsp:cNvPr id="0" name=""/>
        <dsp:cNvSpPr/>
      </dsp:nvSpPr>
      <dsp:spPr>
        <a:xfrm>
          <a:off x="4267095" y="1144105"/>
          <a:ext cx="1827549" cy="1525474"/>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Deductions, Exemptions, Credits</a:t>
          </a:r>
        </a:p>
      </dsp:txBody>
      <dsp:txXfrm>
        <a:off x="4341563" y="1218573"/>
        <a:ext cx="1678613" cy="1376538"/>
      </dsp:txXfrm>
    </dsp:sp>
    <dsp:sp modelId="{CE18F1AE-129D-4305-BAE2-F2C0EF7152C3}">
      <dsp:nvSpPr>
        <dsp:cNvPr id="0" name=""/>
        <dsp:cNvSpPr/>
      </dsp:nvSpPr>
      <dsp:spPr>
        <a:xfrm>
          <a:off x="6399237" y="1144105"/>
          <a:ext cx="1827549" cy="1525474"/>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 Taxable Income</a:t>
          </a:r>
        </a:p>
      </dsp:txBody>
      <dsp:txXfrm>
        <a:off x="6473705" y="1218573"/>
        <a:ext cx="1678613" cy="137653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59D68-C8E1-4A21-9075-363791B74360}">
      <dsp:nvSpPr>
        <dsp:cNvPr id="0" name=""/>
        <dsp:cNvSpPr/>
      </dsp:nvSpPr>
      <dsp:spPr>
        <a:xfrm>
          <a:off x="4114799" y="577551"/>
          <a:ext cx="698183" cy="242344"/>
        </a:xfrm>
        <a:custGeom>
          <a:avLst/>
          <a:gdLst/>
          <a:ahLst/>
          <a:cxnLst/>
          <a:rect l="0" t="0" r="0" b="0"/>
          <a:pathLst>
            <a:path>
              <a:moveTo>
                <a:pt x="0" y="0"/>
              </a:moveTo>
              <a:lnTo>
                <a:pt x="0" y="135807"/>
              </a:lnTo>
              <a:lnTo>
                <a:pt x="782512" y="135807"/>
              </a:lnTo>
              <a:lnTo>
                <a:pt x="782512" y="27161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5DF73F7-A399-46C4-AA92-C0AE6638720B}">
      <dsp:nvSpPr>
        <dsp:cNvPr id="0" name=""/>
        <dsp:cNvSpPr/>
      </dsp:nvSpPr>
      <dsp:spPr>
        <a:xfrm>
          <a:off x="2955007" y="1396907"/>
          <a:ext cx="173103" cy="2988918"/>
        </a:xfrm>
        <a:custGeom>
          <a:avLst/>
          <a:gdLst/>
          <a:ahLst/>
          <a:cxnLst/>
          <a:rect l="0" t="0" r="0" b="0"/>
          <a:pathLst>
            <a:path>
              <a:moveTo>
                <a:pt x="0" y="0"/>
              </a:moveTo>
              <a:lnTo>
                <a:pt x="0" y="3349930"/>
              </a:lnTo>
              <a:lnTo>
                <a:pt x="194011" y="334993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C171A53-058E-4905-B40C-F706E76FF607}">
      <dsp:nvSpPr>
        <dsp:cNvPr id="0" name=""/>
        <dsp:cNvSpPr/>
      </dsp:nvSpPr>
      <dsp:spPr>
        <a:xfrm>
          <a:off x="2955007" y="1396907"/>
          <a:ext cx="173103" cy="2169562"/>
        </a:xfrm>
        <a:custGeom>
          <a:avLst/>
          <a:gdLst/>
          <a:ahLst/>
          <a:cxnLst/>
          <a:rect l="0" t="0" r="0" b="0"/>
          <a:pathLst>
            <a:path>
              <a:moveTo>
                <a:pt x="0" y="0"/>
              </a:moveTo>
              <a:lnTo>
                <a:pt x="0" y="2431609"/>
              </a:lnTo>
              <a:lnTo>
                <a:pt x="194011" y="2431609"/>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19CF3F3-1C59-4834-9A18-6B6DEC4E2672}">
      <dsp:nvSpPr>
        <dsp:cNvPr id="0" name=""/>
        <dsp:cNvSpPr/>
      </dsp:nvSpPr>
      <dsp:spPr>
        <a:xfrm>
          <a:off x="2955007" y="1396907"/>
          <a:ext cx="173103" cy="1350206"/>
        </a:xfrm>
        <a:custGeom>
          <a:avLst/>
          <a:gdLst/>
          <a:ahLst/>
          <a:cxnLst/>
          <a:rect l="0" t="0" r="0" b="0"/>
          <a:pathLst>
            <a:path>
              <a:moveTo>
                <a:pt x="0" y="0"/>
              </a:moveTo>
              <a:lnTo>
                <a:pt x="0" y="1513289"/>
              </a:lnTo>
              <a:lnTo>
                <a:pt x="194011" y="1513289"/>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D1F23B1-9EE3-4A50-BD6A-AE4F8C9D93CF}">
      <dsp:nvSpPr>
        <dsp:cNvPr id="0" name=""/>
        <dsp:cNvSpPr/>
      </dsp:nvSpPr>
      <dsp:spPr>
        <a:xfrm>
          <a:off x="2955007" y="1396907"/>
          <a:ext cx="173103" cy="530850"/>
        </a:xfrm>
        <a:custGeom>
          <a:avLst/>
          <a:gdLst/>
          <a:ahLst/>
          <a:cxnLst/>
          <a:rect l="0" t="0" r="0" b="0"/>
          <a:pathLst>
            <a:path>
              <a:moveTo>
                <a:pt x="0" y="0"/>
              </a:moveTo>
              <a:lnTo>
                <a:pt x="0" y="594968"/>
              </a:lnTo>
              <a:lnTo>
                <a:pt x="194011" y="594968"/>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0DB4559-64D4-42A0-B070-5253EA818756}">
      <dsp:nvSpPr>
        <dsp:cNvPr id="0" name=""/>
        <dsp:cNvSpPr/>
      </dsp:nvSpPr>
      <dsp:spPr>
        <a:xfrm>
          <a:off x="3416616" y="577551"/>
          <a:ext cx="698183" cy="242344"/>
        </a:xfrm>
        <a:custGeom>
          <a:avLst/>
          <a:gdLst/>
          <a:ahLst/>
          <a:cxnLst/>
          <a:rect l="0" t="0" r="0" b="0"/>
          <a:pathLst>
            <a:path>
              <a:moveTo>
                <a:pt x="782512" y="0"/>
              </a:moveTo>
              <a:lnTo>
                <a:pt x="782512" y="135807"/>
              </a:lnTo>
              <a:lnTo>
                <a:pt x="0" y="135807"/>
              </a:lnTo>
              <a:lnTo>
                <a:pt x="0" y="27161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2A3FA72-BE34-47EC-9D2B-2215502C91B8}">
      <dsp:nvSpPr>
        <dsp:cNvPr id="0" name=""/>
        <dsp:cNvSpPr/>
      </dsp:nvSpPr>
      <dsp:spPr>
        <a:xfrm>
          <a:off x="3537788" y="539"/>
          <a:ext cx="1154022" cy="5770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Taxes Paid during the tax year</a:t>
          </a:r>
          <a:endParaRPr lang="en-US" sz="1200" kern="1200" cap="all" baseline="0">
            <a:solidFill>
              <a:sysClr val="window" lastClr="FFFFFF"/>
            </a:solidFill>
            <a:latin typeface="Helvetica Neue"/>
            <a:ea typeface="+mn-ea"/>
            <a:cs typeface="+mn-cs"/>
          </a:endParaRPr>
        </a:p>
      </dsp:txBody>
      <dsp:txXfrm>
        <a:off x="3565955" y="28706"/>
        <a:ext cx="1097688" cy="520677"/>
      </dsp:txXfrm>
    </dsp:sp>
    <dsp:sp modelId="{D36B8922-6573-4F5E-A2CA-F76E28D20D29}">
      <dsp:nvSpPr>
        <dsp:cNvPr id="0" name=""/>
        <dsp:cNvSpPr/>
      </dsp:nvSpPr>
      <dsp:spPr>
        <a:xfrm>
          <a:off x="2839605" y="819895"/>
          <a:ext cx="1154022" cy="5770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Withheld from Wages</a:t>
          </a:r>
        </a:p>
      </dsp:txBody>
      <dsp:txXfrm>
        <a:off x="2867772" y="848062"/>
        <a:ext cx="1097688" cy="520677"/>
      </dsp:txXfrm>
    </dsp:sp>
    <dsp:sp modelId="{6D066BA0-8586-4449-B668-27EC59ED22EF}">
      <dsp:nvSpPr>
        <dsp:cNvPr id="0" name=""/>
        <dsp:cNvSpPr/>
      </dsp:nvSpPr>
      <dsp:spPr>
        <a:xfrm>
          <a:off x="3128110" y="1639251"/>
          <a:ext cx="1154022" cy="5770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Helvetica Neue"/>
              <a:ea typeface="+mn-ea"/>
              <a:cs typeface="+mn-cs"/>
            </a:rPr>
            <a:t>Federal income</a:t>
          </a:r>
        </a:p>
      </dsp:txBody>
      <dsp:txXfrm>
        <a:off x="3156277" y="1667418"/>
        <a:ext cx="1097688" cy="520677"/>
      </dsp:txXfrm>
    </dsp:sp>
    <dsp:sp modelId="{95A974EE-A3AE-481E-8E1B-A644EC9A94B5}">
      <dsp:nvSpPr>
        <dsp:cNvPr id="0" name=""/>
        <dsp:cNvSpPr/>
      </dsp:nvSpPr>
      <dsp:spPr>
        <a:xfrm>
          <a:off x="3128110" y="2458607"/>
          <a:ext cx="1154022" cy="5770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Helvetica Neue"/>
              <a:ea typeface="+mn-ea"/>
              <a:cs typeface="+mn-cs"/>
            </a:rPr>
            <a:t>State income</a:t>
          </a:r>
        </a:p>
      </dsp:txBody>
      <dsp:txXfrm>
        <a:off x="3156277" y="2486774"/>
        <a:ext cx="1097688" cy="520677"/>
      </dsp:txXfrm>
    </dsp:sp>
    <dsp:sp modelId="{27871418-0784-4E7D-BA6C-11553C6C8C2A}">
      <dsp:nvSpPr>
        <dsp:cNvPr id="0" name=""/>
        <dsp:cNvSpPr/>
      </dsp:nvSpPr>
      <dsp:spPr>
        <a:xfrm>
          <a:off x="3128110" y="3277963"/>
          <a:ext cx="1154022" cy="5770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Social Security (FICA</a:t>
          </a:r>
          <a:r>
            <a:rPr lang="en-US" sz="1200" kern="1200">
              <a:solidFill>
                <a:sysClr val="window" lastClr="FFFFFF"/>
              </a:solidFill>
              <a:latin typeface="Lato" panose="020F0502020204030203" pitchFamily="34" charset="0"/>
              <a:ea typeface="+mn-ea"/>
              <a:cs typeface="+mn-cs"/>
            </a:rPr>
            <a:t>)</a:t>
          </a:r>
        </a:p>
      </dsp:txBody>
      <dsp:txXfrm>
        <a:off x="3156277" y="3306130"/>
        <a:ext cx="1097688" cy="520677"/>
      </dsp:txXfrm>
    </dsp:sp>
    <dsp:sp modelId="{73FC0453-8F57-4594-8634-2DD68F929AA3}">
      <dsp:nvSpPr>
        <dsp:cNvPr id="0" name=""/>
        <dsp:cNvSpPr/>
      </dsp:nvSpPr>
      <dsp:spPr>
        <a:xfrm>
          <a:off x="3128110" y="4097319"/>
          <a:ext cx="1154022" cy="5770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Helvetica Neue"/>
              <a:ea typeface="+mn-ea"/>
              <a:cs typeface="+mn-cs"/>
            </a:rPr>
            <a:t>Medicare</a:t>
          </a:r>
        </a:p>
      </dsp:txBody>
      <dsp:txXfrm>
        <a:off x="3156277" y="4125486"/>
        <a:ext cx="1097688" cy="520677"/>
      </dsp:txXfrm>
    </dsp:sp>
    <dsp:sp modelId="{74EC258D-0D8D-493E-83E1-71C6DC9FDC34}">
      <dsp:nvSpPr>
        <dsp:cNvPr id="0" name=""/>
        <dsp:cNvSpPr/>
      </dsp:nvSpPr>
      <dsp:spPr>
        <a:xfrm>
          <a:off x="4235972" y="819895"/>
          <a:ext cx="1154022" cy="5770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Helvetica Neue"/>
              <a:ea typeface="+mn-ea"/>
              <a:cs typeface="+mn-cs"/>
            </a:rPr>
            <a:t>Estimated and Paid Quarterly</a:t>
          </a:r>
        </a:p>
      </dsp:txBody>
      <dsp:txXfrm>
        <a:off x="4264139" y="848062"/>
        <a:ext cx="1097688" cy="52067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B6836-917E-46D5-9838-EEFEBB0CF99C}">
      <dsp:nvSpPr>
        <dsp:cNvPr id="0" name=""/>
        <dsp:cNvSpPr/>
      </dsp:nvSpPr>
      <dsp:spPr>
        <a:xfrm>
          <a:off x="367948" y="829413"/>
          <a:ext cx="1441096" cy="72054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Income Tax</a:t>
          </a:r>
        </a:p>
      </dsp:txBody>
      <dsp:txXfrm>
        <a:off x="403122" y="864587"/>
        <a:ext cx="1370748" cy="650200"/>
      </dsp:txXfrm>
    </dsp:sp>
    <dsp:sp modelId="{FA8FCE98-874D-470A-93A7-A7D750BCF4E2}">
      <dsp:nvSpPr>
        <dsp:cNvPr id="0" name=""/>
        <dsp:cNvSpPr/>
      </dsp:nvSpPr>
      <dsp:spPr>
        <a:xfrm rot="18289469">
          <a:off x="1592558" y="755157"/>
          <a:ext cx="1009410" cy="40429"/>
        </a:xfrm>
        <a:custGeom>
          <a:avLst/>
          <a:gdLst/>
          <a:ahLst/>
          <a:cxnLst/>
          <a:rect l="0" t="0" r="0" b="0"/>
          <a:pathLst>
            <a:path>
              <a:moveTo>
                <a:pt x="0" y="16083"/>
              </a:moveTo>
              <a:lnTo>
                <a:pt x="1108057" y="16083"/>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2062138" y="781677"/>
        <a:ext cx="0" cy="0"/>
      </dsp:txXfrm>
    </dsp:sp>
    <dsp:sp modelId="{D7EB5AFA-7B23-4B59-91F1-1224F32B7B38}">
      <dsp:nvSpPr>
        <dsp:cNvPr id="0" name=""/>
        <dsp:cNvSpPr/>
      </dsp:nvSpPr>
      <dsp:spPr>
        <a:xfrm>
          <a:off x="2385483" y="783"/>
          <a:ext cx="1441096" cy="72054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Less than</a:t>
          </a:r>
        </a:p>
      </dsp:txBody>
      <dsp:txXfrm>
        <a:off x="2420657" y="35957"/>
        <a:ext cx="1370748" cy="650200"/>
      </dsp:txXfrm>
    </dsp:sp>
    <dsp:sp modelId="{496D3542-DA5C-445F-A870-A74348F35D57}">
      <dsp:nvSpPr>
        <dsp:cNvPr id="0" name=""/>
        <dsp:cNvSpPr/>
      </dsp:nvSpPr>
      <dsp:spPr>
        <a:xfrm>
          <a:off x="3826580" y="340842"/>
          <a:ext cx="576438" cy="40429"/>
        </a:xfrm>
        <a:custGeom>
          <a:avLst/>
          <a:gdLst/>
          <a:ahLst/>
          <a:cxnLst/>
          <a:rect l="0" t="0" r="0" b="0"/>
          <a:pathLst>
            <a:path>
              <a:moveTo>
                <a:pt x="0" y="16083"/>
              </a:moveTo>
              <a:lnTo>
                <a:pt x="632772" y="16083"/>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4100389" y="346646"/>
        <a:ext cx="0" cy="0"/>
      </dsp:txXfrm>
    </dsp:sp>
    <dsp:sp modelId="{E7FCE118-F6F7-46D5-B5DF-C9E64703724A}">
      <dsp:nvSpPr>
        <dsp:cNvPr id="0" name=""/>
        <dsp:cNvSpPr/>
      </dsp:nvSpPr>
      <dsp:spPr>
        <a:xfrm>
          <a:off x="4403019" y="783"/>
          <a:ext cx="1441096" cy="72054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Taxes Paid</a:t>
          </a:r>
        </a:p>
      </dsp:txBody>
      <dsp:txXfrm>
        <a:off x="4438193" y="35957"/>
        <a:ext cx="1370748" cy="650200"/>
      </dsp:txXfrm>
    </dsp:sp>
    <dsp:sp modelId="{3F31C1DB-3B7E-4CCB-9272-DDD600E3AED5}">
      <dsp:nvSpPr>
        <dsp:cNvPr id="0" name=""/>
        <dsp:cNvSpPr/>
      </dsp:nvSpPr>
      <dsp:spPr>
        <a:xfrm>
          <a:off x="5844116" y="340842"/>
          <a:ext cx="576438" cy="40429"/>
        </a:xfrm>
        <a:custGeom>
          <a:avLst/>
          <a:gdLst/>
          <a:ahLst/>
          <a:cxnLst/>
          <a:rect l="0" t="0" r="0" b="0"/>
          <a:pathLst>
            <a:path>
              <a:moveTo>
                <a:pt x="0" y="16083"/>
              </a:moveTo>
              <a:lnTo>
                <a:pt x="632772" y="16083"/>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6117924" y="346646"/>
        <a:ext cx="0" cy="0"/>
      </dsp:txXfrm>
    </dsp:sp>
    <dsp:sp modelId="{9EBB2C29-90F6-4BF5-B9DA-C3336983DCD6}">
      <dsp:nvSpPr>
        <dsp:cNvPr id="0" name=""/>
        <dsp:cNvSpPr/>
      </dsp:nvSpPr>
      <dsp:spPr>
        <a:xfrm>
          <a:off x="6420555" y="783"/>
          <a:ext cx="1441096" cy="72054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Refund</a:t>
          </a:r>
        </a:p>
      </dsp:txBody>
      <dsp:txXfrm>
        <a:off x="6455729" y="35957"/>
        <a:ext cx="1370748" cy="650200"/>
      </dsp:txXfrm>
    </dsp:sp>
    <dsp:sp modelId="{E1F7B7D6-7CA3-47DB-A694-D6A25699A7FB}">
      <dsp:nvSpPr>
        <dsp:cNvPr id="0" name=""/>
        <dsp:cNvSpPr/>
      </dsp:nvSpPr>
      <dsp:spPr>
        <a:xfrm rot="3310531">
          <a:off x="1592558" y="1583788"/>
          <a:ext cx="1009410" cy="40429"/>
        </a:xfrm>
        <a:custGeom>
          <a:avLst/>
          <a:gdLst/>
          <a:ahLst/>
          <a:cxnLst/>
          <a:rect l="0" t="0" r="0" b="0"/>
          <a:pathLst>
            <a:path>
              <a:moveTo>
                <a:pt x="0" y="16083"/>
              </a:moveTo>
              <a:lnTo>
                <a:pt x="1108057" y="16083"/>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2103569" y="1568877"/>
        <a:ext cx="0" cy="0"/>
      </dsp:txXfrm>
    </dsp:sp>
    <dsp:sp modelId="{B22374D1-C7C4-4582-BC51-58125AC5E76E}">
      <dsp:nvSpPr>
        <dsp:cNvPr id="0" name=""/>
        <dsp:cNvSpPr/>
      </dsp:nvSpPr>
      <dsp:spPr>
        <a:xfrm>
          <a:off x="2385483" y="1658044"/>
          <a:ext cx="1441096" cy="72054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More than</a:t>
          </a:r>
        </a:p>
      </dsp:txBody>
      <dsp:txXfrm>
        <a:off x="2420657" y="1693218"/>
        <a:ext cx="1370748" cy="650200"/>
      </dsp:txXfrm>
    </dsp:sp>
    <dsp:sp modelId="{8CC57E31-77FC-43D2-89F5-02768D649861}">
      <dsp:nvSpPr>
        <dsp:cNvPr id="0" name=""/>
        <dsp:cNvSpPr/>
      </dsp:nvSpPr>
      <dsp:spPr>
        <a:xfrm>
          <a:off x="3826580" y="1998104"/>
          <a:ext cx="576438" cy="40429"/>
        </a:xfrm>
        <a:custGeom>
          <a:avLst/>
          <a:gdLst/>
          <a:ahLst/>
          <a:cxnLst/>
          <a:rect l="0" t="0" r="0" b="0"/>
          <a:pathLst>
            <a:path>
              <a:moveTo>
                <a:pt x="0" y="16083"/>
              </a:moveTo>
              <a:lnTo>
                <a:pt x="632772" y="16083"/>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4100389" y="2003907"/>
        <a:ext cx="0" cy="0"/>
      </dsp:txXfrm>
    </dsp:sp>
    <dsp:sp modelId="{91C0D9DC-CCF7-40B4-A6C1-087411053E6A}">
      <dsp:nvSpPr>
        <dsp:cNvPr id="0" name=""/>
        <dsp:cNvSpPr/>
      </dsp:nvSpPr>
      <dsp:spPr>
        <a:xfrm>
          <a:off x="4403019" y="1658044"/>
          <a:ext cx="1441096" cy="72054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Taxes paid</a:t>
          </a:r>
        </a:p>
      </dsp:txBody>
      <dsp:txXfrm>
        <a:off x="4438193" y="1693218"/>
        <a:ext cx="1370748" cy="650200"/>
      </dsp:txXfrm>
    </dsp:sp>
    <dsp:sp modelId="{3743CDB0-7638-48D4-B68D-42C6687C61FA}">
      <dsp:nvSpPr>
        <dsp:cNvPr id="0" name=""/>
        <dsp:cNvSpPr/>
      </dsp:nvSpPr>
      <dsp:spPr>
        <a:xfrm rot="18289469">
          <a:off x="5627630" y="1583788"/>
          <a:ext cx="1009410" cy="40429"/>
        </a:xfrm>
        <a:custGeom>
          <a:avLst/>
          <a:gdLst/>
          <a:ahLst/>
          <a:cxnLst/>
          <a:rect l="0" t="0" r="0" b="0"/>
          <a:pathLst>
            <a:path>
              <a:moveTo>
                <a:pt x="0" y="16083"/>
              </a:moveTo>
              <a:lnTo>
                <a:pt x="1108057" y="16083"/>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6097209" y="1610308"/>
        <a:ext cx="0" cy="0"/>
      </dsp:txXfrm>
    </dsp:sp>
    <dsp:sp modelId="{3019E215-F332-43BF-A473-BBF487EE2D09}">
      <dsp:nvSpPr>
        <dsp:cNvPr id="0" name=""/>
        <dsp:cNvSpPr/>
      </dsp:nvSpPr>
      <dsp:spPr>
        <a:xfrm>
          <a:off x="6420555" y="829413"/>
          <a:ext cx="1441096" cy="72054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Payment Due</a:t>
          </a:r>
        </a:p>
      </dsp:txBody>
      <dsp:txXfrm>
        <a:off x="6455729" y="864587"/>
        <a:ext cx="1370748" cy="650200"/>
      </dsp:txXfrm>
    </dsp:sp>
    <dsp:sp modelId="{C4EDB439-7EAA-43A5-B1A6-B7915F2E111B}">
      <dsp:nvSpPr>
        <dsp:cNvPr id="0" name=""/>
        <dsp:cNvSpPr/>
      </dsp:nvSpPr>
      <dsp:spPr>
        <a:xfrm>
          <a:off x="5844116" y="1998104"/>
          <a:ext cx="576438" cy="40429"/>
        </a:xfrm>
        <a:custGeom>
          <a:avLst/>
          <a:gdLst/>
          <a:ahLst/>
          <a:cxnLst/>
          <a:rect l="0" t="0" r="0" b="0"/>
          <a:pathLst>
            <a:path>
              <a:moveTo>
                <a:pt x="0" y="16083"/>
              </a:moveTo>
              <a:lnTo>
                <a:pt x="632772" y="16083"/>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6117924" y="2003907"/>
        <a:ext cx="0" cy="0"/>
      </dsp:txXfrm>
    </dsp:sp>
    <dsp:sp modelId="{E36F2376-1C9E-46B2-BE23-593D7D057AA3}">
      <dsp:nvSpPr>
        <dsp:cNvPr id="0" name=""/>
        <dsp:cNvSpPr/>
      </dsp:nvSpPr>
      <dsp:spPr>
        <a:xfrm>
          <a:off x="6420555" y="1658044"/>
          <a:ext cx="1441096" cy="72054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Penalty</a:t>
          </a:r>
        </a:p>
      </dsp:txBody>
      <dsp:txXfrm>
        <a:off x="6455729" y="1693218"/>
        <a:ext cx="1370748" cy="650200"/>
      </dsp:txXfrm>
    </dsp:sp>
    <dsp:sp modelId="{457B2C6D-C904-4B9D-954F-74BB819268CC}">
      <dsp:nvSpPr>
        <dsp:cNvPr id="0" name=""/>
        <dsp:cNvSpPr/>
      </dsp:nvSpPr>
      <dsp:spPr>
        <a:xfrm rot="3310531">
          <a:off x="5627630" y="2412419"/>
          <a:ext cx="1009410" cy="40429"/>
        </a:xfrm>
        <a:custGeom>
          <a:avLst/>
          <a:gdLst/>
          <a:ahLst/>
          <a:cxnLst/>
          <a:rect l="0" t="0" r="0" b="0"/>
          <a:pathLst>
            <a:path>
              <a:moveTo>
                <a:pt x="0" y="16083"/>
              </a:moveTo>
              <a:lnTo>
                <a:pt x="1108057" y="16083"/>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6138640" y="2397507"/>
        <a:ext cx="0" cy="0"/>
      </dsp:txXfrm>
    </dsp:sp>
    <dsp:sp modelId="{3239D6EE-5B52-4D34-8E55-4AEF0484FE90}">
      <dsp:nvSpPr>
        <dsp:cNvPr id="0" name=""/>
        <dsp:cNvSpPr/>
      </dsp:nvSpPr>
      <dsp:spPr>
        <a:xfrm>
          <a:off x="6420555" y="2486675"/>
          <a:ext cx="1441096" cy="72054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Interest</a:t>
          </a:r>
        </a:p>
      </dsp:txBody>
      <dsp:txXfrm>
        <a:off x="6455729" y="2521849"/>
        <a:ext cx="1370748" cy="6502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5E3B6-E4F3-47A5-96AB-9E7AE5DF2285}">
      <dsp:nvSpPr>
        <dsp:cNvPr id="0" name=""/>
        <dsp:cNvSpPr/>
      </dsp:nvSpPr>
      <dsp:spPr>
        <a:xfrm>
          <a:off x="481" y="1360336"/>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Preparation</a:t>
          </a:r>
        </a:p>
      </dsp:txBody>
      <dsp:txXfrm>
        <a:off x="53335" y="1413190"/>
        <a:ext cx="2059722" cy="977007"/>
      </dsp:txXfrm>
    </dsp:sp>
    <dsp:sp modelId="{5EB900AF-569B-4CC1-ADE7-CDCC1C057E51}">
      <dsp:nvSpPr>
        <dsp:cNvPr id="0" name=""/>
        <dsp:cNvSpPr/>
      </dsp:nvSpPr>
      <dsp:spPr>
        <a:xfrm rot="19457599">
          <a:off x="2065651" y="1568397"/>
          <a:ext cx="1066694" cy="44033"/>
        </a:xfrm>
        <a:custGeom>
          <a:avLst/>
          <a:gdLst/>
          <a:ahLst/>
          <a:cxnLst/>
          <a:rect l="0" t="0" r="0" b="0"/>
          <a:pathLst>
            <a:path>
              <a:moveTo>
                <a:pt x="0" y="22016"/>
              </a:moveTo>
              <a:lnTo>
                <a:pt x="1066694" y="2201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2561780" y="1584323"/>
        <a:ext cx="0" cy="0"/>
      </dsp:txXfrm>
    </dsp:sp>
    <dsp:sp modelId="{F424C25B-3A85-4844-ACF4-0A7DCB8CE473}">
      <dsp:nvSpPr>
        <dsp:cNvPr id="0" name=""/>
        <dsp:cNvSpPr/>
      </dsp:nvSpPr>
      <dsp:spPr>
        <a:xfrm>
          <a:off x="3032084" y="737775"/>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Paid preparer</a:t>
          </a:r>
        </a:p>
      </dsp:txBody>
      <dsp:txXfrm>
        <a:off x="3084938" y="790629"/>
        <a:ext cx="2059722" cy="977007"/>
      </dsp:txXfrm>
    </dsp:sp>
    <dsp:sp modelId="{0591593F-D773-4991-B5FE-E4A23E0BF6FC}">
      <dsp:nvSpPr>
        <dsp:cNvPr id="0" name=""/>
        <dsp:cNvSpPr/>
      </dsp:nvSpPr>
      <dsp:spPr>
        <a:xfrm rot="2142401">
          <a:off x="2065651" y="2190958"/>
          <a:ext cx="1066694" cy="44033"/>
        </a:xfrm>
        <a:custGeom>
          <a:avLst/>
          <a:gdLst/>
          <a:ahLst/>
          <a:cxnLst/>
          <a:rect l="0" t="0" r="0" b="0"/>
          <a:pathLst>
            <a:path>
              <a:moveTo>
                <a:pt x="0" y="22016"/>
              </a:moveTo>
              <a:lnTo>
                <a:pt x="1066694" y="2201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2592908" y="2175756"/>
        <a:ext cx="0" cy="0"/>
      </dsp:txXfrm>
    </dsp:sp>
    <dsp:sp modelId="{54F9D6CC-16B5-4400-AC98-E8DE216D6EAB}">
      <dsp:nvSpPr>
        <dsp:cNvPr id="0" name=""/>
        <dsp:cNvSpPr/>
      </dsp:nvSpPr>
      <dsp:spPr>
        <a:xfrm>
          <a:off x="3032084" y="1982897"/>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DIY</a:t>
          </a:r>
        </a:p>
      </dsp:txBody>
      <dsp:txXfrm>
        <a:off x="3084938" y="2035751"/>
        <a:ext cx="2059722" cy="977007"/>
      </dsp:txXfrm>
    </dsp:sp>
    <dsp:sp modelId="{EF929583-6407-4A64-8FF0-8F0867C22D9C}">
      <dsp:nvSpPr>
        <dsp:cNvPr id="0" name=""/>
        <dsp:cNvSpPr/>
      </dsp:nvSpPr>
      <dsp:spPr>
        <a:xfrm rot="19457599">
          <a:off x="5097254" y="2190958"/>
          <a:ext cx="1066694" cy="44033"/>
        </a:xfrm>
        <a:custGeom>
          <a:avLst/>
          <a:gdLst/>
          <a:ahLst/>
          <a:cxnLst/>
          <a:rect l="0" t="0" r="0" b="0"/>
          <a:pathLst>
            <a:path>
              <a:moveTo>
                <a:pt x="0" y="22016"/>
              </a:moveTo>
              <a:lnTo>
                <a:pt x="1066694" y="2201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5593383" y="2206884"/>
        <a:ext cx="0" cy="0"/>
      </dsp:txXfrm>
    </dsp:sp>
    <dsp:sp modelId="{D1A16A95-492C-432F-81FB-98979CE37065}">
      <dsp:nvSpPr>
        <dsp:cNvPr id="0" name=""/>
        <dsp:cNvSpPr/>
      </dsp:nvSpPr>
      <dsp:spPr>
        <a:xfrm>
          <a:off x="6063687" y="1360336"/>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Software</a:t>
          </a:r>
        </a:p>
      </dsp:txBody>
      <dsp:txXfrm>
        <a:off x="6116541" y="1413190"/>
        <a:ext cx="2059722" cy="977007"/>
      </dsp:txXfrm>
    </dsp:sp>
    <dsp:sp modelId="{5F4DC88F-DE40-4CC7-9B9E-EAFF7F88CF6D}">
      <dsp:nvSpPr>
        <dsp:cNvPr id="0" name=""/>
        <dsp:cNvSpPr/>
      </dsp:nvSpPr>
      <dsp:spPr>
        <a:xfrm rot="2142401">
          <a:off x="5097254" y="2813519"/>
          <a:ext cx="1066694" cy="44033"/>
        </a:xfrm>
        <a:custGeom>
          <a:avLst/>
          <a:gdLst/>
          <a:ahLst/>
          <a:cxnLst/>
          <a:rect l="0" t="0" r="0" b="0"/>
          <a:pathLst>
            <a:path>
              <a:moveTo>
                <a:pt x="0" y="22016"/>
              </a:moveTo>
              <a:lnTo>
                <a:pt x="1066694" y="2201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5624511" y="2798317"/>
        <a:ext cx="0" cy="0"/>
      </dsp:txXfrm>
    </dsp:sp>
    <dsp:sp modelId="{700F42D4-399C-415C-8F67-FC87B80F76F4}">
      <dsp:nvSpPr>
        <dsp:cNvPr id="0" name=""/>
        <dsp:cNvSpPr/>
      </dsp:nvSpPr>
      <dsp:spPr>
        <a:xfrm>
          <a:off x="6063687" y="2605459"/>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Fill out forms</a:t>
          </a:r>
        </a:p>
      </dsp:txBody>
      <dsp:txXfrm>
        <a:off x="6116541" y="2658313"/>
        <a:ext cx="2059722" cy="97700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5E3B6-E4F3-47A5-96AB-9E7AE5DF2285}">
      <dsp:nvSpPr>
        <dsp:cNvPr id="0" name=""/>
        <dsp:cNvSpPr/>
      </dsp:nvSpPr>
      <dsp:spPr>
        <a:xfrm>
          <a:off x="481" y="1360336"/>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0" kern="1200" cap="all" baseline="0">
              <a:solidFill>
                <a:sysClr val="window" lastClr="FFFFFF"/>
              </a:solidFill>
              <a:latin typeface="Helvetica Neue"/>
              <a:ea typeface="+mn-ea"/>
              <a:cs typeface="+mn-cs"/>
            </a:rPr>
            <a:t>Filing</a:t>
          </a:r>
        </a:p>
      </dsp:txBody>
      <dsp:txXfrm>
        <a:off x="53335" y="1413190"/>
        <a:ext cx="2059722" cy="977007"/>
      </dsp:txXfrm>
    </dsp:sp>
    <dsp:sp modelId="{03865AA3-5EBB-4F79-8E25-B1C93AD377EF}">
      <dsp:nvSpPr>
        <dsp:cNvPr id="0" name=""/>
        <dsp:cNvSpPr/>
      </dsp:nvSpPr>
      <dsp:spPr>
        <a:xfrm rot="19457599">
          <a:off x="2065651" y="1568397"/>
          <a:ext cx="1066694" cy="44033"/>
        </a:xfrm>
        <a:custGeom>
          <a:avLst/>
          <a:gdLst/>
          <a:ahLst/>
          <a:cxnLst/>
          <a:rect l="0" t="0" r="0" b="0"/>
          <a:pathLst>
            <a:path>
              <a:moveTo>
                <a:pt x="0" y="22016"/>
              </a:moveTo>
              <a:lnTo>
                <a:pt x="1066694" y="2201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2561780" y="1584323"/>
        <a:ext cx="0" cy="0"/>
      </dsp:txXfrm>
    </dsp:sp>
    <dsp:sp modelId="{E08750A4-8BFB-4FF1-819E-3C9B04C5C2D3}">
      <dsp:nvSpPr>
        <dsp:cNvPr id="0" name=""/>
        <dsp:cNvSpPr/>
      </dsp:nvSpPr>
      <dsp:spPr>
        <a:xfrm>
          <a:off x="3032084" y="737775"/>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0" kern="1200" cap="all" baseline="0">
              <a:solidFill>
                <a:sysClr val="window" lastClr="FFFFFF"/>
              </a:solidFill>
              <a:latin typeface="Helvetica Neue"/>
              <a:ea typeface="+mn-ea"/>
              <a:cs typeface="+mn-cs"/>
            </a:rPr>
            <a:t>Paid preparer</a:t>
          </a:r>
        </a:p>
      </dsp:txBody>
      <dsp:txXfrm>
        <a:off x="3084938" y="790629"/>
        <a:ext cx="2059722" cy="977007"/>
      </dsp:txXfrm>
    </dsp:sp>
    <dsp:sp modelId="{745CDF61-EB4B-49E4-96FE-D1C247F09218}">
      <dsp:nvSpPr>
        <dsp:cNvPr id="0" name=""/>
        <dsp:cNvSpPr/>
      </dsp:nvSpPr>
      <dsp:spPr>
        <a:xfrm rot="2142401">
          <a:off x="2065651" y="2190958"/>
          <a:ext cx="1066694" cy="44033"/>
        </a:xfrm>
        <a:custGeom>
          <a:avLst/>
          <a:gdLst/>
          <a:ahLst/>
          <a:cxnLst/>
          <a:rect l="0" t="0" r="0" b="0"/>
          <a:pathLst>
            <a:path>
              <a:moveTo>
                <a:pt x="0" y="22016"/>
              </a:moveTo>
              <a:lnTo>
                <a:pt x="1066694" y="2201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2592908" y="2175756"/>
        <a:ext cx="0" cy="0"/>
      </dsp:txXfrm>
    </dsp:sp>
    <dsp:sp modelId="{FB4F78DF-884D-4333-8A09-F35BC370E722}">
      <dsp:nvSpPr>
        <dsp:cNvPr id="0" name=""/>
        <dsp:cNvSpPr/>
      </dsp:nvSpPr>
      <dsp:spPr>
        <a:xfrm>
          <a:off x="3032084" y="1982897"/>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0" kern="1200" cap="all" baseline="0">
              <a:solidFill>
                <a:sysClr val="window" lastClr="FFFFFF"/>
              </a:solidFill>
              <a:latin typeface="Helvetica Neue"/>
              <a:ea typeface="+mn-ea"/>
              <a:cs typeface="+mn-cs"/>
            </a:rPr>
            <a:t>DIY</a:t>
          </a:r>
        </a:p>
      </dsp:txBody>
      <dsp:txXfrm>
        <a:off x="3084938" y="2035751"/>
        <a:ext cx="2059722" cy="977007"/>
      </dsp:txXfrm>
    </dsp:sp>
    <dsp:sp modelId="{CC0E83DD-8029-4E71-85ED-D564168A5873}">
      <dsp:nvSpPr>
        <dsp:cNvPr id="0" name=""/>
        <dsp:cNvSpPr/>
      </dsp:nvSpPr>
      <dsp:spPr>
        <a:xfrm rot="19457599">
          <a:off x="5097254" y="2190958"/>
          <a:ext cx="1066694" cy="44033"/>
        </a:xfrm>
        <a:custGeom>
          <a:avLst/>
          <a:gdLst/>
          <a:ahLst/>
          <a:cxnLst/>
          <a:rect l="0" t="0" r="0" b="0"/>
          <a:pathLst>
            <a:path>
              <a:moveTo>
                <a:pt x="0" y="22016"/>
              </a:moveTo>
              <a:lnTo>
                <a:pt x="1066694" y="2201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5593383" y="2206884"/>
        <a:ext cx="0" cy="0"/>
      </dsp:txXfrm>
    </dsp:sp>
    <dsp:sp modelId="{AA0CB682-3E37-4C21-A1C0-88803637BF23}">
      <dsp:nvSpPr>
        <dsp:cNvPr id="0" name=""/>
        <dsp:cNvSpPr/>
      </dsp:nvSpPr>
      <dsp:spPr>
        <a:xfrm>
          <a:off x="6063687" y="1360336"/>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0" kern="1200" cap="all" baseline="0">
              <a:solidFill>
                <a:sysClr val="window" lastClr="FFFFFF"/>
              </a:solidFill>
              <a:latin typeface="Helvetica Neue"/>
              <a:ea typeface="+mn-ea"/>
              <a:cs typeface="+mn-cs"/>
            </a:rPr>
            <a:t>E-File</a:t>
          </a:r>
        </a:p>
      </dsp:txBody>
      <dsp:txXfrm>
        <a:off x="6116541" y="1413190"/>
        <a:ext cx="2059722" cy="977007"/>
      </dsp:txXfrm>
    </dsp:sp>
    <dsp:sp modelId="{B89E05F7-849F-4333-8F1C-90A63EEEF8C1}">
      <dsp:nvSpPr>
        <dsp:cNvPr id="0" name=""/>
        <dsp:cNvSpPr/>
      </dsp:nvSpPr>
      <dsp:spPr>
        <a:xfrm rot="2142401">
          <a:off x="5097254" y="2813519"/>
          <a:ext cx="1066694" cy="44033"/>
        </a:xfrm>
        <a:custGeom>
          <a:avLst/>
          <a:gdLst/>
          <a:ahLst/>
          <a:cxnLst/>
          <a:rect l="0" t="0" r="0" b="0"/>
          <a:pathLst>
            <a:path>
              <a:moveTo>
                <a:pt x="0" y="22016"/>
              </a:moveTo>
              <a:lnTo>
                <a:pt x="1066694" y="2201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5624511" y="2798317"/>
        <a:ext cx="0" cy="0"/>
      </dsp:txXfrm>
    </dsp:sp>
    <dsp:sp modelId="{7EDF46C7-7DB4-4557-9CB8-AC2AB38A45D7}">
      <dsp:nvSpPr>
        <dsp:cNvPr id="0" name=""/>
        <dsp:cNvSpPr/>
      </dsp:nvSpPr>
      <dsp:spPr>
        <a:xfrm>
          <a:off x="6063687" y="2605459"/>
          <a:ext cx="2165430" cy="1082715"/>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0" kern="1200" cap="all" baseline="0">
              <a:solidFill>
                <a:sysClr val="window" lastClr="FFFFFF"/>
              </a:solidFill>
              <a:latin typeface="Helvetica Neue"/>
              <a:ea typeface="+mn-ea"/>
              <a:cs typeface="+mn-cs"/>
            </a:rPr>
            <a:t>Mail</a:t>
          </a:r>
        </a:p>
      </dsp:txBody>
      <dsp:txXfrm>
        <a:off x="6116541" y="2658313"/>
        <a:ext cx="2059722" cy="97700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4EBC6-63F9-4254-9F13-065A63C3DFF4}">
      <dsp:nvSpPr>
        <dsp:cNvPr id="0" name=""/>
        <dsp:cNvSpPr/>
      </dsp:nvSpPr>
      <dsp:spPr>
        <a:xfrm>
          <a:off x="3549" y="1144236"/>
          <a:ext cx="1551942" cy="1978726"/>
        </a:xfrm>
        <a:prstGeom prst="roundRect">
          <a:avLst>
            <a:gd name="adj" fmla="val 10000"/>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ysClr val="window" lastClr="FFFFFF"/>
              </a:solidFill>
              <a:latin typeface="Helvetica Neue"/>
              <a:ea typeface="+mn-ea"/>
              <a:cs typeface="+mn-cs"/>
            </a:rPr>
            <a:t>Weight</a:t>
          </a:r>
        </a:p>
        <a:p>
          <a:pPr marL="114300" lvl="1" indent="-114300" algn="l" defTabSz="622300">
            <a:lnSpc>
              <a:spcPct val="90000"/>
            </a:lnSpc>
            <a:spcBef>
              <a:spcPct val="0"/>
            </a:spcBef>
            <a:spcAft>
              <a:spcPct val="15000"/>
            </a:spcAft>
            <a:buChar char="•"/>
          </a:pPr>
          <a:r>
            <a:rPr lang="en-US" sz="1400" kern="1200">
              <a:solidFill>
                <a:sysClr val="window" lastClr="FFFFFF"/>
              </a:solidFill>
              <a:latin typeface="Helvetica Neue"/>
              <a:ea typeface="+mn-ea"/>
              <a:cs typeface="+mn-cs"/>
            </a:rPr>
            <a:t>How Important Is It?</a:t>
          </a:r>
        </a:p>
        <a:p>
          <a:pPr marL="114300" lvl="1" indent="-114300" algn="l" defTabSz="622300">
            <a:lnSpc>
              <a:spcPct val="90000"/>
            </a:lnSpc>
            <a:spcBef>
              <a:spcPct val="0"/>
            </a:spcBef>
            <a:spcAft>
              <a:spcPct val="15000"/>
            </a:spcAft>
            <a:buChar char="•"/>
          </a:pPr>
          <a:r>
            <a:rPr lang="en-US" sz="1400" kern="1200">
              <a:solidFill>
                <a:sysClr val="window" lastClr="FFFFFF"/>
              </a:solidFill>
              <a:latin typeface="Helvetica Neue"/>
              <a:ea typeface="+mn-ea"/>
              <a:cs typeface="+mn-cs"/>
            </a:rPr>
            <a:t>Percentage of Total Product Value Contributed by This Attribute</a:t>
          </a:r>
        </a:p>
      </dsp:txBody>
      <dsp:txXfrm>
        <a:off x="49004" y="1189691"/>
        <a:ext cx="1461032" cy="1887816"/>
      </dsp:txXfrm>
    </dsp:sp>
    <dsp:sp modelId="{D8FCF09E-6D4C-4F70-8B4D-8A7ABD661577}">
      <dsp:nvSpPr>
        <dsp:cNvPr id="0" name=""/>
        <dsp:cNvSpPr/>
      </dsp:nvSpPr>
      <dsp:spPr>
        <a:xfrm>
          <a:off x="1710686" y="1941159"/>
          <a:ext cx="329011" cy="384881"/>
        </a:xfrm>
        <a:prstGeom prst="rightArrow">
          <a:avLst>
            <a:gd name="adj1" fmla="val 60000"/>
            <a:gd name="adj2" fmla="val 50000"/>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Calibri"/>
            <a:ea typeface="+mn-ea"/>
            <a:cs typeface="+mn-cs"/>
          </a:endParaRPr>
        </a:p>
      </dsp:txBody>
      <dsp:txXfrm>
        <a:off x="1710686" y="2018135"/>
        <a:ext cx="230308" cy="230929"/>
      </dsp:txXfrm>
    </dsp:sp>
    <dsp:sp modelId="{70193419-E767-4F3B-B140-8F15F0CB0838}">
      <dsp:nvSpPr>
        <dsp:cNvPr id="0" name=""/>
        <dsp:cNvSpPr/>
      </dsp:nvSpPr>
      <dsp:spPr>
        <a:xfrm>
          <a:off x="2176269" y="1144236"/>
          <a:ext cx="1551942" cy="1978726"/>
        </a:xfrm>
        <a:prstGeom prst="roundRect">
          <a:avLst>
            <a:gd name="adj" fmla="val 10000"/>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ysClr val="window" lastClr="FFFFFF"/>
              </a:solidFill>
              <a:latin typeface="Helvetica Neue"/>
              <a:ea typeface="+mn-ea"/>
              <a:cs typeface="+mn-cs"/>
            </a:rPr>
            <a:t>Score</a:t>
          </a:r>
        </a:p>
        <a:p>
          <a:pPr marL="114300" lvl="1" indent="-114300" algn="l" defTabSz="622300">
            <a:lnSpc>
              <a:spcPct val="90000"/>
            </a:lnSpc>
            <a:spcBef>
              <a:spcPct val="0"/>
            </a:spcBef>
            <a:spcAft>
              <a:spcPct val="15000"/>
            </a:spcAft>
            <a:buChar char="•"/>
          </a:pPr>
          <a:r>
            <a:rPr lang="en-US" sz="1400" kern="1200">
              <a:solidFill>
                <a:sysClr val="window" lastClr="FFFFFF"/>
              </a:solidFill>
              <a:latin typeface="Helvetica Neue"/>
              <a:ea typeface="+mn-ea"/>
              <a:cs typeface="+mn-cs"/>
            </a:rPr>
            <a:t>Scale</a:t>
          </a:r>
        </a:p>
      </dsp:txBody>
      <dsp:txXfrm>
        <a:off x="2221724" y="1189691"/>
        <a:ext cx="1461032" cy="1887816"/>
      </dsp:txXfrm>
    </dsp:sp>
    <dsp:sp modelId="{B14941ED-BB7E-4A81-B3E8-520589EFDBC8}">
      <dsp:nvSpPr>
        <dsp:cNvPr id="0" name=""/>
        <dsp:cNvSpPr/>
      </dsp:nvSpPr>
      <dsp:spPr>
        <a:xfrm>
          <a:off x="3883405" y="1941159"/>
          <a:ext cx="329011" cy="384881"/>
        </a:xfrm>
        <a:prstGeom prst="rightArrow">
          <a:avLst>
            <a:gd name="adj1" fmla="val 60000"/>
            <a:gd name="adj2" fmla="val 50000"/>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Calibri"/>
            <a:ea typeface="+mn-ea"/>
            <a:cs typeface="+mn-cs"/>
          </a:endParaRPr>
        </a:p>
      </dsp:txBody>
      <dsp:txXfrm>
        <a:off x="3883405" y="2018135"/>
        <a:ext cx="230308" cy="230929"/>
      </dsp:txXfrm>
    </dsp:sp>
    <dsp:sp modelId="{AACF830F-A64A-4666-9060-76B97EC35CA0}">
      <dsp:nvSpPr>
        <dsp:cNvPr id="0" name=""/>
        <dsp:cNvSpPr/>
      </dsp:nvSpPr>
      <dsp:spPr>
        <a:xfrm>
          <a:off x="4348988" y="1144236"/>
          <a:ext cx="1551942" cy="1978726"/>
        </a:xfrm>
        <a:prstGeom prst="roundRect">
          <a:avLst>
            <a:gd name="adj" fmla="val 10000"/>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ysClr val="window" lastClr="FFFFFF"/>
              </a:solidFill>
              <a:latin typeface="Helvetica Neue"/>
              <a:ea typeface="+mn-ea"/>
              <a:cs typeface="+mn-cs"/>
            </a:rPr>
            <a:t>Weighted Score</a:t>
          </a:r>
        </a:p>
        <a:p>
          <a:pPr marL="114300" lvl="1" indent="-114300" algn="l" defTabSz="622300">
            <a:lnSpc>
              <a:spcPct val="90000"/>
            </a:lnSpc>
            <a:spcBef>
              <a:spcPct val="0"/>
            </a:spcBef>
            <a:spcAft>
              <a:spcPct val="15000"/>
            </a:spcAft>
            <a:buChar char="•"/>
          </a:pPr>
          <a:r>
            <a:rPr lang="en-US" sz="1400" kern="1200">
              <a:solidFill>
                <a:sysClr val="window" lastClr="FFFFFF"/>
              </a:solidFill>
              <a:latin typeface="Helvetica Neue"/>
              <a:ea typeface="+mn-ea"/>
              <a:cs typeface="+mn-cs"/>
            </a:rPr>
            <a:t>Weight × Score</a:t>
          </a:r>
        </a:p>
      </dsp:txBody>
      <dsp:txXfrm>
        <a:off x="4394443" y="1189691"/>
        <a:ext cx="1461032" cy="1887816"/>
      </dsp:txXfrm>
    </dsp:sp>
    <dsp:sp modelId="{8D6885F2-893F-403B-A3A7-5DAB0983C10F}">
      <dsp:nvSpPr>
        <dsp:cNvPr id="0" name=""/>
        <dsp:cNvSpPr/>
      </dsp:nvSpPr>
      <dsp:spPr>
        <a:xfrm>
          <a:off x="6056125" y="1941159"/>
          <a:ext cx="329011" cy="384881"/>
        </a:xfrm>
        <a:prstGeom prst="rightArrow">
          <a:avLst>
            <a:gd name="adj1" fmla="val 60000"/>
            <a:gd name="adj2" fmla="val 50000"/>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Calibri"/>
            <a:ea typeface="+mn-ea"/>
            <a:cs typeface="+mn-cs"/>
          </a:endParaRPr>
        </a:p>
      </dsp:txBody>
      <dsp:txXfrm>
        <a:off x="6056125" y="2018135"/>
        <a:ext cx="230308" cy="230929"/>
      </dsp:txXfrm>
    </dsp:sp>
    <dsp:sp modelId="{14B0A87A-EB02-406F-A2D4-DDA4169D303D}">
      <dsp:nvSpPr>
        <dsp:cNvPr id="0" name=""/>
        <dsp:cNvSpPr/>
      </dsp:nvSpPr>
      <dsp:spPr>
        <a:xfrm>
          <a:off x="6521707" y="1144236"/>
          <a:ext cx="1551942" cy="1978726"/>
        </a:xfrm>
        <a:prstGeom prst="roundRect">
          <a:avLst>
            <a:gd name="adj" fmla="val 10000"/>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ysClr val="window" lastClr="FFFFFF"/>
              </a:solidFill>
              <a:latin typeface="Helvetica Neue"/>
              <a:ea typeface="+mn-ea"/>
              <a:cs typeface="+mn-cs"/>
            </a:rPr>
            <a:t>Sum of Weighted Scores</a:t>
          </a:r>
        </a:p>
        <a:p>
          <a:pPr marL="114300" lvl="1" indent="-114300" algn="l" defTabSz="622300">
            <a:lnSpc>
              <a:spcPct val="90000"/>
            </a:lnSpc>
            <a:spcBef>
              <a:spcPct val="0"/>
            </a:spcBef>
            <a:spcAft>
              <a:spcPct val="15000"/>
            </a:spcAft>
            <a:buChar char="•"/>
          </a:pPr>
          <a:r>
            <a:rPr lang="en-US" sz="1400" kern="1200">
              <a:solidFill>
                <a:sysClr val="window" lastClr="FFFFFF"/>
              </a:solidFill>
              <a:latin typeface="Helvetica Neue"/>
              <a:ea typeface="+mn-ea"/>
              <a:cs typeface="+mn-cs"/>
            </a:rPr>
            <a:t>Overall Product Score</a:t>
          </a:r>
        </a:p>
      </dsp:txBody>
      <dsp:txXfrm>
        <a:off x="6567162" y="1189691"/>
        <a:ext cx="1461032" cy="188781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AB76A-970A-430E-A62C-4503E980BA6F}">
      <dsp:nvSpPr>
        <dsp:cNvPr id="0" name=""/>
        <dsp:cNvSpPr/>
      </dsp:nvSpPr>
      <dsp:spPr>
        <a:xfrm rot="21300000">
          <a:off x="25254" y="1744660"/>
          <a:ext cx="8179091" cy="936629"/>
        </a:xfrm>
        <a:prstGeom prst="mathMinus">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dsp:style>
    </dsp:sp>
    <dsp:sp modelId="{8CB1D79F-9DCA-4CC6-B498-952C63352EF3}">
      <dsp:nvSpPr>
        <dsp:cNvPr id="0" name=""/>
        <dsp:cNvSpPr/>
      </dsp:nvSpPr>
      <dsp:spPr>
        <a:xfrm>
          <a:off x="987552" y="221297"/>
          <a:ext cx="2468880" cy="1770380"/>
        </a:xfrm>
        <a:prstGeom prst="downArrow">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442542-39FB-44FF-8BB2-4CE21F486209}">
      <dsp:nvSpPr>
        <dsp:cNvPr id="0" name=""/>
        <dsp:cNvSpPr/>
      </dsp:nvSpPr>
      <dsp:spPr>
        <a:xfrm>
          <a:off x="4361687" y="0"/>
          <a:ext cx="2633472" cy="1858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a:solidFill>
                <a:sysClr val="windowText" lastClr="000000">
                  <a:hueOff val="0"/>
                  <a:satOff val="0"/>
                  <a:lumOff val="0"/>
                  <a:alphaOff val="0"/>
                </a:sysClr>
              </a:solidFill>
              <a:latin typeface="Helvetica Neue"/>
              <a:ea typeface="+mn-ea"/>
              <a:cs typeface="+mn-cs"/>
            </a:rPr>
            <a:t>NEW</a:t>
          </a:r>
        </a:p>
      </dsp:txBody>
      <dsp:txXfrm>
        <a:off x="4361687" y="0"/>
        <a:ext cx="2633472" cy="1858899"/>
      </dsp:txXfrm>
    </dsp:sp>
    <dsp:sp modelId="{60DA89AB-5A30-4E93-A66F-297BDBBA02F4}">
      <dsp:nvSpPr>
        <dsp:cNvPr id="0" name=""/>
        <dsp:cNvSpPr/>
      </dsp:nvSpPr>
      <dsp:spPr>
        <a:xfrm>
          <a:off x="4773168" y="2434272"/>
          <a:ext cx="2468880" cy="1770380"/>
        </a:xfrm>
        <a:prstGeom prst="upArrow">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50FF58-7934-4561-B622-131E0EE4C8CA}">
      <dsp:nvSpPr>
        <dsp:cNvPr id="0" name=""/>
        <dsp:cNvSpPr/>
      </dsp:nvSpPr>
      <dsp:spPr>
        <a:xfrm>
          <a:off x="1234440" y="2567050"/>
          <a:ext cx="2633472" cy="1858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a:solidFill>
                <a:sysClr val="windowText" lastClr="000000">
                  <a:hueOff val="0"/>
                  <a:satOff val="0"/>
                  <a:lumOff val="0"/>
                  <a:alphaOff val="0"/>
                </a:sysClr>
              </a:solidFill>
              <a:latin typeface="Helvetica Neue"/>
              <a:ea typeface="+mn-ea"/>
              <a:cs typeface="+mn-cs"/>
            </a:rPr>
            <a:t>USED</a:t>
          </a:r>
        </a:p>
      </dsp:txBody>
      <dsp:txXfrm>
        <a:off x="1234440" y="2567050"/>
        <a:ext cx="2633472" cy="185889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12AC5-B118-4931-BC86-5F420D68AAA4}">
      <dsp:nvSpPr>
        <dsp:cNvPr id="0" name=""/>
        <dsp:cNvSpPr/>
      </dsp:nvSpPr>
      <dsp:spPr>
        <a:xfrm>
          <a:off x="1287884" y="1505"/>
          <a:ext cx="2692300" cy="161538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ysClr val="window" lastClr="FFFFFF"/>
              </a:solidFill>
              <a:latin typeface="Helvetica Neue"/>
              <a:ea typeface="+mn-ea"/>
              <a:cs typeface="+mn-cs"/>
            </a:rPr>
            <a:t>CASH</a:t>
          </a:r>
        </a:p>
      </dsp:txBody>
      <dsp:txXfrm>
        <a:off x="1366740" y="80361"/>
        <a:ext cx="2534588" cy="1457668"/>
      </dsp:txXfrm>
    </dsp:sp>
    <dsp:sp modelId="{FE19B2A2-993E-4280-B71B-968D3B95CE8C}">
      <dsp:nvSpPr>
        <dsp:cNvPr id="0" name=""/>
        <dsp:cNvSpPr/>
      </dsp:nvSpPr>
      <dsp:spPr>
        <a:xfrm>
          <a:off x="4249415" y="1505"/>
          <a:ext cx="2692300" cy="161538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ysClr val="window" lastClr="FFFFFF"/>
              </a:solidFill>
              <a:latin typeface="Helvetica Neue"/>
              <a:ea typeface="+mn-ea"/>
              <a:cs typeface="+mn-cs"/>
            </a:rPr>
            <a:t>LOAN</a:t>
          </a:r>
        </a:p>
      </dsp:txBody>
      <dsp:txXfrm>
        <a:off x="4328271" y="80361"/>
        <a:ext cx="2534588" cy="1457668"/>
      </dsp:txXfrm>
    </dsp:sp>
    <dsp:sp modelId="{1C6BEADD-94E0-489F-B9C6-9F51465CA9FC}">
      <dsp:nvSpPr>
        <dsp:cNvPr id="0" name=""/>
        <dsp:cNvSpPr/>
      </dsp:nvSpPr>
      <dsp:spPr>
        <a:xfrm>
          <a:off x="2768649" y="1886116"/>
          <a:ext cx="2692300" cy="161538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ysClr val="window" lastClr="FFFFFF"/>
              </a:solidFill>
              <a:latin typeface="Helvetica Neue"/>
              <a:ea typeface="+mn-ea"/>
              <a:cs typeface="+mn-cs"/>
            </a:rPr>
            <a:t>LEASE</a:t>
          </a:r>
        </a:p>
      </dsp:txBody>
      <dsp:txXfrm>
        <a:off x="2847505" y="1964972"/>
        <a:ext cx="2534588" cy="145766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4A7DE-D494-C348-95B6-3B56B16BEB01}">
      <dsp:nvSpPr>
        <dsp:cNvPr id="0" name=""/>
        <dsp:cNvSpPr/>
      </dsp:nvSpPr>
      <dsp:spPr>
        <a:xfrm>
          <a:off x="1157828" y="1960345"/>
          <a:ext cx="91440" cy="505258"/>
        </a:xfrm>
        <a:custGeom>
          <a:avLst/>
          <a:gdLst/>
          <a:ahLst/>
          <a:cxnLst/>
          <a:rect l="0" t="0" r="0" b="0"/>
          <a:pathLst>
            <a:path>
              <a:moveTo>
                <a:pt x="45720" y="0"/>
              </a:moveTo>
              <a:lnTo>
                <a:pt x="45720" y="50525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675E7A7-0E06-4FEC-8016-C0D489E90588}">
      <dsp:nvSpPr>
        <dsp:cNvPr id="0" name=""/>
        <dsp:cNvSpPr/>
      </dsp:nvSpPr>
      <dsp:spPr>
        <a:xfrm>
          <a:off x="552" y="757349"/>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cap="all" baseline="0">
              <a:solidFill>
                <a:sysClr val="window" lastClr="FFFFFF"/>
              </a:solidFill>
              <a:latin typeface="Helvetica Neue"/>
              <a:ea typeface="+mn-ea"/>
              <a:cs typeface="+mn-cs"/>
            </a:rPr>
            <a:t>Cash</a:t>
          </a:r>
        </a:p>
      </dsp:txBody>
      <dsp:txXfrm>
        <a:off x="59277" y="816074"/>
        <a:ext cx="2288542" cy="1085546"/>
      </dsp:txXfrm>
    </dsp:sp>
    <dsp:sp modelId="{10EE8893-00DE-2F49-A9A2-DD42FF1E0B19}">
      <dsp:nvSpPr>
        <dsp:cNvPr id="0" name=""/>
        <dsp:cNvSpPr/>
      </dsp:nvSpPr>
      <dsp:spPr>
        <a:xfrm>
          <a:off x="552" y="2465604"/>
          <a:ext cx="2405992" cy="1202996"/>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Opportunity cost</a:t>
          </a:r>
        </a:p>
      </dsp:txBody>
      <dsp:txXfrm>
        <a:off x="552" y="2465604"/>
        <a:ext cx="2405992" cy="1202996"/>
      </dsp:txXfrm>
    </dsp:sp>
    <dsp:sp modelId="{6ABD52B2-F11E-45CF-AC1A-DC7F140488E8}">
      <dsp:nvSpPr>
        <dsp:cNvPr id="0" name=""/>
        <dsp:cNvSpPr/>
      </dsp:nvSpPr>
      <dsp:spPr>
        <a:xfrm>
          <a:off x="2911803" y="757349"/>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cap="all" baseline="0">
              <a:solidFill>
                <a:sysClr val="window" lastClr="FFFFFF"/>
              </a:solidFill>
              <a:latin typeface="Helvetica Neue"/>
              <a:ea typeface="+mn-ea"/>
              <a:cs typeface="+mn-cs"/>
            </a:rPr>
            <a:t>Loan</a:t>
          </a:r>
        </a:p>
      </dsp:txBody>
      <dsp:txXfrm>
        <a:off x="2970528" y="816074"/>
        <a:ext cx="2288542" cy="1085546"/>
      </dsp:txXfrm>
    </dsp:sp>
    <dsp:sp modelId="{FD017256-D96A-4A8A-B1BE-F67836AAF12B}">
      <dsp:nvSpPr>
        <dsp:cNvPr id="0" name=""/>
        <dsp:cNvSpPr/>
      </dsp:nvSpPr>
      <dsp:spPr>
        <a:xfrm>
          <a:off x="5823054" y="757349"/>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cap="all" baseline="0">
              <a:solidFill>
                <a:sysClr val="window" lastClr="FFFFFF"/>
              </a:solidFill>
              <a:latin typeface="Helvetica Neue"/>
              <a:ea typeface="+mn-ea"/>
              <a:cs typeface="+mn-cs"/>
            </a:rPr>
            <a:t>Lease</a:t>
          </a:r>
        </a:p>
      </dsp:txBody>
      <dsp:txXfrm>
        <a:off x="5881779" y="816074"/>
        <a:ext cx="2288542" cy="1085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19610-06E7-4A4B-8975-563427EF3AFB}">
      <dsp:nvSpPr>
        <dsp:cNvPr id="0" name=""/>
        <dsp:cNvSpPr/>
      </dsp:nvSpPr>
      <dsp:spPr>
        <a:xfrm>
          <a:off x="4220683" y="1604143"/>
          <a:ext cx="198532" cy="2488268"/>
        </a:xfrm>
        <a:custGeom>
          <a:avLst/>
          <a:gdLst/>
          <a:ahLst/>
          <a:cxnLst/>
          <a:rect l="0" t="0" r="0" b="0"/>
          <a:pathLst>
            <a:path>
              <a:moveTo>
                <a:pt x="0" y="0"/>
              </a:moveTo>
              <a:lnTo>
                <a:pt x="0" y="2488268"/>
              </a:lnTo>
              <a:lnTo>
                <a:pt x="198532" y="2488268"/>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E670591-E4CB-8741-A958-D2ED0CE04B1B}">
      <dsp:nvSpPr>
        <dsp:cNvPr id="0" name=""/>
        <dsp:cNvSpPr/>
      </dsp:nvSpPr>
      <dsp:spPr>
        <a:xfrm>
          <a:off x="4220683"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54BE629-F929-4440-BD38-52DEC0EE06EA}">
      <dsp:nvSpPr>
        <dsp:cNvPr id="0" name=""/>
        <dsp:cNvSpPr/>
      </dsp:nvSpPr>
      <dsp:spPr>
        <a:xfrm>
          <a:off x="4220683"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A15A581-8640-490B-A21C-06F33B3E1FA5}">
      <dsp:nvSpPr>
        <dsp:cNvPr id="0" name=""/>
        <dsp:cNvSpPr/>
      </dsp:nvSpPr>
      <dsp:spPr>
        <a:xfrm>
          <a:off x="3949356" y="664424"/>
          <a:ext cx="800746" cy="277944"/>
        </a:xfrm>
        <a:custGeom>
          <a:avLst/>
          <a:gdLst/>
          <a:ahLst/>
          <a:cxnLst/>
          <a:rect l="0" t="0" r="0" b="0"/>
          <a:pathLst>
            <a:path>
              <a:moveTo>
                <a:pt x="0" y="0"/>
              </a:moveTo>
              <a:lnTo>
                <a:pt x="0" y="138972"/>
              </a:lnTo>
              <a:lnTo>
                <a:pt x="800746" y="138972"/>
              </a:lnTo>
              <a:lnTo>
                <a:pt x="800746" y="27794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D3A52B4-1415-624D-85D6-492B7A855D86}">
      <dsp:nvSpPr>
        <dsp:cNvPr id="0" name=""/>
        <dsp:cNvSpPr/>
      </dsp:nvSpPr>
      <dsp:spPr>
        <a:xfrm>
          <a:off x="2619191"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12E0A1D-0CA4-D44A-80D0-72DD09CF5405}">
      <dsp:nvSpPr>
        <dsp:cNvPr id="0" name=""/>
        <dsp:cNvSpPr/>
      </dsp:nvSpPr>
      <dsp:spPr>
        <a:xfrm>
          <a:off x="2619191"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43ED5D6-8085-43AE-9419-B7492F3D1352}">
      <dsp:nvSpPr>
        <dsp:cNvPr id="0" name=""/>
        <dsp:cNvSpPr/>
      </dsp:nvSpPr>
      <dsp:spPr>
        <a:xfrm>
          <a:off x="3148610" y="664424"/>
          <a:ext cx="800746" cy="277944"/>
        </a:xfrm>
        <a:custGeom>
          <a:avLst/>
          <a:gdLst/>
          <a:ahLst/>
          <a:cxnLst/>
          <a:rect l="0" t="0" r="0" b="0"/>
          <a:pathLst>
            <a:path>
              <a:moveTo>
                <a:pt x="800746" y="0"/>
              </a:moveTo>
              <a:lnTo>
                <a:pt x="800746" y="138972"/>
              </a:lnTo>
              <a:lnTo>
                <a:pt x="0" y="138972"/>
              </a:lnTo>
              <a:lnTo>
                <a:pt x="0" y="277944"/>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287583" y="2651"/>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DEFINE CHOICES</a:t>
          </a:r>
        </a:p>
      </dsp:txBody>
      <dsp:txXfrm>
        <a:off x="3319888" y="34956"/>
        <a:ext cx="1258937" cy="597163"/>
      </dsp:txXfrm>
    </dsp:sp>
    <dsp:sp modelId="{F04D794D-914A-48C1-9459-476F59311300}">
      <dsp:nvSpPr>
        <dsp:cNvPr id="0" name=""/>
        <dsp:cNvSpPr/>
      </dsp:nvSpPr>
      <dsp:spPr>
        <a:xfrm>
          <a:off x="2486837"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BENEFITS</a:t>
          </a:r>
        </a:p>
      </dsp:txBody>
      <dsp:txXfrm>
        <a:off x="2519142" y="974674"/>
        <a:ext cx="1258937" cy="597163"/>
      </dsp:txXfrm>
    </dsp:sp>
    <dsp:sp modelId="{08E49170-E33E-7F4D-8C6C-EC401BF0995E}">
      <dsp:nvSpPr>
        <dsp:cNvPr id="0" name=""/>
        <dsp:cNvSpPr/>
      </dsp:nvSpPr>
      <dsp:spPr>
        <a:xfrm>
          <a:off x="2817723" y="1882088"/>
          <a:ext cx="1323547" cy="66177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Strategic</a:t>
          </a:r>
        </a:p>
      </dsp:txBody>
      <dsp:txXfrm>
        <a:off x="2817723" y="1882088"/>
        <a:ext cx="1323547" cy="661773"/>
      </dsp:txXfrm>
    </dsp:sp>
    <dsp:sp modelId="{91FF63AC-6638-804E-BA81-DA0BFFCB3FAE}">
      <dsp:nvSpPr>
        <dsp:cNvPr id="0" name=""/>
        <dsp:cNvSpPr/>
      </dsp:nvSpPr>
      <dsp:spPr>
        <a:xfrm>
          <a:off x="2817723" y="2821806"/>
          <a:ext cx="1323547" cy="66177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Explicit</a:t>
          </a:r>
        </a:p>
      </dsp:txBody>
      <dsp:txXfrm>
        <a:off x="2817723" y="2821806"/>
        <a:ext cx="1323547" cy="661773"/>
      </dsp:txXfrm>
    </dsp:sp>
    <dsp:sp modelId="{1B26BC90-7027-40CE-9F72-76A433EA2F2F}">
      <dsp:nvSpPr>
        <dsp:cNvPr id="0" name=""/>
        <dsp:cNvSpPr/>
      </dsp:nvSpPr>
      <dsp:spPr>
        <a:xfrm>
          <a:off x="4088329"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COSTS</a:t>
          </a:r>
        </a:p>
      </dsp:txBody>
      <dsp:txXfrm>
        <a:off x="4120634" y="974674"/>
        <a:ext cx="1258937" cy="597163"/>
      </dsp:txXfrm>
    </dsp:sp>
    <dsp:sp modelId="{6B73C07F-1E5F-5E42-AD88-D0AB963EA8A3}">
      <dsp:nvSpPr>
        <dsp:cNvPr id="0" name=""/>
        <dsp:cNvSpPr/>
      </dsp:nvSpPr>
      <dsp:spPr>
        <a:xfrm>
          <a:off x="4419215" y="1882088"/>
          <a:ext cx="1323547" cy="66177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Strategic</a:t>
          </a:r>
        </a:p>
      </dsp:txBody>
      <dsp:txXfrm>
        <a:off x="4419215" y="1882088"/>
        <a:ext cx="1323547" cy="661773"/>
      </dsp:txXfrm>
    </dsp:sp>
    <dsp:sp modelId="{A838B359-2236-8F42-AFF6-A5691AF3A0A2}">
      <dsp:nvSpPr>
        <dsp:cNvPr id="0" name=""/>
        <dsp:cNvSpPr/>
      </dsp:nvSpPr>
      <dsp:spPr>
        <a:xfrm>
          <a:off x="4419215" y="2821806"/>
          <a:ext cx="1323547" cy="66177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Explicit</a:t>
          </a:r>
        </a:p>
      </dsp:txBody>
      <dsp:txXfrm>
        <a:off x="4419215" y="2821806"/>
        <a:ext cx="1323547" cy="661773"/>
      </dsp:txXfrm>
    </dsp:sp>
    <dsp:sp modelId="{F803BF6F-D370-9B46-933F-55CE594674BC}">
      <dsp:nvSpPr>
        <dsp:cNvPr id="0" name=""/>
        <dsp:cNvSpPr/>
      </dsp:nvSpPr>
      <dsp:spPr>
        <a:xfrm>
          <a:off x="4419215" y="3761525"/>
          <a:ext cx="1323547" cy="661773"/>
        </a:xfrm>
        <a:prstGeom prst="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Implicit</a:t>
          </a:r>
        </a:p>
      </dsp:txBody>
      <dsp:txXfrm>
        <a:off x="4419215" y="3761525"/>
        <a:ext cx="1323547" cy="66177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ECBC0-A6E2-4F5E-B04D-2402DA65E9BA}">
      <dsp:nvSpPr>
        <dsp:cNvPr id="0" name=""/>
        <dsp:cNvSpPr/>
      </dsp:nvSpPr>
      <dsp:spPr>
        <a:xfrm>
          <a:off x="4114800" y="2036292"/>
          <a:ext cx="2036052" cy="353364"/>
        </a:xfrm>
        <a:custGeom>
          <a:avLst/>
          <a:gdLst/>
          <a:ahLst/>
          <a:cxnLst/>
          <a:rect l="0" t="0" r="0" b="0"/>
          <a:pathLst>
            <a:path>
              <a:moveTo>
                <a:pt x="0" y="0"/>
              </a:moveTo>
              <a:lnTo>
                <a:pt x="0" y="176682"/>
              </a:lnTo>
              <a:lnTo>
                <a:pt x="2036052" y="176682"/>
              </a:lnTo>
              <a:lnTo>
                <a:pt x="2036052"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54E1D40-FFEE-4FF6-A00C-1D283B77BBFE}">
      <dsp:nvSpPr>
        <dsp:cNvPr id="0" name=""/>
        <dsp:cNvSpPr/>
      </dsp:nvSpPr>
      <dsp:spPr>
        <a:xfrm>
          <a:off x="4069079"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F8C42B0-70D9-4279-BB60-6B7B059746AB}">
      <dsp:nvSpPr>
        <dsp:cNvPr id="0" name=""/>
        <dsp:cNvSpPr/>
      </dsp:nvSpPr>
      <dsp:spPr>
        <a:xfrm>
          <a:off x="1405672"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1F8F108-719B-4E5A-AE7B-3ED460112A14}">
      <dsp:nvSpPr>
        <dsp:cNvPr id="0" name=""/>
        <dsp:cNvSpPr/>
      </dsp:nvSpPr>
      <dsp:spPr>
        <a:xfrm>
          <a:off x="2078747" y="2036292"/>
          <a:ext cx="2036052" cy="353364"/>
        </a:xfrm>
        <a:custGeom>
          <a:avLst/>
          <a:gdLst/>
          <a:ahLst/>
          <a:cxnLst/>
          <a:rect l="0" t="0" r="0" b="0"/>
          <a:pathLst>
            <a:path>
              <a:moveTo>
                <a:pt x="2036052" y="0"/>
              </a:moveTo>
              <a:lnTo>
                <a:pt x="2036052" y="176682"/>
              </a:lnTo>
              <a:lnTo>
                <a:pt x="0" y="176682"/>
              </a:lnTo>
              <a:lnTo>
                <a:pt x="0"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20F1D48-8606-48E1-9303-662ABB025060}">
      <dsp:nvSpPr>
        <dsp:cNvPr id="0" name=""/>
        <dsp:cNvSpPr/>
      </dsp:nvSpPr>
      <dsp:spPr>
        <a:xfrm>
          <a:off x="4069080" y="841584"/>
          <a:ext cx="91440" cy="353364"/>
        </a:xfrm>
        <a:custGeom>
          <a:avLst/>
          <a:gdLst/>
          <a:ahLst/>
          <a:cxnLst/>
          <a:rect l="0" t="0" r="0" b="0"/>
          <a:pathLst>
            <a:path>
              <a:moveTo>
                <a:pt x="45720" y="0"/>
              </a:moveTo>
              <a:lnTo>
                <a:pt x="45720"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675E7A7-0E06-4FEC-8016-C0D489E90588}">
      <dsp:nvSpPr>
        <dsp:cNvPr id="0" name=""/>
        <dsp:cNvSpPr/>
      </dsp:nvSpPr>
      <dsp:spPr>
        <a:xfrm>
          <a:off x="1237403"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Cash</a:t>
          </a:r>
        </a:p>
      </dsp:txBody>
      <dsp:txXfrm>
        <a:off x="1278474" y="41311"/>
        <a:ext cx="1600545" cy="759201"/>
      </dsp:txXfrm>
    </dsp:sp>
    <dsp:sp modelId="{6ABD52B2-F11E-45CF-AC1A-DC7F140488E8}">
      <dsp:nvSpPr>
        <dsp:cNvPr id="0" name=""/>
        <dsp:cNvSpPr/>
      </dsp:nvSpPr>
      <dsp:spPr>
        <a:xfrm>
          <a:off x="3273456"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Loan</a:t>
          </a:r>
        </a:p>
      </dsp:txBody>
      <dsp:txXfrm>
        <a:off x="3314527" y="41311"/>
        <a:ext cx="1600545" cy="759201"/>
      </dsp:txXfrm>
    </dsp:sp>
    <dsp:sp modelId="{1BDD0A36-78CF-45AA-8B5E-499899AF03DF}">
      <dsp:nvSpPr>
        <dsp:cNvPr id="0" name=""/>
        <dsp:cNvSpPr/>
      </dsp:nvSpPr>
      <dsp:spPr>
        <a:xfrm>
          <a:off x="3273456"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Interest</a:t>
          </a:r>
        </a:p>
      </dsp:txBody>
      <dsp:txXfrm>
        <a:off x="3314527" y="1236019"/>
        <a:ext cx="1600545" cy="759201"/>
      </dsp:txXfrm>
    </dsp:sp>
    <dsp:sp modelId="{EA91A652-3492-4D42-962E-B02175D8B61B}">
      <dsp:nvSpPr>
        <dsp:cNvPr id="0" name=""/>
        <dsp:cNvSpPr/>
      </dsp:nvSpPr>
      <dsp:spPr>
        <a:xfrm>
          <a:off x="1237403"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Down payment</a:t>
          </a:r>
        </a:p>
      </dsp:txBody>
      <dsp:txXfrm>
        <a:off x="1278474" y="2430728"/>
        <a:ext cx="1600545" cy="759201"/>
      </dsp:txXfrm>
    </dsp:sp>
    <dsp:sp modelId="{7DE90C6A-182C-4626-8269-E65DE02F45FE}">
      <dsp:nvSpPr>
        <dsp:cNvPr id="0" name=""/>
        <dsp:cNvSpPr/>
      </dsp:nvSpPr>
      <dsp:spPr>
        <a:xfrm>
          <a:off x="1658075"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Opportunity cost</a:t>
          </a:r>
        </a:p>
      </dsp:txBody>
      <dsp:txXfrm>
        <a:off x="1699146" y="3625436"/>
        <a:ext cx="1600545" cy="759201"/>
      </dsp:txXfrm>
    </dsp:sp>
    <dsp:sp modelId="{EE1372C5-0CCE-4705-89C5-D45C21292F09}">
      <dsp:nvSpPr>
        <dsp:cNvPr id="0" name=""/>
        <dsp:cNvSpPr/>
      </dsp:nvSpPr>
      <dsp:spPr>
        <a:xfrm>
          <a:off x="3273456"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APR</a:t>
          </a:r>
        </a:p>
      </dsp:txBody>
      <dsp:txXfrm>
        <a:off x="3314527" y="2430728"/>
        <a:ext cx="1600545" cy="759201"/>
      </dsp:txXfrm>
    </dsp:sp>
    <dsp:sp modelId="{D0F4E367-AC93-4F92-B2B2-331B343ACB38}">
      <dsp:nvSpPr>
        <dsp:cNvPr id="0" name=""/>
        <dsp:cNvSpPr/>
      </dsp:nvSpPr>
      <dsp:spPr>
        <a:xfrm>
          <a:off x="5309508"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Term</a:t>
          </a:r>
        </a:p>
      </dsp:txBody>
      <dsp:txXfrm>
        <a:off x="5350579" y="2430728"/>
        <a:ext cx="1600545" cy="759201"/>
      </dsp:txXfrm>
    </dsp:sp>
    <dsp:sp modelId="{FD017256-D96A-4A8A-B1BE-F67836AAF12B}">
      <dsp:nvSpPr>
        <dsp:cNvPr id="0" name=""/>
        <dsp:cNvSpPr/>
      </dsp:nvSpPr>
      <dsp:spPr>
        <a:xfrm>
          <a:off x="5309508"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Lease</a:t>
          </a:r>
        </a:p>
      </dsp:txBody>
      <dsp:txXfrm>
        <a:off x="5350579" y="41311"/>
        <a:ext cx="1600545" cy="75920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7A63F-6387-4CD4-9D46-DB4E71713894}">
      <dsp:nvSpPr>
        <dsp:cNvPr id="0" name=""/>
        <dsp:cNvSpPr/>
      </dsp:nvSpPr>
      <dsp:spPr>
        <a:xfrm>
          <a:off x="4114800" y="1064691"/>
          <a:ext cx="3409628" cy="295876"/>
        </a:xfrm>
        <a:custGeom>
          <a:avLst/>
          <a:gdLst/>
          <a:ahLst/>
          <a:cxnLst/>
          <a:rect l="0" t="0" r="0" b="0"/>
          <a:pathLst>
            <a:path>
              <a:moveTo>
                <a:pt x="0" y="0"/>
              </a:moveTo>
              <a:lnTo>
                <a:pt x="0" y="147938"/>
              </a:lnTo>
              <a:lnTo>
                <a:pt x="3409628" y="147938"/>
              </a:lnTo>
              <a:lnTo>
                <a:pt x="3409628" y="29587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535D301-7BAF-47A4-AE78-91ED00D97F1F}">
      <dsp:nvSpPr>
        <dsp:cNvPr id="0" name=""/>
        <dsp:cNvSpPr/>
      </dsp:nvSpPr>
      <dsp:spPr>
        <a:xfrm>
          <a:off x="4114800" y="1064691"/>
          <a:ext cx="1704814" cy="295876"/>
        </a:xfrm>
        <a:custGeom>
          <a:avLst/>
          <a:gdLst/>
          <a:ahLst/>
          <a:cxnLst/>
          <a:rect l="0" t="0" r="0" b="0"/>
          <a:pathLst>
            <a:path>
              <a:moveTo>
                <a:pt x="0" y="0"/>
              </a:moveTo>
              <a:lnTo>
                <a:pt x="0" y="147938"/>
              </a:lnTo>
              <a:lnTo>
                <a:pt x="1704814" y="147938"/>
              </a:lnTo>
              <a:lnTo>
                <a:pt x="1704814" y="29587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8527D8F-CB3C-4C78-8FDC-14164A06889B}">
      <dsp:nvSpPr>
        <dsp:cNvPr id="0" name=""/>
        <dsp:cNvSpPr/>
      </dsp:nvSpPr>
      <dsp:spPr>
        <a:xfrm>
          <a:off x="4069080" y="1064691"/>
          <a:ext cx="91440" cy="295876"/>
        </a:xfrm>
        <a:custGeom>
          <a:avLst/>
          <a:gdLst/>
          <a:ahLst/>
          <a:cxnLst/>
          <a:rect l="0" t="0" r="0" b="0"/>
          <a:pathLst>
            <a:path>
              <a:moveTo>
                <a:pt x="45720" y="0"/>
              </a:moveTo>
              <a:lnTo>
                <a:pt x="45720" y="29587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36ED14-0A7C-40C9-AA81-D0E19A3BFB96}">
      <dsp:nvSpPr>
        <dsp:cNvPr id="0" name=""/>
        <dsp:cNvSpPr/>
      </dsp:nvSpPr>
      <dsp:spPr>
        <a:xfrm>
          <a:off x="1846411" y="2065036"/>
          <a:ext cx="211340" cy="1648456"/>
        </a:xfrm>
        <a:custGeom>
          <a:avLst/>
          <a:gdLst/>
          <a:ahLst/>
          <a:cxnLst/>
          <a:rect l="0" t="0" r="0" b="0"/>
          <a:pathLst>
            <a:path>
              <a:moveTo>
                <a:pt x="0" y="0"/>
              </a:moveTo>
              <a:lnTo>
                <a:pt x="0" y="1648456"/>
              </a:lnTo>
              <a:lnTo>
                <a:pt x="211340" y="164845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0E9F738-1ED0-4BEB-98CE-F501966E6D8D}">
      <dsp:nvSpPr>
        <dsp:cNvPr id="0" name=""/>
        <dsp:cNvSpPr/>
      </dsp:nvSpPr>
      <dsp:spPr>
        <a:xfrm>
          <a:off x="1846411" y="2065036"/>
          <a:ext cx="211340" cy="648111"/>
        </a:xfrm>
        <a:custGeom>
          <a:avLst/>
          <a:gdLst/>
          <a:ahLst/>
          <a:cxnLst/>
          <a:rect l="0" t="0" r="0" b="0"/>
          <a:pathLst>
            <a:path>
              <a:moveTo>
                <a:pt x="0" y="0"/>
              </a:moveTo>
              <a:lnTo>
                <a:pt x="0" y="648111"/>
              </a:lnTo>
              <a:lnTo>
                <a:pt x="211340" y="64811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8EFF091-C77F-419C-B540-D03B40604500}">
      <dsp:nvSpPr>
        <dsp:cNvPr id="0" name=""/>
        <dsp:cNvSpPr/>
      </dsp:nvSpPr>
      <dsp:spPr>
        <a:xfrm>
          <a:off x="2409985" y="1064691"/>
          <a:ext cx="1704814" cy="295876"/>
        </a:xfrm>
        <a:custGeom>
          <a:avLst/>
          <a:gdLst/>
          <a:ahLst/>
          <a:cxnLst/>
          <a:rect l="0" t="0" r="0" b="0"/>
          <a:pathLst>
            <a:path>
              <a:moveTo>
                <a:pt x="1704814" y="0"/>
              </a:moveTo>
              <a:lnTo>
                <a:pt x="1704814" y="147938"/>
              </a:lnTo>
              <a:lnTo>
                <a:pt x="0" y="147938"/>
              </a:lnTo>
              <a:lnTo>
                <a:pt x="0" y="29587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177390A-40E0-4F19-97C2-7577277CE9D6}">
      <dsp:nvSpPr>
        <dsp:cNvPr id="0" name=""/>
        <dsp:cNvSpPr/>
      </dsp:nvSpPr>
      <dsp:spPr>
        <a:xfrm>
          <a:off x="705171" y="1064691"/>
          <a:ext cx="3409628" cy="295876"/>
        </a:xfrm>
        <a:custGeom>
          <a:avLst/>
          <a:gdLst/>
          <a:ahLst/>
          <a:cxnLst/>
          <a:rect l="0" t="0" r="0" b="0"/>
          <a:pathLst>
            <a:path>
              <a:moveTo>
                <a:pt x="3409628" y="0"/>
              </a:moveTo>
              <a:lnTo>
                <a:pt x="3409628" y="147938"/>
              </a:lnTo>
              <a:lnTo>
                <a:pt x="0" y="147938"/>
              </a:lnTo>
              <a:lnTo>
                <a:pt x="0" y="29587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675E7A7-0E06-4FEC-8016-C0D489E90588}">
      <dsp:nvSpPr>
        <dsp:cNvPr id="0" name=""/>
        <dsp:cNvSpPr/>
      </dsp:nvSpPr>
      <dsp:spPr>
        <a:xfrm>
          <a:off x="703" y="360222"/>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Cash</a:t>
          </a:r>
        </a:p>
      </dsp:txBody>
      <dsp:txXfrm>
        <a:off x="35092" y="394611"/>
        <a:ext cx="1340159" cy="635690"/>
      </dsp:txXfrm>
    </dsp:sp>
    <dsp:sp modelId="{393166D1-5440-41C3-BA51-9359D251AB2F}">
      <dsp:nvSpPr>
        <dsp:cNvPr id="0" name=""/>
        <dsp:cNvSpPr/>
      </dsp:nvSpPr>
      <dsp:spPr>
        <a:xfrm>
          <a:off x="1705517" y="360222"/>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Loan</a:t>
          </a:r>
        </a:p>
      </dsp:txBody>
      <dsp:txXfrm>
        <a:off x="1739906" y="394611"/>
        <a:ext cx="1340159" cy="635690"/>
      </dsp:txXfrm>
    </dsp:sp>
    <dsp:sp modelId="{991962B6-49F7-4625-9022-0BC04FE3E340}">
      <dsp:nvSpPr>
        <dsp:cNvPr id="0" name=""/>
        <dsp:cNvSpPr/>
      </dsp:nvSpPr>
      <dsp:spPr>
        <a:xfrm>
          <a:off x="3410331" y="360222"/>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Lease</a:t>
          </a:r>
        </a:p>
      </dsp:txBody>
      <dsp:txXfrm>
        <a:off x="3444720" y="394611"/>
        <a:ext cx="1340159" cy="635690"/>
      </dsp:txXfrm>
    </dsp:sp>
    <dsp:sp modelId="{E6966DFE-2A0F-4675-A89F-1742760EE5BF}">
      <dsp:nvSpPr>
        <dsp:cNvPr id="0" name=""/>
        <dsp:cNvSpPr/>
      </dsp:nvSpPr>
      <dsp:spPr>
        <a:xfrm>
          <a:off x="703" y="1360567"/>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Interest or Finance Charge</a:t>
          </a:r>
        </a:p>
      </dsp:txBody>
      <dsp:txXfrm>
        <a:off x="35092" y="1394956"/>
        <a:ext cx="1340159" cy="635690"/>
      </dsp:txXfrm>
    </dsp:sp>
    <dsp:sp modelId="{A1B688D1-1EE2-456C-8E0B-5780E7ECDD6D}">
      <dsp:nvSpPr>
        <dsp:cNvPr id="0" name=""/>
        <dsp:cNvSpPr/>
      </dsp:nvSpPr>
      <dsp:spPr>
        <a:xfrm>
          <a:off x="1705517" y="1360567"/>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Down payment</a:t>
          </a:r>
        </a:p>
      </dsp:txBody>
      <dsp:txXfrm>
        <a:off x="1739906" y="1394956"/>
        <a:ext cx="1340159" cy="635690"/>
      </dsp:txXfrm>
    </dsp:sp>
    <dsp:sp modelId="{53E4181C-130E-4456-AEFC-4A649084C2DA}">
      <dsp:nvSpPr>
        <dsp:cNvPr id="0" name=""/>
        <dsp:cNvSpPr/>
      </dsp:nvSpPr>
      <dsp:spPr>
        <a:xfrm>
          <a:off x="2057751" y="2360913"/>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Opportunity cost</a:t>
          </a:r>
        </a:p>
      </dsp:txBody>
      <dsp:txXfrm>
        <a:off x="2092140" y="2395302"/>
        <a:ext cx="1340159" cy="635690"/>
      </dsp:txXfrm>
    </dsp:sp>
    <dsp:sp modelId="{6392F510-984E-4D56-89FF-7E94B2C648EB}">
      <dsp:nvSpPr>
        <dsp:cNvPr id="0" name=""/>
        <dsp:cNvSpPr/>
      </dsp:nvSpPr>
      <dsp:spPr>
        <a:xfrm>
          <a:off x="2057751" y="3361258"/>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APR</a:t>
          </a:r>
        </a:p>
      </dsp:txBody>
      <dsp:txXfrm>
        <a:off x="2092140" y="3395647"/>
        <a:ext cx="1340159" cy="635690"/>
      </dsp:txXfrm>
    </dsp:sp>
    <dsp:sp modelId="{7162BE81-085E-4241-A932-15CCB2C21066}">
      <dsp:nvSpPr>
        <dsp:cNvPr id="0" name=""/>
        <dsp:cNvSpPr/>
      </dsp:nvSpPr>
      <dsp:spPr>
        <a:xfrm>
          <a:off x="3410331" y="1360567"/>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Term</a:t>
          </a:r>
        </a:p>
      </dsp:txBody>
      <dsp:txXfrm>
        <a:off x="3444720" y="1394956"/>
        <a:ext cx="1340159" cy="635690"/>
      </dsp:txXfrm>
    </dsp:sp>
    <dsp:sp modelId="{96437E67-3DBF-4AF2-BAF9-EC3A9892FD49}">
      <dsp:nvSpPr>
        <dsp:cNvPr id="0" name=""/>
        <dsp:cNvSpPr/>
      </dsp:nvSpPr>
      <dsp:spPr>
        <a:xfrm>
          <a:off x="5115145" y="1360567"/>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Mileage</a:t>
          </a:r>
        </a:p>
      </dsp:txBody>
      <dsp:txXfrm>
        <a:off x="5149534" y="1394956"/>
        <a:ext cx="1340159" cy="635690"/>
      </dsp:txXfrm>
    </dsp:sp>
    <dsp:sp modelId="{3D0CD197-2632-42DA-B392-4020A68D6B89}">
      <dsp:nvSpPr>
        <dsp:cNvPr id="0" name=""/>
        <dsp:cNvSpPr/>
      </dsp:nvSpPr>
      <dsp:spPr>
        <a:xfrm>
          <a:off x="6819959" y="1360567"/>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Buyout</a:t>
          </a:r>
        </a:p>
      </dsp:txBody>
      <dsp:txXfrm>
        <a:off x="6854348" y="1394956"/>
        <a:ext cx="1340159" cy="63569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285E2-1522-426B-8C96-A43E1E64DD18}">
      <dsp:nvSpPr>
        <dsp:cNvPr id="0" name=""/>
        <dsp:cNvSpPr/>
      </dsp:nvSpPr>
      <dsp:spPr>
        <a:xfrm>
          <a:off x="6469935" y="2704690"/>
          <a:ext cx="205337" cy="613466"/>
        </a:xfrm>
        <a:custGeom>
          <a:avLst/>
          <a:gdLst/>
          <a:ahLst/>
          <a:cxnLst/>
          <a:rect l="0" t="0" r="0" b="0"/>
          <a:pathLst>
            <a:path>
              <a:moveTo>
                <a:pt x="205337" y="0"/>
              </a:moveTo>
              <a:lnTo>
                <a:pt x="205337" y="613466"/>
              </a:lnTo>
              <a:lnTo>
                <a:pt x="0" y="61346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CCC208C-2BD4-4F1B-8322-E8FC7166BC50}">
      <dsp:nvSpPr>
        <dsp:cNvPr id="0" name=""/>
        <dsp:cNvSpPr/>
      </dsp:nvSpPr>
      <dsp:spPr>
        <a:xfrm>
          <a:off x="6675273" y="2704690"/>
          <a:ext cx="202676" cy="1580872"/>
        </a:xfrm>
        <a:custGeom>
          <a:avLst/>
          <a:gdLst/>
          <a:ahLst/>
          <a:cxnLst/>
          <a:rect l="0" t="0" r="0" b="0"/>
          <a:pathLst>
            <a:path>
              <a:moveTo>
                <a:pt x="0" y="0"/>
              </a:moveTo>
              <a:lnTo>
                <a:pt x="0" y="1580872"/>
              </a:lnTo>
              <a:lnTo>
                <a:pt x="202676" y="1580872"/>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031F3BE-1BA7-41E8-B071-4D07C2E8187B}">
      <dsp:nvSpPr>
        <dsp:cNvPr id="0" name=""/>
        <dsp:cNvSpPr/>
      </dsp:nvSpPr>
      <dsp:spPr>
        <a:xfrm>
          <a:off x="6675273" y="2704690"/>
          <a:ext cx="202676" cy="621539"/>
        </a:xfrm>
        <a:custGeom>
          <a:avLst/>
          <a:gdLst/>
          <a:ahLst/>
          <a:cxnLst/>
          <a:rect l="0" t="0" r="0" b="0"/>
          <a:pathLst>
            <a:path>
              <a:moveTo>
                <a:pt x="0" y="0"/>
              </a:moveTo>
              <a:lnTo>
                <a:pt x="0" y="621539"/>
              </a:lnTo>
              <a:lnTo>
                <a:pt x="202676" y="621539"/>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F2A9694-80E9-480F-86ED-FAD19F953333}">
      <dsp:nvSpPr>
        <dsp:cNvPr id="0" name=""/>
        <dsp:cNvSpPr/>
      </dsp:nvSpPr>
      <dsp:spPr>
        <a:xfrm>
          <a:off x="7170022" y="1745357"/>
          <a:ext cx="91440" cy="283746"/>
        </a:xfrm>
        <a:custGeom>
          <a:avLst/>
          <a:gdLst/>
          <a:ahLst/>
          <a:cxnLst/>
          <a:rect l="0" t="0" r="0" b="0"/>
          <a:pathLst>
            <a:path>
              <a:moveTo>
                <a:pt x="45720" y="0"/>
              </a:moveTo>
              <a:lnTo>
                <a:pt x="45720" y="28374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B541DF4-F543-4AA3-98AB-080BF383E12D}">
      <dsp:nvSpPr>
        <dsp:cNvPr id="0" name=""/>
        <dsp:cNvSpPr/>
      </dsp:nvSpPr>
      <dsp:spPr>
        <a:xfrm>
          <a:off x="3945903" y="786024"/>
          <a:ext cx="3269839" cy="283746"/>
        </a:xfrm>
        <a:custGeom>
          <a:avLst/>
          <a:gdLst/>
          <a:ahLst/>
          <a:cxnLst/>
          <a:rect l="0" t="0" r="0" b="0"/>
          <a:pathLst>
            <a:path>
              <a:moveTo>
                <a:pt x="0" y="0"/>
              </a:moveTo>
              <a:lnTo>
                <a:pt x="0" y="141873"/>
              </a:lnTo>
              <a:lnTo>
                <a:pt x="3269839" y="141873"/>
              </a:lnTo>
              <a:lnTo>
                <a:pt x="3269839" y="28374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FAF6A9C-4C1C-4D8B-93F6-379511F7E0AF}">
      <dsp:nvSpPr>
        <dsp:cNvPr id="0" name=""/>
        <dsp:cNvSpPr/>
      </dsp:nvSpPr>
      <dsp:spPr>
        <a:xfrm>
          <a:off x="3945903" y="786024"/>
          <a:ext cx="1634919" cy="283746"/>
        </a:xfrm>
        <a:custGeom>
          <a:avLst/>
          <a:gdLst/>
          <a:ahLst/>
          <a:cxnLst/>
          <a:rect l="0" t="0" r="0" b="0"/>
          <a:pathLst>
            <a:path>
              <a:moveTo>
                <a:pt x="0" y="0"/>
              </a:moveTo>
              <a:lnTo>
                <a:pt x="0" y="141873"/>
              </a:lnTo>
              <a:lnTo>
                <a:pt x="1634919" y="141873"/>
              </a:lnTo>
              <a:lnTo>
                <a:pt x="1634919" y="28374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4182CD8-22B3-43CB-BFDF-6424571137B3}">
      <dsp:nvSpPr>
        <dsp:cNvPr id="0" name=""/>
        <dsp:cNvSpPr/>
      </dsp:nvSpPr>
      <dsp:spPr>
        <a:xfrm>
          <a:off x="3900183" y="786024"/>
          <a:ext cx="91440" cy="283746"/>
        </a:xfrm>
        <a:custGeom>
          <a:avLst/>
          <a:gdLst/>
          <a:ahLst/>
          <a:cxnLst/>
          <a:rect l="0" t="0" r="0" b="0"/>
          <a:pathLst>
            <a:path>
              <a:moveTo>
                <a:pt x="45720" y="0"/>
              </a:moveTo>
              <a:lnTo>
                <a:pt x="45720" y="28374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C0FFA09-E9C9-4BFE-A2C8-945F2321AED1}">
      <dsp:nvSpPr>
        <dsp:cNvPr id="0" name=""/>
        <dsp:cNvSpPr/>
      </dsp:nvSpPr>
      <dsp:spPr>
        <a:xfrm>
          <a:off x="2310983" y="786024"/>
          <a:ext cx="1634919" cy="283746"/>
        </a:xfrm>
        <a:custGeom>
          <a:avLst/>
          <a:gdLst/>
          <a:ahLst/>
          <a:cxnLst/>
          <a:rect l="0" t="0" r="0" b="0"/>
          <a:pathLst>
            <a:path>
              <a:moveTo>
                <a:pt x="1634919" y="0"/>
              </a:moveTo>
              <a:lnTo>
                <a:pt x="1634919" y="141873"/>
              </a:lnTo>
              <a:lnTo>
                <a:pt x="0" y="141873"/>
              </a:lnTo>
              <a:lnTo>
                <a:pt x="0" y="28374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4AFEC88-ED75-4FB4-B7AF-3D9D4D7C1AB2}">
      <dsp:nvSpPr>
        <dsp:cNvPr id="0" name=""/>
        <dsp:cNvSpPr/>
      </dsp:nvSpPr>
      <dsp:spPr>
        <a:xfrm>
          <a:off x="676063" y="786024"/>
          <a:ext cx="3269839" cy="283746"/>
        </a:xfrm>
        <a:custGeom>
          <a:avLst/>
          <a:gdLst/>
          <a:ahLst/>
          <a:cxnLst/>
          <a:rect l="0" t="0" r="0" b="0"/>
          <a:pathLst>
            <a:path>
              <a:moveTo>
                <a:pt x="3269839" y="0"/>
              </a:moveTo>
              <a:lnTo>
                <a:pt x="3269839" y="141873"/>
              </a:lnTo>
              <a:lnTo>
                <a:pt x="0" y="141873"/>
              </a:lnTo>
              <a:lnTo>
                <a:pt x="0" y="28374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2485487-A6C6-4E83-92BD-5CA28AFED5B0}">
      <dsp:nvSpPr>
        <dsp:cNvPr id="0" name=""/>
        <dsp:cNvSpPr/>
      </dsp:nvSpPr>
      <dsp:spPr>
        <a:xfrm>
          <a:off x="3270316" y="110437"/>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Mortgage Lender</a:t>
          </a:r>
        </a:p>
      </dsp:txBody>
      <dsp:txXfrm>
        <a:off x="3303295" y="143416"/>
        <a:ext cx="1285215" cy="609628"/>
      </dsp:txXfrm>
    </dsp:sp>
    <dsp:sp modelId="{71546BD2-C6B4-4A4A-A44A-4EA2C3A7B88A}">
      <dsp:nvSpPr>
        <dsp:cNvPr id="0" name=""/>
        <dsp:cNvSpPr/>
      </dsp:nvSpPr>
      <dsp:spPr>
        <a:xfrm>
          <a:off x="477" y="1069771"/>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Outstanding Debt</a:t>
          </a:r>
        </a:p>
      </dsp:txBody>
      <dsp:txXfrm>
        <a:off x="33456" y="1102750"/>
        <a:ext cx="1285215" cy="609628"/>
      </dsp:txXfrm>
    </dsp:sp>
    <dsp:sp modelId="{4272A4C4-87E4-4C62-BD7A-1D277D4B5B93}">
      <dsp:nvSpPr>
        <dsp:cNvPr id="0" name=""/>
        <dsp:cNvSpPr/>
      </dsp:nvSpPr>
      <dsp:spPr>
        <a:xfrm>
          <a:off x="1635396" y="1069771"/>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Credit History</a:t>
          </a:r>
        </a:p>
      </dsp:txBody>
      <dsp:txXfrm>
        <a:off x="1668375" y="1102750"/>
        <a:ext cx="1285215" cy="609628"/>
      </dsp:txXfrm>
    </dsp:sp>
    <dsp:sp modelId="{A1819CA3-CA5C-4EB3-AE8B-894A16DBC5E7}">
      <dsp:nvSpPr>
        <dsp:cNvPr id="0" name=""/>
        <dsp:cNvSpPr/>
      </dsp:nvSpPr>
      <dsp:spPr>
        <a:xfrm>
          <a:off x="3270316" y="1069771"/>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Credit Score</a:t>
          </a:r>
        </a:p>
      </dsp:txBody>
      <dsp:txXfrm>
        <a:off x="3303295" y="1102750"/>
        <a:ext cx="1285215" cy="609628"/>
      </dsp:txXfrm>
    </dsp:sp>
    <dsp:sp modelId="{923E8089-246E-41A1-AE99-869533C8A1B2}">
      <dsp:nvSpPr>
        <dsp:cNvPr id="0" name=""/>
        <dsp:cNvSpPr/>
      </dsp:nvSpPr>
      <dsp:spPr>
        <a:xfrm>
          <a:off x="4905236" y="1069771"/>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Gross Income</a:t>
          </a:r>
        </a:p>
      </dsp:txBody>
      <dsp:txXfrm>
        <a:off x="4938215" y="1102750"/>
        <a:ext cx="1285215" cy="609628"/>
      </dsp:txXfrm>
    </dsp:sp>
    <dsp:sp modelId="{3B084057-0FFA-47EE-AD66-C2238748B561}">
      <dsp:nvSpPr>
        <dsp:cNvPr id="0" name=""/>
        <dsp:cNvSpPr/>
      </dsp:nvSpPr>
      <dsp:spPr>
        <a:xfrm>
          <a:off x="6540156" y="1069771"/>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PITI as % of Gross Income</a:t>
          </a:r>
        </a:p>
      </dsp:txBody>
      <dsp:txXfrm>
        <a:off x="6573135" y="1102750"/>
        <a:ext cx="1285215" cy="609628"/>
      </dsp:txXfrm>
    </dsp:sp>
    <dsp:sp modelId="{F6107B2A-64D8-4B7F-89AD-7819E0A15640}">
      <dsp:nvSpPr>
        <dsp:cNvPr id="0" name=""/>
        <dsp:cNvSpPr/>
      </dsp:nvSpPr>
      <dsp:spPr>
        <a:xfrm>
          <a:off x="6540156" y="2029104"/>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 based on</a:t>
          </a:r>
        </a:p>
      </dsp:txBody>
      <dsp:txXfrm>
        <a:off x="6573135" y="2062083"/>
        <a:ext cx="1285215" cy="609628"/>
      </dsp:txXfrm>
    </dsp:sp>
    <dsp:sp modelId="{2F6121E3-A5E3-40ED-B5DE-386B2D4B095C}">
      <dsp:nvSpPr>
        <dsp:cNvPr id="0" name=""/>
        <dsp:cNvSpPr/>
      </dsp:nvSpPr>
      <dsp:spPr>
        <a:xfrm>
          <a:off x="6877949" y="2988437"/>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Income Level</a:t>
          </a:r>
        </a:p>
      </dsp:txBody>
      <dsp:txXfrm>
        <a:off x="6910928" y="3021416"/>
        <a:ext cx="1285215" cy="609628"/>
      </dsp:txXfrm>
    </dsp:sp>
    <dsp:sp modelId="{254429AE-7448-4D5C-A2BF-717DB149CDAB}">
      <dsp:nvSpPr>
        <dsp:cNvPr id="0" name=""/>
        <dsp:cNvSpPr/>
      </dsp:nvSpPr>
      <dsp:spPr>
        <a:xfrm>
          <a:off x="6877949" y="3947770"/>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Credit Score</a:t>
          </a:r>
        </a:p>
      </dsp:txBody>
      <dsp:txXfrm>
        <a:off x="6910928" y="3980749"/>
        <a:ext cx="1285215" cy="609628"/>
      </dsp:txXfrm>
    </dsp:sp>
    <dsp:sp modelId="{09F06E1A-79BD-4F6E-9D8C-F3812756BC3C}">
      <dsp:nvSpPr>
        <dsp:cNvPr id="0" name=""/>
        <dsp:cNvSpPr/>
      </dsp:nvSpPr>
      <dsp:spPr>
        <a:xfrm>
          <a:off x="5118762" y="2980363"/>
          <a:ext cx="1351173" cy="67558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Down Payment</a:t>
          </a:r>
        </a:p>
      </dsp:txBody>
      <dsp:txXfrm>
        <a:off x="5151741" y="3013342"/>
        <a:ext cx="1285215" cy="6096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5BF55-EF67-4CB6-AC0C-630E5859BCB4}">
      <dsp:nvSpPr>
        <dsp:cNvPr id="0" name=""/>
        <dsp:cNvSpPr/>
      </dsp:nvSpPr>
      <dsp:spPr>
        <a:xfrm rot="21300000">
          <a:off x="25254" y="1823600"/>
          <a:ext cx="8179091" cy="936629"/>
        </a:xfrm>
        <a:prstGeom prst="mathMinus">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dsp:style>
    </dsp:sp>
    <dsp:sp modelId="{394ED620-35A6-4B77-95FE-AAECD3669A89}">
      <dsp:nvSpPr>
        <dsp:cNvPr id="0" name=""/>
        <dsp:cNvSpPr/>
      </dsp:nvSpPr>
      <dsp:spPr>
        <a:xfrm>
          <a:off x="987552" y="229191"/>
          <a:ext cx="2468880" cy="1833532"/>
        </a:xfrm>
        <a:prstGeom prst="downArrow">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94E63C-66D7-4B7E-AC08-6EE4A26E8E17}">
      <dsp:nvSpPr>
        <dsp:cNvPr id="0" name=""/>
        <dsp:cNvSpPr/>
      </dsp:nvSpPr>
      <dsp:spPr>
        <a:xfrm>
          <a:off x="4361687" y="0"/>
          <a:ext cx="2633472" cy="1925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kern="1200">
              <a:solidFill>
                <a:sysClr val="windowText" lastClr="000000">
                  <a:hueOff val="0"/>
                  <a:satOff val="0"/>
                  <a:lumOff val="0"/>
                  <a:alphaOff val="0"/>
                </a:sysClr>
              </a:solidFill>
              <a:latin typeface="Helvetica Neue"/>
              <a:ea typeface="+mn-ea"/>
              <a:cs typeface="+mn-cs"/>
            </a:rPr>
            <a:t>OPPORTUNITY COST</a:t>
          </a:r>
        </a:p>
        <a:p>
          <a:pPr marL="171450" lvl="1" indent="-171450" algn="l" defTabSz="711200">
            <a:lnSpc>
              <a:spcPct val="90000"/>
            </a:lnSpc>
            <a:spcBef>
              <a:spcPct val="0"/>
            </a:spcBef>
            <a:spcAft>
              <a:spcPct val="15000"/>
            </a:spcAft>
            <a:buNone/>
          </a:pPr>
          <a:endParaRPr lang="en-US" sz="1600" kern="1200">
            <a:solidFill>
              <a:sysClr val="windowText" lastClr="000000">
                <a:hueOff val="0"/>
                <a:satOff val="0"/>
                <a:lumOff val="0"/>
                <a:alphaOff val="0"/>
              </a:sysClr>
            </a:solidFill>
            <a:latin typeface="Helvetica Neue"/>
            <a:ea typeface="+mn-ea"/>
            <a:cs typeface="+mn-cs"/>
          </a:endParaRPr>
        </a:p>
      </dsp:txBody>
      <dsp:txXfrm>
        <a:off x="4361687" y="0"/>
        <a:ext cx="2633472" cy="1925208"/>
      </dsp:txXfrm>
    </dsp:sp>
    <dsp:sp modelId="{16BBFE46-9C30-4C1E-809C-AED823AE6158}">
      <dsp:nvSpPr>
        <dsp:cNvPr id="0" name=""/>
        <dsp:cNvSpPr/>
      </dsp:nvSpPr>
      <dsp:spPr>
        <a:xfrm>
          <a:off x="4773168" y="2521106"/>
          <a:ext cx="2468880" cy="1833532"/>
        </a:xfrm>
        <a:prstGeom prst="upArrow">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BCFA40-0D1C-4CB7-978F-A868E4A7A3B2}">
      <dsp:nvSpPr>
        <dsp:cNvPr id="0" name=""/>
        <dsp:cNvSpPr/>
      </dsp:nvSpPr>
      <dsp:spPr>
        <a:xfrm>
          <a:off x="1234440" y="2658621"/>
          <a:ext cx="2633472" cy="1925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solidFill>
                <a:sysClr val="windowText" lastClr="000000">
                  <a:hueOff val="0"/>
                  <a:satOff val="0"/>
                  <a:lumOff val="0"/>
                  <a:alphaOff val="0"/>
                </a:sysClr>
              </a:solidFill>
              <a:latin typeface="Helvetica Neue"/>
              <a:ea typeface="+mn-ea"/>
              <a:cs typeface="+mn-cs"/>
            </a:rPr>
            <a:t>DOWN PAYMENT</a:t>
          </a:r>
        </a:p>
      </dsp:txBody>
      <dsp:txXfrm>
        <a:off x="1234440" y="2658621"/>
        <a:ext cx="2633472" cy="192520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B61DA-0F53-43FC-AE4B-393AD97BB36A}">
      <dsp:nvSpPr>
        <dsp:cNvPr id="0" name=""/>
        <dsp:cNvSpPr/>
      </dsp:nvSpPr>
      <dsp:spPr>
        <a:xfrm>
          <a:off x="4114799" y="1262212"/>
          <a:ext cx="3528904" cy="244981"/>
        </a:xfrm>
        <a:custGeom>
          <a:avLst/>
          <a:gdLst/>
          <a:ahLst/>
          <a:cxnLst/>
          <a:rect l="0" t="0" r="0" b="0"/>
          <a:pathLst>
            <a:path>
              <a:moveTo>
                <a:pt x="0" y="0"/>
              </a:moveTo>
              <a:lnTo>
                <a:pt x="0" y="122490"/>
              </a:lnTo>
              <a:lnTo>
                <a:pt x="3528904" y="122490"/>
              </a:lnTo>
              <a:lnTo>
                <a:pt x="3528904" y="24498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72ACE4B-5E0F-4723-9234-55744B3DE387}">
      <dsp:nvSpPr>
        <dsp:cNvPr id="0" name=""/>
        <dsp:cNvSpPr/>
      </dsp:nvSpPr>
      <dsp:spPr>
        <a:xfrm>
          <a:off x="4114799" y="1262212"/>
          <a:ext cx="2117342" cy="244981"/>
        </a:xfrm>
        <a:custGeom>
          <a:avLst/>
          <a:gdLst/>
          <a:ahLst/>
          <a:cxnLst/>
          <a:rect l="0" t="0" r="0" b="0"/>
          <a:pathLst>
            <a:path>
              <a:moveTo>
                <a:pt x="0" y="0"/>
              </a:moveTo>
              <a:lnTo>
                <a:pt x="0" y="122490"/>
              </a:lnTo>
              <a:lnTo>
                <a:pt x="2117342" y="122490"/>
              </a:lnTo>
              <a:lnTo>
                <a:pt x="2117342" y="24498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89F4BA0-5CA5-4BD7-8D47-1D4178654A10}">
      <dsp:nvSpPr>
        <dsp:cNvPr id="0" name=""/>
        <dsp:cNvSpPr/>
      </dsp:nvSpPr>
      <dsp:spPr>
        <a:xfrm>
          <a:off x="4114799" y="1262212"/>
          <a:ext cx="705780" cy="244981"/>
        </a:xfrm>
        <a:custGeom>
          <a:avLst/>
          <a:gdLst/>
          <a:ahLst/>
          <a:cxnLst/>
          <a:rect l="0" t="0" r="0" b="0"/>
          <a:pathLst>
            <a:path>
              <a:moveTo>
                <a:pt x="0" y="0"/>
              </a:moveTo>
              <a:lnTo>
                <a:pt x="0" y="122490"/>
              </a:lnTo>
              <a:lnTo>
                <a:pt x="705780" y="122490"/>
              </a:lnTo>
              <a:lnTo>
                <a:pt x="705780" y="24498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526D0C5-0659-4C42-B26B-8BFEE89E50ED}">
      <dsp:nvSpPr>
        <dsp:cNvPr id="0" name=""/>
        <dsp:cNvSpPr/>
      </dsp:nvSpPr>
      <dsp:spPr>
        <a:xfrm>
          <a:off x="3409019" y="1262212"/>
          <a:ext cx="705780" cy="244981"/>
        </a:xfrm>
        <a:custGeom>
          <a:avLst/>
          <a:gdLst/>
          <a:ahLst/>
          <a:cxnLst/>
          <a:rect l="0" t="0" r="0" b="0"/>
          <a:pathLst>
            <a:path>
              <a:moveTo>
                <a:pt x="705780" y="0"/>
              </a:moveTo>
              <a:lnTo>
                <a:pt x="705780" y="122490"/>
              </a:lnTo>
              <a:lnTo>
                <a:pt x="0" y="122490"/>
              </a:lnTo>
              <a:lnTo>
                <a:pt x="0" y="24498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148DF52-D5E9-4B86-ACCE-5BB44AED56DC}">
      <dsp:nvSpPr>
        <dsp:cNvPr id="0" name=""/>
        <dsp:cNvSpPr/>
      </dsp:nvSpPr>
      <dsp:spPr>
        <a:xfrm>
          <a:off x="1530825" y="2090484"/>
          <a:ext cx="174986" cy="1364898"/>
        </a:xfrm>
        <a:custGeom>
          <a:avLst/>
          <a:gdLst/>
          <a:ahLst/>
          <a:cxnLst/>
          <a:rect l="0" t="0" r="0" b="0"/>
          <a:pathLst>
            <a:path>
              <a:moveTo>
                <a:pt x="0" y="0"/>
              </a:moveTo>
              <a:lnTo>
                <a:pt x="0" y="1364898"/>
              </a:lnTo>
              <a:lnTo>
                <a:pt x="174986" y="1364898"/>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3149715-98C4-4DEE-B69D-2CF4F0841A99}">
      <dsp:nvSpPr>
        <dsp:cNvPr id="0" name=""/>
        <dsp:cNvSpPr/>
      </dsp:nvSpPr>
      <dsp:spPr>
        <a:xfrm>
          <a:off x="1530825" y="2090484"/>
          <a:ext cx="174986" cy="536626"/>
        </a:xfrm>
        <a:custGeom>
          <a:avLst/>
          <a:gdLst/>
          <a:ahLst/>
          <a:cxnLst/>
          <a:rect l="0" t="0" r="0" b="0"/>
          <a:pathLst>
            <a:path>
              <a:moveTo>
                <a:pt x="0" y="0"/>
              </a:moveTo>
              <a:lnTo>
                <a:pt x="0" y="536626"/>
              </a:lnTo>
              <a:lnTo>
                <a:pt x="174986" y="53662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AD5BC8E-6364-44D9-9C36-2ABE5ABAF8AB}">
      <dsp:nvSpPr>
        <dsp:cNvPr id="0" name=""/>
        <dsp:cNvSpPr/>
      </dsp:nvSpPr>
      <dsp:spPr>
        <a:xfrm>
          <a:off x="1997457" y="1262212"/>
          <a:ext cx="2117342" cy="244981"/>
        </a:xfrm>
        <a:custGeom>
          <a:avLst/>
          <a:gdLst/>
          <a:ahLst/>
          <a:cxnLst/>
          <a:rect l="0" t="0" r="0" b="0"/>
          <a:pathLst>
            <a:path>
              <a:moveTo>
                <a:pt x="2117342" y="0"/>
              </a:moveTo>
              <a:lnTo>
                <a:pt x="2117342" y="122490"/>
              </a:lnTo>
              <a:lnTo>
                <a:pt x="0" y="122490"/>
              </a:lnTo>
              <a:lnTo>
                <a:pt x="0" y="24498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23CDAA-95F3-49F2-9D08-AAEB4532B27B}">
      <dsp:nvSpPr>
        <dsp:cNvPr id="0" name=""/>
        <dsp:cNvSpPr/>
      </dsp:nvSpPr>
      <dsp:spPr>
        <a:xfrm>
          <a:off x="585895" y="1262212"/>
          <a:ext cx="3528904" cy="244981"/>
        </a:xfrm>
        <a:custGeom>
          <a:avLst/>
          <a:gdLst/>
          <a:ahLst/>
          <a:cxnLst/>
          <a:rect l="0" t="0" r="0" b="0"/>
          <a:pathLst>
            <a:path>
              <a:moveTo>
                <a:pt x="3528904" y="0"/>
              </a:moveTo>
              <a:lnTo>
                <a:pt x="3528904" y="122490"/>
              </a:lnTo>
              <a:lnTo>
                <a:pt x="0" y="122490"/>
              </a:lnTo>
              <a:lnTo>
                <a:pt x="0" y="24498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F3BB71D-7939-4096-B0F0-09166D68BA09}">
      <dsp:nvSpPr>
        <dsp:cNvPr id="0" name=""/>
        <dsp:cNvSpPr/>
      </dsp:nvSpPr>
      <dsp:spPr>
        <a:xfrm>
          <a:off x="3531510" y="678922"/>
          <a:ext cx="1166579" cy="58328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Mortgage Structures</a:t>
          </a:r>
        </a:p>
      </dsp:txBody>
      <dsp:txXfrm>
        <a:off x="3559984" y="707396"/>
        <a:ext cx="1109631" cy="526341"/>
      </dsp:txXfrm>
    </dsp:sp>
    <dsp:sp modelId="{6CAC7A93-74BC-4E8C-A5BB-5F46FC04BA10}">
      <dsp:nvSpPr>
        <dsp:cNvPr id="0" name=""/>
        <dsp:cNvSpPr/>
      </dsp:nvSpPr>
      <dsp:spPr>
        <a:xfrm>
          <a:off x="2605" y="1507194"/>
          <a:ext cx="1166579" cy="58328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Fixed Rate</a:t>
          </a:r>
        </a:p>
      </dsp:txBody>
      <dsp:txXfrm>
        <a:off x="31079" y="1535668"/>
        <a:ext cx="1109631" cy="526341"/>
      </dsp:txXfrm>
    </dsp:sp>
    <dsp:sp modelId="{1FF83A6F-254E-41F4-A030-7CE6339520B4}">
      <dsp:nvSpPr>
        <dsp:cNvPr id="0" name=""/>
        <dsp:cNvSpPr/>
      </dsp:nvSpPr>
      <dsp:spPr>
        <a:xfrm>
          <a:off x="1414167" y="1507194"/>
          <a:ext cx="1166579" cy="58328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Adjustable rate (ARM)</a:t>
          </a:r>
        </a:p>
      </dsp:txBody>
      <dsp:txXfrm>
        <a:off x="1442641" y="1535668"/>
        <a:ext cx="1109631" cy="526341"/>
      </dsp:txXfrm>
    </dsp:sp>
    <dsp:sp modelId="{0CE1D5BC-DCF0-4A75-9031-E57EDAE3F530}">
      <dsp:nvSpPr>
        <dsp:cNvPr id="0" name=""/>
        <dsp:cNvSpPr/>
      </dsp:nvSpPr>
      <dsp:spPr>
        <a:xfrm>
          <a:off x="1705812" y="2335465"/>
          <a:ext cx="1166579" cy="58328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Rate cap</a:t>
          </a:r>
        </a:p>
      </dsp:txBody>
      <dsp:txXfrm>
        <a:off x="1734286" y="2363939"/>
        <a:ext cx="1109631" cy="526341"/>
      </dsp:txXfrm>
    </dsp:sp>
    <dsp:sp modelId="{78C01B73-6876-4ECC-82F1-52C82AD5FCC4}">
      <dsp:nvSpPr>
        <dsp:cNvPr id="0" name=""/>
        <dsp:cNvSpPr/>
      </dsp:nvSpPr>
      <dsp:spPr>
        <a:xfrm>
          <a:off x="1705812" y="3163737"/>
          <a:ext cx="1166579" cy="58328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Payment cap</a:t>
          </a:r>
        </a:p>
      </dsp:txBody>
      <dsp:txXfrm>
        <a:off x="1734286" y="3192211"/>
        <a:ext cx="1109631" cy="526341"/>
      </dsp:txXfrm>
    </dsp:sp>
    <dsp:sp modelId="{95173A14-4879-431B-A71B-4EF0FF222C73}">
      <dsp:nvSpPr>
        <dsp:cNvPr id="0" name=""/>
        <dsp:cNvSpPr/>
      </dsp:nvSpPr>
      <dsp:spPr>
        <a:xfrm>
          <a:off x="2825729" y="1507194"/>
          <a:ext cx="1166579" cy="58328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Balloon</a:t>
          </a:r>
        </a:p>
      </dsp:txBody>
      <dsp:txXfrm>
        <a:off x="2854203" y="1535668"/>
        <a:ext cx="1109631" cy="526341"/>
      </dsp:txXfrm>
    </dsp:sp>
    <dsp:sp modelId="{6BC7330B-0E97-41EC-9151-A3EF0D6BFA07}">
      <dsp:nvSpPr>
        <dsp:cNvPr id="0" name=""/>
        <dsp:cNvSpPr/>
      </dsp:nvSpPr>
      <dsp:spPr>
        <a:xfrm>
          <a:off x="4237290" y="1507194"/>
          <a:ext cx="1166579" cy="58328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Home Equity Loan</a:t>
          </a:r>
        </a:p>
      </dsp:txBody>
      <dsp:txXfrm>
        <a:off x="4265764" y="1535668"/>
        <a:ext cx="1109631" cy="526341"/>
      </dsp:txXfrm>
    </dsp:sp>
    <dsp:sp modelId="{D33606B4-4484-4E0F-A17A-006D5CC59246}">
      <dsp:nvSpPr>
        <dsp:cNvPr id="0" name=""/>
        <dsp:cNvSpPr/>
      </dsp:nvSpPr>
      <dsp:spPr>
        <a:xfrm>
          <a:off x="5648852" y="1507194"/>
          <a:ext cx="1166579" cy="58328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Home Equity Line of Credit</a:t>
          </a:r>
        </a:p>
      </dsp:txBody>
      <dsp:txXfrm>
        <a:off x="5677326" y="1535668"/>
        <a:ext cx="1109631" cy="526341"/>
      </dsp:txXfrm>
    </dsp:sp>
    <dsp:sp modelId="{5B1947CB-1B9A-4691-8725-4676CBED50AF}">
      <dsp:nvSpPr>
        <dsp:cNvPr id="0" name=""/>
        <dsp:cNvSpPr/>
      </dsp:nvSpPr>
      <dsp:spPr>
        <a:xfrm>
          <a:off x="7060414" y="1507194"/>
          <a:ext cx="1166579" cy="58328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Reverse</a:t>
          </a:r>
        </a:p>
      </dsp:txBody>
      <dsp:txXfrm>
        <a:off x="7088888" y="1535668"/>
        <a:ext cx="1109631" cy="52634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8E3FA-3409-44F0-AA4C-A76E046F1012}">
      <dsp:nvSpPr>
        <dsp:cNvPr id="0" name=""/>
        <dsp:cNvSpPr/>
      </dsp:nvSpPr>
      <dsp:spPr>
        <a:xfrm rot="21300000">
          <a:off x="24786" y="1673957"/>
          <a:ext cx="8027626" cy="919284"/>
        </a:xfrm>
        <a:prstGeom prst="mathMinus">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dsp:style>
    </dsp:sp>
    <dsp:sp modelId="{CC9137F7-07C8-488D-BB34-2CAF165E66A9}">
      <dsp:nvSpPr>
        <dsp:cNvPr id="0" name=""/>
        <dsp:cNvSpPr/>
      </dsp:nvSpPr>
      <dsp:spPr>
        <a:xfrm>
          <a:off x="969264" y="213360"/>
          <a:ext cx="2423160" cy="1706880"/>
        </a:xfrm>
        <a:prstGeom prst="downArrow">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sp>
    <dsp:sp modelId="{117CC986-46BD-48D7-8756-5D5FDC946B61}">
      <dsp:nvSpPr>
        <dsp:cNvPr id="0" name=""/>
        <dsp:cNvSpPr/>
      </dsp:nvSpPr>
      <dsp:spPr>
        <a:xfrm>
          <a:off x="4280916" y="0"/>
          <a:ext cx="2584704" cy="1792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a:solidFill>
                <a:sysClr val="windowText" lastClr="000000">
                  <a:hueOff val="0"/>
                  <a:satOff val="0"/>
                  <a:lumOff val="0"/>
                  <a:alphaOff val="0"/>
                </a:sysClr>
              </a:solidFill>
              <a:latin typeface="Helvetica Neue"/>
              <a:ea typeface="+mn-ea"/>
              <a:cs typeface="+mn-cs"/>
            </a:rPr>
            <a:t>MONTHLY PAYMENT</a:t>
          </a:r>
        </a:p>
      </dsp:txBody>
      <dsp:txXfrm>
        <a:off x="4280916" y="0"/>
        <a:ext cx="2584704" cy="1792224"/>
      </dsp:txXfrm>
    </dsp:sp>
    <dsp:sp modelId="{76258FE3-2024-46AE-AE0C-B0370A9FE77B}">
      <dsp:nvSpPr>
        <dsp:cNvPr id="0" name=""/>
        <dsp:cNvSpPr/>
      </dsp:nvSpPr>
      <dsp:spPr>
        <a:xfrm>
          <a:off x="4684775" y="2346959"/>
          <a:ext cx="2423160" cy="1706880"/>
        </a:xfrm>
        <a:prstGeom prst="upArrow">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sp>
    <dsp:sp modelId="{4CB403A7-F741-44B4-AB24-B6678E94B756}">
      <dsp:nvSpPr>
        <dsp:cNvPr id="0" name=""/>
        <dsp:cNvSpPr/>
      </dsp:nvSpPr>
      <dsp:spPr>
        <a:xfrm>
          <a:off x="1211580" y="2474975"/>
          <a:ext cx="2584704" cy="1792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solidFill>
                <a:sysClr val="windowText" lastClr="000000">
                  <a:hueOff val="0"/>
                  <a:satOff val="0"/>
                  <a:lumOff val="0"/>
                  <a:alphaOff val="0"/>
                </a:sysClr>
              </a:solidFill>
              <a:latin typeface="Helvetica Neue"/>
              <a:ea typeface="+mn-ea"/>
              <a:cs typeface="+mn-cs"/>
            </a:rPr>
            <a:t>POINTS</a:t>
          </a:r>
        </a:p>
        <a:p>
          <a:pPr marL="228600" lvl="1" indent="-228600" algn="l" defTabSz="1155700">
            <a:lnSpc>
              <a:spcPct val="90000"/>
            </a:lnSpc>
            <a:spcBef>
              <a:spcPct val="0"/>
            </a:spcBef>
            <a:spcAft>
              <a:spcPct val="15000"/>
            </a:spcAft>
            <a:buChar char="•"/>
          </a:pPr>
          <a:r>
            <a:rPr lang="en-US" sz="2600" kern="1200">
              <a:solidFill>
                <a:sysClr val="windowText" lastClr="000000">
                  <a:hueOff val="0"/>
                  <a:satOff val="0"/>
                  <a:lumOff val="0"/>
                  <a:alphaOff val="0"/>
                </a:sysClr>
              </a:solidFill>
              <a:latin typeface="Helvetica Neue"/>
              <a:ea typeface="+mn-ea"/>
              <a:cs typeface="+mn-cs"/>
            </a:rPr>
            <a:t>Opportunity Costs</a:t>
          </a:r>
        </a:p>
      </dsp:txBody>
      <dsp:txXfrm>
        <a:off x="1211580" y="2474975"/>
        <a:ext cx="2584704" cy="179222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41F20-DEB5-4527-8FAF-A23E64529D31}">
      <dsp:nvSpPr>
        <dsp:cNvPr id="0" name=""/>
        <dsp:cNvSpPr/>
      </dsp:nvSpPr>
      <dsp:spPr>
        <a:xfrm>
          <a:off x="4114800" y="1829020"/>
          <a:ext cx="2212307" cy="767908"/>
        </a:xfrm>
        <a:custGeom>
          <a:avLst/>
          <a:gdLst/>
          <a:ahLst/>
          <a:cxnLst/>
          <a:rect l="0" t="0" r="0" b="0"/>
          <a:pathLst>
            <a:path>
              <a:moveTo>
                <a:pt x="0" y="0"/>
              </a:moveTo>
              <a:lnTo>
                <a:pt x="0" y="383954"/>
              </a:lnTo>
              <a:lnTo>
                <a:pt x="2212307" y="383954"/>
              </a:lnTo>
              <a:lnTo>
                <a:pt x="2212307" y="76790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233EA07-9CC1-4D27-BE9D-23FE46204E26}">
      <dsp:nvSpPr>
        <dsp:cNvPr id="0" name=""/>
        <dsp:cNvSpPr/>
      </dsp:nvSpPr>
      <dsp:spPr>
        <a:xfrm>
          <a:off x="1902492" y="1829020"/>
          <a:ext cx="2212307" cy="767908"/>
        </a:xfrm>
        <a:custGeom>
          <a:avLst/>
          <a:gdLst/>
          <a:ahLst/>
          <a:cxnLst/>
          <a:rect l="0" t="0" r="0" b="0"/>
          <a:pathLst>
            <a:path>
              <a:moveTo>
                <a:pt x="2212307" y="0"/>
              </a:moveTo>
              <a:lnTo>
                <a:pt x="2212307" y="383954"/>
              </a:lnTo>
              <a:lnTo>
                <a:pt x="0" y="383954"/>
              </a:lnTo>
              <a:lnTo>
                <a:pt x="0" y="76790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8F70449-00C9-4DCE-8F0B-2BB9C1AA5694}">
      <dsp:nvSpPr>
        <dsp:cNvPr id="0" name=""/>
        <dsp:cNvSpPr/>
      </dsp:nvSpPr>
      <dsp:spPr>
        <a:xfrm>
          <a:off x="2286446" y="667"/>
          <a:ext cx="3656707" cy="182835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solidFill>
                <a:sysClr val="window" lastClr="FFFFFF"/>
              </a:solidFill>
              <a:latin typeface="Helvetica Neue"/>
              <a:ea typeface="+mn-ea"/>
              <a:cs typeface="+mn-cs"/>
            </a:rPr>
            <a:t>PROPERTY RISKS</a:t>
          </a:r>
        </a:p>
      </dsp:txBody>
      <dsp:txXfrm>
        <a:off x="2375699" y="89920"/>
        <a:ext cx="3478201" cy="1649847"/>
      </dsp:txXfrm>
    </dsp:sp>
    <dsp:sp modelId="{8F3188F2-7836-4F24-9561-A901971A7700}">
      <dsp:nvSpPr>
        <dsp:cNvPr id="0" name=""/>
        <dsp:cNvSpPr/>
      </dsp:nvSpPr>
      <dsp:spPr>
        <a:xfrm>
          <a:off x="74138" y="2596929"/>
          <a:ext cx="3656707" cy="182835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solidFill>
                <a:sysClr val="window" lastClr="FFFFFF"/>
              </a:solidFill>
              <a:latin typeface="Helvetica Neue"/>
              <a:ea typeface="+mn-ea"/>
              <a:cs typeface="+mn-cs"/>
            </a:rPr>
            <a:t>LOSS OF USE OR VALUE</a:t>
          </a:r>
        </a:p>
      </dsp:txBody>
      <dsp:txXfrm>
        <a:off x="163391" y="2686182"/>
        <a:ext cx="3478201" cy="1649847"/>
      </dsp:txXfrm>
    </dsp:sp>
    <dsp:sp modelId="{BFC011D5-3E0D-4B9E-89E7-322289FE5F48}">
      <dsp:nvSpPr>
        <dsp:cNvPr id="0" name=""/>
        <dsp:cNvSpPr/>
      </dsp:nvSpPr>
      <dsp:spPr>
        <a:xfrm>
          <a:off x="4498754" y="2596929"/>
          <a:ext cx="3656707" cy="182835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solidFill>
                <a:sysClr val="window" lastClr="FFFFFF"/>
              </a:solidFill>
              <a:latin typeface="Helvetica Neue"/>
              <a:ea typeface="+mn-ea"/>
              <a:cs typeface="+mn-cs"/>
            </a:rPr>
            <a:t>LIABILITY</a:t>
          </a:r>
        </a:p>
      </dsp:txBody>
      <dsp:txXfrm>
        <a:off x="4588007" y="2686182"/>
        <a:ext cx="3478201" cy="1649847"/>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65604-CBC6-6B49-BB90-B2A680B38198}">
      <dsp:nvSpPr>
        <dsp:cNvPr id="0" name=""/>
        <dsp:cNvSpPr/>
      </dsp:nvSpPr>
      <dsp:spPr>
        <a:xfrm>
          <a:off x="4220683"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77D989E-31B2-7548-A30B-CBF92629F822}">
      <dsp:nvSpPr>
        <dsp:cNvPr id="0" name=""/>
        <dsp:cNvSpPr/>
      </dsp:nvSpPr>
      <dsp:spPr>
        <a:xfrm>
          <a:off x="4220683"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6C41F20-DEB5-4527-8FAF-A23E64529D31}">
      <dsp:nvSpPr>
        <dsp:cNvPr id="0" name=""/>
        <dsp:cNvSpPr/>
      </dsp:nvSpPr>
      <dsp:spPr>
        <a:xfrm>
          <a:off x="3949356" y="664424"/>
          <a:ext cx="800746" cy="277944"/>
        </a:xfrm>
        <a:custGeom>
          <a:avLst/>
          <a:gdLst/>
          <a:ahLst/>
          <a:cxnLst/>
          <a:rect l="0" t="0" r="0" b="0"/>
          <a:pathLst>
            <a:path>
              <a:moveTo>
                <a:pt x="0" y="0"/>
              </a:moveTo>
              <a:lnTo>
                <a:pt x="0" y="138972"/>
              </a:lnTo>
              <a:lnTo>
                <a:pt x="800746" y="138972"/>
              </a:lnTo>
              <a:lnTo>
                <a:pt x="800746" y="27794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C6D1E07-2950-48AE-9DF4-2C94EB3B10A2}">
      <dsp:nvSpPr>
        <dsp:cNvPr id="0" name=""/>
        <dsp:cNvSpPr/>
      </dsp:nvSpPr>
      <dsp:spPr>
        <a:xfrm>
          <a:off x="2619191" y="1604143"/>
          <a:ext cx="198532" cy="2488268"/>
        </a:xfrm>
        <a:custGeom>
          <a:avLst/>
          <a:gdLst/>
          <a:ahLst/>
          <a:cxnLst/>
          <a:rect l="0" t="0" r="0" b="0"/>
          <a:pathLst>
            <a:path>
              <a:moveTo>
                <a:pt x="0" y="0"/>
              </a:moveTo>
              <a:lnTo>
                <a:pt x="0" y="2488268"/>
              </a:lnTo>
              <a:lnTo>
                <a:pt x="198532" y="2488268"/>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0070363-84F4-4F00-B12B-36945D2395EF}">
      <dsp:nvSpPr>
        <dsp:cNvPr id="0" name=""/>
        <dsp:cNvSpPr/>
      </dsp:nvSpPr>
      <dsp:spPr>
        <a:xfrm>
          <a:off x="2619191"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69A8F08-E4B8-42DB-B756-0BD637794E20}">
      <dsp:nvSpPr>
        <dsp:cNvPr id="0" name=""/>
        <dsp:cNvSpPr/>
      </dsp:nvSpPr>
      <dsp:spPr>
        <a:xfrm>
          <a:off x="2619191"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233EA07-9CC1-4D27-BE9D-23FE46204E26}">
      <dsp:nvSpPr>
        <dsp:cNvPr id="0" name=""/>
        <dsp:cNvSpPr/>
      </dsp:nvSpPr>
      <dsp:spPr>
        <a:xfrm>
          <a:off x="3148610" y="664424"/>
          <a:ext cx="800746" cy="277944"/>
        </a:xfrm>
        <a:custGeom>
          <a:avLst/>
          <a:gdLst/>
          <a:ahLst/>
          <a:cxnLst/>
          <a:rect l="0" t="0" r="0" b="0"/>
          <a:pathLst>
            <a:path>
              <a:moveTo>
                <a:pt x="800746" y="0"/>
              </a:moveTo>
              <a:lnTo>
                <a:pt x="800746" y="138972"/>
              </a:lnTo>
              <a:lnTo>
                <a:pt x="0" y="138972"/>
              </a:lnTo>
              <a:lnTo>
                <a:pt x="0" y="27794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8F70449-00C9-4DCE-8F0B-2BB9C1AA5694}">
      <dsp:nvSpPr>
        <dsp:cNvPr id="0" name=""/>
        <dsp:cNvSpPr/>
      </dsp:nvSpPr>
      <dsp:spPr>
        <a:xfrm>
          <a:off x="3287583" y="2651"/>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 lastClr="FFFFFF"/>
              </a:solidFill>
              <a:latin typeface="Helvetica Neue"/>
              <a:ea typeface="+mn-ea"/>
              <a:cs typeface="+mn-cs"/>
            </a:rPr>
            <a:t>PROPERTY RISKS</a:t>
          </a:r>
        </a:p>
      </dsp:txBody>
      <dsp:txXfrm>
        <a:off x="3319888" y="34956"/>
        <a:ext cx="1258937" cy="597163"/>
      </dsp:txXfrm>
    </dsp:sp>
    <dsp:sp modelId="{8F3188F2-7836-4F24-9561-A901971A7700}">
      <dsp:nvSpPr>
        <dsp:cNvPr id="0" name=""/>
        <dsp:cNvSpPr/>
      </dsp:nvSpPr>
      <dsp:spPr>
        <a:xfrm>
          <a:off x="2486837"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 lastClr="FFFFFF"/>
              </a:solidFill>
              <a:latin typeface="Helvetica Neue"/>
              <a:ea typeface="+mn-ea"/>
              <a:cs typeface="+mn-cs"/>
            </a:rPr>
            <a:t>LOSS OF USE OR VALUE</a:t>
          </a:r>
        </a:p>
      </dsp:txBody>
      <dsp:txXfrm>
        <a:off x="2519142" y="974674"/>
        <a:ext cx="1258937" cy="597163"/>
      </dsp:txXfrm>
    </dsp:sp>
    <dsp:sp modelId="{4D073644-2F03-4F13-804B-77684323F5FD}">
      <dsp:nvSpPr>
        <dsp:cNvPr id="0" name=""/>
        <dsp:cNvSpPr/>
      </dsp:nvSpPr>
      <dsp:spPr>
        <a:xfrm>
          <a:off x="2817723" y="1882088"/>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Helvetica Neue"/>
              <a:ea typeface="+mn-ea"/>
              <a:cs typeface="+mn-cs"/>
            </a:rPr>
            <a:t>HAZARDS</a:t>
          </a:r>
        </a:p>
      </dsp:txBody>
      <dsp:txXfrm>
        <a:off x="2850028" y="1914393"/>
        <a:ext cx="1258937" cy="597163"/>
      </dsp:txXfrm>
    </dsp:sp>
    <dsp:sp modelId="{A13DBF5D-2F7C-4F89-A244-F7298023CD9F}">
      <dsp:nvSpPr>
        <dsp:cNvPr id="0" name=""/>
        <dsp:cNvSpPr/>
      </dsp:nvSpPr>
      <dsp:spPr>
        <a:xfrm>
          <a:off x="2817723" y="2821806"/>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Helvetica Neue"/>
              <a:ea typeface="+mn-ea"/>
              <a:cs typeface="+mn-cs"/>
            </a:rPr>
            <a:t>VANDALISM</a:t>
          </a:r>
        </a:p>
      </dsp:txBody>
      <dsp:txXfrm>
        <a:off x="2850028" y="2854111"/>
        <a:ext cx="1258937" cy="597163"/>
      </dsp:txXfrm>
    </dsp:sp>
    <dsp:sp modelId="{8A4D8F0F-1FC2-4B66-A62A-1008739CFFFF}">
      <dsp:nvSpPr>
        <dsp:cNvPr id="0" name=""/>
        <dsp:cNvSpPr/>
      </dsp:nvSpPr>
      <dsp:spPr>
        <a:xfrm>
          <a:off x="2817723" y="3761525"/>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Helvetica Neue"/>
              <a:ea typeface="+mn-ea"/>
              <a:cs typeface="+mn-cs"/>
            </a:rPr>
            <a:t>THEFT</a:t>
          </a:r>
        </a:p>
      </dsp:txBody>
      <dsp:txXfrm>
        <a:off x="2850028" y="3793830"/>
        <a:ext cx="1258937" cy="597163"/>
      </dsp:txXfrm>
    </dsp:sp>
    <dsp:sp modelId="{BFC011D5-3E0D-4B9E-89E7-322289FE5F48}">
      <dsp:nvSpPr>
        <dsp:cNvPr id="0" name=""/>
        <dsp:cNvSpPr/>
      </dsp:nvSpPr>
      <dsp:spPr>
        <a:xfrm>
          <a:off x="4088329"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Helvetica Neue"/>
              <a:ea typeface="+mn-ea"/>
              <a:cs typeface="+mn-cs"/>
            </a:rPr>
            <a:t>LIABILITY</a:t>
          </a:r>
        </a:p>
      </dsp:txBody>
      <dsp:txXfrm>
        <a:off x="4120634" y="974674"/>
        <a:ext cx="1258937" cy="597163"/>
      </dsp:txXfrm>
    </dsp:sp>
    <dsp:sp modelId="{EC5B6F2C-6DA9-A849-BD33-1201A49DE373}">
      <dsp:nvSpPr>
        <dsp:cNvPr id="0" name=""/>
        <dsp:cNvSpPr/>
      </dsp:nvSpPr>
      <dsp:spPr>
        <a:xfrm>
          <a:off x="4419215" y="1882088"/>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Helvetica Neue"/>
              <a:ea typeface="+mn-ea"/>
              <a:cs typeface="+mn-cs"/>
            </a:rPr>
            <a:t>PERSONAL INJURY</a:t>
          </a:r>
        </a:p>
      </dsp:txBody>
      <dsp:txXfrm>
        <a:off x="4451520" y="1914393"/>
        <a:ext cx="1258937" cy="597163"/>
      </dsp:txXfrm>
    </dsp:sp>
    <dsp:sp modelId="{BABE2C49-C16C-E144-979A-97D3335DA0ED}">
      <dsp:nvSpPr>
        <dsp:cNvPr id="0" name=""/>
        <dsp:cNvSpPr/>
      </dsp:nvSpPr>
      <dsp:spPr>
        <a:xfrm>
          <a:off x="4419215" y="2821806"/>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Helvetica Neue"/>
              <a:ea typeface="+mn-ea"/>
              <a:cs typeface="+mn-cs"/>
            </a:rPr>
            <a:t>PROPERTY DAMAGE</a:t>
          </a:r>
        </a:p>
      </dsp:txBody>
      <dsp:txXfrm>
        <a:off x="4451520" y="2854111"/>
        <a:ext cx="1258937" cy="59716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41F20-DEB5-4527-8FAF-A23E64529D31}">
      <dsp:nvSpPr>
        <dsp:cNvPr id="0" name=""/>
        <dsp:cNvSpPr/>
      </dsp:nvSpPr>
      <dsp:spPr>
        <a:xfrm>
          <a:off x="4114800" y="1829020"/>
          <a:ext cx="2212307" cy="767908"/>
        </a:xfrm>
        <a:custGeom>
          <a:avLst/>
          <a:gdLst/>
          <a:ahLst/>
          <a:cxnLst/>
          <a:rect l="0" t="0" r="0" b="0"/>
          <a:pathLst>
            <a:path>
              <a:moveTo>
                <a:pt x="0" y="0"/>
              </a:moveTo>
              <a:lnTo>
                <a:pt x="0" y="383954"/>
              </a:lnTo>
              <a:lnTo>
                <a:pt x="2212307" y="383954"/>
              </a:lnTo>
              <a:lnTo>
                <a:pt x="2212307" y="76790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233EA07-9CC1-4D27-BE9D-23FE46204E26}">
      <dsp:nvSpPr>
        <dsp:cNvPr id="0" name=""/>
        <dsp:cNvSpPr/>
      </dsp:nvSpPr>
      <dsp:spPr>
        <a:xfrm>
          <a:off x="1902492" y="1829020"/>
          <a:ext cx="2212307" cy="767908"/>
        </a:xfrm>
        <a:custGeom>
          <a:avLst/>
          <a:gdLst/>
          <a:ahLst/>
          <a:cxnLst/>
          <a:rect l="0" t="0" r="0" b="0"/>
          <a:pathLst>
            <a:path>
              <a:moveTo>
                <a:pt x="2212307" y="0"/>
              </a:moveTo>
              <a:lnTo>
                <a:pt x="2212307" y="383954"/>
              </a:lnTo>
              <a:lnTo>
                <a:pt x="0" y="383954"/>
              </a:lnTo>
              <a:lnTo>
                <a:pt x="0" y="76790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8F70449-00C9-4DCE-8F0B-2BB9C1AA5694}">
      <dsp:nvSpPr>
        <dsp:cNvPr id="0" name=""/>
        <dsp:cNvSpPr/>
      </dsp:nvSpPr>
      <dsp:spPr>
        <a:xfrm>
          <a:off x="2286446" y="667"/>
          <a:ext cx="3656707" cy="182835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solidFill>
                <a:sysClr val="window" lastClr="FFFFFF"/>
              </a:solidFill>
              <a:latin typeface="Helvetica Neue"/>
              <a:ea typeface="+mn-ea"/>
              <a:cs typeface="+mn-cs"/>
            </a:rPr>
            <a:t>PROPERTY RISKS</a:t>
          </a:r>
        </a:p>
      </dsp:txBody>
      <dsp:txXfrm>
        <a:off x="2375699" y="89920"/>
        <a:ext cx="3478201" cy="1649847"/>
      </dsp:txXfrm>
    </dsp:sp>
    <dsp:sp modelId="{8F3188F2-7836-4F24-9561-A901971A7700}">
      <dsp:nvSpPr>
        <dsp:cNvPr id="0" name=""/>
        <dsp:cNvSpPr/>
      </dsp:nvSpPr>
      <dsp:spPr>
        <a:xfrm>
          <a:off x="74138" y="2596929"/>
          <a:ext cx="3656707" cy="182835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solidFill>
                <a:sysClr val="window" lastClr="FFFFFF"/>
              </a:solidFill>
              <a:latin typeface="Helvetica Neue"/>
              <a:ea typeface="+mn-ea"/>
              <a:cs typeface="+mn-cs"/>
            </a:rPr>
            <a:t>HOME</a:t>
          </a:r>
        </a:p>
      </dsp:txBody>
      <dsp:txXfrm>
        <a:off x="163391" y="2686182"/>
        <a:ext cx="3478201" cy="1649847"/>
      </dsp:txXfrm>
    </dsp:sp>
    <dsp:sp modelId="{BFC011D5-3E0D-4B9E-89E7-322289FE5F48}">
      <dsp:nvSpPr>
        <dsp:cNvPr id="0" name=""/>
        <dsp:cNvSpPr/>
      </dsp:nvSpPr>
      <dsp:spPr>
        <a:xfrm>
          <a:off x="4498754" y="2596929"/>
          <a:ext cx="3656707" cy="182835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solidFill>
                <a:sysClr val="window" lastClr="FFFFFF"/>
              </a:solidFill>
              <a:latin typeface="Helvetica Neue"/>
              <a:ea typeface="+mn-ea"/>
              <a:cs typeface="+mn-cs"/>
            </a:rPr>
            <a:t>AUTO</a:t>
          </a:r>
        </a:p>
      </dsp:txBody>
      <dsp:txXfrm>
        <a:off x="4588007" y="2686182"/>
        <a:ext cx="3478201" cy="164984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E0CD7-BEF3-4E4A-BF57-55819270C1C7}">
      <dsp:nvSpPr>
        <dsp:cNvPr id="0" name=""/>
        <dsp:cNvSpPr/>
      </dsp:nvSpPr>
      <dsp:spPr>
        <a:xfrm>
          <a:off x="5267441"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75CAD68-4485-4802-8A8C-76BF8A56D373}">
      <dsp:nvSpPr>
        <dsp:cNvPr id="0" name=""/>
        <dsp:cNvSpPr/>
      </dsp:nvSpPr>
      <dsp:spPr>
        <a:xfrm>
          <a:off x="5894796" y="2036292"/>
          <a:ext cx="91440" cy="353364"/>
        </a:xfrm>
        <a:custGeom>
          <a:avLst/>
          <a:gdLst/>
          <a:ahLst/>
          <a:cxnLst/>
          <a:rect l="0" t="0" r="0" b="0"/>
          <a:pathLst>
            <a:path>
              <a:moveTo>
                <a:pt x="45720" y="0"/>
              </a:moveTo>
              <a:lnTo>
                <a:pt x="45720"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E7FAF61-3ADC-4DA6-9640-1FC774114FD1}">
      <dsp:nvSpPr>
        <dsp:cNvPr id="0" name=""/>
        <dsp:cNvSpPr/>
      </dsp:nvSpPr>
      <dsp:spPr>
        <a:xfrm>
          <a:off x="4413477" y="841584"/>
          <a:ext cx="1527039" cy="353364"/>
        </a:xfrm>
        <a:custGeom>
          <a:avLst/>
          <a:gdLst/>
          <a:ahLst/>
          <a:cxnLst/>
          <a:rect l="0" t="0" r="0" b="0"/>
          <a:pathLst>
            <a:path>
              <a:moveTo>
                <a:pt x="0" y="0"/>
              </a:moveTo>
              <a:lnTo>
                <a:pt x="0" y="176682"/>
              </a:lnTo>
              <a:lnTo>
                <a:pt x="1527039" y="176682"/>
              </a:lnTo>
              <a:lnTo>
                <a:pt x="1527039"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92EA677-690C-4749-9872-A0AFB780A789}">
      <dsp:nvSpPr>
        <dsp:cNvPr id="0" name=""/>
        <dsp:cNvSpPr/>
      </dsp:nvSpPr>
      <dsp:spPr>
        <a:xfrm>
          <a:off x="3231388" y="3231001"/>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32CDC6C-558C-4854-B405-436A96BA7193}">
      <dsp:nvSpPr>
        <dsp:cNvPr id="0" name=""/>
        <dsp:cNvSpPr/>
      </dsp:nvSpPr>
      <dsp:spPr>
        <a:xfrm>
          <a:off x="2886437" y="2036292"/>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4A5E2D5-EDB8-4DB2-8506-DC1A30FB871D}">
      <dsp:nvSpPr>
        <dsp:cNvPr id="0" name=""/>
        <dsp:cNvSpPr/>
      </dsp:nvSpPr>
      <dsp:spPr>
        <a:xfrm>
          <a:off x="1868411" y="2036292"/>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232FACC-DFB6-4C24-A216-1634BC00BBD3}">
      <dsp:nvSpPr>
        <dsp:cNvPr id="0" name=""/>
        <dsp:cNvSpPr/>
      </dsp:nvSpPr>
      <dsp:spPr>
        <a:xfrm>
          <a:off x="2886437" y="841584"/>
          <a:ext cx="1527039" cy="353364"/>
        </a:xfrm>
        <a:custGeom>
          <a:avLst/>
          <a:gdLst/>
          <a:ahLst/>
          <a:cxnLst/>
          <a:rect l="0" t="0" r="0" b="0"/>
          <a:pathLst>
            <a:path>
              <a:moveTo>
                <a:pt x="1527039" y="0"/>
              </a:moveTo>
              <a:lnTo>
                <a:pt x="1527039" y="176682"/>
              </a:lnTo>
              <a:lnTo>
                <a:pt x="0" y="176682"/>
              </a:lnTo>
              <a:lnTo>
                <a:pt x="0"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8F70449-00C9-4DCE-8F0B-2BB9C1AA5694}">
      <dsp:nvSpPr>
        <dsp:cNvPr id="0" name=""/>
        <dsp:cNvSpPr/>
      </dsp:nvSpPr>
      <dsp:spPr>
        <a:xfrm>
          <a:off x="3572133"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Home</a:t>
          </a:r>
        </a:p>
      </dsp:txBody>
      <dsp:txXfrm>
        <a:off x="3613204" y="41311"/>
        <a:ext cx="1600545" cy="759201"/>
      </dsp:txXfrm>
    </dsp:sp>
    <dsp:sp modelId="{A2935723-2D67-4186-A5A2-63E7DC896089}">
      <dsp:nvSpPr>
        <dsp:cNvPr id="0" name=""/>
        <dsp:cNvSpPr/>
      </dsp:nvSpPr>
      <dsp:spPr>
        <a:xfrm>
          <a:off x="2045093"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Owner</a:t>
          </a:r>
        </a:p>
      </dsp:txBody>
      <dsp:txXfrm>
        <a:off x="2086164" y="1236019"/>
        <a:ext cx="1600545" cy="759201"/>
      </dsp:txXfrm>
    </dsp:sp>
    <dsp:sp modelId="{F1C0B368-F798-4A5F-B393-DE9D9A83353A}">
      <dsp:nvSpPr>
        <dsp:cNvPr id="0" name=""/>
        <dsp:cNvSpPr/>
      </dsp:nvSpPr>
      <dsp:spPr>
        <a:xfrm>
          <a:off x="1027067"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Structure</a:t>
          </a:r>
        </a:p>
      </dsp:txBody>
      <dsp:txXfrm>
        <a:off x="1068138" y="2430728"/>
        <a:ext cx="1600545" cy="759201"/>
      </dsp:txXfrm>
    </dsp:sp>
    <dsp:sp modelId="{01160CE5-EF5B-49BF-B86A-27D9CA5E1FC8}">
      <dsp:nvSpPr>
        <dsp:cNvPr id="0" name=""/>
        <dsp:cNvSpPr/>
      </dsp:nvSpPr>
      <dsp:spPr>
        <a:xfrm>
          <a:off x="3063120"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Possessions</a:t>
          </a:r>
        </a:p>
      </dsp:txBody>
      <dsp:txXfrm>
        <a:off x="3104191" y="2430728"/>
        <a:ext cx="1600545" cy="759201"/>
      </dsp:txXfrm>
    </dsp:sp>
    <dsp:sp modelId="{5775FDCB-D79F-45C0-A25E-F8BB75D483A1}">
      <dsp:nvSpPr>
        <dsp:cNvPr id="0" name=""/>
        <dsp:cNvSpPr/>
      </dsp:nvSpPr>
      <dsp:spPr>
        <a:xfrm>
          <a:off x="3483792"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Listed Property</a:t>
          </a:r>
        </a:p>
      </dsp:txBody>
      <dsp:txXfrm>
        <a:off x="3524863" y="3625436"/>
        <a:ext cx="1600545" cy="759201"/>
      </dsp:txXfrm>
    </dsp:sp>
    <dsp:sp modelId="{E509FB9C-00C5-46BC-A21E-3462FE031984}">
      <dsp:nvSpPr>
        <dsp:cNvPr id="0" name=""/>
        <dsp:cNvSpPr/>
      </dsp:nvSpPr>
      <dsp:spPr>
        <a:xfrm>
          <a:off x="5099172"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Renter</a:t>
          </a:r>
        </a:p>
      </dsp:txBody>
      <dsp:txXfrm>
        <a:off x="5140243" y="1236019"/>
        <a:ext cx="1600545" cy="759201"/>
      </dsp:txXfrm>
    </dsp:sp>
    <dsp:sp modelId="{31AF22D3-5038-4248-B004-8D5ED3167E0B}">
      <dsp:nvSpPr>
        <dsp:cNvPr id="0" name=""/>
        <dsp:cNvSpPr/>
      </dsp:nvSpPr>
      <dsp:spPr>
        <a:xfrm>
          <a:off x="5099172"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Possessions</a:t>
          </a:r>
        </a:p>
      </dsp:txBody>
      <dsp:txXfrm>
        <a:off x="5140243" y="2430728"/>
        <a:ext cx="1600545" cy="759201"/>
      </dsp:txXfrm>
    </dsp:sp>
    <dsp:sp modelId="{29CB59E4-A71B-49BA-A427-E0A24D4E41A5}">
      <dsp:nvSpPr>
        <dsp:cNvPr id="0" name=""/>
        <dsp:cNvSpPr/>
      </dsp:nvSpPr>
      <dsp:spPr>
        <a:xfrm>
          <a:off x="5519844"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Listed Property</a:t>
          </a:r>
        </a:p>
      </dsp:txBody>
      <dsp:txXfrm>
        <a:off x="5560915" y="3625436"/>
        <a:ext cx="1600545" cy="7592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58AE7-F4E5-4E0D-B54A-90AA8BAE5A8B}">
      <dsp:nvSpPr>
        <dsp:cNvPr id="0" name=""/>
        <dsp:cNvSpPr/>
      </dsp:nvSpPr>
      <dsp:spPr>
        <a:xfrm>
          <a:off x="4114800" y="2026535"/>
          <a:ext cx="3222736" cy="372878"/>
        </a:xfrm>
        <a:custGeom>
          <a:avLst/>
          <a:gdLst/>
          <a:ahLst/>
          <a:cxnLst/>
          <a:rect l="0" t="0" r="0" b="0"/>
          <a:pathLst>
            <a:path>
              <a:moveTo>
                <a:pt x="0" y="0"/>
              </a:moveTo>
              <a:lnTo>
                <a:pt x="0" y="186439"/>
              </a:lnTo>
              <a:lnTo>
                <a:pt x="3222736" y="186439"/>
              </a:lnTo>
              <a:lnTo>
                <a:pt x="3222736"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A15A581-8640-490B-A21C-06F33B3E1FA5}">
      <dsp:nvSpPr>
        <dsp:cNvPr id="0" name=""/>
        <dsp:cNvSpPr/>
      </dsp:nvSpPr>
      <dsp:spPr>
        <a:xfrm>
          <a:off x="4114800" y="2026535"/>
          <a:ext cx="1074245" cy="372878"/>
        </a:xfrm>
        <a:custGeom>
          <a:avLst/>
          <a:gdLst/>
          <a:ahLst/>
          <a:cxnLst/>
          <a:rect l="0" t="0" r="0" b="0"/>
          <a:pathLst>
            <a:path>
              <a:moveTo>
                <a:pt x="0" y="0"/>
              </a:moveTo>
              <a:lnTo>
                <a:pt x="0" y="186439"/>
              </a:lnTo>
              <a:lnTo>
                <a:pt x="1074245" y="186439"/>
              </a:lnTo>
              <a:lnTo>
                <a:pt x="1074245"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F777F0F-0D56-448F-855A-F7427AC2ED85}">
      <dsp:nvSpPr>
        <dsp:cNvPr id="0" name=""/>
        <dsp:cNvSpPr/>
      </dsp:nvSpPr>
      <dsp:spPr>
        <a:xfrm>
          <a:off x="3040554" y="2026535"/>
          <a:ext cx="1074245" cy="372878"/>
        </a:xfrm>
        <a:custGeom>
          <a:avLst/>
          <a:gdLst/>
          <a:ahLst/>
          <a:cxnLst/>
          <a:rect l="0" t="0" r="0" b="0"/>
          <a:pathLst>
            <a:path>
              <a:moveTo>
                <a:pt x="1074245" y="0"/>
              </a:moveTo>
              <a:lnTo>
                <a:pt x="1074245" y="186439"/>
              </a:lnTo>
              <a:lnTo>
                <a:pt x="0" y="186439"/>
              </a:lnTo>
              <a:lnTo>
                <a:pt x="0"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43ED5D6-8085-43AE-9419-B7492F3D1352}">
      <dsp:nvSpPr>
        <dsp:cNvPr id="0" name=""/>
        <dsp:cNvSpPr/>
      </dsp:nvSpPr>
      <dsp:spPr>
        <a:xfrm>
          <a:off x="892063" y="2026535"/>
          <a:ext cx="3222736" cy="372878"/>
        </a:xfrm>
        <a:custGeom>
          <a:avLst/>
          <a:gdLst/>
          <a:ahLst/>
          <a:cxnLst/>
          <a:rect l="0" t="0" r="0" b="0"/>
          <a:pathLst>
            <a:path>
              <a:moveTo>
                <a:pt x="3222736" y="0"/>
              </a:moveTo>
              <a:lnTo>
                <a:pt x="3222736" y="186439"/>
              </a:lnTo>
              <a:lnTo>
                <a:pt x="0" y="186439"/>
              </a:lnTo>
              <a:lnTo>
                <a:pt x="0" y="372878"/>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226993" y="1138729"/>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ASSESS the </a:t>
          </a:r>
          <a:r>
            <a:rPr lang="en-US" sz="1600" kern="1200" cap="all" baseline="0">
              <a:solidFill>
                <a:srgbClr val="FF0000"/>
              </a:solidFill>
              <a:latin typeface="Helvetica Neue"/>
              <a:ea typeface="+mn-ea"/>
              <a:cs typeface="+mn-cs"/>
            </a:rPr>
            <a:t>new</a:t>
          </a:r>
          <a:r>
            <a:rPr lang="en-US" sz="1600" kern="1200" cap="all" baseline="0">
              <a:solidFill>
                <a:sysClr val="window" lastClr="FFFFFF"/>
              </a:solidFill>
              <a:latin typeface="Helvetica Neue"/>
              <a:ea typeface="+mn-ea"/>
              <a:cs typeface="+mn-cs"/>
            </a:rPr>
            <a:t> Current Situation</a:t>
          </a:r>
        </a:p>
      </dsp:txBody>
      <dsp:txXfrm>
        <a:off x="3270332" y="1182068"/>
        <a:ext cx="1688934" cy="801128"/>
      </dsp:txXfrm>
    </dsp:sp>
    <dsp:sp modelId="{F04D794D-914A-48C1-9459-476F59311300}">
      <dsp:nvSpPr>
        <dsp:cNvPr id="0" name=""/>
        <dsp:cNvSpPr/>
      </dsp:nvSpPr>
      <dsp:spPr>
        <a:xfrm>
          <a:off x="4256"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Sources of Income</a:t>
          </a:r>
        </a:p>
      </dsp:txBody>
      <dsp:txXfrm>
        <a:off x="47595" y="2442753"/>
        <a:ext cx="1688934" cy="801128"/>
      </dsp:txXfrm>
    </dsp:sp>
    <dsp:sp modelId="{E84437C3-2E89-49B3-88A6-A4153B07C725}">
      <dsp:nvSpPr>
        <dsp:cNvPr id="0" name=""/>
        <dsp:cNvSpPr/>
      </dsp:nvSpPr>
      <dsp:spPr>
        <a:xfrm>
          <a:off x="2152748"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Expenses</a:t>
          </a:r>
        </a:p>
      </dsp:txBody>
      <dsp:txXfrm>
        <a:off x="2196087" y="2442753"/>
        <a:ext cx="1688934" cy="801128"/>
      </dsp:txXfrm>
    </dsp:sp>
    <dsp:sp modelId="{1B26BC90-7027-40CE-9F72-76A433EA2F2F}">
      <dsp:nvSpPr>
        <dsp:cNvPr id="0" name=""/>
        <dsp:cNvSpPr/>
      </dsp:nvSpPr>
      <dsp:spPr>
        <a:xfrm>
          <a:off x="4301239"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Debt Obligations</a:t>
          </a:r>
        </a:p>
      </dsp:txBody>
      <dsp:txXfrm>
        <a:off x="4344578" y="2442753"/>
        <a:ext cx="1688934" cy="801128"/>
      </dsp:txXfrm>
    </dsp:sp>
    <dsp:sp modelId="{895FDBD8-4440-49EF-A422-5020631C1C90}">
      <dsp:nvSpPr>
        <dsp:cNvPr id="0" name=""/>
        <dsp:cNvSpPr/>
      </dsp:nvSpPr>
      <dsp:spPr>
        <a:xfrm>
          <a:off x="6449730"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Saving Potential</a:t>
          </a:r>
        </a:p>
      </dsp:txBody>
      <dsp:txXfrm>
        <a:off x="6493069" y="2442753"/>
        <a:ext cx="1688934" cy="80112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E766A-35C4-49F4-A03D-F55B2B534FF4}">
      <dsp:nvSpPr>
        <dsp:cNvPr id="0" name=""/>
        <dsp:cNvSpPr/>
      </dsp:nvSpPr>
      <dsp:spPr>
        <a:xfrm>
          <a:off x="4249415" y="2036292"/>
          <a:ext cx="252403" cy="1968744"/>
        </a:xfrm>
        <a:custGeom>
          <a:avLst/>
          <a:gdLst/>
          <a:ahLst/>
          <a:cxnLst/>
          <a:rect l="0" t="0" r="0" b="0"/>
          <a:pathLst>
            <a:path>
              <a:moveTo>
                <a:pt x="0" y="0"/>
              </a:moveTo>
              <a:lnTo>
                <a:pt x="0" y="1968744"/>
              </a:lnTo>
              <a:lnTo>
                <a:pt x="252403" y="1968744"/>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CF3B848-FE3E-475B-9C4A-D92B761267D9}">
      <dsp:nvSpPr>
        <dsp:cNvPr id="0" name=""/>
        <dsp:cNvSpPr/>
      </dsp:nvSpPr>
      <dsp:spPr>
        <a:xfrm>
          <a:off x="4249415" y="2036292"/>
          <a:ext cx="252403" cy="774036"/>
        </a:xfrm>
        <a:custGeom>
          <a:avLst/>
          <a:gdLst/>
          <a:ahLst/>
          <a:cxnLst/>
          <a:rect l="0" t="0" r="0" b="0"/>
          <a:pathLst>
            <a:path>
              <a:moveTo>
                <a:pt x="0" y="0"/>
              </a:moveTo>
              <a:lnTo>
                <a:pt x="0" y="774036"/>
              </a:lnTo>
              <a:lnTo>
                <a:pt x="252403" y="77403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2424769-FF08-4B16-8574-BD40904FEF6E}">
      <dsp:nvSpPr>
        <dsp:cNvPr id="0" name=""/>
        <dsp:cNvSpPr/>
      </dsp:nvSpPr>
      <dsp:spPr>
        <a:xfrm>
          <a:off x="3904464" y="841584"/>
          <a:ext cx="1018026" cy="353364"/>
        </a:xfrm>
        <a:custGeom>
          <a:avLst/>
          <a:gdLst/>
          <a:ahLst/>
          <a:cxnLst/>
          <a:rect l="0" t="0" r="0" b="0"/>
          <a:pathLst>
            <a:path>
              <a:moveTo>
                <a:pt x="0" y="0"/>
              </a:moveTo>
              <a:lnTo>
                <a:pt x="0" y="176682"/>
              </a:lnTo>
              <a:lnTo>
                <a:pt x="1018026" y="176682"/>
              </a:lnTo>
              <a:lnTo>
                <a:pt x="1018026"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FAD0735-F3E7-42DC-878C-03979491A1BF}">
      <dsp:nvSpPr>
        <dsp:cNvPr id="0" name=""/>
        <dsp:cNvSpPr/>
      </dsp:nvSpPr>
      <dsp:spPr>
        <a:xfrm>
          <a:off x="2886437" y="841584"/>
          <a:ext cx="1018026" cy="353364"/>
        </a:xfrm>
        <a:custGeom>
          <a:avLst/>
          <a:gdLst/>
          <a:ahLst/>
          <a:cxnLst/>
          <a:rect l="0" t="0" r="0" b="0"/>
          <a:pathLst>
            <a:path>
              <a:moveTo>
                <a:pt x="1018026" y="0"/>
              </a:moveTo>
              <a:lnTo>
                <a:pt x="1018026" y="176682"/>
              </a:lnTo>
              <a:lnTo>
                <a:pt x="0" y="176682"/>
              </a:lnTo>
              <a:lnTo>
                <a:pt x="0" y="35336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7C78CE-4EF4-4C47-B3D4-F889C1670603}">
      <dsp:nvSpPr>
        <dsp:cNvPr id="0" name=""/>
        <dsp:cNvSpPr/>
      </dsp:nvSpPr>
      <dsp:spPr>
        <a:xfrm>
          <a:off x="3063120" y="240"/>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Insurance Benefit</a:t>
          </a:r>
        </a:p>
      </dsp:txBody>
      <dsp:txXfrm>
        <a:off x="3104191" y="41311"/>
        <a:ext cx="1600545" cy="759201"/>
      </dsp:txXfrm>
    </dsp:sp>
    <dsp:sp modelId="{75993D8E-4F66-4E38-BB33-171D6141B20C}">
      <dsp:nvSpPr>
        <dsp:cNvPr id="0" name=""/>
        <dsp:cNvSpPr/>
      </dsp:nvSpPr>
      <dsp:spPr>
        <a:xfrm>
          <a:off x="2045093"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Actual Cash Value</a:t>
          </a:r>
        </a:p>
      </dsp:txBody>
      <dsp:txXfrm>
        <a:off x="2086164" y="1236019"/>
        <a:ext cx="1600545" cy="759201"/>
      </dsp:txXfrm>
    </dsp:sp>
    <dsp:sp modelId="{782FBD49-F8E4-4741-A58E-9FEFB353CFB1}">
      <dsp:nvSpPr>
        <dsp:cNvPr id="0" name=""/>
        <dsp:cNvSpPr/>
      </dsp:nvSpPr>
      <dsp:spPr>
        <a:xfrm>
          <a:off x="4081146" y="1194948"/>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Replacement Cost</a:t>
          </a:r>
        </a:p>
      </dsp:txBody>
      <dsp:txXfrm>
        <a:off x="4122217" y="1236019"/>
        <a:ext cx="1600545" cy="759201"/>
      </dsp:txXfrm>
    </dsp:sp>
    <dsp:sp modelId="{539979C8-708E-4242-B988-9852D7816915}">
      <dsp:nvSpPr>
        <dsp:cNvPr id="0" name=""/>
        <dsp:cNvSpPr/>
      </dsp:nvSpPr>
      <dsp:spPr>
        <a:xfrm>
          <a:off x="4501818" y="2389657"/>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cap="all" baseline="0">
              <a:solidFill>
                <a:sysClr val="window" lastClr="FFFFFF"/>
              </a:solidFill>
              <a:latin typeface="Helvetica Neue"/>
              <a:ea typeface="+mn-ea"/>
              <a:cs typeface="+mn-cs"/>
            </a:rPr>
            <a:t>Guaranteed Replacement Costs</a:t>
          </a:r>
        </a:p>
      </dsp:txBody>
      <dsp:txXfrm>
        <a:off x="4542889" y="2430728"/>
        <a:ext cx="1600545" cy="759201"/>
      </dsp:txXfrm>
    </dsp:sp>
    <dsp:sp modelId="{AE80F86B-5A1D-44D2-B01F-D5D43FAAACAF}">
      <dsp:nvSpPr>
        <dsp:cNvPr id="0" name=""/>
        <dsp:cNvSpPr/>
      </dsp:nvSpPr>
      <dsp:spPr>
        <a:xfrm>
          <a:off x="4501818" y="3584365"/>
          <a:ext cx="1682687" cy="8413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cap="all" baseline="0">
              <a:solidFill>
                <a:sysClr val="window" lastClr="FFFFFF"/>
              </a:solidFill>
              <a:latin typeface="Helvetica Neue"/>
              <a:ea typeface="+mn-ea"/>
              <a:cs typeface="+mn-cs"/>
            </a:rPr>
            <a:t>Extended Replacement Costs</a:t>
          </a:r>
        </a:p>
      </dsp:txBody>
      <dsp:txXfrm>
        <a:off x="4542889" y="3625436"/>
        <a:ext cx="1600545" cy="75920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61407-7F04-4458-9CE3-41B1AECC3273}">
      <dsp:nvSpPr>
        <dsp:cNvPr id="0" name=""/>
        <dsp:cNvSpPr/>
      </dsp:nvSpPr>
      <dsp:spPr>
        <a:xfrm>
          <a:off x="4819117" y="334793"/>
          <a:ext cx="1482774" cy="98851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Insurance Cost</a:t>
          </a:r>
        </a:p>
      </dsp:txBody>
      <dsp:txXfrm>
        <a:off x="4867372" y="383048"/>
        <a:ext cx="1386264" cy="892006"/>
      </dsp:txXfrm>
    </dsp:sp>
    <dsp:sp modelId="{C0D6C960-9896-4BED-BB4A-066B589ABFD3}">
      <dsp:nvSpPr>
        <dsp:cNvPr id="0" name=""/>
        <dsp:cNvSpPr/>
      </dsp:nvSpPr>
      <dsp:spPr>
        <a:xfrm>
          <a:off x="3632898" y="1323310"/>
          <a:ext cx="1927606" cy="395406"/>
        </a:xfrm>
        <a:custGeom>
          <a:avLst/>
          <a:gdLst/>
          <a:ahLst/>
          <a:cxnLst/>
          <a:rect l="0" t="0" r="0" b="0"/>
          <a:pathLst>
            <a:path>
              <a:moveTo>
                <a:pt x="1927606" y="0"/>
              </a:moveTo>
              <a:lnTo>
                <a:pt x="1927606" y="197703"/>
              </a:lnTo>
              <a:lnTo>
                <a:pt x="0" y="197703"/>
              </a:lnTo>
              <a:lnTo>
                <a:pt x="0" y="39540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C72DC0F-5EE1-4658-9A1C-2EA00B653E9A}">
      <dsp:nvSpPr>
        <dsp:cNvPr id="0" name=""/>
        <dsp:cNvSpPr/>
      </dsp:nvSpPr>
      <dsp:spPr>
        <a:xfrm>
          <a:off x="2891510" y="1718716"/>
          <a:ext cx="1482774" cy="98851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The Car</a:t>
          </a:r>
        </a:p>
      </dsp:txBody>
      <dsp:txXfrm>
        <a:off x="2939765" y="1766971"/>
        <a:ext cx="1386264" cy="892006"/>
      </dsp:txXfrm>
    </dsp:sp>
    <dsp:sp modelId="{7FF3C43C-98CF-4267-967F-7C8613B86794}">
      <dsp:nvSpPr>
        <dsp:cNvPr id="0" name=""/>
        <dsp:cNvSpPr/>
      </dsp:nvSpPr>
      <dsp:spPr>
        <a:xfrm>
          <a:off x="741487" y="2707233"/>
          <a:ext cx="2891410" cy="395406"/>
        </a:xfrm>
        <a:custGeom>
          <a:avLst/>
          <a:gdLst/>
          <a:ahLst/>
          <a:cxnLst/>
          <a:rect l="0" t="0" r="0" b="0"/>
          <a:pathLst>
            <a:path>
              <a:moveTo>
                <a:pt x="2891410" y="0"/>
              </a:moveTo>
              <a:lnTo>
                <a:pt x="2891410" y="197703"/>
              </a:lnTo>
              <a:lnTo>
                <a:pt x="0" y="197703"/>
              </a:lnTo>
              <a:lnTo>
                <a:pt x="0" y="39540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B4F0EFB-7A94-4D35-A91E-D59F9794A099}">
      <dsp:nvSpPr>
        <dsp:cNvPr id="0" name=""/>
        <dsp:cNvSpPr/>
      </dsp:nvSpPr>
      <dsp:spPr>
        <a:xfrm>
          <a:off x="100" y="3102639"/>
          <a:ext cx="1482774" cy="98851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Model</a:t>
          </a:r>
        </a:p>
      </dsp:txBody>
      <dsp:txXfrm>
        <a:off x="48355" y="3150894"/>
        <a:ext cx="1386264" cy="892006"/>
      </dsp:txXfrm>
    </dsp:sp>
    <dsp:sp modelId="{D44CA8A3-8CE1-438C-81B7-8D8251F1BA16}">
      <dsp:nvSpPr>
        <dsp:cNvPr id="0" name=""/>
        <dsp:cNvSpPr/>
      </dsp:nvSpPr>
      <dsp:spPr>
        <a:xfrm>
          <a:off x="2669094" y="2707233"/>
          <a:ext cx="963803" cy="395406"/>
        </a:xfrm>
        <a:custGeom>
          <a:avLst/>
          <a:gdLst/>
          <a:ahLst/>
          <a:cxnLst/>
          <a:rect l="0" t="0" r="0" b="0"/>
          <a:pathLst>
            <a:path>
              <a:moveTo>
                <a:pt x="963803" y="0"/>
              </a:moveTo>
              <a:lnTo>
                <a:pt x="963803" y="197703"/>
              </a:lnTo>
              <a:lnTo>
                <a:pt x="0" y="197703"/>
              </a:lnTo>
              <a:lnTo>
                <a:pt x="0" y="39540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63D99F2-AC8A-4B6E-A752-E70494B0A9C9}">
      <dsp:nvSpPr>
        <dsp:cNvPr id="0" name=""/>
        <dsp:cNvSpPr/>
      </dsp:nvSpPr>
      <dsp:spPr>
        <a:xfrm>
          <a:off x="1927707" y="3102639"/>
          <a:ext cx="1482774" cy="98851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Style</a:t>
          </a:r>
        </a:p>
      </dsp:txBody>
      <dsp:txXfrm>
        <a:off x="1975962" y="3150894"/>
        <a:ext cx="1386264" cy="892006"/>
      </dsp:txXfrm>
    </dsp:sp>
    <dsp:sp modelId="{21B4456B-B1EA-4459-887D-D4AC952B11D1}">
      <dsp:nvSpPr>
        <dsp:cNvPr id="0" name=""/>
        <dsp:cNvSpPr/>
      </dsp:nvSpPr>
      <dsp:spPr>
        <a:xfrm>
          <a:off x="3632898" y="2707233"/>
          <a:ext cx="963803" cy="395406"/>
        </a:xfrm>
        <a:custGeom>
          <a:avLst/>
          <a:gdLst/>
          <a:ahLst/>
          <a:cxnLst/>
          <a:rect l="0" t="0" r="0" b="0"/>
          <a:pathLst>
            <a:path>
              <a:moveTo>
                <a:pt x="0" y="0"/>
              </a:moveTo>
              <a:lnTo>
                <a:pt x="0" y="197703"/>
              </a:lnTo>
              <a:lnTo>
                <a:pt x="963803" y="197703"/>
              </a:lnTo>
              <a:lnTo>
                <a:pt x="963803" y="39540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E907C95-4857-4330-8EBD-8A8FD418A721}">
      <dsp:nvSpPr>
        <dsp:cNvPr id="0" name=""/>
        <dsp:cNvSpPr/>
      </dsp:nvSpPr>
      <dsp:spPr>
        <a:xfrm>
          <a:off x="3855314" y="3102639"/>
          <a:ext cx="1482774" cy="98851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Age</a:t>
          </a:r>
        </a:p>
      </dsp:txBody>
      <dsp:txXfrm>
        <a:off x="3903569" y="3150894"/>
        <a:ext cx="1386264" cy="892006"/>
      </dsp:txXfrm>
    </dsp:sp>
    <dsp:sp modelId="{AB6FB581-ED7B-4E6A-8A5C-0EEB6875D85E}">
      <dsp:nvSpPr>
        <dsp:cNvPr id="0" name=""/>
        <dsp:cNvSpPr/>
      </dsp:nvSpPr>
      <dsp:spPr>
        <a:xfrm>
          <a:off x="3632898" y="2707233"/>
          <a:ext cx="2891410" cy="395406"/>
        </a:xfrm>
        <a:custGeom>
          <a:avLst/>
          <a:gdLst/>
          <a:ahLst/>
          <a:cxnLst/>
          <a:rect l="0" t="0" r="0" b="0"/>
          <a:pathLst>
            <a:path>
              <a:moveTo>
                <a:pt x="0" y="0"/>
              </a:moveTo>
              <a:lnTo>
                <a:pt x="0" y="197703"/>
              </a:lnTo>
              <a:lnTo>
                <a:pt x="2891410" y="197703"/>
              </a:lnTo>
              <a:lnTo>
                <a:pt x="2891410" y="39540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9ACDF32-A09E-4DF4-A2E2-C1C000607B82}">
      <dsp:nvSpPr>
        <dsp:cNvPr id="0" name=""/>
        <dsp:cNvSpPr/>
      </dsp:nvSpPr>
      <dsp:spPr>
        <a:xfrm>
          <a:off x="5782921" y="3102639"/>
          <a:ext cx="1482774" cy="98851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Safety features</a:t>
          </a:r>
        </a:p>
      </dsp:txBody>
      <dsp:txXfrm>
        <a:off x="5831176" y="3150894"/>
        <a:ext cx="1386264" cy="892006"/>
      </dsp:txXfrm>
    </dsp:sp>
    <dsp:sp modelId="{E8D4B483-F185-47F4-ADEA-C67611790BC5}">
      <dsp:nvSpPr>
        <dsp:cNvPr id="0" name=""/>
        <dsp:cNvSpPr/>
      </dsp:nvSpPr>
      <dsp:spPr>
        <a:xfrm>
          <a:off x="5514785" y="1323310"/>
          <a:ext cx="91440" cy="395406"/>
        </a:xfrm>
        <a:custGeom>
          <a:avLst/>
          <a:gdLst/>
          <a:ahLst/>
          <a:cxnLst/>
          <a:rect l="0" t="0" r="0" b="0"/>
          <a:pathLst>
            <a:path>
              <a:moveTo>
                <a:pt x="45720" y="0"/>
              </a:moveTo>
              <a:lnTo>
                <a:pt x="45720" y="39540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48814B3-06D1-4A02-98AF-DEF5FDC74CD9}">
      <dsp:nvSpPr>
        <dsp:cNvPr id="0" name=""/>
        <dsp:cNvSpPr/>
      </dsp:nvSpPr>
      <dsp:spPr>
        <a:xfrm>
          <a:off x="4819117" y="1718716"/>
          <a:ext cx="1482774" cy="98851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The Driver</a:t>
          </a:r>
        </a:p>
      </dsp:txBody>
      <dsp:txXfrm>
        <a:off x="4867372" y="1766971"/>
        <a:ext cx="1386264" cy="892006"/>
      </dsp:txXfrm>
    </dsp:sp>
    <dsp:sp modelId="{B78BC0B6-F60E-432A-98EE-E9C33F02BFEB}">
      <dsp:nvSpPr>
        <dsp:cNvPr id="0" name=""/>
        <dsp:cNvSpPr/>
      </dsp:nvSpPr>
      <dsp:spPr>
        <a:xfrm>
          <a:off x="5560505" y="1323310"/>
          <a:ext cx="1927606" cy="395406"/>
        </a:xfrm>
        <a:custGeom>
          <a:avLst/>
          <a:gdLst/>
          <a:ahLst/>
          <a:cxnLst/>
          <a:rect l="0" t="0" r="0" b="0"/>
          <a:pathLst>
            <a:path>
              <a:moveTo>
                <a:pt x="0" y="0"/>
              </a:moveTo>
              <a:lnTo>
                <a:pt x="0" y="197703"/>
              </a:lnTo>
              <a:lnTo>
                <a:pt x="1927606" y="197703"/>
              </a:lnTo>
              <a:lnTo>
                <a:pt x="1927606" y="39540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B40742A-5751-41BB-921F-CCAA48EBEC39}">
      <dsp:nvSpPr>
        <dsp:cNvPr id="0" name=""/>
        <dsp:cNvSpPr/>
      </dsp:nvSpPr>
      <dsp:spPr>
        <a:xfrm>
          <a:off x="6746724" y="1718716"/>
          <a:ext cx="1482774" cy="98851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The Driving Environment</a:t>
          </a:r>
        </a:p>
      </dsp:txBody>
      <dsp:txXfrm>
        <a:off x="6794979" y="1766971"/>
        <a:ext cx="1386264" cy="89200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61407-7F04-4458-9CE3-41B1AECC3273}">
      <dsp:nvSpPr>
        <dsp:cNvPr id="0" name=""/>
        <dsp:cNvSpPr/>
      </dsp:nvSpPr>
      <dsp:spPr>
        <a:xfrm>
          <a:off x="3451770" y="533300"/>
          <a:ext cx="1326058" cy="88403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Insurance Cost</a:t>
          </a:r>
        </a:p>
      </dsp:txBody>
      <dsp:txXfrm>
        <a:off x="3494925" y="576455"/>
        <a:ext cx="1239748" cy="797729"/>
      </dsp:txXfrm>
    </dsp:sp>
    <dsp:sp modelId="{C0D6C960-9896-4BED-BB4A-066B589ABFD3}">
      <dsp:nvSpPr>
        <dsp:cNvPr id="0" name=""/>
        <dsp:cNvSpPr/>
      </dsp:nvSpPr>
      <dsp:spPr>
        <a:xfrm>
          <a:off x="2390923" y="1417339"/>
          <a:ext cx="1723876" cy="353615"/>
        </a:xfrm>
        <a:custGeom>
          <a:avLst/>
          <a:gdLst/>
          <a:ahLst/>
          <a:cxnLst/>
          <a:rect l="0" t="0" r="0" b="0"/>
          <a:pathLst>
            <a:path>
              <a:moveTo>
                <a:pt x="1723876" y="0"/>
              </a:moveTo>
              <a:lnTo>
                <a:pt x="1723876" y="176807"/>
              </a:lnTo>
              <a:lnTo>
                <a:pt x="0" y="176807"/>
              </a:lnTo>
              <a:lnTo>
                <a:pt x="0" y="35361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C72DC0F-5EE1-4658-9A1C-2EA00B653E9A}">
      <dsp:nvSpPr>
        <dsp:cNvPr id="0" name=""/>
        <dsp:cNvSpPr/>
      </dsp:nvSpPr>
      <dsp:spPr>
        <a:xfrm>
          <a:off x="1727894" y="1770955"/>
          <a:ext cx="1326058" cy="88403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The Car</a:t>
          </a:r>
        </a:p>
      </dsp:txBody>
      <dsp:txXfrm>
        <a:off x="1771049" y="1814110"/>
        <a:ext cx="1239748" cy="797729"/>
      </dsp:txXfrm>
    </dsp:sp>
    <dsp:sp modelId="{E8D4B483-F185-47F4-ADEA-C67611790BC5}">
      <dsp:nvSpPr>
        <dsp:cNvPr id="0" name=""/>
        <dsp:cNvSpPr/>
      </dsp:nvSpPr>
      <dsp:spPr>
        <a:xfrm>
          <a:off x="4069079" y="1417339"/>
          <a:ext cx="91440" cy="353615"/>
        </a:xfrm>
        <a:custGeom>
          <a:avLst/>
          <a:gdLst/>
          <a:ahLst/>
          <a:cxnLst/>
          <a:rect l="0" t="0" r="0" b="0"/>
          <a:pathLst>
            <a:path>
              <a:moveTo>
                <a:pt x="45720" y="0"/>
              </a:moveTo>
              <a:lnTo>
                <a:pt x="45720" y="35361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48814B3-06D1-4A02-98AF-DEF5FDC74CD9}">
      <dsp:nvSpPr>
        <dsp:cNvPr id="0" name=""/>
        <dsp:cNvSpPr/>
      </dsp:nvSpPr>
      <dsp:spPr>
        <a:xfrm>
          <a:off x="3451770" y="1770955"/>
          <a:ext cx="1326058" cy="88403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The Driver</a:t>
          </a:r>
        </a:p>
      </dsp:txBody>
      <dsp:txXfrm>
        <a:off x="3494925" y="1814110"/>
        <a:ext cx="1239748" cy="797729"/>
      </dsp:txXfrm>
    </dsp:sp>
    <dsp:sp modelId="{6F8C9E49-3ECA-4B66-9825-D6919BBE2DF4}">
      <dsp:nvSpPr>
        <dsp:cNvPr id="0" name=""/>
        <dsp:cNvSpPr/>
      </dsp:nvSpPr>
      <dsp:spPr>
        <a:xfrm>
          <a:off x="667047" y="2654994"/>
          <a:ext cx="3447752" cy="353615"/>
        </a:xfrm>
        <a:custGeom>
          <a:avLst/>
          <a:gdLst/>
          <a:ahLst/>
          <a:cxnLst/>
          <a:rect l="0" t="0" r="0" b="0"/>
          <a:pathLst>
            <a:path>
              <a:moveTo>
                <a:pt x="3447752" y="0"/>
              </a:moveTo>
              <a:lnTo>
                <a:pt x="3447752" y="176807"/>
              </a:lnTo>
              <a:lnTo>
                <a:pt x="0" y="176807"/>
              </a:lnTo>
              <a:lnTo>
                <a:pt x="0" y="353615"/>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9715F6A-B5C1-448F-A5A1-BF3E106883C1}">
      <dsp:nvSpPr>
        <dsp:cNvPr id="0" name=""/>
        <dsp:cNvSpPr/>
      </dsp:nvSpPr>
      <dsp:spPr>
        <a:xfrm>
          <a:off x="4018" y="3008610"/>
          <a:ext cx="1326058" cy="884039"/>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AGE</a:t>
          </a:r>
        </a:p>
      </dsp:txBody>
      <dsp:txXfrm>
        <a:off x="29911" y="3034503"/>
        <a:ext cx="1274272" cy="832253"/>
      </dsp:txXfrm>
    </dsp:sp>
    <dsp:sp modelId="{05B431C8-0496-4119-87A5-59AC46098E82}">
      <dsp:nvSpPr>
        <dsp:cNvPr id="0" name=""/>
        <dsp:cNvSpPr/>
      </dsp:nvSpPr>
      <dsp:spPr>
        <a:xfrm>
          <a:off x="2390923" y="2654994"/>
          <a:ext cx="1723876" cy="353615"/>
        </a:xfrm>
        <a:custGeom>
          <a:avLst/>
          <a:gdLst/>
          <a:ahLst/>
          <a:cxnLst/>
          <a:rect l="0" t="0" r="0" b="0"/>
          <a:pathLst>
            <a:path>
              <a:moveTo>
                <a:pt x="1723876" y="0"/>
              </a:moveTo>
              <a:lnTo>
                <a:pt x="1723876" y="176807"/>
              </a:lnTo>
              <a:lnTo>
                <a:pt x="0" y="176807"/>
              </a:lnTo>
              <a:lnTo>
                <a:pt x="0" y="353615"/>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98BB019-F2D0-4203-A916-EB74A152D8E5}">
      <dsp:nvSpPr>
        <dsp:cNvPr id="0" name=""/>
        <dsp:cNvSpPr/>
      </dsp:nvSpPr>
      <dsp:spPr>
        <a:xfrm>
          <a:off x="1727894" y="3008610"/>
          <a:ext cx="1326058" cy="884039"/>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EDUCATION</a:t>
          </a:r>
        </a:p>
      </dsp:txBody>
      <dsp:txXfrm>
        <a:off x="1753787" y="3034503"/>
        <a:ext cx="1274272" cy="832253"/>
      </dsp:txXfrm>
    </dsp:sp>
    <dsp:sp modelId="{6605BB64-0C56-4284-B11D-0D991646029D}">
      <dsp:nvSpPr>
        <dsp:cNvPr id="0" name=""/>
        <dsp:cNvSpPr/>
      </dsp:nvSpPr>
      <dsp:spPr>
        <a:xfrm>
          <a:off x="4069079" y="2654994"/>
          <a:ext cx="91440" cy="353615"/>
        </a:xfrm>
        <a:custGeom>
          <a:avLst/>
          <a:gdLst/>
          <a:ahLst/>
          <a:cxnLst/>
          <a:rect l="0" t="0" r="0" b="0"/>
          <a:pathLst>
            <a:path>
              <a:moveTo>
                <a:pt x="45720" y="0"/>
              </a:moveTo>
              <a:lnTo>
                <a:pt x="45720" y="353615"/>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53E0ED6-31C8-4020-A8B3-9EABC6E814C8}">
      <dsp:nvSpPr>
        <dsp:cNvPr id="0" name=""/>
        <dsp:cNvSpPr/>
      </dsp:nvSpPr>
      <dsp:spPr>
        <a:xfrm>
          <a:off x="3451770" y="3008610"/>
          <a:ext cx="1326058" cy="884039"/>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GENDER</a:t>
          </a:r>
        </a:p>
      </dsp:txBody>
      <dsp:txXfrm>
        <a:off x="3477663" y="3034503"/>
        <a:ext cx="1274272" cy="832253"/>
      </dsp:txXfrm>
    </dsp:sp>
    <dsp:sp modelId="{A354D25A-9922-4442-8830-D4086A98857F}">
      <dsp:nvSpPr>
        <dsp:cNvPr id="0" name=""/>
        <dsp:cNvSpPr/>
      </dsp:nvSpPr>
      <dsp:spPr>
        <a:xfrm>
          <a:off x="4114799" y="2654994"/>
          <a:ext cx="1723876" cy="353615"/>
        </a:xfrm>
        <a:custGeom>
          <a:avLst/>
          <a:gdLst/>
          <a:ahLst/>
          <a:cxnLst/>
          <a:rect l="0" t="0" r="0" b="0"/>
          <a:pathLst>
            <a:path>
              <a:moveTo>
                <a:pt x="0" y="0"/>
              </a:moveTo>
              <a:lnTo>
                <a:pt x="0" y="176807"/>
              </a:lnTo>
              <a:lnTo>
                <a:pt x="1723876" y="176807"/>
              </a:lnTo>
              <a:lnTo>
                <a:pt x="1723876" y="353615"/>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E74CDB0-96F0-4EFB-B597-0FBA4C02B6D9}">
      <dsp:nvSpPr>
        <dsp:cNvPr id="0" name=""/>
        <dsp:cNvSpPr/>
      </dsp:nvSpPr>
      <dsp:spPr>
        <a:xfrm>
          <a:off x="5175646" y="3008610"/>
          <a:ext cx="1326058" cy="884039"/>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MARITAL STATUS</a:t>
          </a:r>
        </a:p>
      </dsp:txBody>
      <dsp:txXfrm>
        <a:off x="5201539" y="3034503"/>
        <a:ext cx="1274272" cy="832253"/>
      </dsp:txXfrm>
    </dsp:sp>
    <dsp:sp modelId="{D1F596F1-C35B-4A2D-BC3A-11FD45A6F76A}">
      <dsp:nvSpPr>
        <dsp:cNvPr id="0" name=""/>
        <dsp:cNvSpPr/>
      </dsp:nvSpPr>
      <dsp:spPr>
        <a:xfrm>
          <a:off x="4114799" y="2654994"/>
          <a:ext cx="3447752" cy="353615"/>
        </a:xfrm>
        <a:custGeom>
          <a:avLst/>
          <a:gdLst/>
          <a:ahLst/>
          <a:cxnLst/>
          <a:rect l="0" t="0" r="0" b="0"/>
          <a:pathLst>
            <a:path>
              <a:moveTo>
                <a:pt x="0" y="0"/>
              </a:moveTo>
              <a:lnTo>
                <a:pt x="0" y="176807"/>
              </a:lnTo>
              <a:lnTo>
                <a:pt x="3447752" y="176807"/>
              </a:lnTo>
              <a:lnTo>
                <a:pt x="3447752" y="353615"/>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A8DBD5E-B4C8-4E51-B24E-5032E08D6E04}">
      <dsp:nvSpPr>
        <dsp:cNvPr id="0" name=""/>
        <dsp:cNvSpPr/>
      </dsp:nvSpPr>
      <dsp:spPr>
        <a:xfrm>
          <a:off x="6899523" y="3008610"/>
          <a:ext cx="1326058" cy="884039"/>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DRIVING HISTORY</a:t>
          </a:r>
        </a:p>
      </dsp:txBody>
      <dsp:txXfrm>
        <a:off x="6925416" y="3034503"/>
        <a:ext cx="1274272" cy="832253"/>
      </dsp:txXfrm>
    </dsp:sp>
    <dsp:sp modelId="{B78BC0B6-F60E-432A-98EE-E9C33F02BFEB}">
      <dsp:nvSpPr>
        <dsp:cNvPr id="0" name=""/>
        <dsp:cNvSpPr/>
      </dsp:nvSpPr>
      <dsp:spPr>
        <a:xfrm>
          <a:off x="4114799" y="1417339"/>
          <a:ext cx="1723876" cy="353615"/>
        </a:xfrm>
        <a:custGeom>
          <a:avLst/>
          <a:gdLst/>
          <a:ahLst/>
          <a:cxnLst/>
          <a:rect l="0" t="0" r="0" b="0"/>
          <a:pathLst>
            <a:path>
              <a:moveTo>
                <a:pt x="0" y="0"/>
              </a:moveTo>
              <a:lnTo>
                <a:pt x="0" y="176807"/>
              </a:lnTo>
              <a:lnTo>
                <a:pt x="1723876" y="176807"/>
              </a:lnTo>
              <a:lnTo>
                <a:pt x="1723876" y="353615"/>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B40742A-5751-41BB-921F-CCAA48EBEC39}">
      <dsp:nvSpPr>
        <dsp:cNvPr id="0" name=""/>
        <dsp:cNvSpPr/>
      </dsp:nvSpPr>
      <dsp:spPr>
        <a:xfrm>
          <a:off x="5175646" y="1770955"/>
          <a:ext cx="1326058" cy="884039"/>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cap="all" baseline="0">
              <a:solidFill>
                <a:sysClr val="window" lastClr="FFFFFF"/>
              </a:solidFill>
              <a:latin typeface="Helvetica Neue"/>
              <a:ea typeface="+mn-ea"/>
              <a:cs typeface="+mn-cs"/>
            </a:rPr>
            <a:t>The Driving Environment</a:t>
          </a:r>
        </a:p>
      </dsp:txBody>
      <dsp:txXfrm>
        <a:off x="5218801" y="1814110"/>
        <a:ext cx="1239748" cy="79772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61407-7F04-4458-9CE3-41B1AECC3273}">
      <dsp:nvSpPr>
        <dsp:cNvPr id="0" name=""/>
        <dsp:cNvSpPr/>
      </dsp:nvSpPr>
      <dsp:spPr>
        <a:xfrm>
          <a:off x="2185485" y="87932"/>
          <a:ext cx="1677665" cy="11184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cap="all" baseline="0">
              <a:solidFill>
                <a:sysClr val="window" lastClr="FFFFFF"/>
              </a:solidFill>
              <a:latin typeface="Helvetica Neue"/>
              <a:ea typeface="+mn-ea"/>
              <a:cs typeface="+mn-cs"/>
            </a:rPr>
            <a:t>Insurance Cost</a:t>
          </a:r>
        </a:p>
      </dsp:txBody>
      <dsp:txXfrm>
        <a:off x="2240083" y="142530"/>
        <a:ext cx="1568469" cy="1009247"/>
      </dsp:txXfrm>
    </dsp:sp>
    <dsp:sp modelId="{C0D6C960-9896-4BED-BB4A-066B589ABFD3}">
      <dsp:nvSpPr>
        <dsp:cNvPr id="0" name=""/>
        <dsp:cNvSpPr/>
      </dsp:nvSpPr>
      <dsp:spPr>
        <a:xfrm>
          <a:off x="843353" y="1206375"/>
          <a:ext cx="2180964" cy="447377"/>
        </a:xfrm>
        <a:custGeom>
          <a:avLst/>
          <a:gdLst/>
          <a:ahLst/>
          <a:cxnLst/>
          <a:rect l="0" t="0" r="0" b="0"/>
          <a:pathLst>
            <a:path>
              <a:moveTo>
                <a:pt x="2180964" y="0"/>
              </a:moveTo>
              <a:lnTo>
                <a:pt x="2180964" y="223688"/>
              </a:lnTo>
              <a:lnTo>
                <a:pt x="0" y="223688"/>
              </a:lnTo>
              <a:lnTo>
                <a:pt x="0" y="447377"/>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C72DC0F-5EE1-4658-9A1C-2EA00B653E9A}">
      <dsp:nvSpPr>
        <dsp:cNvPr id="0" name=""/>
        <dsp:cNvSpPr/>
      </dsp:nvSpPr>
      <dsp:spPr>
        <a:xfrm>
          <a:off x="4520" y="1653753"/>
          <a:ext cx="1677665" cy="11184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cap="all" baseline="0">
              <a:solidFill>
                <a:sysClr val="window" lastClr="FFFFFF"/>
              </a:solidFill>
              <a:latin typeface="Helvetica Neue"/>
              <a:ea typeface="+mn-ea"/>
              <a:cs typeface="+mn-cs"/>
            </a:rPr>
            <a:t>The Car</a:t>
          </a:r>
        </a:p>
      </dsp:txBody>
      <dsp:txXfrm>
        <a:off x="59118" y="1708351"/>
        <a:ext cx="1568469" cy="1009247"/>
      </dsp:txXfrm>
    </dsp:sp>
    <dsp:sp modelId="{E8D4B483-F185-47F4-ADEA-C67611790BC5}">
      <dsp:nvSpPr>
        <dsp:cNvPr id="0" name=""/>
        <dsp:cNvSpPr/>
      </dsp:nvSpPr>
      <dsp:spPr>
        <a:xfrm>
          <a:off x="2978597" y="1206375"/>
          <a:ext cx="91440" cy="447377"/>
        </a:xfrm>
        <a:custGeom>
          <a:avLst/>
          <a:gdLst/>
          <a:ahLst/>
          <a:cxnLst/>
          <a:rect l="0" t="0" r="0" b="0"/>
          <a:pathLst>
            <a:path>
              <a:moveTo>
                <a:pt x="45720" y="0"/>
              </a:moveTo>
              <a:lnTo>
                <a:pt x="45720" y="447377"/>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48814B3-06D1-4A02-98AF-DEF5FDC74CD9}">
      <dsp:nvSpPr>
        <dsp:cNvPr id="0" name=""/>
        <dsp:cNvSpPr/>
      </dsp:nvSpPr>
      <dsp:spPr>
        <a:xfrm>
          <a:off x="2185485" y="1653753"/>
          <a:ext cx="1677665" cy="11184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cap="all" baseline="0">
              <a:solidFill>
                <a:sysClr val="window" lastClr="FFFFFF"/>
              </a:solidFill>
              <a:latin typeface="Helvetica Neue"/>
              <a:ea typeface="+mn-ea"/>
              <a:cs typeface="+mn-cs"/>
            </a:rPr>
            <a:t>The Driver</a:t>
          </a:r>
        </a:p>
      </dsp:txBody>
      <dsp:txXfrm>
        <a:off x="2240083" y="1708351"/>
        <a:ext cx="1568469" cy="1009247"/>
      </dsp:txXfrm>
    </dsp:sp>
    <dsp:sp modelId="{B78BC0B6-F60E-432A-98EE-E9C33F02BFEB}">
      <dsp:nvSpPr>
        <dsp:cNvPr id="0" name=""/>
        <dsp:cNvSpPr/>
      </dsp:nvSpPr>
      <dsp:spPr>
        <a:xfrm>
          <a:off x="3024317" y="1206375"/>
          <a:ext cx="2180964" cy="447377"/>
        </a:xfrm>
        <a:custGeom>
          <a:avLst/>
          <a:gdLst/>
          <a:ahLst/>
          <a:cxnLst/>
          <a:rect l="0" t="0" r="0" b="0"/>
          <a:pathLst>
            <a:path>
              <a:moveTo>
                <a:pt x="0" y="0"/>
              </a:moveTo>
              <a:lnTo>
                <a:pt x="0" y="223688"/>
              </a:lnTo>
              <a:lnTo>
                <a:pt x="2180964" y="223688"/>
              </a:lnTo>
              <a:lnTo>
                <a:pt x="2180964" y="447377"/>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B40742A-5751-41BB-921F-CCAA48EBEC39}">
      <dsp:nvSpPr>
        <dsp:cNvPr id="0" name=""/>
        <dsp:cNvSpPr/>
      </dsp:nvSpPr>
      <dsp:spPr>
        <a:xfrm>
          <a:off x="4366449" y="1653753"/>
          <a:ext cx="1677665" cy="111844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cap="all" baseline="0">
              <a:solidFill>
                <a:sysClr val="window" lastClr="FFFFFF"/>
              </a:solidFill>
              <a:latin typeface="Helvetica Neue"/>
              <a:ea typeface="+mn-ea"/>
              <a:cs typeface="+mn-cs"/>
            </a:rPr>
            <a:t>The Driving Environment</a:t>
          </a:r>
        </a:p>
      </dsp:txBody>
      <dsp:txXfrm>
        <a:off x="4421047" y="1708351"/>
        <a:ext cx="1568469" cy="1009247"/>
      </dsp:txXfrm>
    </dsp:sp>
    <dsp:sp modelId="{66BFCA44-9848-4ABE-9FDC-4BFEB3418990}">
      <dsp:nvSpPr>
        <dsp:cNvPr id="0" name=""/>
        <dsp:cNvSpPr/>
      </dsp:nvSpPr>
      <dsp:spPr>
        <a:xfrm>
          <a:off x="3024317" y="2772196"/>
          <a:ext cx="2180964" cy="447377"/>
        </a:xfrm>
        <a:custGeom>
          <a:avLst/>
          <a:gdLst/>
          <a:ahLst/>
          <a:cxnLst/>
          <a:rect l="0" t="0" r="0" b="0"/>
          <a:pathLst>
            <a:path>
              <a:moveTo>
                <a:pt x="2180964" y="0"/>
              </a:moveTo>
              <a:lnTo>
                <a:pt x="2180964" y="223688"/>
              </a:lnTo>
              <a:lnTo>
                <a:pt x="0" y="223688"/>
              </a:lnTo>
              <a:lnTo>
                <a:pt x="0" y="447377"/>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C748D91-A022-4586-A7A6-B26A9E95D875}">
      <dsp:nvSpPr>
        <dsp:cNvPr id="0" name=""/>
        <dsp:cNvSpPr/>
      </dsp:nvSpPr>
      <dsp:spPr>
        <a:xfrm>
          <a:off x="2185485" y="3219574"/>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cap="all" baseline="0">
              <a:solidFill>
                <a:sysClr val="window" lastClr="FFFFFF"/>
              </a:solidFill>
              <a:latin typeface="Helvetica Neue"/>
              <a:ea typeface="+mn-ea"/>
              <a:cs typeface="+mn-cs"/>
            </a:rPr>
            <a:t>Accidents</a:t>
          </a:r>
        </a:p>
      </dsp:txBody>
      <dsp:txXfrm>
        <a:off x="2218243" y="3252332"/>
        <a:ext cx="1612149" cy="1052927"/>
      </dsp:txXfrm>
    </dsp:sp>
    <dsp:sp modelId="{40FEDF82-932E-4337-8B55-8CFAABD5BF70}">
      <dsp:nvSpPr>
        <dsp:cNvPr id="0" name=""/>
        <dsp:cNvSpPr/>
      </dsp:nvSpPr>
      <dsp:spPr>
        <a:xfrm>
          <a:off x="5159562" y="2772196"/>
          <a:ext cx="91440" cy="447377"/>
        </a:xfrm>
        <a:custGeom>
          <a:avLst/>
          <a:gdLst/>
          <a:ahLst/>
          <a:cxnLst/>
          <a:rect l="0" t="0" r="0" b="0"/>
          <a:pathLst>
            <a:path>
              <a:moveTo>
                <a:pt x="45720" y="0"/>
              </a:moveTo>
              <a:lnTo>
                <a:pt x="45720" y="447377"/>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91CA862-D108-4871-A786-C5BE55B26E18}">
      <dsp:nvSpPr>
        <dsp:cNvPr id="0" name=""/>
        <dsp:cNvSpPr/>
      </dsp:nvSpPr>
      <dsp:spPr>
        <a:xfrm>
          <a:off x="4366449" y="3219574"/>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cap="all" baseline="0">
              <a:solidFill>
                <a:sysClr val="window" lastClr="FFFFFF"/>
              </a:solidFill>
              <a:latin typeface="Helvetica Neue"/>
              <a:ea typeface="+mn-ea"/>
              <a:cs typeface="+mn-cs"/>
            </a:rPr>
            <a:t>Theft</a:t>
          </a:r>
        </a:p>
      </dsp:txBody>
      <dsp:txXfrm>
        <a:off x="4399207" y="3252332"/>
        <a:ext cx="1612149" cy="1052927"/>
      </dsp:txXfrm>
    </dsp:sp>
    <dsp:sp modelId="{9E823A90-08B3-4C30-A968-5A9B53868290}">
      <dsp:nvSpPr>
        <dsp:cNvPr id="0" name=""/>
        <dsp:cNvSpPr/>
      </dsp:nvSpPr>
      <dsp:spPr>
        <a:xfrm>
          <a:off x="5205282" y="2772196"/>
          <a:ext cx="2180964" cy="447377"/>
        </a:xfrm>
        <a:custGeom>
          <a:avLst/>
          <a:gdLst/>
          <a:ahLst/>
          <a:cxnLst/>
          <a:rect l="0" t="0" r="0" b="0"/>
          <a:pathLst>
            <a:path>
              <a:moveTo>
                <a:pt x="0" y="0"/>
              </a:moveTo>
              <a:lnTo>
                <a:pt x="0" y="223688"/>
              </a:lnTo>
              <a:lnTo>
                <a:pt x="2180964" y="223688"/>
              </a:lnTo>
              <a:lnTo>
                <a:pt x="2180964" y="447377"/>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C65AC8F-C650-40C7-9E9A-067BCBF6C8DF}">
      <dsp:nvSpPr>
        <dsp:cNvPr id="0" name=""/>
        <dsp:cNvSpPr/>
      </dsp:nvSpPr>
      <dsp:spPr>
        <a:xfrm>
          <a:off x="6547414" y="3219574"/>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cap="all" baseline="0">
              <a:solidFill>
                <a:sysClr val="window" lastClr="FFFFFF"/>
              </a:solidFill>
              <a:latin typeface="Helvetica Neue"/>
              <a:ea typeface="+mn-ea"/>
              <a:cs typeface="+mn-cs"/>
            </a:rPr>
            <a:t>vandalism</a:t>
          </a:r>
        </a:p>
      </dsp:txBody>
      <dsp:txXfrm>
        <a:off x="6580172" y="3252332"/>
        <a:ext cx="1612149" cy="1052927"/>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3A089-40DA-4347-AA58-0F6365F4A37F}">
      <dsp:nvSpPr>
        <dsp:cNvPr id="0" name=""/>
        <dsp:cNvSpPr/>
      </dsp:nvSpPr>
      <dsp:spPr>
        <a:xfrm>
          <a:off x="5773894" y="1064691"/>
          <a:ext cx="91440" cy="295876"/>
        </a:xfrm>
        <a:custGeom>
          <a:avLst/>
          <a:gdLst/>
          <a:ahLst/>
          <a:cxnLst/>
          <a:rect l="0" t="0" r="0" b="0"/>
          <a:pathLst>
            <a:path>
              <a:moveTo>
                <a:pt x="45720" y="0"/>
              </a:moveTo>
              <a:lnTo>
                <a:pt x="45720" y="29587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21F6D87-988B-433C-A687-DD1661992849}">
      <dsp:nvSpPr>
        <dsp:cNvPr id="0" name=""/>
        <dsp:cNvSpPr/>
      </dsp:nvSpPr>
      <dsp:spPr>
        <a:xfrm>
          <a:off x="4114800" y="2065036"/>
          <a:ext cx="3409628" cy="295876"/>
        </a:xfrm>
        <a:custGeom>
          <a:avLst/>
          <a:gdLst/>
          <a:ahLst/>
          <a:cxnLst/>
          <a:rect l="0" t="0" r="0" b="0"/>
          <a:pathLst>
            <a:path>
              <a:moveTo>
                <a:pt x="0" y="0"/>
              </a:moveTo>
              <a:lnTo>
                <a:pt x="0" y="147938"/>
              </a:lnTo>
              <a:lnTo>
                <a:pt x="3409628" y="147938"/>
              </a:lnTo>
              <a:lnTo>
                <a:pt x="3409628" y="29587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4AD5A43-F533-45DD-A371-549FC17A162D}">
      <dsp:nvSpPr>
        <dsp:cNvPr id="0" name=""/>
        <dsp:cNvSpPr/>
      </dsp:nvSpPr>
      <dsp:spPr>
        <a:xfrm>
          <a:off x="4114800" y="2065036"/>
          <a:ext cx="1704814" cy="295876"/>
        </a:xfrm>
        <a:custGeom>
          <a:avLst/>
          <a:gdLst/>
          <a:ahLst/>
          <a:cxnLst/>
          <a:rect l="0" t="0" r="0" b="0"/>
          <a:pathLst>
            <a:path>
              <a:moveTo>
                <a:pt x="0" y="0"/>
              </a:moveTo>
              <a:lnTo>
                <a:pt x="0" y="147938"/>
              </a:lnTo>
              <a:lnTo>
                <a:pt x="1704814" y="147938"/>
              </a:lnTo>
              <a:lnTo>
                <a:pt x="1704814" y="29587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D5F053A-9A02-471B-8710-950C8CCAAB9E}">
      <dsp:nvSpPr>
        <dsp:cNvPr id="0" name=""/>
        <dsp:cNvSpPr/>
      </dsp:nvSpPr>
      <dsp:spPr>
        <a:xfrm>
          <a:off x="4069080" y="2065036"/>
          <a:ext cx="91440" cy="295876"/>
        </a:xfrm>
        <a:custGeom>
          <a:avLst/>
          <a:gdLst/>
          <a:ahLst/>
          <a:cxnLst/>
          <a:rect l="0" t="0" r="0" b="0"/>
          <a:pathLst>
            <a:path>
              <a:moveTo>
                <a:pt x="45720" y="0"/>
              </a:moveTo>
              <a:lnTo>
                <a:pt x="45720" y="29587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4550390-D95E-4D4A-AD85-725FC8591826}">
      <dsp:nvSpPr>
        <dsp:cNvPr id="0" name=""/>
        <dsp:cNvSpPr/>
      </dsp:nvSpPr>
      <dsp:spPr>
        <a:xfrm>
          <a:off x="2409985" y="2065036"/>
          <a:ext cx="1704814" cy="295876"/>
        </a:xfrm>
        <a:custGeom>
          <a:avLst/>
          <a:gdLst/>
          <a:ahLst/>
          <a:cxnLst/>
          <a:rect l="0" t="0" r="0" b="0"/>
          <a:pathLst>
            <a:path>
              <a:moveTo>
                <a:pt x="1704814" y="0"/>
              </a:moveTo>
              <a:lnTo>
                <a:pt x="1704814" y="147938"/>
              </a:lnTo>
              <a:lnTo>
                <a:pt x="0" y="147938"/>
              </a:lnTo>
              <a:lnTo>
                <a:pt x="0" y="29587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A7D8F09-5F0D-4975-ADAA-003289842F47}">
      <dsp:nvSpPr>
        <dsp:cNvPr id="0" name=""/>
        <dsp:cNvSpPr/>
      </dsp:nvSpPr>
      <dsp:spPr>
        <a:xfrm>
          <a:off x="141596" y="3065382"/>
          <a:ext cx="211340" cy="648111"/>
        </a:xfrm>
        <a:custGeom>
          <a:avLst/>
          <a:gdLst/>
          <a:ahLst/>
          <a:cxnLst/>
          <a:rect l="0" t="0" r="0" b="0"/>
          <a:pathLst>
            <a:path>
              <a:moveTo>
                <a:pt x="0" y="0"/>
              </a:moveTo>
              <a:lnTo>
                <a:pt x="0" y="648111"/>
              </a:lnTo>
              <a:lnTo>
                <a:pt x="211340" y="64811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937C434-84FE-4748-A45C-6A15E8112674}">
      <dsp:nvSpPr>
        <dsp:cNvPr id="0" name=""/>
        <dsp:cNvSpPr/>
      </dsp:nvSpPr>
      <dsp:spPr>
        <a:xfrm>
          <a:off x="705171" y="2065036"/>
          <a:ext cx="3409628" cy="295876"/>
        </a:xfrm>
        <a:custGeom>
          <a:avLst/>
          <a:gdLst/>
          <a:ahLst/>
          <a:cxnLst/>
          <a:rect l="0" t="0" r="0" b="0"/>
          <a:pathLst>
            <a:path>
              <a:moveTo>
                <a:pt x="3409628" y="0"/>
              </a:moveTo>
              <a:lnTo>
                <a:pt x="3409628" y="147938"/>
              </a:lnTo>
              <a:lnTo>
                <a:pt x="0" y="147938"/>
              </a:lnTo>
              <a:lnTo>
                <a:pt x="0" y="29587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B81A813-EDF6-489A-9811-2C22D4CF0138}">
      <dsp:nvSpPr>
        <dsp:cNvPr id="0" name=""/>
        <dsp:cNvSpPr/>
      </dsp:nvSpPr>
      <dsp:spPr>
        <a:xfrm>
          <a:off x="4069079" y="1064691"/>
          <a:ext cx="91440" cy="295876"/>
        </a:xfrm>
        <a:custGeom>
          <a:avLst/>
          <a:gdLst/>
          <a:ahLst/>
          <a:cxnLst/>
          <a:rect l="0" t="0" r="0" b="0"/>
          <a:pathLst>
            <a:path>
              <a:moveTo>
                <a:pt x="45720" y="0"/>
              </a:moveTo>
              <a:lnTo>
                <a:pt x="45720" y="295876"/>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D8BD363-1356-4668-879B-790DA9D82658}">
      <dsp:nvSpPr>
        <dsp:cNvPr id="0" name=""/>
        <dsp:cNvSpPr/>
      </dsp:nvSpPr>
      <dsp:spPr>
        <a:xfrm>
          <a:off x="3410331" y="360222"/>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normalizeH="0" baseline="0">
              <a:solidFill>
                <a:sysClr val="window" lastClr="FFFFFF"/>
              </a:solidFill>
              <a:latin typeface="Helvetica Neue"/>
              <a:ea typeface="+mn-ea"/>
              <a:cs typeface="+mn-cs"/>
            </a:rPr>
            <a:t>Medicare</a:t>
          </a:r>
        </a:p>
      </dsp:txBody>
      <dsp:txXfrm>
        <a:off x="3444720" y="394611"/>
        <a:ext cx="1340159" cy="635690"/>
      </dsp:txXfrm>
    </dsp:sp>
    <dsp:sp modelId="{63A33606-EAEC-4502-8454-48F1AB29DFA0}">
      <dsp:nvSpPr>
        <dsp:cNvPr id="0" name=""/>
        <dsp:cNvSpPr/>
      </dsp:nvSpPr>
      <dsp:spPr>
        <a:xfrm>
          <a:off x="3410331" y="1360567"/>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normalizeH="0" baseline="0">
              <a:solidFill>
                <a:sysClr val="window" lastClr="FFFFFF"/>
              </a:solidFill>
              <a:latin typeface="Helvetica Neue"/>
              <a:ea typeface="+mn-ea"/>
              <a:cs typeface="+mn-cs"/>
            </a:rPr>
            <a:t>Over 65</a:t>
          </a:r>
        </a:p>
      </dsp:txBody>
      <dsp:txXfrm>
        <a:off x="3444720" y="1394956"/>
        <a:ext cx="1340159" cy="635690"/>
      </dsp:txXfrm>
    </dsp:sp>
    <dsp:sp modelId="{8E6F2863-C328-449D-819E-1BFCE167FE6C}">
      <dsp:nvSpPr>
        <dsp:cNvPr id="0" name=""/>
        <dsp:cNvSpPr/>
      </dsp:nvSpPr>
      <dsp:spPr>
        <a:xfrm>
          <a:off x="703" y="2360913"/>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normalizeH="0" baseline="0">
              <a:solidFill>
                <a:sysClr val="window" lastClr="FFFFFF"/>
              </a:solidFill>
              <a:latin typeface="Helvetica Neue"/>
              <a:ea typeface="+mn-ea"/>
              <a:cs typeface="+mn-cs"/>
            </a:rPr>
            <a:t>Part A Hospital</a:t>
          </a:r>
        </a:p>
      </dsp:txBody>
      <dsp:txXfrm>
        <a:off x="35092" y="2395302"/>
        <a:ext cx="1340159" cy="635690"/>
      </dsp:txXfrm>
    </dsp:sp>
    <dsp:sp modelId="{F90217BA-468B-4E22-BBC7-AF8D57FA7250}">
      <dsp:nvSpPr>
        <dsp:cNvPr id="0" name=""/>
        <dsp:cNvSpPr/>
      </dsp:nvSpPr>
      <dsp:spPr>
        <a:xfrm>
          <a:off x="352937" y="3361258"/>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normalizeH="0" baseline="0">
              <a:solidFill>
                <a:sysClr val="window" lastClr="FFFFFF"/>
              </a:solidFill>
              <a:latin typeface="Helvetica Neue"/>
              <a:ea typeface="+mn-ea"/>
              <a:cs typeface="+mn-cs"/>
            </a:rPr>
            <a:t>compulsory</a:t>
          </a:r>
        </a:p>
      </dsp:txBody>
      <dsp:txXfrm>
        <a:off x="387326" y="3395647"/>
        <a:ext cx="1340159" cy="635690"/>
      </dsp:txXfrm>
    </dsp:sp>
    <dsp:sp modelId="{358B9B4B-15E5-46F2-B147-E2E20E982DFC}">
      <dsp:nvSpPr>
        <dsp:cNvPr id="0" name=""/>
        <dsp:cNvSpPr/>
      </dsp:nvSpPr>
      <dsp:spPr>
        <a:xfrm>
          <a:off x="1705517" y="2360913"/>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normalizeH="0" baseline="0">
              <a:solidFill>
                <a:sysClr val="window" lastClr="FFFFFF"/>
              </a:solidFill>
              <a:latin typeface="Helvetica Neue"/>
              <a:ea typeface="+mn-ea"/>
              <a:cs typeface="+mn-cs"/>
            </a:rPr>
            <a:t>Part B  Medical</a:t>
          </a:r>
        </a:p>
      </dsp:txBody>
      <dsp:txXfrm>
        <a:off x="1739906" y="2395302"/>
        <a:ext cx="1340159" cy="635690"/>
      </dsp:txXfrm>
    </dsp:sp>
    <dsp:sp modelId="{F9AA67E4-E948-4B93-AF1A-42FBE70A3026}">
      <dsp:nvSpPr>
        <dsp:cNvPr id="0" name=""/>
        <dsp:cNvSpPr/>
      </dsp:nvSpPr>
      <dsp:spPr>
        <a:xfrm>
          <a:off x="3410331" y="2360913"/>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normalizeH="0" baseline="0">
              <a:solidFill>
                <a:sysClr val="window" lastClr="FFFFFF"/>
              </a:solidFill>
              <a:latin typeface="Helvetica Neue"/>
              <a:ea typeface="+mn-ea"/>
              <a:cs typeface="+mn-cs"/>
            </a:rPr>
            <a:t>Part C Hospital and Medical</a:t>
          </a:r>
        </a:p>
      </dsp:txBody>
      <dsp:txXfrm>
        <a:off x="3444720" y="2395302"/>
        <a:ext cx="1340159" cy="635690"/>
      </dsp:txXfrm>
    </dsp:sp>
    <dsp:sp modelId="{46093987-7182-4AD5-B9AE-B26B817CFC79}">
      <dsp:nvSpPr>
        <dsp:cNvPr id="0" name=""/>
        <dsp:cNvSpPr/>
      </dsp:nvSpPr>
      <dsp:spPr>
        <a:xfrm>
          <a:off x="5115145" y="2360913"/>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cap="all" normalizeH="0" baseline="0">
              <a:solidFill>
                <a:sysClr val="window" lastClr="FFFFFF"/>
              </a:solidFill>
              <a:latin typeface="Helvetica Neue"/>
              <a:ea typeface="+mn-ea"/>
              <a:cs typeface="+mn-cs"/>
            </a:rPr>
            <a:t>Part D Prescriptions</a:t>
          </a:r>
        </a:p>
      </dsp:txBody>
      <dsp:txXfrm>
        <a:off x="5149534" y="2395302"/>
        <a:ext cx="1340159" cy="635690"/>
      </dsp:txXfrm>
    </dsp:sp>
    <dsp:sp modelId="{CBBEF8C8-C73E-41D7-819D-7A7D1F09B7D9}">
      <dsp:nvSpPr>
        <dsp:cNvPr id="0" name=""/>
        <dsp:cNvSpPr/>
      </dsp:nvSpPr>
      <dsp:spPr>
        <a:xfrm>
          <a:off x="6819959" y="2360913"/>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cap="all" normalizeH="0" baseline="0" err="1">
              <a:solidFill>
                <a:sysClr val="window" lastClr="FFFFFF"/>
              </a:solidFill>
              <a:latin typeface="Helvetica Neue"/>
              <a:ea typeface="+mn-ea"/>
              <a:cs typeface="+mn-cs"/>
            </a:rPr>
            <a:t>Medigap</a:t>
          </a:r>
          <a:r>
            <a:rPr lang="en-US" sz="1300" kern="1200" cap="all" normalizeH="0" baseline="0">
              <a:solidFill>
                <a:sysClr val="window" lastClr="FFFFFF"/>
              </a:solidFill>
              <a:latin typeface="Helvetica Neue"/>
              <a:ea typeface="+mn-ea"/>
              <a:cs typeface="+mn-cs"/>
            </a:rPr>
            <a:t> Supplemental</a:t>
          </a:r>
        </a:p>
      </dsp:txBody>
      <dsp:txXfrm>
        <a:off x="6854348" y="2395302"/>
        <a:ext cx="1340159" cy="635690"/>
      </dsp:txXfrm>
    </dsp:sp>
    <dsp:sp modelId="{4DE61C3D-20BB-4119-B9BF-050683AE1C88}">
      <dsp:nvSpPr>
        <dsp:cNvPr id="0" name=""/>
        <dsp:cNvSpPr/>
      </dsp:nvSpPr>
      <dsp:spPr>
        <a:xfrm>
          <a:off x="5115145" y="360222"/>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normalizeH="0" baseline="0">
              <a:solidFill>
                <a:sysClr val="window" lastClr="FFFFFF"/>
              </a:solidFill>
              <a:latin typeface="Helvetica Neue"/>
              <a:ea typeface="+mn-ea"/>
              <a:cs typeface="+mn-cs"/>
            </a:rPr>
            <a:t>Medicaid</a:t>
          </a:r>
        </a:p>
      </dsp:txBody>
      <dsp:txXfrm>
        <a:off x="5149534" y="394611"/>
        <a:ext cx="1340159" cy="635690"/>
      </dsp:txXfrm>
    </dsp:sp>
    <dsp:sp modelId="{170B6FFB-1A6C-4180-94A9-43D9FBF22636}">
      <dsp:nvSpPr>
        <dsp:cNvPr id="0" name=""/>
        <dsp:cNvSpPr/>
      </dsp:nvSpPr>
      <dsp:spPr>
        <a:xfrm>
          <a:off x="5115145" y="1360567"/>
          <a:ext cx="1408937" cy="704468"/>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normalizeH="0" baseline="0">
              <a:solidFill>
                <a:sysClr val="window" lastClr="FFFFFF"/>
              </a:solidFill>
              <a:latin typeface="Helvetica Neue"/>
              <a:ea typeface="+mn-ea"/>
              <a:cs typeface="+mn-cs"/>
            </a:rPr>
            <a:t>Need-based</a:t>
          </a:r>
        </a:p>
      </dsp:txBody>
      <dsp:txXfrm>
        <a:off x="5149534" y="1394956"/>
        <a:ext cx="1340159" cy="63569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D473F-5D02-4FAC-9007-531E8CEEFC19}">
      <dsp:nvSpPr>
        <dsp:cNvPr id="0" name=""/>
        <dsp:cNvSpPr/>
      </dsp:nvSpPr>
      <dsp:spPr>
        <a:xfrm>
          <a:off x="4114800" y="1829020"/>
          <a:ext cx="2212307" cy="767908"/>
        </a:xfrm>
        <a:custGeom>
          <a:avLst/>
          <a:gdLst/>
          <a:ahLst/>
          <a:cxnLst/>
          <a:rect l="0" t="0" r="0" b="0"/>
          <a:pathLst>
            <a:path>
              <a:moveTo>
                <a:pt x="0" y="0"/>
              </a:moveTo>
              <a:lnTo>
                <a:pt x="0" y="383954"/>
              </a:lnTo>
              <a:lnTo>
                <a:pt x="2212307" y="383954"/>
              </a:lnTo>
              <a:lnTo>
                <a:pt x="2212307" y="76790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A272AFE-2726-4CC7-93E6-014085F4F990}">
      <dsp:nvSpPr>
        <dsp:cNvPr id="0" name=""/>
        <dsp:cNvSpPr/>
      </dsp:nvSpPr>
      <dsp:spPr>
        <a:xfrm>
          <a:off x="1902492" y="1829020"/>
          <a:ext cx="2212307" cy="767908"/>
        </a:xfrm>
        <a:custGeom>
          <a:avLst/>
          <a:gdLst/>
          <a:ahLst/>
          <a:cxnLst/>
          <a:rect l="0" t="0" r="0" b="0"/>
          <a:pathLst>
            <a:path>
              <a:moveTo>
                <a:pt x="2212307" y="0"/>
              </a:moveTo>
              <a:lnTo>
                <a:pt x="2212307" y="383954"/>
              </a:lnTo>
              <a:lnTo>
                <a:pt x="0" y="383954"/>
              </a:lnTo>
              <a:lnTo>
                <a:pt x="0" y="76790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D8BD363-1356-4668-879B-790DA9D82658}">
      <dsp:nvSpPr>
        <dsp:cNvPr id="0" name=""/>
        <dsp:cNvSpPr/>
      </dsp:nvSpPr>
      <dsp:spPr>
        <a:xfrm>
          <a:off x="2286446" y="667"/>
          <a:ext cx="3656707" cy="182835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cap="all" baseline="0">
              <a:solidFill>
                <a:sysClr val="window" lastClr="FFFFFF"/>
              </a:solidFill>
              <a:latin typeface="Helvetica Neue"/>
              <a:ea typeface="+mn-ea"/>
              <a:cs typeface="+mn-cs"/>
            </a:rPr>
            <a:t>Benefits: Medical and ADL</a:t>
          </a:r>
          <a:endParaRPr lang="en-US" sz="2800" kern="1200" cap="all" normalizeH="0" baseline="0">
            <a:solidFill>
              <a:sysClr val="window" lastClr="FFFFFF"/>
            </a:solidFill>
            <a:latin typeface="Helvetica Neue"/>
            <a:ea typeface="+mn-ea"/>
            <a:cs typeface="+mn-cs"/>
          </a:endParaRPr>
        </a:p>
      </dsp:txBody>
      <dsp:txXfrm>
        <a:off x="2375699" y="89920"/>
        <a:ext cx="3478201" cy="1649847"/>
      </dsp:txXfrm>
    </dsp:sp>
    <dsp:sp modelId="{601A6A64-09F9-4488-965C-BB7764C4B5F7}">
      <dsp:nvSpPr>
        <dsp:cNvPr id="0" name=""/>
        <dsp:cNvSpPr/>
      </dsp:nvSpPr>
      <dsp:spPr>
        <a:xfrm>
          <a:off x="74138" y="2596929"/>
          <a:ext cx="3656707" cy="182835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cap="all" baseline="0">
              <a:solidFill>
                <a:sysClr val="window" lastClr="FFFFFF"/>
              </a:solidFill>
              <a:latin typeface="Helvetica Neue"/>
              <a:ea typeface="+mn-ea"/>
              <a:cs typeface="+mn-cs"/>
            </a:rPr>
            <a:t>Indemnity Coverage</a:t>
          </a:r>
        </a:p>
      </dsp:txBody>
      <dsp:txXfrm>
        <a:off x="163391" y="2686182"/>
        <a:ext cx="3478201" cy="1649847"/>
      </dsp:txXfrm>
    </dsp:sp>
    <dsp:sp modelId="{1EF63715-5F0E-464A-8641-414E6C1D4731}">
      <dsp:nvSpPr>
        <dsp:cNvPr id="0" name=""/>
        <dsp:cNvSpPr/>
      </dsp:nvSpPr>
      <dsp:spPr>
        <a:xfrm>
          <a:off x="4498754" y="2596929"/>
          <a:ext cx="3656707" cy="182835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cap="all" baseline="0">
              <a:solidFill>
                <a:sysClr val="window" lastClr="FFFFFF"/>
              </a:solidFill>
              <a:latin typeface="Helvetica Neue"/>
              <a:ea typeface="+mn-ea"/>
              <a:cs typeface="+mn-cs"/>
            </a:rPr>
            <a:t>Cost Incurred</a:t>
          </a:r>
        </a:p>
      </dsp:txBody>
      <dsp:txXfrm>
        <a:off x="4588007" y="2686182"/>
        <a:ext cx="3478201" cy="1649847"/>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C28E2-E1AE-4FD1-B5B6-E280F2FD0A8D}">
      <dsp:nvSpPr>
        <dsp:cNvPr id="0" name=""/>
        <dsp:cNvSpPr/>
      </dsp:nvSpPr>
      <dsp:spPr>
        <a:xfrm>
          <a:off x="4114800" y="2026535"/>
          <a:ext cx="3222736" cy="372878"/>
        </a:xfrm>
        <a:custGeom>
          <a:avLst/>
          <a:gdLst/>
          <a:ahLst/>
          <a:cxnLst/>
          <a:rect l="0" t="0" r="0" b="0"/>
          <a:pathLst>
            <a:path>
              <a:moveTo>
                <a:pt x="0" y="0"/>
              </a:moveTo>
              <a:lnTo>
                <a:pt x="0" y="186439"/>
              </a:lnTo>
              <a:lnTo>
                <a:pt x="3222736" y="186439"/>
              </a:lnTo>
              <a:lnTo>
                <a:pt x="3222736"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4CF10A1-B61B-4E21-80D9-CA2972F8EB27}">
      <dsp:nvSpPr>
        <dsp:cNvPr id="0" name=""/>
        <dsp:cNvSpPr/>
      </dsp:nvSpPr>
      <dsp:spPr>
        <a:xfrm>
          <a:off x="4114800" y="2026535"/>
          <a:ext cx="1074245" cy="372878"/>
        </a:xfrm>
        <a:custGeom>
          <a:avLst/>
          <a:gdLst/>
          <a:ahLst/>
          <a:cxnLst/>
          <a:rect l="0" t="0" r="0" b="0"/>
          <a:pathLst>
            <a:path>
              <a:moveTo>
                <a:pt x="0" y="0"/>
              </a:moveTo>
              <a:lnTo>
                <a:pt x="0" y="186439"/>
              </a:lnTo>
              <a:lnTo>
                <a:pt x="1074245" y="186439"/>
              </a:lnTo>
              <a:lnTo>
                <a:pt x="1074245"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211C903-D1DC-442D-B19D-52F12518F83B}">
      <dsp:nvSpPr>
        <dsp:cNvPr id="0" name=""/>
        <dsp:cNvSpPr/>
      </dsp:nvSpPr>
      <dsp:spPr>
        <a:xfrm>
          <a:off x="3040554" y="2026535"/>
          <a:ext cx="1074245" cy="372878"/>
        </a:xfrm>
        <a:custGeom>
          <a:avLst/>
          <a:gdLst/>
          <a:ahLst/>
          <a:cxnLst/>
          <a:rect l="0" t="0" r="0" b="0"/>
          <a:pathLst>
            <a:path>
              <a:moveTo>
                <a:pt x="1074245" y="0"/>
              </a:moveTo>
              <a:lnTo>
                <a:pt x="1074245" y="186439"/>
              </a:lnTo>
              <a:lnTo>
                <a:pt x="0" y="186439"/>
              </a:lnTo>
              <a:lnTo>
                <a:pt x="0"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EE87D75-605F-4692-962F-08535329D09E}">
      <dsp:nvSpPr>
        <dsp:cNvPr id="0" name=""/>
        <dsp:cNvSpPr/>
      </dsp:nvSpPr>
      <dsp:spPr>
        <a:xfrm>
          <a:off x="892063" y="2026535"/>
          <a:ext cx="3222736" cy="372878"/>
        </a:xfrm>
        <a:custGeom>
          <a:avLst/>
          <a:gdLst/>
          <a:ahLst/>
          <a:cxnLst/>
          <a:rect l="0" t="0" r="0" b="0"/>
          <a:pathLst>
            <a:path>
              <a:moveTo>
                <a:pt x="3222736" y="0"/>
              </a:moveTo>
              <a:lnTo>
                <a:pt x="3222736" y="186439"/>
              </a:lnTo>
              <a:lnTo>
                <a:pt x="0" y="186439"/>
              </a:lnTo>
              <a:lnTo>
                <a:pt x="0"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D8BD363-1356-4668-879B-790DA9D82658}">
      <dsp:nvSpPr>
        <dsp:cNvPr id="0" name=""/>
        <dsp:cNvSpPr/>
      </dsp:nvSpPr>
      <dsp:spPr>
        <a:xfrm>
          <a:off x="3226993" y="1138729"/>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Costs</a:t>
          </a:r>
          <a:endParaRPr lang="en-US" sz="2200" kern="1200" cap="all" normalizeH="0" baseline="0">
            <a:solidFill>
              <a:sysClr val="window" lastClr="FFFFFF"/>
            </a:solidFill>
            <a:latin typeface="Helvetica Neue"/>
            <a:ea typeface="+mn-ea"/>
            <a:cs typeface="+mn-cs"/>
          </a:endParaRPr>
        </a:p>
      </dsp:txBody>
      <dsp:txXfrm>
        <a:off x="3270332" y="1182068"/>
        <a:ext cx="1688934" cy="801128"/>
      </dsp:txXfrm>
    </dsp:sp>
    <dsp:sp modelId="{9C5FCE55-6C9A-4EA4-9EE6-D123B95D2655}">
      <dsp:nvSpPr>
        <dsp:cNvPr id="0" name=""/>
        <dsp:cNvSpPr/>
      </dsp:nvSpPr>
      <dsp:spPr>
        <a:xfrm>
          <a:off x="4256"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Age</a:t>
          </a:r>
        </a:p>
      </dsp:txBody>
      <dsp:txXfrm>
        <a:off x="47595" y="2442753"/>
        <a:ext cx="1688934" cy="801128"/>
      </dsp:txXfrm>
    </dsp:sp>
    <dsp:sp modelId="{FA9EA763-4FE4-4CA1-BDC9-2EE0940FB96B}">
      <dsp:nvSpPr>
        <dsp:cNvPr id="0" name=""/>
        <dsp:cNvSpPr/>
      </dsp:nvSpPr>
      <dsp:spPr>
        <a:xfrm>
          <a:off x="2152748"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Coverage</a:t>
          </a:r>
        </a:p>
      </dsp:txBody>
      <dsp:txXfrm>
        <a:off x="2196087" y="2442753"/>
        <a:ext cx="1688934" cy="801128"/>
      </dsp:txXfrm>
    </dsp:sp>
    <dsp:sp modelId="{60C5952B-1976-4F2C-B4AD-C4126874E391}">
      <dsp:nvSpPr>
        <dsp:cNvPr id="0" name=""/>
        <dsp:cNvSpPr/>
      </dsp:nvSpPr>
      <dsp:spPr>
        <a:xfrm>
          <a:off x="4301239"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Health</a:t>
          </a:r>
        </a:p>
      </dsp:txBody>
      <dsp:txXfrm>
        <a:off x="4344578" y="2442753"/>
        <a:ext cx="1688934" cy="801128"/>
      </dsp:txXfrm>
    </dsp:sp>
    <dsp:sp modelId="{B341814C-9056-41DA-AF00-952CEC92DF9D}">
      <dsp:nvSpPr>
        <dsp:cNvPr id="0" name=""/>
        <dsp:cNvSpPr/>
      </dsp:nvSpPr>
      <dsp:spPr>
        <a:xfrm>
          <a:off x="6449730" y="2399414"/>
          <a:ext cx="1775612" cy="88780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cap="all" baseline="0">
              <a:solidFill>
                <a:sysClr val="window" lastClr="FFFFFF"/>
              </a:solidFill>
              <a:latin typeface="Helvetica Neue"/>
              <a:ea typeface="+mn-ea"/>
              <a:cs typeface="+mn-cs"/>
            </a:rPr>
            <a:t>Inflation Indexed</a:t>
          </a:r>
        </a:p>
      </dsp:txBody>
      <dsp:txXfrm>
        <a:off x="6493069" y="2442753"/>
        <a:ext cx="1688934" cy="80112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6A7D-11D2-7943-B512-2B4086E442B7}">
      <dsp:nvSpPr>
        <dsp:cNvPr id="0" name=""/>
        <dsp:cNvSpPr/>
      </dsp:nvSpPr>
      <dsp:spPr>
        <a:xfrm>
          <a:off x="2161032" y="0"/>
          <a:ext cx="1536192" cy="853440"/>
        </a:xfrm>
        <a:prstGeom prst="roundRect">
          <a:avLst>
            <a:gd name="adj" fmla="val 10000"/>
          </a:avLst>
        </a:prstGeom>
        <a:solidFill>
          <a:srgbClr val="1B2B51"/>
        </a:solidFill>
        <a:ln w="9525" cap="flat" cmpd="sng" algn="ctr">
          <a:solidFill>
            <a:srgbClr val="1B2B5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Term</a:t>
          </a:r>
        </a:p>
      </dsp:txBody>
      <dsp:txXfrm>
        <a:off x="2186028" y="24996"/>
        <a:ext cx="1486200" cy="803448"/>
      </dsp:txXfrm>
    </dsp:sp>
    <dsp:sp modelId="{C6F6FB9A-A26D-4246-B473-C5A12DAAB1B4}">
      <dsp:nvSpPr>
        <dsp:cNvPr id="0" name=""/>
        <dsp:cNvSpPr/>
      </dsp:nvSpPr>
      <dsp:spPr>
        <a:xfrm>
          <a:off x="4379976" y="0"/>
          <a:ext cx="1536192" cy="853440"/>
        </a:xfrm>
        <a:prstGeom prst="roundRect">
          <a:avLst>
            <a:gd name="adj" fmla="val 10000"/>
          </a:avLst>
        </a:prstGeom>
        <a:solidFill>
          <a:srgbClr val="1B2B51"/>
        </a:solidFill>
        <a:ln w="9525" cap="flat" cmpd="sng" algn="ctr">
          <a:solidFill>
            <a:srgbClr val="1B2B5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Whole Life</a:t>
          </a:r>
        </a:p>
      </dsp:txBody>
      <dsp:txXfrm>
        <a:off x="4404972" y="24996"/>
        <a:ext cx="1486200" cy="803448"/>
      </dsp:txXfrm>
    </dsp:sp>
    <dsp:sp modelId="{3ABF8268-0580-7C4D-B7E3-3B6890866022}">
      <dsp:nvSpPr>
        <dsp:cNvPr id="0" name=""/>
        <dsp:cNvSpPr/>
      </dsp:nvSpPr>
      <dsp:spPr>
        <a:xfrm>
          <a:off x="3718560" y="3627120"/>
          <a:ext cx="640080" cy="640080"/>
        </a:xfrm>
        <a:prstGeom prst="triangle">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1A7F88C6-FE3F-1C4A-BB56-1216D2934E1C}">
      <dsp:nvSpPr>
        <dsp:cNvPr id="0" name=""/>
        <dsp:cNvSpPr/>
      </dsp:nvSpPr>
      <dsp:spPr>
        <a:xfrm rot="240000">
          <a:off x="2117773" y="3352838"/>
          <a:ext cx="3841652" cy="268634"/>
        </a:xfrm>
        <a:prstGeom prst="rect">
          <a:avLst/>
        </a:prstGeom>
        <a:solidFill>
          <a:srgbClr val="4F81BD">
            <a:alpha val="90000"/>
            <a:tint val="40000"/>
            <a:hueOff val="0"/>
            <a:satOff val="0"/>
            <a:lumOff val="0"/>
            <a:alphaOff val="0"/>
          </a:srgbClr>
        </a:solidFill>
        <a:ln w="9525" cap="flat" cmpd="sng" algn="ctr">
          <a:solidFill>
            <a:srgbClr val="4F81BD">
              <a:alpha val="90000"/>
              <a:tint val="4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95647A65-C79E-D443-BED4-CA0AE0175228}">
      <dsp:nvSpPr>
        <dsp:cNvPr id="0" name=""/>
        <dsp:cNvSpPr/>
      </dsp:nvSpPr>
      <dsp:spPr>
        <a:xfrm rot="240000">
          <a:off x="4400092" y="2272731"/>
          <a:ext cx="1581302" cy="1121379"/>
        </a:xfrm>
        <a:prstGeom prst="roundRect">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Insurance</a:t>
          </a:r>
        </a:p>
      </dsp:txBody>
      <dsp:txXfrm>
        <a:off x="4454833" y="2327472"/>
        <a:ext cx="1471820" cy="1011897"/>
      </dsp:txXfrm>
    </dsp:sp>
    <dsp:sp modelId="{6E674F0C-57C2-054F-9ABF-C0DF5AB09D62}">
      <dsp:nvSpPr>
        <dsp:cNvPr id="0" name=""/>
        <dsp:cNvSpPr/>
      </dsp:nvSpPr>
      <dsp:spPr>
        <a:xfrm rot="240000">
          <a:off x="4485436" y="1112052"/>
          <a:ext cx="1581302" cy="1121379"/>
        </a:xfrm>
        <a:prstGeom prst="roundRect">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Investment</a:t>
          </a:r>
        </a:p>
      </dsp:txBody>
      <dsp:txXfrm>
        <a:off x="4540177" y="1166793"/>
        <a:ext cx="1471820" cy="1011897"/>
      </dsp:txXfrm>
    </dsp:sp>
    <dsp:sp modelId="{EF411DF5-C3A2-CB44-A133-33E615F9DC6D}">
      <dsp:nvSpPr>
        <dsp:cNvPr id="0" name=""/>
        <dsp:cNvSpPr/>
      </dsp:nvSpPr>
      <dsp:spPr>
        <a:xfrm rot="240000">
          <a:off x="2202484" y="2119112"/>
          <a:ext cx="1581302" cy="1121379"/>
        </a:xfrm>
        <a:prstGeom prst="roundRect">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Insurance</a:t>
          </a:r>
        </a:p>
      </dsp:txBody>
      <dsp:txXfrm>
        <a:off x="2257225" y="2173853"/>
        <a:ext cx="1471820" cy="1011897"/>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2CCFD-6B8A-4E68-9495-6DBC1B537E99}">
      <dsp:nvSpPr>
        <dsp:cNvPr id="0" name=""/>
        <dsp:cNvSpPr/>
      </dsp:nvSpPr>
      <dsp:spPr>
        <a:xfrm>
          <a:off x="3275967" y="87932"/>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Whole Life</a:t>
          </a:r>
        </a:p>
      </dsp:txBody>
      <dsp:txXfrm>
        <a:off x="3308725" y="120690"/>
        <a:ext cx="1612149" cy="1052927"/>
      </dsp:txXfrm>
    </dsp:sp>
    <dsp:sp modelId="{316EFE04-4543-44F6-B26C-FB619C82652F}">
      <dsp:nvSpPr>
        <dsp:cNvPr id="0" name=""/>
        <dsp:cNvSpPr/>
      </dsp:nvSpPr>
      <dsp:spPr>
        <a:xfrm>
          <a:off x="843353" y="1206375"/>
          <a:ext cx="3271446" cy="447377"/>
        </a:xfrm>
        <a:custGeom>
          <a:avLst/>
          <a:gdLst/>
          <a:ahLst/>
          <a:cxnLst/>
          <a:rect l="0" t="0" r="0" b="0"/>
          <a:pathLst>
            <a:path>
              <a:moveTo>
                <a:pt x="3271446" y="0"/>
              </a:moveTo>
              <a:lnTo>
                <a:pt x="3271446" y="223688"/>
              </a:lnTo>
              <a:lnTo>
                <a:pt x="0" y="223688"/>
              </a:lnTo>
              <a:lnTo>
                <a:pt x="0" y="447377"/>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7924EBE-10CC-431B-A9C5-8103AD861C33}">
      <dsp:nvSpPr>
        <dsp:cNvPr id="0" name=""/>
        <dsp:cNvSpPr/>
      </dsp:nvSpPr>
      <dsp:spPr>
        <a:xfrm>
          <a:off x="4520" y="1653753"/>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Straight</a:t>
          </a:r>
        </a:p>
      </dsp:txBody>
      <dsp:txXfrm>
        <a:off x="37278" y="1686511"/>
        <a:ext cx="1612149" cy="1052927"/>
      </dsp:txXfrm>
    </dsp:sp>
    <dsp:sp modelId="{A7CB727C-FEAE-485B-9F7E-B3BA0432D6EB}">
      <dsp:nvSpPr>
        <dsp:cNvPr id="0" name=""/>
        <dsp:cNvSpPr/>
      </dsp:nvSpPr>
      <dsp:spPr>
        <a:xfrm>
          <a:off x="3024317" y="1206375"/>
          <a:ext cx="1090482" cy="447377"/>
        </a:xfrm>
        <a:custGeom>
          <a:avLst/>
          <a:gdLst/>
          <a:ahLst/>
          <a:cxnLst/>
          <a:rect l="0" t="0" r="0" b="0"/>
          <a:pathLst>
            <a:path>
              <a:moveTo>
                <a:pt x="1090482" y="0"/>
              </a:moveTo>
              <a:lnTo>
                <a:pt x="1090482" y="223688"/>
              </a:lnTo>
              <a:lnTo>
                <a:pt x="0" y="223688"/>
              </a:lnTo>
              <a:lnTo>
                <a:pt x="0" y="447377"/>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A82E0C0-F077-4C72-9DBC-D776A7F01B15}">
      <dsp:nvSpPr>
        <dsp:cNvPr id="0" name=""/>
        <dsp:cNvSpPr/>
      </dsp:nvSpPr>
      <dsp:spPr>
        <a:xfrm>
          <a:off x="2185485" y="1653753"/>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Variable</a:t>
          </a:r>
        </a:p>
      </dsp:txBody>
      <dsp:txXfrm>
        <a:off x="2218243" y="1686511"/>
        <a:ext cx="1612149" cy="1052927"/>
      </dsp:txXfrm>
    </dsp:sp>
    <dsp:sp modelId="{0B1CB65B-59E6-457F-B930-682095A5C610}">
      <dsp:nvSpPr>
        <dsp:cNvPr id="0" name=""/>
        <dsp:cNvSpPr/>
      </dsp:nvSpPr>
      <dsp:spPr>
        <a:xfrm>
          <a:off x="2978597" y="2772196"/>
          <a:ext cx="91440" cy="447377"/>
        </a:xfrm>
        <a:custGeom>
          <a:avLst/>
          <a:gdLst/>
          <a:ahLst/>
          <a:cxnLst/>
          <a:rect l="0" t="0" r="0" b="0"/>
          <a:pathLst>
            <a:path>
              <a:moveTo>
                <a:pt x="45720" y="0"/>
              </a:moveTo>
              <a:lnTo>
                <a:pt x="45720" y="447377"/>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ACCB54A-47F9-4801-803C-D61B6D67663E}">
      <dsp:nvSpPr>
        <dsp:cNvPr id="0" name=""/>
        <dsp:cNvSpPr/>
      </dsp:nvSpPr>
      <dsp:spPr>
        <a:xfrm>
          <a:off x="2185485" y="3219574"/>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Minimum benefit</a:t>
          </a:r>
        </a:p>
      </dsp:txBody>
      <dsp:txXfrm>
        <a:off x="2218243" y="3252332"/>
        <a:ext cx="1612149" cy="1052927"/>
      </dsp:txXfrm>
    </dsp:sp>
    <dsp:sp modelId="{FFCEA06D-3E22-4AEE-A56F-F8009C1BDDCA}">
      <dsp:nvSpPr>
        <dsp:cNvPr id="0" name=""/>
        <dsp:cNvSpPr/>
      </dsp:nvSpPr>
      <dsp:spPr>
        <a:xfrm>
          <a:off x="4114800" y="1206375"/>
          <a:ext cx="1090482" cy="447377"/>
        </a:xfrm>
        <a:custGeom>
          <a:avLst/>
          <a:gdLst/>
          <a:ahLst/>
          <a:cxnLst/>
          <a:rect l="0" t="0" r="0" b="0"/>
          <a:pathLst>
            <a:path>
              <a:moveTo>
                <a:pt x="0" y="0"/>
              </a:moveTo>
              <a:lnTo>
                <a:pt x="0" y="223688"/>
              </a:lnTo>
              <a:lnTo>
                <a:pt x="1090482" y="223688"/>
              </a:lnTo>
              <a:lnTo>
                <a:pt x="1090482" y="447377"/>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255F8FE-B199-4518-98FD-8CF0D94782B6}">
      <dsp:nvSpPr>
        <dsp:cNvPr id="0" name=""/>
        <dsp:cNvSpPr/>
      </dsp:nvSpPr>
      <dsp:spPr>
        <a:xfrm>
          <a:off x="4366449" y="1653753"/>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Adjustable</a:t>
          </a:r>
        </a:p>
      </dsp:txBody>
      <dsp:txXfrm>
        <a:off x="4399207" y="1686511"/>
        <a:ext cx="1612149" cy="1052927"/>
      </dsp:txXfrm>
    </dsp:sp>
    <dsp:sp modelId="{97664BED-77CC-430A-818D-3E53C70CEA8C}">
      <dsp:nvSpPr>
        <dsp:cNvPr id="0" name=""/>
        <dsp:cNvSpPr/>
      </dsp:nvSpPr>
      <dsp:spPr>
        <a:xfrm>
          <a:off x="5159562" y="2772196"/>
          <a:ext cx="91440" cy="447377"/>
        </a:xfrm>
        <a:custGeom>
          <a:avLst/>
          <a:gdLst/>
          <a:ahLst/>
          <a:cxnLst/>
          <a:rect l="0" t="0" r="0" b="0"/>
          <a:pathLst>
            <a:path>
              <a:moveTo>
                <a:pt x="45720" y="0"/>
              </a:moveTo>
              <a:lnTo>
                <a:pt x="45720" y="447377"/>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E7D6C22-DFC4-4536-BBBE-91EDFD468D1D}">
      <dsp:nvSpPr>
        <dsp:cNvPr id="0" name=""/>
        <dsp:cNvSpPr/>
      </dsp:nvSpPr>
      <dsp:spPr>
        <a:xfrm>
          <a:off x="4366449" y="3219574"/>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Adjustable benefit</a:t>
          </a:r>
        </a:p>
      </dsp:txBody>
      <dsp:txXfrm>
        <a:off x="4399207" y="3252332"/>
        <a:ext cx="1612149" cy="1052927"/>
      </dsp:txXfrm>
    </dsp:sp>
    <dsp:sp modelId="{346F3B29-409C-4EFD-8421-F3493A23274A}">
      <dsp:nvSpPr>
        <dsp:cNvPr id="0" name=""/>
        <dsp:cNvSpPr/>
      </dsp:nvSpPr>
      <dsp:spPr>
        <a:xfrm>
          <a:off x="4114800" y="1206375"/>
          <a:ext cx="3271446" cy="447377"/>
        </a:xfrm>
        <a:custGeom>
          <a:avLst/>
          <a:gdLst/>
          <a:ahLst/>
          <a:cxnLst/>
          <a:rect l="0" t="0" r="0" b="0"/>
          <a:pathLst>
            <a:path>
              <a:moveTo>
                <a:pt x="0" y="0"/>
              </a:moveTo>
              <a:lnTo>
                <a:pt x="0" y="223688"/>
              </a:lnTo>
              <a:lnTo>
                <a:pt x="3271446" y="223688"/>
              </a:lnTo>
              <a:lnTo>
                <a:pt x="3271446" y="447377"/>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8E53950-64C5-4BD3-BCDD-C0D202025694}">
      <dsp:nvSpPr>
        <dsp:cNvPr id="0" name=""/>
        <dsp:cNvSpPr/>
      </dsp:nvSpPr>
      <dsp:spPr>
        <a:xfrm>
          <a:off x="6547414" y="1653753"/>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Universal</a:t>
          </a:r>
        </a:p>
      </dsp:txBody>
      <dsp:txXfrm>
        <a:off x="6580172" y="1686511"/>
        <a:ext cx="1612149" cy="1052927"/>
      </dsp:txXfrm>
    </dsp:sp>
    <dsp:sp modelId="{3549B771-0545-4572-9807-EA9AC3C8453B}">
      <dsp:nvSpPr>
        <dsp:cNvPr id="0" name=""/>
        <dsp:cNvSpPr/>
      </dsp:nvSpPr>
      <dsp:spPr>
        <a:xfrm>
          <a:off x="7340526" y="2772196"/>
          <a:ext cx="91440" cy="447377"/>
        </a:xfrm>
        <a:custGeom>
          <a:avLst/>
          <a:gdLst/>
          <a:ahLst/>
          <a:cxnLst/>
          <a:rect l="0" t="0" r="0" b="0"/>
          <a:pathLst>
            <a:path>
              <a:moveTo>
                <a:pt x="45720" y="0"/>
              </a:moveTo>
              <a:lnTo>
                <a:pt x="45720" y="447377"/>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8336F3F-B2CB-4BF9-9C6B-52D066EE24E7}">
      <dsp:nvSpPr>
        <dsp:cNvPr id="0" name=""/>
        <dsp:cNvSpPr/>
      </dsp:nvSpPr>
      <dsp:spPr>
        <a:xfrm>
          <a:off x="6547414" y="3219574"/>
          <a:ext cx="1677665" cy="1118443"/>
        </a:xfrm>
        <a:prstGeom prst="roundRect">
          <a:avLst>
            <a:gd name="adj" fmla="val 10000"/>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Adjustable Premium and Benefit</a:t>
          </a:r>
        </a:p>
      </dsp:txBody>
      <dsp:txXfrm>
        <a:off x="6580172" y="3252332"/>
        <a:ext cx="1612149" cy="1052927"/>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49F72-5D78-4A0C-AB67-352650BDD9D1}">
      <dsp:nvSpPr>
        <dsp:cNvPr id="0" name=""/>
        <dsp:cNvSpPr/>
      </dsp:nvSpPr>
      <dsp:spPr>
        <a:xfrm rot="21300000">
          <a:off x="24786" y="1673957"/>
          <a:ext cx="8027626" cy="919284"/>
        </a:xfrm>
        <a:prstGeom prst="mathMinus">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dsp:style>
    </dsp:sp>
    <dsp:sp modelId="{176707B4-A63D-4458-AFC2-80BA69942CAF}">
      <dsp:nvSpPr>
        <dsp:cNvPr id="0" name=""/>
        <dsp:cNvSpPr/>
      </dsp:nvSpPr>
      <dsp:spPr>
        <a:xfrm>
          <a:off x="969264" y="213360"/>
          <a:ext cx="2423160" cy="1706880"/>
        </a:xfrm>
        <a:prstGeom prst="downArrow">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sp>
    <dsp:sp modelId="{6B73A9A2-AB32-40AA-8B0A-6D53F9504185}">
      <dsp:nvSpPr>
        <dsp:cNvPr id="0" name=""/>
        <dsp:cNvSpPr/>
      </dsp:nvSpPr>
      <dsp:spPr>
        <a:xfrm>
          <a:off x="4280916" y="0"/>
          <a:ext cx="2584704" cy="1792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tx1"/>
              </a:solidFill>
              <a:latin typeface="Helvetica Neue"/>
              <a:ea typeface="+mn-ea"/>
              <a:cs typeface="+mn-cs"/>
            </a:rPr>
            <a:t>Less Life Insurance</a:t>
          </a:r>
        </a:p>
        <a:p>
          <a:pPr marL="171450" lvl="1" indent="-171450" algn="l" defTabSz="711200">
            <a:lnSpc>
              <a:spcPct val="90000"/>
            </a:lnSpc>
            <a:spcBef>
              <a:spcPct val="0"/>
            </a:spcBef>
            <a:spcAft>
              <a:spcPct val="15000"/>
            </a:spcAft>
            <a:buChar char="•"/>
          </a:pPr>
          <a:r>
            <a:rPr lang="en-US" sz="1600" kern="1200">
              <a:solidFill>
                <a:schemeClr val="tx1"/>
              </a:solidFill>
              <a:latin typeface="Helvetica Neue"/>
              <a:ea typeface="+mn-ea"/>
              <a:cs typeface="+mn-cs"/>
            </a:rPr>
            <a:t>Larger asset base</a:t>
          </a:r>
        </a:p>
        <a:p>
          <a:pPr marL="171450" lvl="1" indent="-171450" algn="l" defTabSz="711200">
            <a:lnSpc>
              <a:spcPct val="90000"/>
            </a:lnSpc>
            <a:spcBef>
              <a:spcPct val="0"/>
            </a:spcBef>
            <a:spcAft>
              <a:spcPct val="15000"/>
            </a:spcAft>
            <a:buChar char="•"/>
          </a:pPr>
          <a:r>
            <a:rPr lang="en-US" sz="1600" kern="1200">
              <a:solidFill>
                <a:schemeClr val="tx1"/>
              </a:solidFill>
              <a:latin typeface="Helvetica Neue"/>
              <a:ea typeface="+mn-ea"/>
              <a:cs typeface="+mn-cs"/>
            </a:rPr>
            <a:t>More earnings from capital</a:t>
          </a:r>
        </a:p>
        <a:p>
          <a:pPr marL="171450" lvl="1" indent="-171450" algn="l" defTabSz="711200">
            <a:lnSpc>
              <a:spcPct val="90000"/>
            </a:lnSpc>
            <a:spcBef>
              <a:spcPct val="0"/>
            </a:spcBef>
            <a:spcAft>
              <a:spcPct val="15000"/>
            </a:spcAft>
            <a:buChar char="•"/>
          </a:pPr>
          <a:r>
            <a:rPr lang="en-US" sz="1600" kern="1200">
              <a:solidFill>
                <a:schemeClr val="tx1"/>
              </a:solidFill>
              <a:latin typeface="Helvetica Neue"/>
              <a:ea typeface="+mn-ea"/>
              <a:cs typeface="+mn-cs"/>
            </a:rPr>
            <a:t>Less earnings from labor</a:t>
          </a:r>
        </a:p>
      </dsp:txBody>
      <dsp:txXfrm>
        <a:off x="4280916" y="0"/>
        <a:ext cx="2584704" cy="1792224"/>
      </dsp:txXfrm>
    </dsp:sp>
    <dsp:sp modelId="{5280E712-0A4F-4EEE-B615-C2F7AFE1785A}">
      <dsp:nvSpPr>
        <dsp:cNvPr id="0" name=""/>
        <dsp:cNvSpPr/>
      </dsp:nvSpPr>
      <dsp:spPr>
        <a:xfrm>
          <a:off x="4684775" y="2346959"/>
          <a:ext cx="2423160" cy="1706880"/>
        </a:xfrm>
        <a:prstGeom prst="upArrow">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sp>
    <dsp:sp modelId="{B8C8D9D4-F985-4F0B-A027-5CFBD3FB5D16}">
      <dsp:nvSpPr>
        <dsp:cNvPr id="0" name=""/>
        <dsp:cNvSpPr/>
      </dsp:nvSpPr>
      <dsp:spPr>
        <a:xfrm>
          <a:off x="1211580" y="2474975"/>
          <a:ext cx="2584704" cy="1792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a:solidFill>
                <a:sysClr val="windowText" lastClr="000000">
                  <a:hueOff val="0"/>
                  <a:satOff val="0"/>
                  <a:lumOff val="0"/>
                  <a:alphaOff val="0"/>
                </a:sysClr>
              </a:solidFill>
              <a:latin typeface="Helvetica Neue"/>
              <a:ea typeface="+mn-ea"/>
              <a:cs typeface="+mn-cs"/>
            </a:rPr>
            <a:t>More Life Insurance</a:t>
          </a:r>
        </a:p>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Helvetica Neue"/>
              <a:ea typeface="+mn-ea"/>
              <a:cs typeface="+mn-cs"/>
            </a:rPr>
            <a:t>Smaller asset base</a:t>
          </a:r>
        </a:p>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Helvetica Neue"/>
              <a:ea typeface="+mn-ea"/>
              <a:cs typeface="+mn-cs"/>
            </a:rPr>
            <a:t>Less earnings from capital</a:t>
          </a:r>
        </a:p>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Helvetica Neue"/>
              <a:ea typeface="+mn-ea"/>
              <a:cs typeface="+mn-cs"/>
            </a:rPr>
            <a:t>More earnings from labor</a:t>
          </a:r>
        </a:p>
      </dsp:txBody>
      <dsp:txXfrm>
        <a:off x="1211580" y="2474975"/>
        <a:ext cx="2584704" cy="1792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2F5EB-5EBC-A841-B03D-C08723A3EBD6}">
      <dsp:nvSpPr>
        <dsp:cNvPr id="0" name=""/>
        <dsp:cNvSpPr/>
      </dsp:nvSpPr>
      <dsp:spPr>
        <a:xfrm>
          <a:off x="7082839" y="1686164"/>
          <a:ext cx="208871" cy="640538"/>
        </a:xfrm>
        <a:custGeom>
          <a:avLst/>
          <a:gdLst/>
          <a:ahLst/>
          <a:cxnLst/>
          <a:rect l="0" t="0" r="0" b="0"/>
          <a:pathLst>
            <a:path>
              <a:moveTo>
                <a:pt x="0" y="0"/>
              </a:moveTo>
              <a:lnTo>
                <a:pt x="0" y="640538"/>
              </a:lnTo>
              <a:lnTo>
                <a:pt x="208871" y="6405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2DC331-087A-4FF4-B613-977303C1F36E}">
      <dsp:nvSpPr>
        <dsp:cNvPr id="0" name=""/>
        <dsp:cNvSpPr/>
      </dsp:nvSpPr>
      <dsp:spPr>
        <a:xfrm>
          <a:off x="4727591" y="697506"/>
          <a:ext cx="2912238" cy="292419"/>
        </a:xfrm>
        <a:custGeom>
          <a:avLst/>
          <a:gdLst/>
          <a:ahLst/>
          <a:cxnLst/>
          <a:rect l="0" t="0" r="0" b="0"/>
          <a:pathLst>
            <a:path>
              <a:moveTo>
                <a:pt x="0" y="0"/>
              </a:moveTo>
              <a:lnTo>
                <a:pt x="0" y="186439"/>
              </a:lnTo>
              <a:lnTo>
                <a:pt x="3222736" y="186439"/>
              </a:lnTo>
              <a:lnTo>
                <a:pt x="3222736"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409006E-743D-1E45-93B6-A9A036EDCB9B}">
      <dsp:nvSpPr>
        <dsp:cNvPr id="0" name=""/>
        <dsp:cNvSpPr/>
      </dsp:nvSpPr>
      <dsp:spPr>
        <a:xfrm>
          <a:off x="5397943" y="1686164"/>
          <a:ext cx="208871" cy="2617854"/>
        </a:xfrm>
        <a:custGeom>
          <a:avLst/>
          <a:gdLst/>
          <a:ahLst/>
          <a:cxnLst/>
          <a:rect l="0" t="0" r="0" b="0"/>
          <a:pathLst>
            <a:path>
              <a:moveTo>
                <a:pt x="0" y="0"/>
              </a:moveTo>
              <a:lnTo>
                <a:pt x="0" y="2617854"/>
              </a:lnTo>
              <a:lnTo>
                <a:pt x="208871" y="26178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DFADF9-C439-C345-9EC2-877A25F04D4C}">
      <dsp:nvSpPr>
        <dsp:cNvPr id="0" name=""/>
        <dsp:cNvSpPr/>
      </dsp:nvSpPr>
      <dsp:spPr>
        <a:xfrm>
          <a:off x="5397943" y="1686164"/>
          <a:ext cx="208871" cy="1629196"/>
        </a:xfrm>
        <a:custGeom>
          <a:avLst/>
          <a:gdLst/>
          <a:ahLst/>
          <a:cxnLst/>
          <a:rect l="0" t="0" r="0" b="0"/>
          <a:pathLst>
            <a:path>
              <a:moveTo>
                <a:pt x="0" y="0"/>
              </a:moveTo>
              <a:lnTo>
                <a:pt x="0" y="1629196"/>
              </a:lnTo>
              <a:lnTo>
                <a:pt x="208871" y="1629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D72570-02B4-144F-A4DB-2F137DA03F74}">
      <dsp:nvSpPr>
        <dsp:cNvPr id="0" name=""/>
        <dsp:cNvSpPr/>
      </dsp:nvSpPr>
      <dsp:spPr>
        <a:xfrm>
          <a:off x="5397943" y="1686164"/>
          <a:ext cx="208871" cy="640538"/>
        </a:xfrm>
        <a:custGeom>
          <a:avLst/>
          <a:gdLst/>
          <a:ahLst/>
          <a:cxnLst/>
          <a:rect l="0" t="0" r="0" b="0"/>
          <a:pathLst>
            <a:path>
              <a:moveTo>
                <a:pt x="0" y="0"/>
              </a:moveTo>
              <a:lnTo>
                <a:pt x="0" y="640538"/>
              </a:lnTo>
              <a:lnTo>
                <a:pt x="208871" y="6405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1D023E-0D59-406F-85B1-CF8592102703}">
      <dsp:nvSpPr>
        <dsp:cNvPr id="0" name=""/>
        <dsp:cNvSpPr/>
      </dsp:nvSpPr>
      <dsp:spPr>
        <a:xfrm>
          <a:off x="4727591" y="697506"/>
          <a:ext cx="1227342" cy="292419"/>
        </a:xfrm>
        <a:custGeom>
          <a:avLst/>
          <a:gdLst/>
          <a:ahLst/>
          <a:cxnLst/>
          <a:rect l="0" t="0" r="0" b="0"/>
          <a:pathLst>
            <a:path>
              <a:moveTo>
                <a:pt x="0" y="0"/>
              </a:moveTo>
              <a:lnTo>
                <a:pt x="0" y="186439"/>
              </a:lnTo>
              <a:lnTo>
                <a:pt x="1074245" y="186439"/>
              </a:lnTo>
              <a:lnTo>
                <a:pt x="1074245"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76632C6-56C5-8446-BE02-57EC815CF439}">
      <dsp:nvSpPr>
        <dsp:cNvPr id="0" name=""/>
        <dsp:cNvSpPr/>
      </dsp:nvSpPr>
      <dsp:spPr>
        <a:xfrm>
          <a:off x="3783240" y="2674822"/>
          <a:ext cx="181444" cy="640538"/>
        </a:xfrm>
        <a:custGeom>
          <a:avLst/>
          <a:gdLst/>
          <a:ahLst/>
          <a:cxnLst/>
          <a:rect l="0" t="0" r="0" b="0"/>
          <a:pathLst>
            <a:path>
              <a:moveTo>
                <a:pt x="0" y="0"/>
              </a:moveTo>
              <a:lnTo>
                <a:pt x="0" y="640538"/>
              </a:lnTo>
              <a:lnTo>
                <a:pt x="181444" y="6405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7CB16C-12C8-7A4C-9725-CAE52D377ADD}">
      <dsp:nvSpPr>
        <dsp:cNvPr id="0" name=""/>
        <dsp:cNvSpPr/>
      </dsp:nvSpPr>
      <dsp:spPr>
        <a:xfrm>
          <a:off x="3614321" y="1686164"/>
          <a:ext cx="652771" cy="292419"/>
        </a:xfrm>
        <a:custGeom>
          <a:avLst/>
          <a:gdLst/>
          <a:ahLst/>
          <a:cxnLst/>
          <a:rect l="0" t="0" r="0" b="0"/>
          <a:pathLst>
            <a:path>
              <a:moveTo>
                <a:pt x="0" y="0"/>
              </a:moveTo>
              <a:lnTo>
                <a:pt x="0" y="146209"/>
              </a:lnTo>
              <a:lnTo>
                <a:pt x="652771" y="146209"/>
              </a:lnTo>
              <a:lnTo>
                <a:pt x="652771" y="2924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E525BB-182A-C649-B336-81128F518A11}">
      <dsp:nvSpPr>
        <dsp:cNvPr id="0" name=""/>
        <dsp:cNvSpPr/>
      </dsp:nvSpPr>
      <dsp:spPr>
        <a:xfrm>
          <a:off x="2408608" y="2674822"/>
          <a:ext cx="190970" cy="640538"/>
        </a:xfrm>
        <a:custGeom>
          <a:avLst/>
          <a:gdLst/>
          <a:ahLst/>
          <a:cxnLst/>
          <a:rect l="0" t="0" r="0" b="0"/>
          <a:pathLst>
            <a:path>
              <a:moveTo>
                <a:pt x="0" y="0"/>
              </a:moveTo>
              <a:lnTo>
                <a:pt x="0" y="640538"/>
              </a:lnTo>
              <a:lnTo>
                <a:pt x="190970" y="6405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333BF6-DE9F-1541-B1C4-F48ABC10E944}">
      <dsp:nvSpPr>
        <dsp:cNvPr id="0" name=""/>
        <dsp:cNvSpPr/>
      </dsp:nvSpPr>
      <dsp:spPr>
        <a:xfrm>
          <a:off x="2846864" y="1686164"/>
          <a:ext cx="767456" cy="292419"/>
        </a:xfrm>
        <a:custGeom>
          <a:avLst/>
          <a:gdLst/>
          <a:ahLst/>
          <a:cxnLst/>
          <a:rect l="0" t="0" r="0" b="0"/>
          <a:pathLst>
            <a:path>
              <a:moveTo>
                <a:pt x="767456" y="0"/>
              </a:moveTo>
              <a:lnTo>
                <a:pt x="767456" y="146209"/>
              </a:lnTo>
              <a:lnTo>
                <a:pt x="0" y="146209"/>
              </a:lnTo>
              <a:lnTo>
                <a:pt x="0" y="2924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921A7-39B2-4FF7-9F86-B1CE030AB24D}">
      <dsp:nvSpPr>
        <dsp:cNvPr id="0" name=""/>
        <dsp:cNvSpPr/>
      </dsp:nvSpPr>
      <dsp:spPr>
        <a:xfrm>
          <a:off x="3614321" y="697506"/>
          <a:ext cx="1113270" cy="292419"/>
        </a:xfrm>
        <a:custGeom>
          <a:avLst/>
          <a:gdLst/>
          <a:ahLst/>
          <a:cxnLst/>
          <a:rect l="0" t="0" r="0" b="0"/>
          <a:pathLst>
            <a:path>
              <a:moveTo>
                <a:pt x="1074245" y="0"/>
              </a:moveTo>
              <a:lnTo>
                <a:pt x="1074245" y="186439"/>
              </a:lnTo>
              <a:lnTo>
                <a:pt x="0" y="186439"/>
              </a:lnTo>
              <a:lnTo>
                <a:pt x="0"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85D47B2-45C4-BF45-9A87-923945A1C818}">
      <dsp:nvSpPr>
        <dsp:cNvPr id="0" name=""/>
        <dsp:cNvSpPr/>
      </dsp:nvSpPr>
      <dsp:spPr>
        <a:xfrm>
          <a:off x="939444" y="1675874"/>
          <a:ext cx="174017" cy="619965"/>
        </a:xfrm>
        <a:custGeom>
          <a:avLst/>
          <a:gdLst/>
          <a:ahLst/>
          <a:cxnLst/>
          <a:rect l="0" t="0" r="0" b="0"/>
          <a:pathLst>
            <a:path>
              <a:moveTo>
                <a:pt x="0" y="0"/>
              </a:moveTo>
              <a:lnTo>
                <a:pt x="0" y="619965"/>
              </a:lnTo>
              <a:lnTo>
                <a:pt x="174017" y="6199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11402A-BB4C-41B6-A06D-83C46CA2A01E}">
      <dsp:nvSpPr>
        <dsp:cNvPr id="0" name=""/>
        <dsp:cNvSpPr/>
      </dsp:nvSpPr>
      <dsp:spPr>
        <a:xfrm>
          <a:off x="1496434" y="697506"/>
          <a:ext cx="3231156" cy="282129"/>
        </a:xfrm>
        <a:custGeom>
          <a:avLst/>
          <a:gdLst/>
          <a:ahLst/>
          <a:cxnLst/>
          <a:rect l="0" t="0" r="0" b="0"/>
          <a:pathLst>
            <a:path>
              <a:moveTo>
                <a:pt x="3222736" y="0"/>
              </a:moveTo>
              <a:lnTo>
                <a:pt x="3222736" y="186439"/>
              </a:lnTo>
              <a:lnTo>
                <a:pt x="0" y="186439"/>
              </a:lnTo>
              <a:lnTo>
                <a:pt x="0" y="37287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A751F64-591B-406C-8C90-C7B9FAA2D346}">
      <dsp:nvSpPr>
        <dsp:cNvPr id="0" name=""/>
        <dsp:cNvSpPr/>
      </dsp:nvSpPr>
      <dsp:spPr>
        <a:xfrm>
          <a:off x="4129154" y="1268"/>
          <a:ext cx="1196874" cy="69623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Assets</a:t>
          </a:r>
        </a:p>
      </dsp:txBody>
      <dsp:txXfrm>
        <a:off x="4163141" y="35255"/>
        <a:ext cx="1128900" cy="628263"/>
      </dsp:txXfrm>
    </dsp:sp>
    <dsp:sp modelId="{0D5A31D7-2A2B-471A-8995-AF8EFA44DF15}">
      <dsp:nvSpPr>
        <dsp:cNvPr id="0" name=""/>
        <dsp:cNvSpPr/>
      </dsp:nvSpPr>
      <dsp:spPr>
        <a:xfrm>
          <a:off x="800196" y="979636"/>
          <a:ext cx="1392475" cy="69623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Convert to Cash</a:t>
          </a:r>
        </a:p>
      </dsp:txBody>
      <dsp:txXfrm>
        <a:off x="834183" y="1013623"/>
        <a:ext cx="1324501" cy="628263"/>
      </dsp:txXfrm>
    </dsp:sp>
    <dsp:sp modelId="{40B8D8E7-5872-2A48-A1D5-C39D7B003FD4}">
      <dsp:nvSpPr>
        <dsp:cNvPr id="0" name=""/>
        <dsp:cNvSpPr/>
      </dsp:nvSpPr>
      <dsp:spPr>
        <a:xfrm>
          <a:off x="1113462" y="1947720"/>
          <a:ext cx="957048" cy="696237"/>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Helvetica Neue" panose="02000503000000020004" pitchFamily="2" charset="0"/>
              <a:ea typeface="Helvetica Neue" panose="02000503000000020004" pitchFamily="2" charset="0"/>
              <a:cs typeface="Helvetica Neue" panose="02000503000000020004" pitchFamily="2" charset="0"/>
            </a:rPr>
            <a:t>Sell for cash</a:t>
          </a:r>
        </a:p>
      </dsp:txBody>
      <dsp:txXfrm>
        <a:off x="1113462" y="1947720"/>
        <a:ext cx="957048" cy="696237"/>
      </dsp:txXfrm>
    </dsp:sp>
    <dsp:sp modelId="{AE33CE6A-E8D5-42CD-AE92-353EB54A674D}">
      <dsp:nvSpPr>
        <dsp:cNvPr id="0" name=""/>
        <dsp:cNvSpPr/>
      </dsp:nvSpPr>
      <dsp:spPr>
        <a:xfrm>
          <a:off x="2918083" y="989926"/>
          <a:ext cx="1392475" cy="69623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Store Wealth</a:t>
          </a:r>
        </a:p>
      </dsp:txBody>
      <dsp:txXfrm>
        <a:off x="2952070" y="1023913"/>
        <a:ext cx="1324501" cy="628263"/>
      </dsp:txXfrm>
    </dsp:sp>
    <dsp:sp modelId="{DE5147EA-D153-FB42-9F55-4780D29BAA70}">
      <dsp:nvSpPr>
        <dsp:cNvPr id="0" name=""/>
        <dsp:cNvSpPr/>
      </dsp:nvSpPr>
      <dsp:spPr>
        <a:xfrm>
          <a:off x="2299043" y="1978584"/>
          <a:ext cx="1095641" cy="696237"/>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Helvetica Neue" panose="02000503000000020004" pitchFamily="2" charset="0"/>
              <a:ea typeface="Helvetica Neue" panose="02000503000000020004" pitchFamily="2" charset="0"/>
              <a:cs typeface="Helvetica Neue" panose="02000503000000020004" pitchFamily="2" charset="0"/>
            </a:rPr>
            <a:t>Sell at a higher price</a:t>
          </a:r>
        </a:p>
      </dsp:txBody>
      <dsp:txXfrm>
        <a:off x="2299043" y="1978584"/>
        <a:ext cx="1095641" cy="696237"/>
      </dsp:txXfrm>
    </dsp:sp>
    <dsp:sp modelId="{FA838F41-1092-634C-A191-51E73B3ED017}">
      <dsp:nvSpPr>
        <dsp:cNvPr id="0" name=""/>
        <dsp:cNvSpPr/>
      </dsp:nvSpPr>
      <dsp:spPr>
        <a:xfrm>
          <a:off x="2599578" y="2967242"/>
          <a:ext cx="802316" cy="696237"/>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Helvetica Neue" panose="02000503000000020004" pitchFamily="2" charset="0"/>
              <a:ea typeface="Helvetica Neue" panose="02000503000000020004" pitchFamily="2" charset="0"/>
              <a:cs typeface="Helvetica Neue" panose="02000503000000020004" pitchFamily="2" charset="0"/>
            </a:rPr>
            <a:t>Capital gain</a:t>
          </a:r>
        </a:p>
      </dsp:txBody>
      <dsp:txXfrm>
        <a:off x="2599578" y="2967242"/>
        <a:ext cx="802316" cy="696237"/>
      </dsp:txXfrm>
    </dsp:sp>
    <dsp:sp modelId="{E8668E5E-C99B-E94D-A7E9-E1F0510B430B}">
      <dsp:nvSpPr>
        <dsp:cNvPr id="0" name=""/>
        <dsp:cNvSpPr/>
      </dsp:nvSpPr>
      <dsp:spPr>
        <a:xfrm>
          <a:off x="3662277" y="1978584"/>
          <a:ext cx="1209629" cy="696237"/>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Helvetica Neue" panose="02000503000000020004" pitchFamily="2" charset="0"/>
              <a:ea typeface="Helvetica Neue" panose="02000503000000020004" pitchFamily="2" charset="0"/>
              <a:cs typeface="Helvetica Neue" panose="02000503000000020004" pitchFamily="2" charset="0"/>
            </a:rPr>
            <a:t>Sell at a lower price</a:t>
          </a:r>
        </a:p>
      </dsp:txBody>
      <dsp:txXfrm>
        <a:off x="3662277" y="1978584"/>
        <a:ext cx="1209629" cy="696237"/>
      </dsp:txXfrm>
    </dsp:sp>
    <dsp:sp modelId="{F4678875-AEAA-0A45-851D-A311CED16481}">
      <dsp:nvSpPr>
        <dsp:cNvPr id="0" name=""/>
        <dsp:cNvSpPr/>
      </dsp:nvSpPr>
      <dsp:spPr>
        <a:xfrm>
          <a:off x="3964685" y="2967242"/>
          <a:ext cx="818929" cy="696237"/>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Helvetica Neue" panose="02000503000000020004" pitchFamily="2" charset="0"/>
              <a:ea typeface="Helvetica Neue" panose="02000503000000020004" pitchFamily="2" charset="0"/>
              <a:cs typeface="Helvetica Neue" panose="02000503000000020004" pitchFamily="2" charset="0"/>
            </a:rPr>
            <a:t>Capital loss</a:t>
          </a:r>
        </a:p>
      </dsp:txBody>
      <dsp:txXfrm>
        <a:off x="3964685" y="2967242"/>
        <a:ext cx="818929" cy="696237"/>
      </dsp:txXfrm>
    </dsp:sp>
    <dsp:sp modelId="{EDA6BAE6-6F4B-4F44-8390-AAD62B67B7C7}">
      <dsp:nvSpPr>
        <dsp:cNvPr id="0" name=""/>
        <dsp:cNvSpPr/>
      </dsp:nvSpPr>
      <dsp:spPr>
        <a:xfrm>
          <a:off x="5258695" y="989926"/>
          <a:ext cx="1392475" cy="69623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Create Income</a:t>
          </a:r>
        </a:p>
      </dsp:txBody>
      <dsp:txXfrm>
        <a:off x="5292682" y="1023913"/>
        <a:ext cx="1324501" cy="628263"/>
      </dsp:txXfrm>
    </dsp:sp>
    <dsp:sp modelId="{9C68E654-3BC5-A84E-ACAE-904EC8B0C051}">
      <dsp:nvSpPr>
        <dsp:cNvPr id="0" name=""/>
        <dsp:cNvSpPr/>
      </dsp:nvSpPr>
      <dsp:spPr>
        <a:xfrm>
          <a:off x="5606814" y="1978584"/>
          <a:ext cx="967353" cy="696237"/>
        </a:xfrm>
        <a:prstGeom prst="rect">
          <a:avLst/>
        </a:prstGeom>
        <a:solidFill>
          <a:schemeClr val="accent1">
            <a:lumMod val="50000"/>
          </a:schemeClr>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panose="02000503000000020004" pitchFamily="2" charset="0"/>
              <a:ea typeface="Helvetica Neue" panose="02000503000000020004" pitchFamily="2" charset="0"/>
              <a:cs typeface="Helvetica Neue" panose="02000503000000020004" pitchFamily="2" charset="0"/>
            </a:rPr>
            <a:t>Rent</a:t>
          </a:r>
        </a:p>
      </dsp:txBody>
      <dsp:txXfrm>
        <a:off x="5606814" y="1978584"/>
        <a:ext cx="967353" cy="696237"/>
      </dsp:txXfrm>
    </dsp:sp>
    <dsp:sp modelId="{968A5AD7-4E77-3848-910C-32292EF5F842}">
      <dsp:nvSpPr>
        <dsp:cNvPr id="0" name=""/>
        <dsp:cNvSpPr/>
      </dsp:nvSpPr>
      <dsp:spPr>
        <a:xfrm>
          <a:off x="5606814" y="2967242"/>
          <a:ext cx="1055427" cy="696237"/>
        </a:xfrm>
        <a:prstGeom prst="rect">
          <a:avLst/>
        </a:prstGeom>
        <a:solidFill>
          <a:schemeClr val="accent1">
            <a:lumMod val="50000"/>
          </a:schemeClr>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panose="02000503000000020004" pitchFamily="2" charset="0"/>
              <a:ea typeface="Helvetica Neue" panose="02000503000000020004" pitchFamily="2" charset="0"/>
              <a:cs typeface="Helvetica Neue" panose="02000503000000020004" pitchFamily="2" charset="0"/>
            </a:rPr>
            <a:t>Interest</a:t>
          </a:r>
        </a:p>
      </dsp:txBody>
      <dsp:txXfrm>
        <a:off x="5606814" y="2967242"/>
        <a:ext cx="1055427" cy="696237"/>
      </dsp:txXfrm>
    </dsp:sp>
    <dsp:sp modelId="{8EC83731-ADBA-7D45-BEA7-2069943AFA0C}">
      <dsp:nvSpPr>
        <dsp:cNvPr id="0" name=""/>
        <dsp:cNvSpPr/>
      </dsp:nvSpPr>
      <dsp:spPr>
        <a:xfrm>
          <a:off x="5606814" y="3955900"/>
          <a:ext cx="1055427" cy="696237"/>
        </a:xfrm>
        <a:prstGeom prst="rect">
          <a:avLst/>
        </a:prstGeom>
        <a:solidFill>
          <a:schemeClr val="accent1">
            <a:lumMod val="50000"/>
          </a:schemeClr>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panose="02000503000000020004" pitchFamily="2" charset="0"/>
              <a:ea typeface="Helvetica Neue" panose="02000503000000020004" pitchFamily="2" charset="0"/>
              <a:cs typeface="Helvetica Neue" panose="02000503000000020004" pitchFamily="2" charset="0"/>
            </a:rPr>
            <a:t>Dividend</a:t>
          </a:r>
        </a:p>
      </dsp:txBody>
      <dsp:txXfrm>
        <a:off x="5606814" y="3955900"/>
        <a:ext cx="1055427" cy="696237"/>
      </dsp:txXfrm>
    </dsp:sp>
    <dsp:sp modelId="{E2063EB2-6361-4763-96A9-6B570F0F8692}">
      <dsp:nvSpPr>
        <dsp:cNvPr id="0" name=""/>
        <dsp:cNvSpPr/>
      </dsp:nvSpPr>
      <dsp:spPr>
        <a:xfrm>
          <a:off x="6943591" y="989926"/>
          <a:ext cx="1392475" cy="69623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Reduce Expenses</a:t>
          </a:r>
        </a:p>
      </dsp:txBody>
      <dsp:txXfrm>
        <a:off x="6977578" y="1023913"/>
        <a:ext cx="1324501" cy="628263"/>
      </dsp:txXfrm>
    </dsp:sp>
    <dsp:sp modelId="{23DE8E36-289D-F64A-9FF5-B3F5F1BAFAD5}">
      <dsp:nvSpPr>
        <dsp:cNvPr id="0" name=""/>
        <dsp:cNvSpPr/>
      </dsp:nvSpPr>
      <dsp:spPr>
        <a:xfrm>
          <a:off x="7291710" y="1978584"/>
          <a:ext cx="1297397" cy="696237"/>
        </a:xfrm>
        <a:prstGeom prst="rect">
          <a:avLst/>
        </a:prstGeom>
        <a:solidFill>
          <a:schemeClr val="accent1">
            <a:lumMod val="50000"/>
          </a:schemeClr>
        </a:solidFill>
        <a:ln w="25400" cap="flat" cmpd="sng" algn="ctr">
          <a:solidFill>
            <a:srgbClr val="1B2B51"/>
          </a:solidFill>
          <a:prstDash val="solid"/>
          <a:miter lim="800000"/>
        </a:ln>
        <a:effectLst>
          <a:softEdge rad="0"/>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Cheaper than renting</a:t>
          </a:r>
        </a:p>
      </dsp:txBody>
      <dsp:txXfrm>
        <a:off x="7291710" y="1978584"/>
        <a:ext cx="1297397" cy="69623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93D08-3858-4BCC-A466-244AF7441DA4}">
      <dsp:nvSpPr>
        <dsp:cNvPr id="0" name=""/>
        <dsp:cNvSpPr/>
      </dsp:nvSpPr>
      <dsp:spPr>
        <a:xfrm>
          <a:off x="1093797" y="706"/>
          <a:ext cx="2877145" cy="172628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Individual</a:t>
          </a:r>
        </a:p>
      </dsp:txBody>
      <dsp:txXfrm>
        <a:off x="1178067" y="84976"/>
        <a:ext cx="2708605" cy="1557747"/>
      </dsp:txXfrm>
    </dsp:sp>
    <dsp:sp modelId="{631CBD18-6E0F-8442-A51D-69560BF085C1}">
      <dsp:nvSpPr>
        <dsp:cNvPr id="0" name=""/>
        <dsp:cNvSpPr/>
      </dsp:nvSpPr>
      <dsp:spPr>
        <a:xfrm>
          <a:off x="4258657" y="706"/>
          <a:ext cx="2877145" cy="172628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Employer</a:t>
          </a:r>
        </a:p>
      </dsp:txBody>
      <dsp:txXfrm>
        <a:off x="4342927" y="84976"/>
        <a:ext cx="2708605" cy="1557747"/>
      </dsp:txXfrm>
    </dsp:sp>
    <dsp:sp modelId="{E6544655-C5BA-45DF-8D01-F2DDE54DDA32}">
      <dsp:nvSpPr>
        <dsp:cNvPr id="0" name=""/>
        <dsp:cNvSpPr/>
      </dsp:nvSpPr>
      <dsp:spPr>
        <a:xfrm>
          <a:off x="2676227" y="2014707"/>
          <a:ext cx="2877145" cy="172628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Government</a:t>
          </a:r>
        </a:p>
      </dsp:txBody>
      <dsp:txXfrm>
        <a:off x="2760497" y="2098977"/>
        <a:ext cx="2708605" cy="1557747"/>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8B442-07A2-2844-A211-53C5922E09E2}">
      <dsp:nvSpPr>
        <dsp:cNvPr id="0" name=""/>
        <dsp:cNvSpPr/>
      </dsp:nvSpPr>
      <dsp:spPr>
        <a:xfrm>
          <a:off x="2104045" y="1805091"/>
          <a:ext cx="223395" cy="2799892"/>
        </a:xfrm>
        <a:custGeom>
          <a:avLst/>
          <a:gdLst/>
          <a:ahLst/>
          <a:cxnLst/>
          <a:rect l="0" t="0" r="0" b="0"/>
          <a:pathLst>
            <a:path>
              <a:moveTo>
                <a:pt x="0" y="0"/>
              </a:moveTo>
              <a:lnTo>
                <a:pt x="0" y="2799892"/>
              </a:lnTo>
              <a:lnTo>
                <a:pt x="223395" y="2799892"/>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6AD42A3-C88B-4E4F-A421-1EC272096DEE}">
      <dsp:nvSpPr>
        <dsp:cNvPr id="0" name=""/>
        <dsp:cNvSpPr/>
      </dsp:nvSpPr>
      <dsp:spPr>
        <a:xfrm>
          <a:off x="2104045" y="1805091"/>
          <a:ext cx="223395" cy="1742486"/>
        </a:xfrm>
        <a:custGeom>
          <a:avLst/>
          <a:gdLst/>
          <a:ahLst/>
          <a:cxnLst/>
          <a:rect l="0" t="0" r="0" b="0"/>
          <a:pathLst>
            <a:path>
              <a:moveTo>
                <a:pt x="0" y="0"/>
              </a:moveTo>
              <a:lnTo>
                <a:pt x="0" y="1742486"/>
              </a:lnTo>
              <a:lnTo>
                <a:pt x="223395" y="174248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AB5EEEA-2A84-D547-A383-360256BF3EFB}">
      <dsp:nvSpPr>
        <dsp:cNvPr id="0" name=""/>
        <dsp:cNvSpPr/>
      </dsp:nvSpPr>
      <dsp:spPr>
        <a:xfrm>
          <a:off x="2104045" y="1805091"/>
          <a:ext cx="223395" cy="685080"/>
        </a:xfrm>
        <a:custGeom>
          <a:avLst/>
          <a:gdLst/>
          <a:ahLst/>
          <a:cxnLst/>
          <a:rect l="0" t="0" r="0" b="0"/>
          <a:pathLst>
            <a:path>
              <a:moveTo>
                <a:pt x="0" y="0"/>
              </a:moveTo>
              <a:lnTo>
                <a:pt x="0" y="685080"/>
              </a:lnTo>
              <a:lnTo>
                <a:pt x="223395" y="68508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21709D5-A3E1-DD42-9DF6-06CDD9BA064C}">
      <dsp:nvSpPr>
        <dsp:cNvPr id="0" name=""/>
        <dsp:cNvSpPr/>
      </dsp:nvSpPr>
      <dsp:spPr>
        <a:xfrm>
          <a:off x="1798737" y="747685"/>
          <a:ext cx="901029" cy="312753"/>
        </a:xfrm>
        <a:custGeom>
          <a:avLst/>
          <a:gdLst/>
          <a:ahLst/>
          <a:cxnLst/>
          <a:rect l="0" t="0" r="0" b="0"/>
          <a:pathLst>
            <a:path>
              <a:moveTo>
                <a:pt x="0" y="0"/>
              </a:moveTo>
              <a:lnTo>
                <a:pt x="0" y="156376"/>
              </a:lnTo>
              <a:lnTo>
                <a:pt x="901029" y="156376"/>
              </a:lnTo>
              <a:lnTo>
                <a:pt x="901029" y="312753"/>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A5C853-15E6-9B45-8144-2B6C90C3062E}">
      <dsp:nvSpPr>
        <dsp:cNvPr id="0" name=""/>
        <dsp:cNvSpPr/>
      </dsp:nvSpPr>
      <dsp:spPr>
        <a:xfrm>
          <a:off x="301987" y="1805091"/>
          <a:ext cx="223395" cy="1742486"/>
        </a:xfrm>
        <a:custGeom>
          <a:avLst/>
          <a:gdLst/>
          <a:ahLst/>
          <a:cxnLst/>
          <a:rect l="0" t="0" r="0" b="0"/>
          <a:pathLst>
            <a:path>
              <a:moveTo>
                <a:pt x="0" y="0"/>
              </a:moveTo>
              <a:lnTo>
                <a:pt x="0" y="1742486"/>
              </a:lnTo>
              <a:lnTo>
                <a:pt x="223395" y="174248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120AA2-8FA3-FE4B-8AE3-839FBC666B85}">
      <dsp:nvSpPr>
        <dsp:cNvPr id="0" name=""/>
        <dsp:cNvSpPr/>
      </dsp:nvSpPr>
      <dsp:spPr>
        <a:xfrm>
          <a:off x="301987" y="1805091"/>
          <a:ext cx="223395" cy="685080"/>
        </a:xfrm>
        <a:custGeom>
          <a:avLst/>
          <a:gdLst/>
          <a:ahLst/>
          <a:cxnLst/>
          <a:rect l="0" t="0" r="0" b="0"/>
          <a:pathLst>
            <a:path>
              <a:moveTo>
                <a:pt x="0" y="0"/>
              </a:moveTo>
              <a:lnTo>
                <a:pt x="0" y="685080"/>
              </a:lnTo>
              <a:lnTo>
                <a:pt x="223395" y="68508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497ED21-B56D-0B46-91A9-183CDFCA9186}">
      <dsp:nvSpPr>
        <dsp:cNvPr id="0" name=""/>
        <dsp:cNvSpPr/>
      </dsp:nvSpPr>
      <dsp:spPr>
        <a:xfrm>
          <a:off x="897708" y="747685"/>
          <a:ext cx="901029" cy="312753"/>
        </a:xfrm>
        <a:custGeom>
          <a:avLst/>
          <a:gdLst/>
          <a:ahLst/>
          <a:cxnLst/>
          <a:rect l="0" t="0" r="0" b="0"/>
          <a:pathLst>
            <a:path>
              <a:moveTo>
                <a:pt x="901029" y="0"/>
              </a:moveTo>
              <a:lnTo>
                <a:pt x="901029" y="156376"/>
              </a:lnTo>
              <a:lnTo>
                <a:pt x="0" y="156376"/>
              </a:lnTo>
              <a:lnTo>
                <a:pt x="0" y="312753"/>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149BD2-C2D4-466B-9972-674F87E2FCB5}">
      <dsp:nvSpPr>
        <dsp:cNvPr id="0" name=""/>
        <dsp:cNvSpPr/>
      </dsp:nvSpPr>
      <dsp:spPr>
        <a:xfrm>
          <a:off x="1054085" y="3033"/>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Individual</a:t>
          </a:r>
        </a:p>
      </dsp:txBody>
      <dsp:txXfrm>
        <a:off x="1090436" y="39384"/>
        <a:ext cx="1416602" cy="671950"/>
      </dsp:txXfrm>
    </dsp:sp>
    <dsp:sp modelId="{E831BD12-09E8-B846-8CA9-01C3B7FCA7D1}">
      <dsp:nvSpPr>
        <dsp:cNvPr id="0" name=""/>
        <dsp:cNvSpPr/>
      </dsp:nvSpPr>
      <dsp:spPr>
        <a:xfrm>
          <a:off x="153056" y="1060439"/>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IRA</a:t>
          </a:r>
        </a:p>
      </dsp:txBody>
      <dsp:txXfrm>
        <a:off x="189407" y="1096790"/>
        <a:ext cx="1416602" cy="671950"/>
      </dsp:txXfrm>
    </dsp:sp>
    <dsp:sp modelId="{2C631487-38AB-CB49-94E2-8AF7A6C3E666}">
      <dsp:nvSpPr>
        <dsp:cNvPr id="0" name=""/>
        <dsp:cNvSpPr/>
      </dsp:nvSpPr>
      <dsp:spPr>
        <a:xfrm>
          <a:off x="525382" y="2117845"/>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Traditional</a:t>
          </a:r>
        </a:p>
      </dsp:txBody>
      <dsp:txXfrm>
        <a:off x="561733" y="2154196"/>
        <a:ext cx="1416602" cy="671950"/>
      </dsp:txXfrm>
    </dsp:sp>
    <dsp:sp modelId="{D3815EA3-A64D-4A45-B4E3-ADC13BB3190E}">
      <dsp:nvSpPr>
        <dsp:cNvPr id="0" name=""/>
        <dsp:cNvSpPr/>
      </dsp:nvSpPr>
      <dsp:spPr>
        <a:xfrm>
          <a:off x="525382" y="3175251"/>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Roth</a:t>
          </a:r>
        </a:p>
      </dsp:txBody>
      <dsp:txXfrm>
        <a:off x="561733" y="3211602"/>
        <a:ext cx="1416602" cy="671950"/>
      </dsp:txXfrm>
    </dsp:sp>
    <dsp:sp modelId="{EF803765-984C-1C4A-98DB-AE799D0584E9}">
      <dsp:nvSpPr>
        <dsp:cNvPr id="0" name=""/>
        <dsp:cNvSpPr/>
      </dsp:nvSpPr>
      <dsp:spPr>
        <a:xfrm>
          <a:off x="1955114" y="1060439"/>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Self-employed</a:t>
          </a:r>
        </a:p>
      </dsp:txBody>
      <dsp:txXfrm>
        <a:off x="1991465" y="1096790"/>
        <a:ext cx="1416602" cy="671950"/>
      </dsp:txXfrm>
    </dsp:sp>
    <dsp:sp modelId="{AB32576D-A59F-5441-BCFC-F3F8E3F44F78}">
      <dsp:nvSpPr>
        <dsp:cNvPr id="0" name=""/>
        <dsp:cNvSpPr/>
      </dsp:nvSpPr>
      <dsp:spPr>
        <a:xfrm>
          <a:off x="2327441" y="2117845"/>
          <a:ext cx="2795766"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Sep</a:t>
          </a:r>
        </a:p>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(Simplified Employee Pension)</a:t>
          </a:r>
        </a:p>
      </dsp:txBody>
      <dsp:txXfrm>
        <a:off x="2363792" y="2154196"/>
        <a:ext cx="2723064" cy="671950"/>
      </dsp:txXfrm>
    </dsp:sp>
    <dsp:sp modelId="{853ED383-70E9-8A45-8399-23CE90EA2577}">
      <dsp:nvSpPr>
        <dsp:cNvPr id="0" name=""/>
        <dsp:cNvSpPr/>
      </dsp:nvSpPr>
      <dsp:spPr>
        <a:xfrm>
          <a:off x="2327441" y="3175251"/>
          <a:ext cx="4949956"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SIMPLE</a:t>
          </a:r>
        </a:p>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(Savings Income MATCH Plan for Employees)</a:t>
          </a:r>
        </a:p>
      </dsp:txBody>
      <dsp:txXfrm>
        <a:off x="2363792" y="3211602"/>
        <a:ext cx="4877254" cy="671950"/>
      </dsp:txXfrm>
    </dsp:sp>
    <dsp:sp modelId="{BF0ABB96-25A8-874E-B117-5EA9DF6C456C}">
      <dsp:nvSpPr>
        <dsp:cNvPr id="0" name=""/>
        <dsp:cNvSpPr/>
      </dsp:nvSpPr>
      <dsp:spPr>
        <a:xfrm>
          <a:off x="2327441" y="4232657"/>
          <a:ext cx="5749102"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Keough</a:t>
          </a:r>
        </a:p>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(Tax advantaged retirement plan for self-employed)</a:t>
          </a:r>
        </a:p>
      </dsp:txBody>
      <dsp:txXfrm>
        <a:off x="2363792" y="4269008"/>
        <a:ext cx="5676400" cy="671950"/>
      </dsp:txXfrm>
    </dsp:sp>
    <dsp:sp modelId="{4E6E6873-7D0F-574C-8E22-834E0DEDC45A}">
      <dsp:nvSpPr>
        <dsp:cNvPr id="0" name=""/>
        <dsp:cNvSpPr/>
      </dsp:nvSpPr>
      <dsp:spPr>
        <a:xfrm>
          <a:off x="2856144" y="3033"/>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Employer</a:t>
          </a:r>
        </a:p>
      </dsp:txBody>
      <dsp:txXfrm>
        <a:off x="2892495" y="39384"/>
        <a:ext cx="1416602" cy="671950"/>
      </dsp:txXfrm>
    </dsp:sp>
    <dsp:sp modelId="{C7B93D2F-8D60-E846-8766-643E0999700A}">
      <dsp:nvSpPr>
        <dsp:cNvPr id="0" name=""/>
        <dsp:cNvSpPr/>
      </dsp:nvSpPr>
      <dsp:spPr>
        <a:xfrm>
          <a:off x="4658202" y="3033"/>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cap="all" baseline="0">
              <a:solidFill>
                <a:sysClr val="window" lastClr="FFFFFF"/>
              </a:solidFill>
              <a:latin typeface="Helvetica Neue"/>
              <a:ea typeface="+mn-ea"/>
              <a:cs typeface="+mn-cs"/>
            </a:rPr>
            <a:t>Government</a:t>
          </a:r>
        </a:p>
      </dsp:txBody>
      <dsp:txXfrm>
        <a:off x="4694553" y="39384"/>
        <a:ext cx="1416602" cy="67195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A5840-316A-CD4A-912A-98AB9DEAA53F}">
      <dsp:nvSpPr>
        <dsp:cNvPr id="0" name=""/>
        <dsp:cNvSpPr/>
      </dsp:nvSpPr>
      <dsp:spPr>
        <a:xfrm>
          <a:off x="4114800" y="664424"/>
          <a:ext cx="800746" cy="277944"/>
        </a:xfrm>
        <a:custGeom>
          <a:avLst/>
          <a:gdLst/>
          <a:ahLst/>
          <a:cxnLst/>
          <a:rect l="0" t="0" r="0" b="0"/>
          <a:pathLst>
            <a:path>
              <a:moveTo>
                <a:pt x="0" y="0"/>
              </a:moveTo>
              <a:lnTo>
                <a:pt x="0" y="138972"/>
              </a:lnTo>
              <a:lnTo>
                <a:pt x="800746" y="138972"/>
              </a:lnTo>
              <a:lnTo>
                <a:pt x="800746" y="27794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1A537A5-8BF8-7346-A431-44072C35ADF0}">
      <dsp:nvSpPr>
        <dsp:cNvPr id="0" name=""/>
        <dsp:cNvSpPr/>
      </dsp:nvSpPr>
      <dsp:spPr>
        <a:xfrm>
          <a:off x="2784635" y="1604143"/>
          <a:ext cx="198532" cy="2488268"/>
        </a:xfrm>
        <a:custGeom>
          <a:avLst/>
          <a:gdLst/>
          <a:ahLst/>
          <a:cxnLst/>
          <a:rect l="0" t="0" r="0" b="0"/>
          <a:pathLst>
            <a:path>
              <a:moveTo>
                <a:pt x="0" y="0"/>
              </a:moveTo>
              <a:lnTo>
                <a:pt x="0" y="2488268"/>
              </a:lnTo>
              <a:lnTo>
                <a:pt x="198532" y="2488268"/>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BC1DA80-1A45-F240-BD4C-97666DA3995E}">
      <dsp:nvSpPr>
        <dsp:cNvPr id="0" name=""/>
        <dsp:cNvSpPr/>
      </dsp:nvSpPr>
      <dsp:spPr>
        <a:xfrm>
          <a:off x="2784635"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BE8AAA9-3F82-5147-A5B4-C83654E089ED}">
      <dsp:nvSpPr>
        <dsp:cNvPr id="0" name=""/>
        <dsp:cNvSpPr/>
      </dsp:nvSpPr>
      <dsp:spPr>
        <a:xfrm>
          <a:off x="2784635"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A091472-76FE-A14B-B0F8-09F4D6025017}">
      <dsp:nvSpPr>
        <dsp:cNvPr id="0" name=""/>
        <dsp:cNvSpPr/>
      </dsp:nvSpPr>
      <dsp:spPr>
        <a:xfrm>
          <a:off x="3314053" y="664424"/>
          <a:ext cx="800746" cy="277944"/>
        </a:xfrm>
        <a:custGeom>
          <a:avLst/>
          <a:gdLst/>
          <a:ahLst/>
          <a:cxnLst/>
          <a:rect l="0" t="0" r="0" b="0"/>
          <a:pathLst>
            <a:path>
              <a:moveTo>
                <a:pt x="800746" y="0"/>
              </a:moveTo>
              <a:lnTo>
                <a:pt x="800746" y="138972"/>
              </a:lnTo>
              <a:lnTo>
                <a:pt x="0" y="138972"/>
              </a:lnTo>
              <a:lnTo>
                <a:pt x="0" y="27794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149BD2-C2D4-466B-9972-674F87E2FCB5}">
      <dsp:nvSpPr>
        <dsp:cNvPr id="0" name=""/>
        <dsp:cNvSpPr/>
      </dsp:nvSpPr>
      <dsp:spPr>
        <a:xfrm>
          <a:off x="1676005" y="0"/>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Individual</a:t>
          </a:r>
        </a:p>
      </dsp:txBody>
      <dsp:txXfrm>
        <a:off x="1708310" y="32305"/>
        <a:ext cx="1258937" cy="597163"/>
      </dsp:txXfrm>
    </dsp:sp>
    <dsp:sp modelId="{B56534F2-3529-3E40-9D69-1CB31178B7FF}">
      <dsp:nvSpPr>
        <dsp:cNvPr id="0" name=""/>
        <dsp:cNvSpPr/>
      </dsp:nvSpPr>
      <dsp:spPr>
        <a:xfrm>
          <a:off x="3453026" y="2651"/>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Employer</a:t>
          </a:r>
        </a:p>
      </dsp:txBody>
      <dsp:txXfrm>
        <a:off x="3485331" y="34956"/>
        <a:ext cx="1258937" cy="597163"/>
      </dsp:txXfrm>
    </dsp:sp>
    <dsp:sp modelId="{DB9F9786-571C-1E43-A6ED-2715634A6124}">
      <dsp:nvSpPr>
        <dsp:cNvPr id="0" name=""/>
        <dsp:cNvSpPr/>
      </dsp:nvSpPr>
      <dsp:spPr>
        <a:xfrm>
          <a:off x="2652280"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Defined Contribution</a:t>
          </a:r>
        </a:p>
      </dsp:txBody>
      <dsp:txXfrm>
        <a:off x="2684585" y="974674"/>
        <a:ext cx="1258937" cy="597163"/>
      </dsp:txXfrm>
    </dsp:sp>
    <dsp:sp modelId="{DCF1D771-3622-7340-8929-0A38FAB281B0}">
      <dsp:nvSpPr>
        <dsp:cNvPr id="0" name=""/>
        <dsp:cNvSpPr/>
      </dsp:nvSpPr>
      <dsp:spPr>
        <a:xfrm>
          <a:off x="2983167" y="1882088"/>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401K</a:t>
          </a:r>
        </a:p>
      </dsp:txBody>
      <dsp:txXfrm>
        <a:off x="3015472" y="1914393"/>
        <a:ext cx="1258937" cy="597163"/>
      </dsp:txXfrm>
    </dsp:sp>
    <dsp:sp modelId="{9740C774-B147-3D46-9721-D103E8AAF761}">
      <dsp:nvSpPr>
        <dsp:cNvPr id="0" name=""/>
        <dsp:cNvSpPr/>
      </dsp:nvSpPr>
      <dsp:spPr>
        <a:xfrm>
          <a:off x="2983167" y="2821806"/>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403B</a:t>
          </a:r>
        </a:p>
      </dsp:txBody>
      <dsp:txXfrm>
        <a:off x="3015472" y="2854111"/>
        <a:ext cx="1258937" cy="597163"/>
      </dsp:txXfrm>
    </dsp:sp>
    <dsp:sp modelId="{A90A28E9-2849-8C4D-9506-AFDF5F598432}">
      <dsp:nvSpPr>
        <dsp:cNvPr id="0" name=""/>
        <dsp:cNvSpPr/>
      </dsp:nvSpPr>
      <dsp:spPr>
        <a:xfrm>
          <a:off x="2983167" y="3761525"/>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457</a:t>
          </a:r>
        </a:p>
      </dsp:txBody>
      <dsp:txXfrm>
        <a:off x="3015472" y="3793830"/>
        <a:ext cx="1258937" cy="597163"/>
      </dsp:txXfrm>
    </dsp:sp>
    <dsp:sp modelId="{360D52E3-7627-8947-9B29-EFCF93D70F4A}">
      <dsp:nvSpPr>
        <dsp:cNvPr id="0" name=""/>
        <dsp:cNvSpPr/>
      </dsp:nvSpPr>
      <dsp:spPr>
        <a:xfrm>
          <a:off x="4253772"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Defined Benefit</a:t>
          </a:r>
        </a:p>
      </dsp:txBody>
      <dsp:txXfrm>
        <a:off x="4286077" y="974674"/>
        <a:ext cx="1258937" cy="597163"/>
      </dsp:txXfrm>
    </dsp:sp>
    <dsp:sp modelId="{C359D9DE-EB15-054A-B33D-3B66F532ECC7}">
      <dsp:nvSpPr>
        <dsp:cNvPr id="0" name=""/>
        <dsp:cNvSpPr/>
      </dsp:nvSpPr>
      <dsp:spPr>
        <a:xfrm>
          <a:off x="5054518" y="2651"/>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GOVERNMENT</a:t>
          </a:r>
        </a:p>
      </dsp:txBody>
      <dsp:txXfrm>
        <a:off x="5086823" y="34956"/>
        <a:ext cx="1258937" cy="597163"/>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27335-1EEA-4CDC-B274-F9E99FC6EB90}">
      <dsp:nvSpPr>
        <dsp:cNvPr id="0" name=""/>
        <dsp:cNvSpPr/>
      </dsp:nvSpPr>
      <dsp:spPr>
        <a:xfrm>
          <a:off x="5970038" y="1998319"/>
          <a:ext cx="1236825" cy="429311"/>
        </a:xfrm>
        <a:custGeom>
          <a:avLst/>
          <a:gdLst/>
          <a:ahLst/>
          <a:cxnLst/>
          <a:rect l="0" t="0" r="0" b="0"/>
          <a:pathLst>
            <a:path>
              <a:moveTo>
                <a:pt x="0" y="0"/>
              </a:moveTo>
              <a:lnTo>
                <a:pt x="0" y="214655"/>
              </a:lnTo>
              <a:lnTo>
                <a:pt x="1236825" y="214655"/>
              </a:lnTo>
              <a:lnTo>
                <a:pt x="1236825" y="42931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6B794F9-2D6C-4545-8729-AF303D3854A4}">
      <dsp:nvSpPr>
        <dsp:cNvPr id="0" name=""/>
        <dsp:cNvSpPr/>
      </dsp:nvSpPr>
      <dsp:spPr>
        <a:xfrm>
          <a:off x="4733212" y="1998319"/>
          <a:ext cx="1236825" cy="429311"/>
        </a:xfrm>
        <a:custGeom>
          <a:avLst/>
          <a:gdLst/>
          <a:ahLst/>
          <a:cxnLst/>
          <a:rect l="0" t="0" r="0" b="0"/>
          <a:pathLst>
            <a:path>
              <a:moveTo>
                <a:pt x="1236825" y="0"/>
              </a:moveTo>
              <a:lnTo>
                <a:pt x="1236825" y="214655"/>
              </a:lnTo>
              <a:lnTo>
                <a:pt x="0" y="214655"/>
              </a:lnTo>
              <a:lnTo>
                <a:pt x="0" y="42931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149BD2-C2D4-466B-9972-674F87E2FCB5}">
      <dsp:nvSpPr>
        <dsp:cNvPr id="0" name=""/>
        <dsp:cNvSpPr/>
      </dsp:nvSpPr>
      <dsp:spPr>
        <a:xfrm>
          <a:off x="565" y="976149"/>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Individual</a:t>
          </a:r>
        </a:p>
      </dsp:txBody>
      <dsp:txXfrm>
        <a:off x="50463" y="1026047"/>
        <a:ext cx="1944544" cy="922374"/>
      </dsp:txXfrm>
    </dsp:sp>
    <dsp:sp modelId="{B56534F2-3529-3E40-9D69-1CB31178B7FF}">
      <dsp:nvSpPr>
        <dsp:cNvPr id="0" name=""/>
        <dsp:cNvSpPr/>
      </dsp:nvSpPr>
      <dsp:spPr>
        <a:xfrm>
          <a:off x="2474216" y="976149"/>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Employer</a:t>
          </a:r>
        </a:p>
      </dsp:txBody>
      <dsp:txXfrm>
        <a:off x="2524114" y="1026047"/>
        <a:ext cx="1944544" cy="922374"/>
      </dsp:txXfrm>
    </dsp:sp>
    <dsp:sp modelId="{C359D9DE-EB15-054A-B33D-3B66F532ECC7}">
      <dsp:nvSpPr>
        <dsp:cNvPr id="0" name=""/>
        <dsp:cNvSpPr/>
      </dsp:nvSpPr>
      <dsp:spPr>
        <a:xfrm>
          <a:off x="4947868" y="976149"/>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GOVERNMENT</a:t>
          </a:r>
        </a:p>
      </dsp:txBody>
      <dsp:txXfrm>
        <a:off x="4997766" y="1026047"/>
        <a:ext cx="1944544" cy="922374"/>
      </dsp:txXfrm>
    </dsp:sp>
    <dsp:sp modelId="{A220BE2C-1900-4C2D-AAEC-9FAF67021275}">
      <dsp:nvSpPr>
        <dsp:cNvPr id="0" name=""/>
        <dsp:cNvSpPr/>
      </dsp:nvSpPr>
      <dsp:spPr>
        <a:xfrm>
          <a:off x="3711042" y="2427630"/>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Social security (1935)</a:t>
          </a:r>
        </a:p>
      </dsp:txBody>
      <dsp:txXfrm>
        <a:off x="3760940" y="2477528"/>
        <a:ext cx="1944544" cy="922374"/>
      </dsp:txXfrm>
    </dsp:sp>
    <dsp:sp modelId="{07D68F8F-3DCE-49F2-A3F7-12F0E752FEBB}">
      <dsp:nvSpPr>
        <dsp:cNvPr id="0" name=""/>
        <dsp:cNvSpPr/>
      </dsp:nvSpPr>
      <dsp:spPr>
        <a:xfrm>
          <a:off x="6184694" y="2427630"/>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Federal employees retirement system</a:t>
          </a:r>
        </a:p>
      </dsp:txBody>
      <dsp:txXfrm>
        <a:off x="6234592" y="2477528"/>
        <a:ext cx="1944544" cy="922374"/>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13054-D833-4A8A-A5F1-C2D4CDDAB75B}">
      <dsp:nvSpPr>
        <dsp:cNvPr id="0" name=""/>
        <dsp:cNvSpPr/>
      </dsp:nvSpPr>
      <dsp:spPr>
        <a:xfrm>
          <a:off x="1023" y="1561596"/>
          <a:ext cx="1975648" cy="987824"/>
        </a:xfrm>
        <a:prstGeom prst="roundRect">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Living Will</a:t>
          </a:r>
        </a:p>
      </dsp:txBody>
      <dsp:txXfrm>
        <a:off x="49245" y="1609818"/>
        <a:ext cx="1879204" cy="891380"/>
      </dsp:txXfrm>
    </dsp:sp>
    <dsp:sp modelId="{0908DA35-937B-4055-9641-A73FC2CCDBFF}">
      <dsp:nvSpPr>
        <dsp:cNvPr id="0" name=""/>
        <dsp:cNvSpPr/>
      </dsp:nvSpPr>
      <dsp:spPr>
        <a:xfrm rot="18770822">
          <a:off x="1790765" y="1604417"/>
          <a:ext cx="1162071" cy="50185"/>
        </a:xfrm>
        <a:custGeom>
          <a:avLst/>
          <a:gdLst/>
          <a:ahLst/>
          <a:cxnLst/>
          <a:rect l="0" t="0" r="0" b="0"/>
          <a:pathLst>
            <a:path>
              <a:moveTo>
                <a:pt x="0" y="22412"/>
              </a:moveTo>
              <a:lnTo>
                <a:pt x="1250076" y="22412"/>
              </a:lnTo>
            </a:path>
          </a:pathLst>
        </a:custGeom>
        <a:noFill/>
        <a:ln w="9525" cap="flat" cmpd="sng" algn="ctr">
          <a:solidFill>
            <a:srgbClr val="4F81BD">
              <a:shade val="6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2330744" y="1631052"/>
        <a:ext cx="0" cy="0"/>
      </dsp:txXfrm>
    </dsp:sp>
    <dsp:sp modelId="{9CBFB041-F437-4109-AD74-C70B2FF68A66}">
      <dsp:nvSpPr>
        <dsp:cNvPr id="0" name=""/>
        <dsp:cNvSpPr/>
      </dsp:nvSpPr>
      <dsp:spPr>
        <a:xfrm>
          <a:off x="2766930" y="709598"/>
          <a:ext cx="1975648" cy="987824"/>
        </a:xfrm>
        <a:prstGeom prst="roundRect">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Power of Attorney</a:t>
          </a:r>
        </a:p>
      </dsp:txBody>
      <dsp:txXfrm>
        <a:off x="2815152" y="757820"/>
        <a:ext cx="1879204" cy="891380"/>
      </dsp:txXfrm>
    </dsp:sp>
    <dsp:sp modelId="{468232C9-1920-44B7-BA5B-89029803D351}">
      <dsp:nvSpPr>
        <dsp:cNvPr id="0" name=""/>
        <dsp:cNvSpPr/>
      </dsp:nvSpPr>
      <dsp:spPr>
        <a:xfrm rot="19457599">
          <a:off x="4651105" y="894418"/>
          <a:ext cx="973207" cy="50185"/>
        </a:xfrm>
        <a:custGeom>
          <a:avLst/>
          <a:gdLst/>
          <a:ahLst/>
          <a:cxnLst/>
          <a:rect l="0" t="0" r="0" b="0"/>
          <a:pathLst>
            <a:path>
              <a:moveTo>
                <a:pt x="0" y="22412"/>
              </a:moveTo>
              <a:lnTo>
                <a:pt x="1046909" y="2241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5103752" y="913954"/>
        <a:ext cx="0" cy="0"/>
      </dsp:txXfrm>
    </dsp:sp>
    <dsp:sp modelId="{6E26C6B0-F42B-4C49-AED1-A84CC9B182F6}">
      <dsp:nvSpPr>
        <dsp:cNvPr id="0" name=""/>
        <dsp:cNvSpPr/>
      </dsp:nvSpPr>
      <dsp:spPr>
        <a:xfrm>
          <a:off x="5532838" y="141599"/>
          <a:ext cx="1975648" cy="987824"/>
        </a:xfrm>
        <a:prstGeom prst="roundRect">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Financial decisions</a:t>
          </a:r>
        </a:p>
      </dsp:txBody>
      <dsp:txXfrm>
        <a:off x="5581060" y="189821"/>
        <a:ext cx="1879204" cy="891380"/>
      </dsp:txXfrm>
    </dsp:sp>
    <dsp:sp modelId="{2F333780-8F4C-463E-AC5A-0C4CD7C50E34}">
      <dsp:nvSpPr>
        <dsp:cNvPr id="0" name=""/>
        <dsp:cNvSpPr/>
      </dsp:nvSpPr>
      <dsp:spPr>
        <a:xfrm rot="2142401">
          <a:off x="4651105" y="1462417"/>
          <a:ext cx="973207" cy="50185"/>
        </a:xfrm>
        <a:custGeom>
          <a:avLst/>
          <a:gdLst/>
          <a:ahLst/>
          <a:cxnLst/>
          <a:rect l="0" t="0" r="0" b="0"/>
          <a:pathLst>
            <a:path>
              <a:moveTo>
                <a:pt x="0" y="22412"/>
              </a:moveTo>
              <a:lnTo>
                <a:pt x="1046909" y="2241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5132152" y="1453553"/>
        <a:ext cx="0" cy="0"/>
      </dsp:txXfrm>
    </dsp:sp>
    <dsp:sp modelId="{09168E57-5B63-49A3-A80A-AD94E862090A}">
      <dsp:nvSpPr>
        <dsp:cNvPr id="0" name=""/>
        <dsp:cNvSpPr/>
      </dsp:nvSpPr>
      <dsp:spPr>
        <a:xfrm>
          <a:off x="5532838" y="1277597"/>
          <a:ext cx="1975648" cy="987824"/>
        </a:xfrm>
        <a:prstGeom prst="roundRect">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Legal decisions</a:t>
          </a:r>
        </a:p>
      </dsp:txBody>
      <dsp:txXfrm>
        <a:off x="5581060" y="1325819"/>
        <a:ext cx="1879204" cy="891380"/>
      </dsp:txXfrm>
    </dsp:sp>
    <dsp:sp modelId="{1BBED9BA-52A3-4B30-B3F4-0556EF23ECCD}">
      <dsp:nvSpPr>
        <dsp:cNvPr id="0" name=""/>
        <dsp:cNvSpPr/>
      </dsp:nvSpPr>
      <dsp:spPr>
        <a:xfrm rot="2829178">
          <a:off x="1790765" y="2456415"/>
          <a:ext cx="1162071" cy="50185"/>
        </a:xfrm>
        <a:custGeom>
          <a:avLst/>
          <a:gdLst/>
          <a:ahLst/>
          <a:cxnLst/>
          <a:rect l="0" t="0" r="0" b="0"/>
          <a:pathLst>
            <a:path>
              <a:moveTo>
                <a:pt x="0" y="22412"/>
              </a:moveTo>
              <a:lnTo>
                <a:pt x="1250076" y="22412"/>
              </a:lnTo>
            </a:path>
          </a:pathLst>
        </a:custGeom>
        <a:noFill/>
        <a:ln w="9525" cap="flat" cmpd="sng" algn="ctr">
          <a:solidFill>
            <a:srgbClr val="4F81BD">
              <a:shade val="6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2373344" y="2440451"/>
        <a:ext cx="0" cy="0"/>
      </dsp:txXfrm>
    </dsp:sp>
    <dsp:sp modelId="{CB3C0FD9-6538-4A58-88E5-A37E0AAAB488}">
      <dsp:nvSpPr>
        <dsp:cNvPr id="0" name=""/>
        <dsp:cNvSpPr/>
      </dsp:nvSpPr>
      <dsp:spPr>
        <a:xfrm>
          <a:off x="2766930" y="2413595"/>
          <a:ext cx="1975648" cy="987824"/>
        </a:xfrm>
        <a:prstGeom prst="roundRect">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Health Care Proxy</a:t>
          </a:r>
        </a:p>
      </dsp:txBody>
      <dsp:txXfrm>
        <a:off x="2815152" y="2461817"/>
        <a:ext cx="1879204" cy="891380"/>
      </dsp:txXfrm>
    </dsp:sp>
    <dsp:sp modelId="{3946C46D-0318-4A42-99A0-87826D1E16D8}">
      <dsp:nvSpPr>
        <dsp:cNvPr id="0" name=""/>
        <dsp:cNvSpPr/>
      </dsp:nvSpPr>
      <dsp:spPr>
        <a:xfrm>
          <a:off x="4742579" y="2882414"/>
          <a:ext cx="790259" cy="50185"/>
        </a:xfrm>
        <a:custGeom>
          <a:avLst/>
          <a:gdLst/>
          <a:ahLst/>
          <a:cxnLst/>
          <a:rect l="0" t="0" r="0" b="0"/>
          <a:pathLst>
            <a:path>
              <a:moveTo>
                <a:pt x="0" y="22412"/>
              </a:moveTo>
              <a:lnTo>
                <a:pt x="850106" y="22412"/>
              </a:lnTo>
            </a:path>
          </a:pathLst>
        </a:custGeom>
        <a:noFill/>
        <a:ln w="9525" cap="flat" cmpd="sng" algn="ctr">
          <a:solidFill>
            <a:srgbClr val="4F81BD">
              <a:shade val="80000"/>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a:ea typeface="+mn-ea"/>
            <a:cs typeface="+mn-cs"/>
          </a:endParaRPr>
        </a:p>
      </dsp:txBody>
      <dsp:txXfrm>
        <a:off x="5117952" y="2887750"/>
        <a:ext cx="0" cy="0"/>
      </dsp:txXfrm>
    </dsp:sp>
    <dsp:sp modelId="{7532F0C8-E428-4B81-82DA-9E5171DCDDB4}">
      <dsp:nvSpPr>
        <dsp:cNvPr id="0" name=""/>
        <dsp:cNvSpPr/>
      </dsp:nvSpPr>
      <dsp:spPr>
        <a:xfrm>
          <a:off x="5532838" y="2413595"/>
          <a:ext cx="1975648" cy="987824"/>
        </a:xfrm>
        <a:prstGeom prst="roundRect">
          <a:avLst/>
        </a:prstGeom>
        <a:solidFill>
          <a:srgbClr val="1B2B51"/>
        </a:solidFill>
        <a:ln>
          <a:solidFill>
            <a:srgbClr val="1B2B5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Medical decisions</a:t>
          </a:r>
        </a:p>
      </dsp:txBody>
      <dsp:txXfrm>
        <a:off x="5581060" y="2461817"/>
        <a:ext cx="1879204" cy="89138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A2780-3732-40DD-B804-F124D15B5BA7}">
      <dsp:nvSpPr>
        <dsp:cNvPr id="0" name=""/>
        <dsp:cNvSpPr/>
      </dsp:nvSpPr>
      <dsp:spPr>
        <a:xfrm>
          <a:off x="4114800" y="1688375"/>
          <a:ext cx="2042130" cy="708838"/>
        </a:xfrm>
        <a:custGeom>
          <a:avLst/>
          <a:gdLst/>
          <a:ahLst/>
          <a:cxnLst/>
          <a:rect l="0" t="0" r="0" b="0"/>
          <a:pathLst>
            <a:path>
              <a:moveTo>
                <a:pt x="0" y="0"/>
              </a:moveTo>
              <a:lnTo>
                <a:pt x="0" y="306952"/>
              </a:lnTo>
              <a:lnTo>
                <a:pt x="1768630" y="306952"/>
              </a:lnTo>
              <a:lnTo>
                <a:pt x="1768630" y="61390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6348A9D-E41F-4591-BA94-36FE7092E162}">
      <dsp:nvSpPr>
        <dsp:cNvPr id="0" name=""/>
        <dsp:cNvSpPr/>
      </dsp:nvSpPr>
      <dsp:spPr>
        <a:xfrm>
          <a:off x="2072669" y="1688375"/>
          <a:ext cx="2042130" cy="708838"/>
        </a:xfrm>
        <a:custGeom>
          <a:avLst/>
          <a:gdLst/>
          <a:ahLst/>
          <a:cxnLst/>
          <a:rect l="0" t="0" r="0" b="0"/>
          <a:pathLst>
            <a:path>
              <a:moveTo>
                <a:pt x="1768630" y="0"/>
              </a:moveTo>
              <a:lnTo>
                <a:pt x="1768630" y="306952"/>
              </a:lnTo>
              <a:lnTo>
                <a:pt x="0" y="306952"/>
              </a:lnTo>
              <a:lnTo>
                <a:pt x="0" y="61390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C6A3E3C-C44E-44CD-9E03-A3A54A499906}">
      <dsp:nvSpPr>
        <dsp:cNvPr id="0" name=""/>
        <dsp:cNvSpPr/>
      </dsp:nvSpPr>
      <dsp:spPr>
        <a:xfrm>
          <a:off x="2427089" y="664"/>
          <a:ext cx="3375421" cy="168771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Living</a:t>
          </a:r>
        </a:p>
      </dsp:txBody>
      <dsp:txXfrm>
        <a:off x="2509476" y="83051"/>
        <a:ext cx="3210647" cy="1522936"/>
      </dsp:txXfrm>
    </dsp:sp>
    <dsp:sp modelId="{4789085A-AA49-4DBD-86C7-8653E27DA7B0}">
      <dsp:nvSpPr>
        <dsp:cNvPr id="0" name=""/>
        <dsp:cNvSpPr/>
      </dsp:nvSpPr>
      <dsp:spPr>
        <a:xfrm>
          <a:off x="384958" y="2397214"/>
          <a:ext cx="3375421" cy="168771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Revocable</a:t>
          </a:r>
        </a:p>
      </dsp:txBody>
      <dsp:txXfrm>
        <a:off x="467345" y="2479601"/>
        <a:ext cx="3210647" cy="1522936"/>
      </dsp:txXfrm>
    </dsp:sp>
    <dsp:sp modelId="{652957FE-5266-4577-A9CF-DC8EE62A8798}">
      <dsp:nvSpPr>
        <dsp:cNvPr id="0" name=""/>
        <dsp:cNvSpPr/>
      </dsp:nvSpPr>
      <dsp:spPr>
        <a:xfrm>
          <a:off x="4469219" y="2397214"/>
          <a:ext cx="3375421" cy="168771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cap="all" baseline="0">
              <a:solidFill>
                <a:sysClr val="window" lastClr="FFFFFF"/>
              </a:solidFill>
              <a:latin typeface="Helvetica Neue"/>
              <a:ea typeface="+mn-ea"/>
              <a:cs typeface="+mn-cs"/>
            </a:rPr>
            <a:t>Irrevocable</a:t>
          </a:r>
        </a:p>
      </dsp:txBody>
      <dsp:txXfrm>
        <a:off x="4551606" y="2479601"/>
        <a:ext cx="3210647" cy="152293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93D08-3858-4BCC-A466-244AF7441DA4}">
      <dsp:nvSpPr>
        <dsp:cNvPr id="0" name=""/>
        <dsp:cNvSpPr/>
      </dsp:nvSpPr>
      <dsp:spPr>
        <a:xfrm>
          <a:off x="1093797" y="706"/>
          <a:ext cx="2877145" cy="172628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Individual</a:t>
          </a:r>
        </a:p>
      </dsp:txBody>
      <dsp:txXfrm>
        <a:off x="1178067" y="84976"/>
        <a:ext cx="2708605" cy="1557747"/>
      </dsp:txXfrm>
    </dsp:sp>
    <dsp:sp modelId="{631CBD18-6E0F-8442-A51D-69560BF085C1}">
      <dsp:nvSpPr>
        <dsp:cNvPr id="0" name=""/>
        <dsp:cNvSpPr/>
      </dsp:nvSpPr>
      <dsp:spPr>
        <a:xfrm>
          <a:off x="4258657" y="706"/>
          <a:ext cx="2877145" cy="172628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Employer</a:t>
          </a:r>
        </a:p>
      </dsp:txBody>
      <dsp:txXfrm>
        <a:off x="4342927" y="84976"/>
        <a:ext cx="2708605" cy="1557747"/>
      </dsp:txXfrm>
    </dsp:sp>
    <dsp:sp modelId="{E6544655-C5BA-45DF-8D01-F2DDE54DDA32}">
      <dsp:nvSpPr>
        <dsp:cNvPr id="0" name=""/>
        <dsp:cNvSpPr/>
      </dsp:nvSpPr>
      <dsp:spPr>
        <a:xfrm>
          <a:off x="2676227" y="2014707"/>
          <a:ext cx="2877145" cy="1726287"/>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Government</a:t>
          </a:r>
        </a:p>
      </dsp:txBody>
      <dsp:txXfrm>
        <a:off x="2760497" y="2098977"/>
        <a:ext cx="2708605" cy="1557747"/>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8B442-07A2-2844-A211-53C5922E09E2}">
      <dsp:nvSpPr>
        <dsp:cNvPr id="0" name=""/>
        <dsp:cNvSpPr/>
      </dsp:nvSpPr>
      <dsp:spPr>
        <a:xfrm>
          <a:off x="2104045" y="1805091"/>
          <a:ext cx="223395" cy="2799892"/>
        </a:xfrm>
        <a:custGeom>
          <a:avLst/>
          <a:gdLst/>
          <a:ahLst/>
          <a:cxnLst/>
          <a:rect l="0" t="0" r="0" b="0"/>
          <a:pathLst>
            <a:path>
              <a:moveTo>
                <a:pt x="0" y="0"/>
              </a:moveTo>
              <a:lnTo>
                <a:pt x="0" y="2799892"/>
              </a:lnTo>
              <a:lnTo>
                <a:pt x="223395" y="2799892"/>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6AD42A3-C88B-4E4F-A421-1EC272096DEE}">
      <dsp:nvSpPr>
        <dsp:cNvPr id="0" name=""/>
        <dsp:cNvSpPr/>
      </dsp:nvSpPr>
      <dsp:spPr>
        <a:xfrm>
          <a:off x="2104045" y="1805091"/>
          <a:ext cx="223395" cy="1742486"/>
        </a:xfrm>
        <a:custGeom>
          <a:avLst/>
          <a:gdLst/>
          <a:ahLst/>
          <a:cxnLst/>
          <a:rect l="0" t="0" r="0" b="0"/>
          <a:pathLst>
            <a:path>
              <a:moveTo>
                <a:pt x="0" y="0"/>
              </a:moveTo>
              <a:lnTo>
                <a:pt x="0" y="1742486"/>
              </a:lnTo>
              <a:lnTo>
                <a:pt x="223395" y="174248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AB5EEEA-2A84-D547-A383-360256BF3EFB}">
      <dsp:nvSpPr>
        <dsp:cNvPr id="0" name=""/>
        <dsp:cNvSpPr/>
      </dsp:nvSpPr>
      <dsp:spPr>
        <a:xfrm>
          <a:off x="2104045" y="1805091"/>
          <a:ext cx="223395" cy="685080"/>
        </a:xfrm>
        <a:custGeom>
          <a:avLst/>
          <a:gdLst/>
          <a:ahLst/>
          <a:cxnLst/>
          <a:rect l="0" t="0" r="0" b="0"/>
          <a:pathLst>
            <a:path>
              <a:moveTo>
                <a:pt x="0" y="0"/>
              </a:moveTo>
              <a:lnTo>
                <a:pt x="0" y="685080"/>
              </a:lnTo>
              <a:lnTo>
                <a:pt x="223395" y="68508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21709D5-A3E1-DD42-9DF6-06CDD9BA064C}">
      <dsp:nvSpPr>
        <dsp:cNvPr id="0" name=""/>
        <dsp:cNvSpPr/>
      </dsp:nvSpPr>
      <dsp:spPr>
        <a:xfrm>
          <a:off x="1798737" y="747685"/>
          <a:ext cx="901029" cy="312753"/>
        </a:xfrm>
        <a:custGeom>
          <a:avLst/>
          <a:gdLst/>
          <a:ahLst/>
          <a:cxnLst/>
          <a:rect l="0" t="0" r="0" b="0"/>
          <a:pathLst>
            <a:path>
              <a:moveTo>
                <a:pt x="0" y="0"/>
              </a:moveTo>
              <a:lnTo>
                <a:pt x="0" y="156376"/>
              </a:lnTo>
              <a:lnTo>
                <a:pt x="901029" y="156376"/>
              </a:lnTo>
              <a:lnTo>
                <a:pt x="901029" y="312753"/>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8A5C853-15E6-9B45-8144-2B6C90C3062E}">
      <dsp:nvSpPr>
        <dsp:cNvPr id="0" name=""/>
        <dsp:cNvSpPr/>
      </dsp:nvSpPr>
      <dsp:spPr>
        <a:xfrm>
          <a:off x="301987" y="1805091"/>
          <a:ext cx="223395" cy="1742486"/>
        </a:xfrm>
        <a:custGeom>
          <a:avLst/>
          <a:gdLst/>
          <a:ahLst/>
          <a:cxnLst/>
          <a:rect l="0" t="0" r="0" b="0"/>
          <a:pathLst>
            <a:path>
              <a:moveTo>
                <a:pt x="0" y="0"/>
              </a:moveTo>
              <a:lnTo>
                <a:pt x="0" y="1742486"/>
              </a:lnTo>
              <a:lnTo>
                <a:pt x="223395" y="1742486"/>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8120AA2-8FA3-FE4B-8AE3-839FBC666B85}">
      <dsp:nvSpPr>
        <dsp:cNvPr id="0" name=""/>
        <dsp:cNvSpPr/>
      </dsp:nvSpPr>
      <dsp:spPr>
        <a:xfrm>
          <a:off x="301987" y="1805091"/>
          <a:ext cx="223395" cy="685080"/>
        </a:xfrm>
        <a:custGeom>
          <a:avLst/>
          <a:gdLst/>
          <a:ahLst/>
          <a:cxnLst/>
          <a:rect l="0" t="0" r="0" b="0"/>
          <a:pathLst>
            <a:path>
              <a:moveTo>
                <a:pt x="0" y="0"/>
              </a:moveTo>
              <a:lnTo>
                <a:pt x="0" y="685080"/>
              </a:lnTo>
              <a:lnTo>
                <a:pt x="223395" y="68508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497ED21-B56D-0B46-91A9-183CDFCA9186}">
      <dsp:nvSpPr>
        <dsp:cNvPr id="0" name=""/>
        <dsp:cNvSpPr/>
      </dsp:nvSpPr>
      <dsp:spPr>
        <a:xfrm>
          <a:off x="897708" y="747685"/>
          <a:ext cx="901029" cy="312753"/>
        </a:xfrm>
        <a:custGeom>
          <a:avLst/>
          <a:gdLst/>
          <a:ahLst/>
          <a:cxnLst/>
          <a:rect l="0" t="0" r="0" b="0"/>
          <a:pathLst>
            <a:path>
              <a:moveTo>
                <a:pt x="901029" y="0"/>
              </a:moveTo>
              <a:lnTo>
                <a:pt x="901029" y="156376"/>
              </a:lnTo>
              <a:lnTo>
                <a:pt x="0" y="156376"/>
              </a:lnTo>
              <a:lnTo>
                <a:pt x="0" y="312753"/>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149BD2-C2D4-466B-9972-674F87E2FCB5}">
      <dsp:nvSpPr>
        <dsp:cNvPr id="0" name=""/>
        <dsp:cNvSpPr/>
      </dsp:nvSpPr>
      <dsp:spPr>
        <a:xfrm>
          <a:off x="1054085" y="3033"/>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Individual</a:t>
          </a:r>
        </a:p>
      </dsp:txBody>
      <dsp:txXfrm>
        <a:off x="1090436" y="39384"/>
        <a:ext cx="1416602" cy="671950"/>
      </dsp:txXfrm>
    </dsp:sp>
    <dsp:sp modelId="{E831BD12-09E8-B846-8CA9-01C3B7FCA7D1}">
      <dsp:nvSpPr>
        <dsp:cNvPr id="0" name=""/>
        <dsp:cNvSpPr/>
      </dsp:nvSpPr>
      <dsp:spPr>
        <a:xfrm>
          <a:off x="153056" y="1060439"/>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IRA</a:t>
          </a:r>
        </a:p>
      </dsp:txBody>
      <dsp:txXfrm>
        <a:off x="189407" y="1096790"/>
        <a:ext cx="1416602" cy="671950"/>
      </dsp:txXfrm>
    </dsp:sp>
    <dsp:sp modelId="{2C631487-38AB-CB49-94E2-8AF7A6C3E666}">
      <dsp:nvSpPr>
        <dsp:cNvPr id="0" name=""/>
        <dsp:cNvSpPr/>
      </dsp:nvSpPr>
      <dsp:spPr>
        <a:xfrm>
          <a:off x="525382" y="2117845"/>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Traditional</a:t>
          </a:r>
        </a:p>
      </dsp:txBody>
      <dsp:txXfrm>
        <a:off x="561733" y="2154196"/>
        <a:ext cx="1416602" cy="671950"/>
      </dsp:txXfrm>
    </dsp:sp>
    <dsp:sp modelId="{D3815EA3-A64D-4A45-B4E3-ADC13BB3190E}">
      <dsp:nvSpPr>
        <dsp:cNvPr id="0" name=""/>
        <dsp:cNvSpPr/>
      </dsp:nvSpPr>
      <dsp:spPr>
        <a:xfrm>
          <a:off x="525382" y="3175251"/>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Roth</a:t>
          </a:r>
        </a:p>
      </dsp:txBody>
      <dsp:txXfrm>
        <a:off x="561733" y="3211602"/>
        <a:ext cx="1416602" cy="671950"/>
      </dsp:txXfrm>
    </dsp:sp>
    <dsp:sp modelId="{EF803765-984C-1C4A-98DB-AE799D0584E9}">
      <dsp:nvSpPr>
        <dsp:cNvPr id="0" name=""/>
        <dsp:cNvSpPr/>
      </dsp:nvSpPr>
      <dsp:spPr>
        <a:xfrm>
          <a:off x="1955114" y="1060439"/>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Self-employed</a:t>
          </a:r>
        </a:p>
      </dsp:txBody>
      <dsp:txXfrm>
        <a:off x="1991465" y="1096790"/>
        <a:ext cx="1416602" cy="671950"/>
      </dsp:txXfrm>
    </dsp:sp>
    <dsp:sp modelId="{AB32576D-A59F-5441-BCFC-F3F8E3F44F78}">
      <dsp:nvSpPr>
        <dsp:cNvPr id="0" name=""/>
        <dsp:cNvSpPr/>
      </dsp:nvSpPr>
      <dsp:spPr>
        <a:xfrm>
          <a:off x="2327441" y="2117845"/>
          <a:ext cx="2795766"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Sep</a:t>
          </a:r>
        </a:p>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(Simplified Employee Pension)</a:t>
          </a:r>
        </a:p>
      </dsp:txBody>
      <dsp:txXfrm>
        <a:off x="2363792" y="2154196"/>
        <a:ext cx="2723064" cy="671950"/>
      </dsp:txXfrm>
    </dsp:sp>
    <dsp:sp modelId="{853ED383-70E9-8A45-8399-23CE90EA2577}">
      <dsp:nvSpPr>
        <dsp:cNvPr id="0" name=""/>
        <dsp:cNvSpPr/>
      </dsp:nvSpPr>
      <dsp:spPr>
        <a:xfrm>
          <a:off x="2327441" y="3175251"/>
          <a:ext cx="4949956"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SIMPLE</a:t>
          </a:r>
        </a:p>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(Savings Income MATCH Plan for Employees</a:t>
          </a:r>
        </a:p>
      </dsp:txBody>
      <dsp:txXfrm>
        <a:off x="2363792" y="3211602"/>
        <a:ext cx="4877254" cy="671950"/>
      </dsp:txXfrm>
    </dsp:sp>
    <dsp:sp modelId="{BF0ABB96-25A8-874E-B117-5EA9DF6C456C}">
      <dsp:nvSpPr>
        <dsp:cNvPr id="0" name=""/>
        <dsp:cNvSpPr/>
      </dsp:nvSpPr>
      <dsp:spPr>
        <a:xfrm>
          <a:off x="2327441" y="4232657"/>
          <a:ext cx="5749102"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Keough</a:t>
          </a:r>
        </a:p>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Tax advantaged retirement plan for self-employed)</a:t>
          </a:r>
        </a:p>
      </dsp:txBody>
      <dsp:txXfrm>
        <a:off x="2363792" y="4269008"/>
        <a:ext cx="5676400" cy="671950"/>
      </dsp:txXfrm>
    </dsp:sp>
    <dsp:sp modelId="{4E6E6873-7D0F-574C-8E22-834E0DEDC45A}">
      <dsp:nvSpPr>
        <dsp:cNvPr id="0" name=""/>
        <dsp:cNvSpPr/>
      </dsp:nvSpPr>
      <dsp:spPr>
        <a:xfrm>
          <a:off x="2856144" y="3033"/>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cap="all" baseline="0">
              <a:solidFill>
                <a:sysClr val="window" lastClr="FFFFFF"/>
              </a:solidFill>
              <a:latin typeface="Helvetica Neue"/>
              <a:ea typeface="+mn-ea"/>
              <a:cs typeface="+mn-cs"/>
            </a:rPr>
            <a:t>Employer</a:t>
          </a:r>
        </a:p>
      </dsp:txBody>
      <dsp:txXfrm>
        <a:off x="2892495" y="39384"/>
        <a:ext cx="1416602" cy="671950"/>
      </dsp:txXfrm>
    </dsp:sp>
    <dsp:sp modelId="{C7B93D2F-8D60-E846-8766-643E0999700A}">
      <dsp:nvSpPr>
        <dsp:cNvPr id="0" name=""/>
        <dsp:cNvSpPr/>
      </dsp:nvSpPr>
      <dsp:spPr>
        <a:xfrm>
          <a:off x="4658202" y="3033"/>
          <a:ext cx="1489304" cy="744652"/>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cap="all" baseline="0">
              <a:solidFill>
                <a:sysClr val="window" lastClr="FFFFFF"/>
              </a:solidFill>
              <a:latin typeface="Helvetica Neue"/>
              <a:ea typeface="+mn-ea"/>
              <a:cs typeface="+mn-cs"/>
            </a:rPr>
            <a:t>Government</a:t>
          </a:r>
        </a:p>
      </dsp:txBody>
      <dsp:txXfrm>
        <a:off x="4694553" y="39384"/>
        <a:ext cx="1416602" cy="671950"/>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A5840-316A-CD4A-912A-98AB9DEAA53F}">
      <dsp:nvSpPr>
        <dsp:cNvPr id="0" name=""/>
        <dsp:cNvSpPr/>
      </dsp:nvSpPr>
      <dsp:spPr>
        <a:xfrm>
          <a:off x="4114800" y="664424"/>
          <a:ext cx="800746" cy="277944"/>
        </a:xfrm>
        <a:custGeom>
          <a:avLst/>
          <a:gdLst/>
          <a:ahLst/>
          <a:cxnLst/>
          <a:rect l="0" t="0" r="0" b="0"/>
          <a:pathLst>
            <a:path>
              <a:moveTo>
                <a:pt x="0" y="0"/>
              </a:moveTo>
              <a:lnTo>
                <a:pt x="0" y="138972"/>
              </a:lnTo>
              <a:lnTo>
                <a:pt x="800746" y="138972"/>
              </a:lnTo>
              <a:lnTo>
                <a:pt x="800746" y="27794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1A537A5-8BF8-7346-A431-44072C35ADF0}">
      <dsp:nvSpPr>
        <dsp:cNvPr id="0" name=""/>
        <dsp:cNvSpPr/>
      </dsp:nvSpPr>
      <dsp:spPr>
        <a:xfrm>
          <a:off x="2784635" y="1604143"/>
          <a:ext cx="198532" cy="2488268"/>
        </a:xfrm>
        <a:custGeom>
          <a:avLst/>
          <a:gdLst/>
          <a:ahLst/>
          <a:cxnLst/>
          <a:rect l="0" t="0" r="0" b="0"/>
          <a:pathLst>
            <a:path>
              <a:moveTo>
                <a:pt x="0" y="0"/>
              </a:moveTo>
              <a:lnTo>
                <a:pt x="0" y="2488268"/>
              </a:lnTo>
              <a:lnTo>
                <a:pt x="198532" y="2488268"/>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BC1DA80-1A45-F240-BD4C-97666DA3995E}">
      <dsp:nvSpPr>
        <dsp:cNvPr id="0" name=""/>
        <dsp:cNvSpPr/>
      </dsp:nvSpPr>
      <dsp:spPr>
        <a:xfrm>
          <a:off x="2784635" y="1604143"/>
          <a:ext cx="198532" cy="1548550"/>
        </a:xfrm>
        <a:custGeom>
          <a:avLst/>
          <a:gdLst/>
          <a:ahLst/>
          <a:cxnLst/>
          <a:rect l="0" t="0" r="0" b="0"/>
          <a:pathLst>
            <a:path>
              <a:moveTo>
                <a:pt x="0" y="0"/>
              </a:moveTo>
              <a:lnTo>
                <a:pt x="0" y="1548550"/>
              </a:lnTo>
              <a:lnTo>
                <a:pt x="198532" y="154855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BE8AAA9-3F82-5147-A5B4-C83654E089ED}">
      <dsp:nvSpPr>
        <dsp:cNvPr id="0" name=""/>
        <dsp:cNvSpPr/>
      </dsp:nvSpPr>
      <dsp:spPr>
        <a:xfrm>
          <a:off x="2784635" y="1604143"/>
          <a:ext cx="198532" cy="608831"/>
        </a:xfrm>
        <a:custGeom>
          <a:avLst/>
          <a:gdLst/>
          <a:ahLst/>
          <a:cxnLst/>
          <a:rect l="0" t="0" r="0" b="0"/>
          <a:pathLst>
            <a:path>
              <a:moveTo>
                <a:pt x="0" y="0"/>
              </a:moveTo>
              <a:lnTo>
                <a:pt x="0" y="608831"/>
              </a:lnTo>
              <a:lnTo>
                <a:pt x="198532" y="608831"/>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A091472-76FE-A14B-B0F8-09F4D6025017}">
      <dsp:nvSpPr>
        <dsp:cNvPr id="0" name=""/>
        <dsp:cNvSpPr/>
      </dsp:nvSpPr>
      <dsp:spPr>
        <a:xfrm>
          <a:off x="3314053" y="664424"/>
          <a:ext cx="800746" cy="277944"/>
        </a:xfrm>
        <a:custGeom>
          <a:avLst/>
          <a:gdLst/>
          <a:ahLst/>
          <a:cxnLst/>
          <a:rect l="0" t="0" r="0" b="0"/>
          <a:pathLst>
            <a:path>
              <a:moveTo>
                <a:pt x="800746" y="0"/>
              </a:moveTo>
              <a:lnTo>
                <a:pt x="800746" y="138972"/>
              </a:lnTo>
              <a:lnTo>
                <a:pt x="0" y="138972"/>
              </a:lnTo>
              <a:lnTo>
                <a:pt x="0" y="27794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149BD2-C2D4-466B-9972-674F87E2FCB5}">
      <dsp:nvSpPr>
        <dsp:cNvPr id="0" name=""/>
        <dsp:cNvSpPr/>
      </dsp:nvSpPr>
      <dsp:spPr>
        <a:xfrm>
          <a:off x="1676005" y="0"/>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Individual</a:t>
          </a:r>
        </a:p>
      </dsp:txBody>
      <dsp:txXfrm>
        <a:off x="1708310" y="32305"/>
        <a:ext cx="1258937" cy="597163"/>
      </dsp:txXfrm>
    </dsp:sp>
    <dsp:sp modelId="{B56534F2-3529-3E40-9D69-1CB31178B7FF}">
      <dsp:nvSpPr>
        <dsp:cNvPr id="0" name=""/>
        <dsp:cNvSpPr/>
      </dsp:nvSpPr>
      <dsp:spPr>
        <a:xfrm>
          <a:off x="3453026" y="2651"/>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Employer</a:t>
          </a:r>
        </a:p>
      </dsp:txBody>
      <dsp:txXfrm>
        <a:off x="3485331" y="34956"/>
        <a:ext cx="1258937" cy="597163"/>
      </dsp:txXfrm>
    </dsp:sp>
    <dsp:sp modelId="{DB9F9786-571C-1E43-A6ED-2715634A6124}">
      <dsp:nvSpPr>
        <dsp:cNvPr id="0" name=""/>
        <dsp:cNvSpPr/>
      </dsp:nvSpPr>
      <dsp:spPr>
        <a:xfrm>
          <a:off x="2652280"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Defined Contribution</a:t>
          </a:r>
        </a:p>
      </dsp:txBody>
      <dsp:txXfrm>
        <a:off x="2684585" y="974674"/>
        <a:ext cx="1258937" cy="597163"/>
      </dsp:txXfrm>
    </dsp:sp>
    <dsp:sp modelId="{DCF1D771-3622-7340-8929-0A38FAB281B0}">
      <dsp:nvSpPr>
        <dsp:cNvPr id="0" name=""/>
        <dsp:cNvSpPr/>
      </dsp:nvSpPr>
      <dsp:spPr>
        <a:xfrm>
          <a:off x="2983167" y="1882088"/>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401K</a:t>
          </a:r>
        </a:p>
      </dsp:txBody>
      <dsp:txXfrm>
        <a:off x="3015472" y="1914393"/>
        <a:ext cx="1258937" cy="597163"/>
      </dsp:txXfrm>
    </dsp:sp>
    <dsp:sp modelId="{9740C774-B147-3D46-9721-D103E8AAF761}">
      <dsp:nvSpPr>
        <dsp:cNvPr id="0" name=""/>
        <dsp:cNvSpPr/>
      </dsp:nvSpPr>
      <dsp:spPr>
        <a:xfrm>
          <a:off x="2983167" y="2821806"/>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403B</a:t>
          </a:r>
        </a:p>
      </dsp:txBody>
      <dsp:txXfrm>
        <a:off x="3015472" y="2854111"/>
        <a:ext cx="1258937" cy="597163"/>
      </dsp:txXfrm>
    </dsp:sp>
    <dsp:sp modelId="{A90A28E9-2849-8C4D-9506-AFDF5F598432}">
      <dsp:nvSpPr>
        <dsp:cNvPr id="0" name=""/>
        <dsp:cNvSpPr/>
      </dsp:nvSpPr>
      <dsp:spPr>
        <a:xfrm>
          <a:off x="2983167" y="3761525"/>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457</a:t>
          </a:r>
        </a:p>
      </dsp:txBody>
      <dsp:txXfrm>
        <a:off x="3015472" y="3793830"/>
        <a:ext cx="1258937" cy="597163"/>
      </dsp:txXfrm>
    </dsp:sp>
    <dsp:sp modelId="{360D52E3-7627-8947-9B29-EFCF93D70F4A}">
      <dsp:nvSpPr>
        <dsp:cNvPr id="0" name=""/>
        <dsp:cNvSpPr/>
      </dsp:nvSpPr>
      <dsp:spPr>
        <a:xfrm>
          <a:off x="4253772" y="942369"/>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Defined Benefit</a:t>
          </a:r>
        </a:p>
      </dsp:txBody>
      <dsp:txXfrm>
        <a:off x="4286077" y="974674"/>
        <a:ext cx="1258937" cy="597163"/>
      </dsp:txXfrm>
    </dsp:sp>
    <dsp:sp modelId="{C359D9DE-EB15-054A-B33D-3B66F532ECC7}">
      <dsp:nvSpPr>
        <dsp:cNvPr id="0" name=""/>
        <dsp:cNvSpPr/>
      </dsp:nvSpPr>
      <dsp:spPr>
        <a:xfrm>
          <a:off x="5054518" y="2651"/>
          <a:ext cx="1323547" cy="661773"/>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cap="all" baseline="0">
              <a:solidFill>
                <a:sysClr val="window" lastClr="FFFFFF"/>
              </a:solidFill>
              <a:latin typeface="Helvetica Neue"/>
              <a:ea typeface="+mn-ea"/>
              <a:cs typeface="+mn-cs"/>
            </a:rPr>
            <a:t>GOVERNMENT</a:t>
          </a:r>
        </a:p>
      </dsp:txBody>
      <dsp:txXfrm>
        <a:off x="5086823" y="34956"/>
        <a:ext cx="1258937" cy="597163"/>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27335-1EEA-4CDC-B274-F9E99FC6EB90}">
      <dsp:nvSpPr>
        <dsp:cNvPr id="0" name=""/>
        <dsp:cNvSpPr/>
      </dsp:nvSpPr>
      <dsp:spPr>
        <a:xfrm>
          <a:off x="5970038" y="1998319"/>
          <a:ext cx="1236825" cy="429311"/>
        </a:xfrm>
        <a:custGeom>
          <a:avLst/>
          <a:gdLst/>
          <a:ahLst/>
          <a:cxnLst/>
          <a:rect l="0" t="0" r="0" b="0"/>
          <a:pathLst>
            <a:path>
              <a:moveTo>
                <a:pt x="0" y="0"/>
              </a:moveTo>
              <a:lnTo>
                <a:pt x="0" y="214655"/>
              </a:lnTo>
              <a:lnTo>
                <a:pt x="1236825" y="214655"/>
              </a:lnTo>
              <a:lnTo>
                <a:pt x="1236825" y="42931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6B794F9-2D6C-4545-8729-AF303D3854A4}">
      <dsp:nvSpPr>
        <dsp:cNvPr id="0" name=""/>
        <dsp:cNvSpPr/>
      </dsp:nvSpPr>
      <dsp:spPr>
        <a:xfrm>
          <a:off x="4733212" y="1998319"/>
          <a:ext cx="1236825" cy="429311"/>
        </a:xfrm>
        <a:custGeom>
          <a:avLst/>
          <a:gdLst/>
          <a:ahLst/>
          <a:cxnLst/>
          <a:rect l="0" t="0" r="0" b="0"/>
          <a:pathLst>
            <a:path>
              <a:moveTo>
                <a:pt x="1236825" y="0"/>
              </a:moveTo>
              <a:lnTo>
                <a:pt x="1236825" y="214655"/>
              </a:lnTo>
              <a:lnTo>
                <a:pt x="0" y="214655"/>
              </a:lnTo>
              <a:lnTo>
                <a:pt x="0" y="429311"/>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0149BD2-C2D4-466B-9972-674F87E2FCB5}">
      <dsp:nvSpPr>
        <dsp:cNvPr id="0" name=""/>
        <dsp:cNvSpPr/>
      </dsp:nvSpPr>
      <dsp:spPr>
        <a:xfrm>
          <a:off x="565" y="976149"/>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Individual</a:t>
          </a:r>
        </a:p>
      </dsp:txBody>
      <dsp:txXfrm>
        <a:off x="50463" y="1026047"/>
        <a:ext cx="1944544" cy="922374"/>
      </dsp:txXfrm>
    </dsp:sp>
    <dsp:sp modelId="{B56534F2-3529-3E40-9D69-1CB31178B7FF}">
      <dsp:nvSpPr>
        <dsp:cNvPr id="0" name=""/>
        <dsp:cNvSpPr/>
      </dsp:nvSpPr>
      <dsp:spPr>
        <a:xfrm>
          <a:off x="2474216" y="976149"/>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Employer</a:t>
          </a:r>
        </a:p>
      </dsp:txBody>
      <dsp:txXfrm>
        <a:off x="2524114" y="1026047"/>
        <a:ext cx="1944544" cy="922374"/>
      </dsp:txXfrm>
    </dsp:sp>
    <dsp:sp modelId="{C359D9DE-EB15-054A-B33D-3B66F532ECC7}">
      <dsp:nvSpPr>
        <dsp:cNvPr id="0" name=""/>
        <dsp:cNvSpPr/>
      </dsp:nvSpPr>
      <dsp:spPr>
        <a:xfrm>
          <a:off x="4947868" y="976149"/>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GOVERNMENT</a:t>
          </a:r>
        </a:p>
      </dsp:txBody>
      <dsp:txXfrm>
        <a:off x="4997766" y="1026047"/>
        <a:ext cx="1944544" cy="922374"/>
      </dsp:txXfrm>
    </dsp:sp>
    <dsp:sp modelId="{A220BE2C-1900-4C2D-AAEC-9FAF67021275}">
      <dsp:nvSpPr>
        <dsp:cNvPr id="0" name=""/>
        <dsp:cNvSpPr/>
      </dsp:nvSpPr>
      <dsp:spPr>
        <a:xfrm>
          <a:off x="3711042" y="2427630"/>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Social security (1935)</a:t>
          </a:r>
        </a:p>
      </dsp:txBody>
      <dsp:txXfrm>
        <a:off x="3760940" y="2477528"/>
        <a:ext cx="1944544" cy="922374"/>
      </dsp:txXfrm>
    </dsp:sp>
    <dsp:sp modelId="{07D68F8F-3DCE-49F2-A3F7-12F0E752FEBB}">
      <dsp:nvSpPr>
        <dsp:cNvPr id="0" name=""/>
        <dsp:cNvSpPr/>
      </dsp:nvSpPr>
      <dsp:spPr>
        <a:xfrm>
          <a:off x="6184694" y="2427630"/>
          <a:ext cx="2044340" cy="1022170"/>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cap="all" baseline="0">
              <a:solidFill>
                <a:sysClr val="window" lastClr="FFFFFF"/>
              </a:solidFill>
              <a:latin typeface="Helvetica Neue"/>
              <a:ea typeface="+mn-ea"/>
              <a:cs typeface="+mn-cs"/>
            </a:rPr>
            <a:t>Federal employees retirement system</a:t>
          </a:r>
        </a:p>
      </dsp:txBody>
      <dsp:txXfrm>
        <a:off x="6234592" y="2477528"/>
        <a:ext cx="1944544" cy="9223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D023E-0D59-406F-85B1-CF8592102703}">
      <dsp:nvSpPr>
        <dsp:cNvPr id="0" name=""/>
        <dsp:cNvSpPr/>
      </dsp:nvSpPr>
      <dsp:spPr>
        <a:xfrm>
          <a:off x="4114799" y="1960345"/>
          <a:ext cx="2911251" cy="505258"/>
        </a:xfrm>
        <a:custGeom>
          <a:avLst/>
          <a:gdLst/>
          <a:ahLst/>
          <a:cxnLst/>
          <a:rect l="0" t="0" r="0" b="0"/>
          <a:pathLst>
            <a:path>
              <a:moveTo>
                <a:pt x="0" y="0"/>
              </a:moveTo>
              <a:lnTo>
                <a:pt x="0" y="252629"/>
              </a:lnTo>
              <a:lnTo>
                <a:pt x="2911251" y="252629"/>
              </a:lnTo>
              <a:lnTo>
                <a:pt x="2911251" y="50525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1F921A7-39B2-4FF7-9F86-B1CE030AB24D}">
      <dsp:nvSpPr>
        <dsp:cNvPr id="0" name=""/>
        <dsp:cNvSpPr/>
      </dsp:nvSpPr>
      <dsp:spPr>
        <a:xfrm>
          <a:off x="4069079" y="1960345"/>
          <a:ext cx="91440" cy="505258"/>
        </a:xfrm>
        <a:custGeom>
          <a:avLst/>
          <a:gdLst/>
          <a:ahLst/>
          <a:cxnLst/>
          <a:rect l="0" t="0" r="0" b="0"/>
          <a:pathLst>
            <a:path>
              <a:moveTo>
                <a:pt x="45720" y="0"/>
              </a:moveTo>
              <a:lnTo>
                <a:pt x="45720" y="50525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511402A-BB4C-41B6-A06D-83C46CA2A01E}">
      <dsp:nvSpPr>
        <dsp:cNvPr id="0" name=""/>
        <dsp:cNvSpPr/>
      </dsp:nvSpPr>
      <dsp:spPr>
        <a:xfrm>
          <a:off x="1203548" y="1960345"/>
          <a:ext cx="2911251" cy="505258"/>
        </a:xfrm>
        <a:custGeom>
          <a:avLst/>
          <a:gdLst/>
          <a:ahLst/>
          <a:cxnLst/>
          <a:rect l="0" t="0" r="0" b="0"/>
          <a:pathLst>
            <a:path>
              <a:moveTo>
                <a:pt x="2911251" y="0"/>
              </a:moveTo>
              <a:lnTo>
                <a:pt x="2911251" y="252629"/>
              </a:lnTo>
              <a:lnTo>
                <a:pt x="0" y="252629"/>
              </a:lnTo>
              <a:lnTo>
                <a:pt x="0" y="505258"/>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A751F64-591B-406C-8C90-C7B9FAA2D346}">
      <dsp:nvSpPr>
        <dsp:cNvPr id="0" name=""/>
        <dsp:cNvSpPr/>
      </dsp:nvSpPr>
      <dsp:spPr>
        <a:xfrm>
          <a:off x="2911803" y="757349"/>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cap="all" baseline="0">
              <a:solidFill>
                <a:sysClr val="window" lastClr="FFFFFF"/>
              </a:solidFill>
              <a:latin typeface="Helvetica Neue"/>
              <a:ea typeface="+mn-ea"/>
              <a:cs typeface="+mn-cs"/>
            </a:rPr>
            <a:t>Uses of debt</a:t>
          </a:r>
        </a:p>
      </dsp:txBody>
      <dsp:txXfrm>
        <a:off x="2970528" y="816074"/>
        <a:ext cx="2288542" cy="1085546"/>
      </dsp:txXfrm>
    </dsp:sp>
    <dsp:sp modelId="{0D5A31D7-2A2B-471A-8995-AF8EFA44DF15}">
      <dsp:nvSpPr>
        <dsp:cNvPr id="0" name=""/>
        <dsp:cNvSpPr/>
      </dsp:nvSpPr>
      <dsp:spPr>
        <a:xfrm>
          <a:off x="552" y="2465604"/>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cap="all" baseline="0">
              <a:solidFill>
                <a:sysClr val="window" lastClr="FFFFFF"/>
              </a:solidFill>
              <a:latin typeface="Helvetica Neue"/>
              <a:ea typeface="+mn-ea"/>
              <a:cs typeface="+mn-cs"/>
            </a:rPr>
            <a:t>Reduce time</a:t>
          </a:r>
        </a:p>
      </dsp:txBody>
      <dsp:txXfrm>
        <a:off x="59277" y="2524329"/>
        <a:ext cx="2288542" cy="1085546"/>
      </dsp:txXfrm>
    </dsp:sp>
    <dsp:sp modelId="{AE33CE6A-E8D5-42CD-AE92-353EB54A674D}">
      <dsp:nvSpPr>
        <dsp:cNvPr id="0" name=""/>
        <dsp:cNvSpPr/>
      </dsp:nvSpPr>
      <dsp:spPr>
        <a:xfrm>
          <a:off x="2911803" y="2465604"/>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cap="all" baseline="0">
              <a:solidFill>
                <a:sysClr val="window" lastClr="FFFFFF"/>
              </a:solidFill>
              <a:latin typeface="Helvetica Neue"/>
              <a:ea typeface="+mn-ea"/>
              <a:cs typeface="+mn-cs"/>
            </a:rPr>
            <a:t>Reduce expenses</a:t>
          </a:r>
        </a:p>
      </dsp:txBody>
      <dsp:txXfrm>
        <a:off x="2970528" y="2524329"/>
        <a:ext cx="2288542" cy="1085546"/>
      </dsp:txXfrm>
    </dsp:sp>
    <dsp:sp modelId="{EDA6BAE6-6F4B-4F44-8390-AAD62B67B7C7}">
      <dsp:nvSpPr>
        <dsp:cNvPr id="0" name=""/>
        <dsp:cNvSpPr/>
      </dsp:nvSpPr>
      <dsp:spPr>
        <a:xfrm>
          <a:off x="5823054" y="2465604"/>
          <a:ext cx="2405992" cy="1202996"/>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cap="all" baseline="0">
              <a:solidFill>
                <a:sysClr val="window" lastClr="FFFFFF"/>
              </a:solidFill>
              <a:latin typeface="Helvetica Neue"/>
              <a:ea typeface="+mn-ea"/>
              <a:cs typeface="+mn-cs"/>
            </a:rPr>
            <a:t>Increase income</a:t>
          </a:r>
        </a:p>
      </dsp:txBody>
      <dsp:txXfrm>
        <a:off x="5881779" y="2524329"/>
        <a:ext cx="2288542" cy="108554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39FA3-3A24-40C9-88C0-A73460968787}">
      <dsp:nvSpPr>
        <dsp:cNvPr id="0" name=""/>
        <dsp:cNvSpPr/>
      </dsp:nvSpPr>
      <dsp:spPr>
        <a:xfrm>
          <a:off x="6147304" y="1950613"/>
          <a:ext cx="1054352" cy="365973"/>
        </a:xfrm>
        <a:custGeom>
          <a:avLst/>
          <a:gdLst/>
          <a:ahLst/>
          <a:cxnLst/>
          <a:rect l="0" t="0" r="0" b="0"/>
          <a:pathLst>
            <a:path>
              <a:moveTo>
                <a:pt x="0" y="0"/>
              </a:moveTo>
              <a:lnTo>
                <a:pt x="0" y="182986"/>
              </a:lnTo>
              <a:lnTo>
                <a:pt x="1054352" y="182986"/>
              </a:lnTo>
              <a:lnTo>
                <a:pt x="1054352" y="365973"/>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DF965FE-C8D7-4600-A9BD-C340BFB916C6}">
      <dsp:nvSpPr>
        <dsp:cNvPr id="0" name=""/>
        <dsp:cNvSpPr/>
      </dsp:nvSpPr>
      <dsp:spPr>
        <a:xfrm>
          <a:off x="5092952" y="1950613"/>
          <a:ext cx="1054352" cy="365973"/>
        </a:xfrm>
        <a:custGeom>
          <a:avLst/>
          <a:gdLst/>
          <a:ahLst/>
          <a:cxnLst/>
          <a:rect l="0" t="0" r="0" b="0"/>
          <a:pathLst>
            <a:path>
              <a:moveTo>
                <a:pt x="1054352" y="0"/>
              </a:moveTo>
              <a:lnTo>
                <a:pt x="1054352" y="182986"/>
              </a:lnTo>
              <a:lnTo>
                <a:pt x="0" y="182986"/>
              </a:lnTo>
              <a:lnTo>
                <a:pt x="0" y="365973"/>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CD82400-3395-4AD8-8C95-D84BE2ABD9E9}">
      <dsp:nvSpPr>
        <dsp:cNvPr id="0" name=""/>
        <dsp:cNvSpPr/>
      </dsp:nvSpPr>
      <dsp:spPr>
        <a:xfrm>
          <a:off x="1929895" y="1950613"/>
          <a:ext cx="1054352" cy="365973"/>
        </a:xfrm>
        <a:custGeom>
          <a:avLst/>
          <a:gdLst/>
          <a:ahLst/>
          <a:cxnLst/>
          <a:rect l="0" t="0" r="0" b="0"/>
          <a:pathLst>
            <a:path>
              <a:moveTo>
                <a:pt x="0" y="0"/>
              </a:moveTo>
              <a:lnTo>
                <a:pt x="0" y="182986"/>
              </a:lnTo>
              <a:lnTo>
                <a:pt x="1054352" y="182986"/>
              </a:lnTo>
              <a:lnTo>
                <a:pt x="1054352" y="365973"/>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B1DCAAE-7915-432A-9DAE-F9384A71F86C}">
      <dsp:nvSpPr>
        <dsp:cNvPr id="0" name=""/>
        <dsp:cNvSpPr/>
      </dsp:nvSpPr>
      <dsp:spPr>
        <a:xfrm>
          <a:off x="875543" y="1950613"/>
          <a:ext cx="1054352" cy="365973"/>
        </a:xfrm>
        <a:custGeom>
          <a:avLst/>
          <a:gdLst/>
          <a:ahLst/>
          <a:cxnLst/>
          <a:rect l="0" t="0" r="0" b="0"/>
          <a:pathLst>
            <a:path>
              <a:moveTo>
                <a:pt x="1054352" y="0"/>
              </a:moveTo>
              <a:lnTo>
                <a:pt x="1054352" y="182986"/>
              </a:lnTo>
              <a:lnTo>
                <a:pt x="0" y="182986"/>
              </a:lnTo>
              <a:lnTo>
                <a:pt x="0" y="365973"/>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596A9B6-808F-4769-B276-03282F711415}">
      <dsp:nvSpPr>
        <dsp:cNvPr id="0" name=""/>
        <dsp:cNvSpPr/>
      </dsp:nvSpPr>
      <dsp:spPr>
        <a:xfrm>
          <a:off x="1058530" y="1079247"/>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Employer</a:t>
          </a:r>
        </a:p>
      </dsp:txBody>
      <dsp:txXfrm>
        <a:off x="1101067" y="1121784"/>
        <a:ext cx="1657656" cy="786291"/>
      </dsp:txXfrm>
    </dsp:sp>
    <dsp:sp modelId="{4249BA27-B9D0-4424-9A34-CA261F51E9C5}">
      <dsp:nvSpPr>
        <dsp:cNvPr id="0" name=""/>
        <dsp:cNvSpPr/>
      </dsp:nvSpPr>
      <dsp:spPr>
        <a:xfrm>
          <a:off x="4178" y="2316586"/>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Lay off (temporary)</a:t>
          </a:r>
        </a:p>
      </dsp:txBody>
      <dsp:txXfrm>
        <a:off x="46715" y="2359123"/>
        <a:ext cx="1657656" cy="786291"/>
      </dsp:txXfrm>
    </dsp:sp>
    <dsp:sp modelId="{273B393F-9B6D-4383-BCFA-433D966D6837}">
      <dsp:nvSpPr>
        <dsp:cNvPr id="0" name=""/>
        <dsp:cNvSpPr/>
      </dsp:nvSpPr>
      <dsp:spPr>
        <a:xfrm>
          <a:off x="2112882" y="2316586"/>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Terminate (permanent)</a:t>
          </a:r>
        </a:p>
      </dsp:txBody>
      <dsp:txXfrm>
        <a:off x="2155419" y="2359123"/>
        <a:ext cx="1657656" cy="786291"/>
      </dsp:txXfrm>
    </dsp:sp>
    <dsp:sp modelId="{0E833617-7742-4FDE-B11A-408A9C881039}">
      <dsp:nvSpPr>
        <dsp:cNvPr id="0" name=""/>
        <dsp:cNvSpPr/>
      </dsp:nvSpPr>
      <dsp:spPr>
        <a:xfrm>
          <a:off x="5275938" y="1079247"/>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Accident, Illness, Disability</a:t>
          </a:r>
        </a:p>
      </dsp:txBody>
      <dsp:txXfrm>
        <a:off x="5318475" y="1121784"/>
        <a:ext cx="1657656" cy="786291"/>
      </dsp:txXfrm>
    </dsp:sp>
    <dsp:sp modelId="{BDFDAAAB-2125-4967-AEC5-FFE8A33AC83C}">
      <dsp:nvSpPr>
        <dsp:cNvPr id="0" name=""/>
        <dsp:cNvSpPr/>
      </dsp:nvSpPr>
      <dsp:spPr>
        <a:xfrm>
          <a:off x="4221586" y="2316586"/>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Temporary</a:t>
          </a:r>
        </a:p>
      </dsp:txBody>
      <dsp:txXfrm>
        <a:off x="4264123" y="2359123"/>
        <a:ext cx="1657656" cy="786291"/>
      </dsp:txXfrm>
    </dsp:sp>
    <dsp:sp modelId="{7180C3C5-B12A-461F-96AB-5D8CD3F53025}">
      <dsp:nvSpPr>
        <dsp:cNvPr id="0" name=""/>
        <dsp:cNvSpPr/>
      </dsp:nvSpPr>
      <dsp:spPr>
        <a:xfrm>
          <a:off x="6330291" y="2316586"/>
          <a:ext cx="1742730" cy="871365"/>
        </a:xfrm>
        <a:prstGeom prst="roundRect">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cap="all" baseline="0">
              <a:solidFill>
                <a:sysClr val="window" lastClr="FFFFFF"/>
              </a:solidFill>
              <a:latin typeface="Helvetica Neue"/>
              <a:ea typeface="+mn-ea"/>
              <a:cs typeface="+mn-cs"/>
            </a:rPr>
            <a:t>Permanent</a:t>
          </a:r>
        </a:p>
      </dsp:txBody>
      <dsp:txXfrm>
        <a:off x="6372828" y="2359123"/>
        <a:ext cx="1657656" cy="786291"/>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FE7AD-1D01-410B-AA1B-8638994C3DF7}">
      <dsp:nvSpPr>
        <dsp:cNvPr id="0" name=""/>
        <dsp:cNvSpPr/>
      </dsp:nvSpPr>
      <dsp:spPr>
        <a:xfrm>
          <a:off x="3810837" y="485030"/>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Employer</a:t>
          </a:r>
        </a:p>
      </dsp:txBody>
      <dsp:txXfrm>
        <a:off x="3836250" y="510443"/>
        <a:ext cx="1250675" cy="816841"/>
      </dsp:txXfrm>
    </dsp:sp>
    <dsp:sp modelId="{09960E29-FE0A-4C5D-A3E2-30864DA595F2}">
      <dsp:nvSpPr>
        <dsp:cNvPr id="0" name=""/>
        <dsp:cNvSpPr/>
      </dsp:nvSpPr>
      <dsp:spPr>
        <a:xfrm>
          <a:off x="2346647" y="1352698"/>
          <a:ext cx="2114940" cy="347067"/>
        </a:xfrm>
        <a:custGeom>
          <a:avLst/>
          <a:gdLst/>
          <a:ahLst/>
          <a:cxnLst/>
          <a:rect l="0" t="0" r="0" b="0"/>
          <a:pathLst>
            <a:path>
              <a:moveTo>
                <a:pt x="2114940" y="0"/>
              </a:moveTo>
              <a:lnTo>
                <a:pt x="2114940" y="173533"/>
              </a:lnTo>
              <a:lnTo>
                <a:pt x="0" y="173533"/>
              </a:lnTo>
              <a:lnTo>
                <a:pt x="0" y="347067"/>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2E0A5F0-9E33-4C35-A4CE-20EC37CD29C0}">
      <dsp:nvSpPr>
        <dsp:cNvPr id="0" name=""/>
        <dsp:cNvSpPr/>
      </dsp:nvSpPr>
      <dsp:spPr>
        <a:xfrm>
          <a:off x="1695896" y="1699766"/>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Lay off (temporary)</a:t>
          </a:r>
        </a:p>
      </dsp:txBody>
      <dsp:txXfrm>
        <a:off x="1721309" y="1725179"/>
        <a:ext cx="1250675" cy="816841"/>
      </dsp:txXfrm>
    </dsp:sp>
    <dsp:sp modelId="{6B9DBAF8-98A8-464B-B4D0-29B6A35EFF1C}">
      <dsp:nvSpPr>
        <dsp:cNvPr id="0" name=""/>
        <dsp:cNvSpPr/>
      </dsp:nvSpPr>
      <dsp:spPr>
        <a:xfrm>
          <a:off x="654694" y="2567433"/>
          <a:ext cx="1691952" cy="347067"/>
        </a:xfrm>
        <a:custGeom>
          <a:avLst/>
          <a:gdLst/>
          <a:ahLst/>
          <a:cxnLst/>
          <a:rect l="0" t="0" r="0" b="0"/>
          <a:pathLst>
            <a:path>
              <a:moveTo>
                <a:pt x="1691952" y="0"/>
              </a:moveTo>
              <a:lnTo>
                <a:pt x="1691952" y="173533"/>
              </a:lnTo>
              <a:lnTo>
                <a:pt x="0" y="173533"/>
              </a:lnTo>
              <a:lnTo>
                <a:pt x="0" y="347067"/>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796E164-319E-47A3-B65D-B8BFEBFAC64D}">
      <dsp:nvSpPr>
        <dsp:cNvPr id="0" name=""/>
        <dsp:cNvSpPr/>
      </dsp:nvSpPr>
      <dsp:spPr>
        <a:xfrm>
          <a:off x="3943"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Company</a:t>
          </a:r>
        </a:p>
      </dsp:txBody>
      <dsp:txXfrm>
        <a:off x="29356" y="2939914"/>
        <a:ext cx="1250675" cy="816841"/>
      </dsp:txXfrm>
    </dsp:sp>
    <dsp:sp modelId="{9559F5B6-9F23-4A1A-B4D8-35FD2D2469DE}">
      <dsp:nvSpPr>
        <dsp:cNvPr id="0" name=""/>
        <dsp:cNvSpPr/>
      </dsp:nvSpPr>
      <dsp:spPr>
        <a:xfrm>
          <a:off x="2300927" y="2567433"/>
          <a:ext cx="91440" cy="347067"/>
        </a:xfrm>
        <a:custGeom>
          <a:avLst/>
          <a:gdLst/>
          <a:ahLst/>
          <a:cxnLst/>
          <a:rect l="0" t="0" r="0" b="0"/>
          <a:pathLst>
            <a:path>
              <a:moveTo>
                <a:pt x="45720" y="0"/>
              </a:moveTo>
              <a:lnTo>
                <a:pt x="45720" y="347067"/>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4F18273-4640-4281-BD6A-6EFBCD3BA39A}">
      <dsp:nvSpPr>
        <dsp:cNvPr id="0" name=""/>
        <dsp:cNvSpPr/>
      </dsp:nvSpPr>
      <dsp:spPr>
        <a:xfrm>
          <a:off x="1695896"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Industry</a:t>
          </a:r>
        </a:p>
      </dsp:txBody>
      <dsp:txXfrm>
        <a:off x="1721309" y="2939914"/>
        <a:ext cx="1250675" cy="816841"/>
      </dsp:txXfrm>
    </dsp:sp>
    <dsp:sp modelId="{E2D9772A-A961-47F1-B370-51869AF2582E}">
      <dsp:nvSpPr>
        <dsp:cNvPr id="0" name=""/>
        <dsp:cNvSpPr/>
      </dsp:nvSpPr>
      <dsp:spPr>
        <a:xfrm>
          <a:off x="2346647" y="2567433"/>
          <a:ext cx="1691952" cy="347067"/>
        </a:xfrm>
        <a:custGeom>
          <a:avLst/>
          <a:gdLst/>
          <a:ahLst/>
          <a:cxnLst/>
          <a:rect l="0" t="0" r="0" b="0"/>
          <a:pathLst>
            <a:path>
              <a:moveTo>
                <a:pt x="0" y="0"/>
              </a:moveTo>
              <a:lnTo>
                <a:pt x="0" y="173533"/>
              </a:lnTo>
              <a:lnTo>
                <a:pt x="1691952" y="173533"/>
              </a:lnTo>
              <a:lnTo>
                <a:pt x="1691952" y="347067"/>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A1F64E0-90F3-4B03-AACE-450E6CFAC644}">
      <dsp:nvSpPr>
        <dsp:cNvPr id="0" name=""/>
        <dsp:cNvSpPr/>
      </dsp:nvSpPr>
      <dsp:spPr>
        <a:xfrm>
          <a:off x="3387849"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Economy</a:t>
          </a:r>
        </a:p>
      </dsp:txBody>
      <dsp:txXfrm>
        <a:off x="3413262" y="2939914"/>
        <a:ext cx="1250675" cy="816841"/>
      </dsp:txXfrm>
    </dsp:sp>
    <dsp:sp modelId="{F0B5E25F-E9E2-404A-BF2C-F6B27215D0A1}">
      <dsp:nvSpPr>
        <dsp:cNvPr id="0" name=""/>
        <dsp:cNvSpPr/>
      </dsp:nvSpPr>
      <dsp:spPr>
        <a:xfrm>
          <a:off x="4461588" y="1352698"/>
          <a:ext cx="2114940" cy="347067"/>
        </a:xfrm>
        <a:custGeom>
          <a:avLst/>
          <a:gdLst/>
          <a:ahLst/>
          <a:cxnLst/>
          <a:rect l="0" t="0" r="0" b="0"/>
          <a:pathLst>
            <a:path>
              <a:moveTo>
                <a:pt x="0" y="0"/>
              </a:moveTo>
              <a:lnTo>
                <a:pt x="0" y="173533"/>
              </a:lnTo>
              <a:lnTo>
                <a:pt x="2114940" y="173533"/>
              </a:lnTo>
              <a:lnTo>
                <a:pt x="2114940" y="347067"/>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345AC3C-36DA-4CD6-B4FC-A7E2A568ED2D}">
      <dsp:nvSpPr>
        <dsp:cNvPr id="0" name=""/>
        <dsp:cNvSpPr/>
      </dsp:nvSpPr>
      <dsp:spPr>
        <a:xfrm>
          <a:off x="5925777" y="1699766"/>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Terminate (permanent)</a:t>
          </a:r>
        </a:p>
      </dsp:txBody>
      <dsp:txXfrm>
        <a:off x="5951190" y="1725179"/>
        <a:ext cx="1250675" cy="816841"/>
      </dsp:txXfrm>
    </dsp:sp>
    <dsp:sp modelId="{A97345EA-8347-48E7-BC52-CC60F64CAFBD}">
      <dsp:nvSpPr>
        <dsp:cNvPr id="0" name=""/>
        <dsp:cNvSpPr/>
      </dsp:nvSpPr>
      <dsp:spPr>
        <a:xfrm>
          <a:off x="5730552" y="2567433"/>
          <a:ext cx="845976" cy="347067"/>
        </a:xfrm>
        <a:custGeom>
          <a:avLst/>
          <a:gdLst/>
          <a:ahLst/>
          <a:cxnLst/>
          <a:rect l="0" t="0" r="0" b="0"/>
          <a:pathLst>
            <a:path>
              <a:moveTo>
                <a:pt x="845976" y="0"/>
              </a:moveTo>
              <a:lnTo>
                <a:pt x="845976" y="173533"/>
              </a:lnTo>
              <a:lnTo>
                <a:pt x="0" y="173533"/>
              </a:lnTo>
              <a:lnTo>
                <a:pt x="0" y="347067"/>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25325F6-1159-45F5-A35C-21E8094736DD}">
      <dsp:nvSpPr>
        <dsp:cNvPr id="0" name=""/>
        <dsp:cNvSpPr/>
      </dsp:nvSpPr>
      <dsp:spPr>
        <a:xfrm>
          <a:off x="5079801"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err="1">
              <a:solidFill>
                <a:sysClr val="window" lastClr="FFFFFF"/>
              </a:solidFill>
              <a:latin typeface="Helvetica Neue"/>
              <a:ea typeface="+mn-ea"/>
              <a:cs typeface="+mn-cs"/>
            </a:rPr>
            <a:t>Obsol</a:t>
          </a:r>
          <a:r>
            <a:rPr lang="en-US" sz="1300" kern="1200" cap="all" baseline="0">
              <a:solidFill>
                <a:sysClr val="window" lastClr="FFFFFF"/>
              </a:solidFill>
              <a:latin typeface="Helvetica Neue"/>
              <a:ea typeface="+mn-ea"/>
              <a:cs typeface="+mn-cs"/>
            </a:rPr>
            <a:t>-</a:t>
          </a:r>
        </a:p>
        <a:p>
          <a:pPr marL="0" lvl="0" indent="0" algn="ctr" defTabSz="577850">
            <a:lnSpc>
              <a:spcPct val="90000"/>
            </a:lnSpc>
            <a:spcBef>
              <a:spcPct val="0"/>
            </a:spcBef>
            <a:spcAft>
              <a:spcPct val="35000"/>
            </a:spcAft>
            <a:buNone/>
          </a:pPr>
          <a:r>
            <a:rPr lang="en-US" sz="1300" kern="1200" cap="all" baseline="0" err="1">
              <a:solidFill>
                <a:sysClr val="window" lastClr="FFFFFF"/>
              </a:solidFill>
              <a:latin typeface="Helvetica Neue"/>
              <a:ea typeface="+mn-ea"/>
              <a:cs typeface="+mn-cs"/>
            </a:rPr>
            <a:t>escence</a:t>
          </a:r>
          <a:endParaRPr lang="en-US" sz="1300" kern="1200" cap="all" baseline="0">
            <a:solidFill>
              <a:sysClr val="window" lastClr="FFFFFF"/>
            </a:solidFill>
            <a:latin typeface="Helvetica Neue"/>
            <a:ea typeface="+mn-ea"/>
            <a:cs typeface="+mn-cs"/>
          </a:endParaRPr>
        </a:p>
      </dsp:txBody>
      <dsp:txXfrm>
        <a:off x="5105214" y="2939914"/>
        <a:ext cx="1250675" cy="816841"/>
      </dsp:txXfrm>
    </dsp:sp>
    <dsp:sp modelId="{60906D11-EB56-4826-A464-99A26213AF5E}">
      <dsp:nvSpPr>
        <dsp:cNvPr id="0" name=""/>
        <dsp:cNvSpPr/>
      </dsp:nvSpPr>
      <dsp:spPr>
        <a:xfrm>
          <a:off x="6576528" y="2567433"/>
          <a:ext cx="845976" cy="347067"/>
        </a:xfrm>
        <a:custGeom>
          <a:avLst/>
          <a:gdLst/>
          <a:ahLst/>
          <a:cxnLst/>
          <a:rect l="0" t="0" r="0" b="0"/>
          <a:pathLst>
            <a:path>
              <a:moveTo>
                <a:pt x="0" y="0"/>
              </a:moveTo>
              <a:lnTo>
                <a:pt x="0" y="173533"/>
              </a:lnTo>
              <a:lnTo>
                <a:pt x="845976" y="173533"/>
              </a:lnTo>
              <a:lnTo>
                <a:pt x="845976" y="347067"/>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A98805B-E345-4F3C-A0D7-1189DD71EAEB}">
      <dsp:nvSpPr>
        <dsp:cNvPr id="0" name=""/>
        <dsp:cNvSpPr/>
      </dsp:nvSpPr>
      <dsp:spPr>
        <a:xfrm>
          <a:off x="6771754" y="2914501"/>
          <a:ext cx="1301501" cy="867667"/>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err="1">
              <a:solidFill>
                <a:sysClr val="window" lastClr="FFFFFF"/>
              </a:solidFill>
              <a:latin typeface="Helvetica Neue"/>
              <a:ea typeface="+mn-ea"/>
              <a:cs typeface="+mn-cs"/>
            </a:rPr>
            <a:t>Perfor</a:t>
          </a:r>
          <a:r>
            <a:rPr lang="en-US" sz="1300" kern="1200" cap="all" baseline="0">
              <a:solidFill>
                <a:sysClr val="window" lastClr="FFFFFF"/>
              </a:solidFill>
              <a:latin typeface="Helvetica Neue"/>
              <a:ea typeface="+mn-ea"/>
              <a:cs typeface="+mn-cs"/>
            </a:rPr>
            <a:t>-</a:t>
          </a:r>
        </a:p>
        <a:p>
          <a:pPr marL="0" lvl="0" indent="0" algn="ctr" defTabSz="577850">
            <a:lnSpc>
              <a:spcPct val="90000"/>
            </a:lnSpc>
            <a:spcBef>
              <a:spcPct val="0"/>
            </a:spcBef>
            <a:spcAft>
              <a:spcPct val="35000"/>
            </a:spcAft>
            <a:buNone/>
          </a:pPr>
          <a:r>
            <a:rPr lang="en-US" sz="1300" kern="1200" cap="all" baseline="0" err="1">
              <a:solidFill>
                <a:sysClr val="window" lastClr="FFFFFF"/>
              </a:solidFill>
              <a:latin typeface="Helvetica Neue"/>
              <a:ea typeface="+mn-ea"/>
              <a:cs typeface="+mn-cs"/>
            </a:rPr>
            <a:t>mance</a:t>
          </a:r>
          <a:endParaRPr lang="en-US" sz="1300" kern="1200" cap="all" baseline="0">
            <a:solidFill>
              <a:sysClr val="window" lastClr="FFFFFF"/>
            </a:solidFill>
            <a:latin typeface="Helvetica Neue"/>
            <a:ea typeface="+mn-ea"/>
            <a:cs typeface="+mn-cs"/>
          </a:endParaRPr>
        </a:p>
      </dsp:txBody>
      <dsp:txXfrm>
        <a:off x="6797167" y="2939914"/>
        <a:ext cx="1250675" cy="816841"/>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FE7AD-1D01-410B-AA1B-8638994C3DF7}">
      <dsp:nvSpPr>
        <dsp:cNvPr id="0" name=""/>
        <dsp:cNvSpPr/>
      </dsp:nvSpPr>
      <dsp:spPr>
        <a:xfrm>
          <a:off x="3215301" y="47910"/>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Accident, Illness, Disability</a:t>
          </a:r>
        </a:p>
      </dsp:txBody>
      <dsp:txXfrm>
        <a:off x="3247452" y="80061"/>
        <a:ext cx="1582295" cy="1033429"/>
      </dsp:txXfrm>
    </dsp:sp>
    <dsp:sp modelId="{D6D31F92-E7B7-41AB-B12B-57451B7FA21A}">
      <dsp:nvSpPr>
        <dsp:cNvPr id="0" name=""/>
        <dsp:cNvSpPr/>
      </dsp:nvSpPr>
      <dsp:spPr>
        <a:xfrm>
          <a:off x="1898023" y="1145641"/>
          <a:ext cx="2140576" cy="439092"/>
        </a:xfrm>
        <a:custGeom>
          <a:avLst/>
          <a:gdLst/>
          <a:ahLst/>
          <a:cxnLst/>
          <a:rect l="0" t="0" r="0" b="0"/>
          <a:pathLst>
            <a:path>
              <a:moveTo>
                <a:pt x="2140576" y="0"/>
              </a:moveTo>
              <a:lnTo>
                <a:pt x="2140576" y="219546"/>
              </a:lnTo>
              <a:lnTo>
                <a:pt x="0" y="219546"/>
              </a:lnTo>
              <a:lnTo>
                <a:pt x="0" y="439092"/>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BE53A58-653E-45E5-9707-B78AFCF9F669}">
      <dsp:nvSpPr>
        <dsp:cNvPr id="0" name=""/>
        <dsp:cNvSpPr/>
      </dsp:nvSpPr>
      <dsp:spPr>
        <a:xfrm>
          <a:off x="1074725" y="1584734"/>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Temporary</a:t>
          </a:r>
        </a:p>
      </dsp:txBody>
      <dsp:txXfrm>
        <a:off x="1106876" y="1616885"/>
        <a:ext cx="1582295" cy="1033429"/>
      </dsp:txXfrm>
    </dsp:sp>
    <dsp:sp modelId="{7A468F15-C8F3-4D1C-90E0-C6201A311406}">
      <dsp:nvSpPr>
        <dsp:cNvPr id="0" name=""/>
        <dsp:cNvSpPr/>
      </dsp:nvSpPr>
      <dsp:spPr>
        <a:xfrm>
          <a:off x="827735" y="2682465"/>
          <a:ext cx="1070288" cy="439092"/>
        </a:xfrm>
        <a:custGeom>
          <a:avLst/>
          <a:gdLst/>
          <a:ahLst/>
          <a:cxnLst/>
          <a:rect l="0" t="0" r="0" b="0"/>
          <a:pathLst>
            <a:path>
              <a:moveTo>
                <a:pt x="1070288" y="0"/>
              </a:moveTo>
              <a:lnTo>
                <a:pt x="1070288" y="219546"/>
              </a:lnTo>
              <a:lnTo>
                <a:pt x="0" y="219546"/>
              </a:lnTo>
              <a:lnTo>
                <a:pt x="0" y="439092"/>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4F87568-A80E-4083-B95C-8C8D057F4A55}">
      <dsp:nvSpPr>
        <dsp:cNvPr id="0" name=""/>
        <dsp:cNvSpPr/>
      </dsp:nvSpPr>
      <dsp:spPr>
        <a:xfrm>
          <a:off x="4436" y="3121558"/>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Accommodation</a:t>
          </a:r>
        </a:p>
      </dsp:txBody>
      <dsp:txXfrm>
        <a:off x="36587" y="3153709"/>
        <a:ext cx="1582295" cy="1033429"/>
      </dsp:txXfrm>
    </dsp:sp>
    <dsp:sp modelId="{B3C6D6F2-B5E7-4C0D-BAF1-4CC692184C0F}">
      <dsp:nvSpPr>
        <dsp:cNvPr id="0" name=""/>
        <dsp:cNvSpPr/>
      </dsp:nvSpPr>
      <dsp:spPr>
        <a:xfrm>
          <a:off x="1898023" y="2682465"/>
          <a:ext cx="942364" cy="366005"/>
        </a:xfrm>
        <a:custGeom>
          <a:avLst/>
          <a:gdLst/>
          <a:ahLst/>
          <a:cxnLst/>
          <a:rect l="0" t="0" r="0" b="0"/>
          <a:pathLst>
            <a:path>
              <a:moveTo>
                <a:pt x="0" y="0"/>
              </a:moveTo>
              <a:lnTo>
                <a:pt x="0" y="183002"/>
              </a:lnTo>
              <a:lnTo>
                <a:pt x="942364" y="183002"/>
              </a:lnTo>
              <a:lnTo>
                <a:pt x="942364" y="366005"/>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CD12017-94EC-490D-B755-F65883CFAD31}">
      <dsp:nvSpPr>
        <dsp:cNvPr id="0" name=""/>
        <dsp:cNvSpPr/>
      </dsp:nvSpPr>
      <dsp:spPr>
        <a:xfrm>
          <a:off x="2017089" y="3048471"/>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Insurance</a:t>
          </a:r>
        </a:p>
      </dsp:txBody>
      <dsp:txXfrm>
        <a:off x="2049240" y="3080622"/>
        <a:ext cx="1582295" cy="1033429"/>
      </dsp:txXfrm>
    </dsp:sp>
    <dsp:sp modelId="{E1C2328B-C425-4DFA-92FA-C226F348EC55}">
      <dsp:nvSpPr>
        <dsp:cNvPr id="0" name=""/>
        <dsp:cNvSpPr/>
      </dsp:nvSpPr>
      <dsp:spPr>
        <a:xfrm>
          <a:off x="4038599" y="1145641"/>
          <a:ext cx="2140576" cy="439092"/>
        </a:xfrm>
        <a:custGeom>
          <a:avLst/>
          <a:gdLst/>
          <a:ahLst/>
          <a:cxnLst/>
          <a:rect l="0" t="0" r="0" b="0"/>
          <a:pathLst>
            <a:path>
              <a:moveTo>
                <a:pt x="0" y="0"/>
              </a:moveTo>
              <a:lnTo>
                <a:pt x="0" y="219546"/>
              </a:lnTo>
              <a:lnTo>
                <a:pt x="2140576" y="219546"/>
              </a:lnTo>
              <a:lnTo>
                <a:pt x="2140576" y="439092"/>
              </a:lnTo>
            </a:path>
          </a:pathLst>
        </a:custGeom>
        <a:noFill/>
        <a:ln w="25400" cap="flat" cmpd="sng" algn="ctr">
          <a:solidFill>
            <a:srgbClr val="1B2B51">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DC21606-0D23-44BA-8704-0F17118C2701}">
      <dsp:nvSpPr>
        <dsp:cNvPr id="0" name=""/>
        <dsp:cNvSpPr/>
      </dsp:nvSpPr>
      <dsp:spPr>
        <a:xfrm>
          <a:off x="5355877" y="1584734"/>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Permanent</a:t>
          </a:r>
        </a:p>
      </dsp:txBody>
      <dsp:txXfrm>
        <a:off x="5388028" y="1616885"/>
        <a:ext cx="1582295" cy="1033429"/>
      </dsp:txXfrm>
    </dsp:sp>
    <dsp:sp modelId="{648AF740-41FE-42EF-87C1-0A3D7B2594CE}">
      <dsp:nvSpPr>
        <dsp:cNvPr id="0" name=""/>
        <dsp:cNvSpPr/>
      </dsp:nvSpPr>
      <dsp:spPr>
        <a:xfrm>
          <a:off x="5108888" y="2682465"/>
          <a:ext cx="1070288" cy="439092"/>
        </a:xfrm>
        <a:custGeom>
          <a:avLst/>
          <a:gdLst/>
          <a:ahLst/>
          <a:cxnLst/>
          <a:rect l="0" t="0" r="0" b="0"/>
          <a:pathLst>
            <a:path>
              <a:moveTo>
                <a:pt x="1070288" y="0"/>
              </a:moveTo>
              <a:lnTo>
                <a:pt x="1070288" y="219546"/>
              </a:lnTo>
              <a:lnTo>
                <a:pt x="0" y="219546"/>
              </a:lnTo>
              <a:lnTo>
                <a:pt x="0" y="439092"/>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DA8C93C-99DB-4A03-BE38-46A8B73BCD5E}">
      <dsp:nvSpPr>
        <dsp:cNvPr id="0" name=""/>
        <dsp:cNvSpPr/>
      </dsp:nvSpPr>
      <dsp:spPr>
        <a:xfrm>
          <a:off x="4285589" y="3121558"/>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Accommodation</a:t>
          </a:r>
        </a:p>
      </dsp:txBody>
      <dsp:txXfrm>
        <a:off x="4317740" y="3153709"/>
        <a:ext cx="1582295" cy="1033429"/>
      </dsp:txXfrm>
    </dsp:sp>
    <dsp:sp modelId="{7C179834-6FE1-45B0-BEBE-CD17210195F9}">
      <dsp:nvSpPr>
        <dsp:cNvPr id="0" name=""/>
        <dsp:cNvSpPr/>
      </dsp:nvSpPr>
      <dsp:spPr>
        <a:xfrm>
          <a:off x="6179176" y="2682465"/>
          <a:ext cx="1070288" cy="439092"/>
        </a:xfrm>
        <a:custGeom>
          <a:avLst/>
          <a:gdLst/>
          <a:ahLst/>
          <a:cxnLst/>
          <a:rect l="0" t="0" r="0" b="0"/>
          <a:pathLst>
            <a:path>
              <a:moveTo>
                <a:pt x="0" y="0"/>
              </a:moveTo>
              <a:lnTo>
                <a:pt x="0" y="219546"/>
              </a:lnTo>
              <a:lnTo>
                <a:pt x="1070288" y="219546"/>
              </a:lnTo>
              <a:lnTo>
                <a:pt x="1070288" y="439092"/>
              </a:lnTo>
            </a:path>
          </a:pathLst>
        </a:custGeom>
        <a:noFill/>
        <a:ln w="25400" cap="flat" cmpd="sng" algn="ctr">
          <a:solidFill>
            <a:srgbClr val="1B2B51">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E657538-758B-4C75-8F85-41AF6E68A2B0}">
      <dsp:nvSpPr>
        <dsp:cNvPr id="0" name=""/>
        <dsp:cNvSpPr/>
      </dsp:nvSpPr>
      <dsp:spPr>
        <a:xfrm>
          <a:off x="6426165" y="3121558"/>
          <a:ext cx="1646597" cy="1097731"/>
        </a:xfrm>
        <a:prstGeom prst="roundRect">
          <a:avLst>
            <a:gd name="adj" fmla="val 10000"/>
          </a:avLst>
        </a:prstGeom>
        <a:solidFill>
          <a:srgbClr val="1B2B51">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cap="all" baseline="0">
              <a:solidFill>
                <a:sysClr val="window" lastClr="FFFFFF"/>
              </a:solidFill>
              <a:latin typeface="Helvetica Neue"/>
              <a:ea typeface="+mn-ea"/>
              <a:cs typeface="+mn-cs"/>
            </a:rPr>
            <a:t>Social Security</a:t>
          </a:r>
        </a:p>
      </dsp:txBody>
      <dsp:txXfrm>
        <a:off x="6458316" y="3153709"/>
        <a:ext cx="1582295" cy="10334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1DCD9-513B-4809-B04B-DF065F368784}">
      <dsp:nvSpPr>
        <dsp:cNvPr id="0" name=""/>
        <dsp:cNvSpPr/>
      </dsp:nvSpPr>
      <dsp:spPr>
        <a:xfrm>
          <a:off x="4299041" y="2788730"/>
          <a:ext cx="345453" cy="1059390"/>
        </a:xfrm>
        <a:custGeom>
          <a:avLst/>
          <a:gdLst/>
          <a:ahLst/>
          <a:cxnLst/>
          <a:rect l="0" t="0" r="0" b="0"/>
          <a:pathLst>
            <a:path>
              <a:moveTo>
                <a:pt x="0" y="0"/>
              </a:moveTo>
              <a:lnTo>
                <a:pt x="0" y="1059390"/>
              </a:lnTo>
              <a:lnTo>
                <a:pt x="345453" y="105939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9D068AA-F4C4-4E1F-A8E9-B14414131858}">
      <dsp:nvSpPr>
        <dsp:cNvPr id="0" name=""/>
        <dsp:cNvSpPr/>
      </dsp:nvSpPr>
      <dsp:spPr>
        <a:xfrm>
          <a:off x="3826922" y="1153584"/>
          <a:ext cx="1393328" cy="483634"/>
        </a:xfrm>
        <a:custGeom>
          <a:avLst/>
          <a:gdLst/>
          <a:ahLst/>
          <a:cxnLst/>
          <a:rect l="0" t="0" r="0" b="0"/>
          <a:pathLst>
            <a:path>
              <a:moveTo>
                <a:pt x="0" y="0"/>
              </a:moveTo>
              <a:lnTo>
                <a:pt x="0" y="241817"/>
              </a:lnTo>
              <a:lnTo>
                <a:pt x="1393328" y="241817"/>
              </a:lnTo>
              <a:lnTo>
                <a:pt x="1393328" y="48363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8A369DD-D2AB-4D23-AB45-B1D9FC512D2F}">
      <dsp:nvSpPr>
        <dsp:cNvPr id="0" name=""/>
        <dsp:cNvSpPr/>
      </dsp:nvSpPr>
      <dsp:spPr>
        <a:xfrm>
          <a:off x="1512384" y="2788730"/>
          <a:ext cx="345453" cy="1059390"/>
        </a:xfrm>
        <a:custGeom>
          <a:avLst/>
          <a:gdLst/>
          <a:ahLst/>
          <a:cxnLst/>
          <a:rect l="0" t="0" r="0" b="0"/>
          <a:pathLst>
            <a:path>
              <a:moveTo>
                <a:pt x="0" y="0"/>
              </a:moveTo>
              <a:lnTo>
                <a:pt x="0" y="1059390"/>
              </a:lnTo>
              <a:lnTo>
                <a:pt x="345453" y="1059390"/>
              </a:lnTo>
            </a:path>
          </a:pathLst>
        </a:custGeom>
        <a:noFill/>
        <a:ln w="25400" cap="flat" cmpd="sng" algn="ctr">
          <a:solidFill>
            <a:srgbClr val="4F81BD">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C18FC72-1430-45AC-8906-018A4A19989A}">
      <dsp:nvSpPr>
        <dsp:cNvPr id="0" name=""/>
        <dsp:cNvSpPr/>
      </dsp:nvSpPr>
      <dsp:spPr>
        <a:xfrm>
          <a:off x="2433593" y="1153584"/>
          <a:ext cx="1393328" cy="483634"/>
        </a:xfrm>
        <a:custGeom>
          <a:avLst/>
          <a:gdLst/>
          <a:ahLst/>
          <a:cxnLst/>
          <a:rect l="0" t="0" r="0" b="0"/>
          <a:pathLst>
            <a:path>
              <a:moveTo>
                <a:pt x="1393328" y="0"/>
              </a:moveTo>
              <a:lnTo>
                <a:pt x="1393328" y="241817"/>
              </a:lnTo>
              <a:lnTo>
                <a:pt x="0" y="241817"/>
              </a:lnTo>
              <a:lnTo>
                <a:pt x="0" y="483634"/>
              </a:lnTo>
            </a:path>
          </a:pathLst>
        </a:custGeom>
        <a:noFill/>
        <a:ln w="25400" cap="flat" cmpd="sng" algn="ctr">
          <a:solidFill>
            <a:srgbClr val="4F81B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A751F64-591B-406C-8C90-C7B9FAA2D346}">
      <dsp:nvSpPr>
        <dsp:cNvPr id="0" name=""/>
        <dsp:cNvSpPr/>
      </dsp:nvSpPr>
      <dsp:spPr>
        <a:xfrm>
          <a:off x="2675411" y="2073"/>
          <a:ext cx="2303022" cy="11515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Diversify Sources of Income</a:t>
          </a:r>
        </a:p>
      </dsp:txBody>
      <dsp:txXfrm>
        <a:off x="2731623" y="58285"/>
        <a:ext cx="2190598" cy="1039087"/>
      </dsp:txXfrm>
    </dsp:sp>
    <dsp:sp modelId="{6FE6AD6F-AC7F-46C3-BF68-EC93180B3EA6}">
      <dsp:nvSpPr>
        <dsp:cNvPr id="0" name=""/>
        <dsp:cNvSpPr/>
      </dsp:nvSpPr>
      <dsp:spPr>
        <a:xfrm>
          <a:off x="1282082" y="1637219"/>
          <a:ext cx="2303022" cy="11515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Capital markets</a:t>
          </a:r>
        </a:p>
      </dsp:txBody>
      <dsp:txXfrm>
        <a:off x="1338294" y="1693431"/>
        <a:ext cx="2190598" cy="1039087"/>
      </dsp:txXfrm>
    </dsp:sp>
    <dsp:sp modelId="{D738569F-FCE7-46BA-B99D-0C14F47C78AF}">
      <dsp:nvSpPr>
        <dsp:cNvPr id="0" name=""/>
        <dsp:cNvSpPr/>
      </dsp:nvSpPr>
      <dsp:spPr>
        <a:xfrm>
          <a:off x="1857838" y="3272365"/>
          <a:ext cx="2303022" cy="11515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Investment</a:t>
          </a:r>
        </a:p>
      </dsp:txBody>
      <dsp:txXfrm>
        <a:off x="1914050" y="3328577"/>
        <a:ext cx="2190598" cy="1039087"/>
      </dsp:txXfrm>
    </dsp:sp>
    <dsp:sp modelId="{8CDDE917-F02C-4640-909D-A574891DB211}">
      <dsp:nvSpPr>
        <dsp:cNvPr id="0" name=""/>
        <dsp:cNvSpPr/>
      </dsp:nvSpPr>
      <dsp:spPr>
        <a:xfrm>
          <a:off x="4068739" y="1637219"/>
          <a:ext cx="2303022" cy="11515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Labor markets</a:t>
          </a:r>
        </a:p>
      </dsp:txBody>
      <dsp:txXfrm>
        <a:off x="4124951" y="1693431"/>
        <a:ext cx="2190598" cy="1039087"/>
      </dsp:txXfrm>
    </dsp:sp>
    <dsp:sp modelId="{0F8409C5-139A-43B2-9AC4-EC68EBF712B4}">
      <dsp:nvSpPr>
        <dsp:cNvPr id="0" name=""/>
        <dsp:cNvSpPr/>
      </dsp:nvSpPr>
      <dsp:spPr>
        <a:xfrm>
          <a:off x="4644495" y="3272365"/>
          <a:ext cx="2303022" cy="1151511"/>
        </a:xfrm>
        <a:prstGeom prst="roundRect">
          <a:avLst/>
        </a:prstGeom>
        <a:solidFill>
          <a:srgbClr val="1B2B51"/>
        </a:solidFill>
        <a:ln w="25400" cap="flat" cmpd="sng" algn="ctr">
          <a:solidFill>
            <a:srgbClr val="1B2B5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cap="all" baseline="0">
              <a:solidFill>
                <a:sysClr val="window" lastClr="FFFFFF"/>
              </a:solidFill>
              <a:latin typeface="Helvetica Neue"/>
              <a:ea typeface="+mn-ea"/>
              <a:cs typeface="+mn-cs"/>
            </a:rPr>
            <a:t>Employment</a:t>
          </a:r>
        </a:p>
      </dsp:txBody>
      <dsp:txXfrm>
        <a:off x="4700707" y="3328577"/>
        <a:ext cx="2190598" cy="10390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11A36-6817-41FF-9519-53D65F221382}">
      <dsp:nvSpPr>
        <dsp:cNvPr id="0" name=""/>
        <dsp:cNvSpPr/>
      </dsp:nvSpPr>
      <dsp:spPr>
        <a:xfrm>
          <a:off x="4114800" y="2026535"/>
          <a:ext cx="3222736" cy="372878"/>
        </a:xfrm>
        <a:custGeom>
          <a:avLst/>
          <a:gdLst/>
          <a:ahLst/>
          <a:cxnLst/>
          <a:rect l="0" t="0" r="0" b="0"/>
          <a:pathLst>
            <a:path>
              <a:moveTo>
                <a:pt x="0" y="0"/>
              </a:moveTo>
              <a:lnTo>
                <a:pt x="0" y="186439"/>
              </a:lnTo>
              <a:lnTo>
                <a:pt x="3222736" y="186439"/>
              </a:lnTo>
              <a:lnTo>
                <a:pt x="3222736" y="3728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8002C2-C27E-4407-BD09-9B43DD512261}">
      <dsp:nvSpPr>
        <dsp:cNvPr id="0" name=""/>
        <dsp:cNvSpPr/>
      </dsp:nvSpPr>
      <dsp:spPr>
        <a:xfrm>
          <a:off x="4114800" y="2026535"/>
          <a:ext cx="1074245" cy="372878"/>
        </a:xfrm>
        <a:custGeom>
          <a:avLst/>
          <a:gdLst/>
          <a:ahLst/>
          <a:cxnLst/>
          <a:rect l="0" t="0" r="0" b="0"/>
          <a:pathLst>
            <a:path>
              <a:moveTo>
                <a:pt x="0" y="0"/>
              </a:moveTo>
              <a:lnTo>
                <a:pt x="0" y="186439"/>
              </a:lnTo>
              <a:lnTo>
                <a:pt x="1074245" y="186439"/>
              </a:lnTo>
              <a:lnTo>
                <a:pt x="1074245" y="3728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25476D-BAD1-42ED-B030-DE71893F1F35}">
      <dsp:nvSpPr>
        <dsp:cNvPr id="0" name=""/>
        <dsp:cNvSpPr/>
      </dsp:nvSpPr>
      <dsp:spPr>
        <a:xfrm>
          <a:off x="3040554" y="2026535"/>
          <a:ext cx="1074245" cy="372878"/>
        </a:xfrm>
        <a:custGeom>
          <a:avLst/>
          <a:gdLst/>
          <a:ahLst/>
          <a:cxnLst/>
          <a:rect l="0" t="0" r="0" b="0"/>
          <a:pathLst>
            <a:path>
              <a:moveTo>
                <a:pt x="1074245" y="0"/>
              </a:moveTo>
              <a:lnTo>
                <a:pt x="1074245" y="186439"/>
              </a:lnTo>
              <a:lnTo>
                <a:pt x="0" y="186439"/>
              </a:lnTo>
              <a:lnTo>
                <a:pt x="0" y="3728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DDBBB-A423-4444-8B96-1F44FB69716C}">
      <dsp:nvSpPr>
        <dsp:cNvPr id="0" name=""/>
        <dsp:cNvSpPr/>
      </dsp:nvSpPr>
      <dsp:spPr>
        <a:xfrm>
          <a:off x="892063" y="2026535"/>
          <a:ext cx="3222736" cy="372878"/>
        </a:xfrm>
        <a:custGeom>
          <a:avLst/>
          <a:gdLst/>
          <a:ahLst/>
          <a:cxnLst/>
          <a:rect l="0" t="0" r="0" b="0"/>
          <a:pathLst>
            <a:path>
              <a:moveTo>
                <a:pt x="3222736" y="0"/>
              </a:moveTo>
              <a:lnTo>
                <a:pt x="3222736" y="186439"/>
              </a:lnTo>
              <a:lnTo>
                <a:pt x="0" y="186439"/>
              </a:lnTo>
              <a:lnTo>
                <a:pt x="0" y="3728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B40A5-924F-4522-90F7-A5015B8AAB77}">
      <dsp:nvSpPr>
        <dsp:cNvPr id="0" name=""/>
        <dsp:cNvSpPr/>
      </dsp:nvSpPr>
      <dsp:spPr>
        <a:xfrm>
          <a:off x="3226993" y="1138729"/>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MICRO FACTORS</a:t>
          </a:r>
        </a:p>
      </dsp:txBody>
      <dsp:txXfrm>
        <a:off x="3270332" y="1182068"/>
        <a:ext cx="1688934" cy="801128"/>
      </dsp:txXfrm>
    </dsp:sp>
    <dsp:sp modelId="{0D5B4DE8-B611-4A99-BE76-DFF55598AAE9}">
      <dsp:nvSpPr>
        <dsp:cNvPr id="0" name=""/>
        <dsp:cNvSpPr/>
      </dsp:nvSpPr>
      <dsp:spPr>
        <a:xfrm>
          <a:off x="4256" y="2399414"/>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FAMILY STRUCTURE</a:t>
          </a:r>
        </a:p>
      </dsp:txBody>
      <dsp:txXfrm>
        <a:off x="47595" y="2442753"/>
        <a:ext cx="1688934" cy="801128"/>
      </dsp:txXfrm>
    </dsp:sp>
    <dsp:sp modelId="{C6C99EA9-0485-4FBB-88D7-BC4F71D8E24B}">
      <dsp:nvSpPr>
        <dsp:cNvPr id="0" name=""/>
        <dsp:cNvSpPr/>
      </dsp:nvSpPr>
      <dsp:spPr>
        <a:xfrm>
          <a:off x="2152748" y="2399414"/>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HEALTH</a:t>
          </a:r>
        </a:p>
      </dsp:txBody>
      <dsp:txXfrm>
        <a:off x="2196087" y="2442753"/>
        <a:ext cx="1688934" cy="801128"/>
      </dsp:txXfrm>
    </dsp:sp>
    <dsp:sp modelId="{57AF6EF6-E8A1-40B8-B18C-5C255B7797C4}">
      <dsp:nvSpPr>
        <dsp:cNvPr id="0" name=""/>
        <dsp:cNvSpPr/>
      </dsp:nvSpPr>
      <dsp:spPr>
        <a:xfrm>
          <a:off x="4301239" y="2399414"/>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CAREER CHOICE</a:t>
          </a:r>
        </a:p>
      </dsp:txBody>
      <dsp:txXfrm>
        <a:off x="4344578" y="2442753"/>
        <a:ext cx="1688934" cy="801128"/>
      </dsp:txXfrm>
    </dsp:sp>
    <dsp:sp modelId="{8C58F063-0E3D-4DD3-98DE-56FEA63E6F27}">
      <dsp:nvSpPr>
        <dsp:cNvPr id="0" name=""/>
        <dsp:cNvSpPr/>
      </dsp:nvSpPr>
      <dsp:spPr>
        <a:xfrm>
          <a:off x="6449730" y="2399414"/>
          <a:ext cx="1775612" cy="887806"/>
        </a:xfrm>
        <a:prstGeom prst="roundRect">
          <a:avLst/>
        </a:prstGeom>
        <a:solidFill>
          <a:srgbClr val="1B2B5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Neue"/>
            </a:rPr>
            <a:t>AGE</a:t>
          </a:r>
        </a:p>
      </dsp:txBody>
      <dsp:txXfrm>
        <a:off x="6493069" y="2442753"/>
        <a:ext cx="1688934" cy="801128"/>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0006A-2785-8A4A-9396-7DCD5C2FF285}" type="datetimeFigureOut">
              <a:rPr lang="en-US" smtClean="0"/>
              <a:t>8/2/24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77298-F05B-DF45-AF13-32B65A48ABA5}" type="slidenum">
              <a:rPr lang="en-US" smtClean="0"/>
              <a:t>‹#›</a:t>
            </a:fld>
            <a:endParaRPr lang="en-US"/>
          </a:p>
        </p:txBody>
      </p:sp>
    </p:spTree>
    <p:extLst>
      <p:ext uri="{BB962C8B-B14F-4D97-AF65-F5344CB8AC3E}">
        <p14:creationId xmlns:p14="http://schemas.microsoft.com/office/powerpoint/2010/main" val="584030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3291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8714566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2F5C6B2A-8072-754D-BEF1-B0599D0840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F578D5FD-5983-5D4B-B0AC-3959FE9D59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t>Lecture notes:</a:t>
            </a:r>
          </a:p>
          <a:p>
            <a:r>
              <a:rPr lang="en-US" altLang="en-US"/>
              <a:t>Notice also that labor force participation rates are very low among teenagers, with participation for white teenagers at about 36 percent but for black teenagers at just 25 percent.</a:t>
            </a:r>
          </a:p>
        </p:txBody>
      </p:sp>
    </p:spTree>
    <p:extLst>
      <p:ext uri="{BB962C8B-B14F-4D97-AF65-F5344CB8AC3E}">
        <p14:creationId xmlns:p14="http://schemas.microsoft.com/office/powerpoint/2010/main" val="5764633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68D5013A-77E7-D94E-B507-48E3935540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428342C7-6F1B-9C49-972D-AAC0E7B7A3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544296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C3A9AC86-7214-BF43-8854-FF09EF52B5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B835683C-9801-B84C-969D-899A9A7BD247}"/>
              </a:ext>
            </a:extLst>
          </p:cNvPr>
          <p:cNvSpPr>
            <a:spLocks noGrp="1"/>
          </p:cNvSpPr>
          <p:nvPr>
            <p:ph type="body" idx="1"/>
          </p:nvPr>
        </p:nvSpPr>
        <p:spPr bwMode="auto"/>
        <p:txBody>
          <a:bodyPr/>
          <a:lstStyle/>
          <a:p>
            <a:pPr>
              <a:defRPr/>
            </a:pPr>
            <a:r>
              <a:rPr lang="en-US" altLang="en-US" b="1" i="1">
                <a:ea typeface="MS PGothic" charset="-128"/>
              </a:rPr>
              <a:t>Lecture notes:</a:t>
            </a:r>
          </a:p>
          <a:p>
            <a:pPr>
              <a:buFontTx/>
              <a:buChar char="•"/>
              <a:defRPr/>
            </a:pPr>
            <a:endParaRPr lang="en-US" altLang="en-US">
              <a:ea typeface="MS PGothic" charset="-128"/>
            </a:endParaRPr>
          </a:p>
          <a:p>
            <a:pPr>
              <a:defRPr/>
            </a:pPr>
            <a:r>
              <a:rPr lang="en-US" altLang="en-US">
                <a:ea typeface="MS PGothic" charset="-128"/>
              </a:rPr>
              <a:t>The loanable funds market is not a single physical location. It includes places like: </a:t>
            </a:r>
          </a:p>
          <a:p>
            <a:pPr marL="171450" indent="-171450">
              <a:buFont typeface="Arial" charset="0"/>
              <a:buChar char="•"/>
              <a:defRPr/>
            </a:pPr>
            <a:r>
              <a:rPr lang="en-US" altLang="en-US">
                <a:ea typeface="MS PGothic" charset="-128"/>
              </a:rPr>
              <a:t>Stock exchanges</a:t>
            </a:r>
          </a:p>
          <a:p>
            <a:pPr marL="171450" indent="-171450">
              <a:buFont typeface="Arial" charset="0"/>
              <a:buChar char="•"/>
              <a:defRPr/>
            </a:pPr>
            <a:r>
              <a:rPr lang="en-US" altLang="en-US">
                <a:ea typeface="MS PGothic" charset="-128"/>
              </a:rPr>
              <a:t>Investment banks</a:t>
            </a:r>
          </a:p>
          <a:p>
            <a:pPr marL="171450" indent="-171450">
              <a:buFont typeface="Arial" charset="0"/>
              <a:buChar char="•"/>
              <a:defRPr/>
            </a:pPr>
            <a:r>
              <a:rPr lang="en-US" altLang="en-US">
                <a:ea typeface="MS PGothic" charset="-128"/>
              </a:rPr>
              <a:t>Mutual fund firms </a:t>
            </a:r>
          </a:p>
          <a:p>
            <a:pPr marL="171450" indent="-171450">
              <a:buFont typeface="Arial" charset="0"/>
              <a:buChar char="•"/>
              <a:defRPr/>
            </a:pPr>
            <a:r>
              <a:rPr lang="en-US" altLang="en-US">
                <a:ea typeface="MS PGothic" charset="-128"/>
              </a:rPr>
              <a:t>Commercial banks</a:t>
            </a:r>
          </a:p>
          <a:p>
            <a:pPr>
              <a:defRPr/>
            </a:pPr>
            <a:endParaRPr lang="en-US" altLang="en-US">
              <a:ea typeface="MS PGothic" charset="-128"/>
            </a:endParaRPr>
          </a:p>
          <a:p>
            <a:pPr>
              <a:defRPr/>
            </a:pPr>
            <a:r>
              <a:rPr lang="en-US" altLang="en-US">
                <a:ea typeface="MS PGothic" charset="-128"/>
              </a:rPr>
              <a:t>In this chapter, we</a:t>
            </a:r>
            <a:r>
              <a:rPr lang="ja-JP" altLang="en-US">
                <a:ea typeface="MS PGothic" charset="-128"/>
              </a:rPr>
              <a:t> </a:t>
            </a:r>
            <a:r>
              <a:rPr lang="en-US" altLang="ja-JP">
                <a:ea typeface="MS PGothic" charset="-128"/>
              </a:rPr>
              <a:t>will see that this market is extremely important.</a:t>
            </a:r>
          </a:p>
          <a:p>
            <a:pPr marL="171450" indent="-171450">
              <a:buFont typeface="Arial" charset="0"/>
              <a:buChar char="•"/>
              <a:defRPr/>
            </a:pPr>
            <a:r>
              <a:rPr lang="en-US" altLang="ja-JP">
                <a:ea typeface="MS PGothic" charset="-128"/>
              </a:rPr>
              <a:t>Most businesses cannot fund capital and other investment purchases with cash flow alone. Large purchases are particularly difficult to fund with cash.</a:t>
            </a:r>
          </a:p>
          <a:p>
            <a:pPr marL="171450" indent="-171450">
              <a:buFont typeface="Arial" charset="0"/>
              <a:buChar char="•"/>
              <a:defRPr/>
            </a:pPr>
            <a:r>
              <a:rPr lang="en-US" altLang="ja-JP">
                <a:ea typeface="MS PGothic" charset="-128"/>
              </a:rPr>
              <a:t>Without the loanable funds market, much investment would be impossible and production and GDP would falter.</a:t>
            </a:r>
            <a:endParaRPr lang="en-US" altLang="en-US">
              <a:ea typeface="MS PGothic" charset="-128"/>
            </a:endParaRPr>
          </a:p>
        </p:txBody>
      </p:sp>
    </p:spTree>
    <p:extLst>
      <p:ext uri="{BB962C8B-B14F-4D97-AF65-F5344CB8AC3E}">
        <p14:creationId xmlns:p14="http://schemas.microsoft.com/office/powerpoint/2010/main" val="5047891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23DE682C-B8F4-C246-8CC4-139C322CBB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A19C1646-9038-2F4D-A486-112EC04D9A78}"/>
              </a:ext>
            </a:extLst>
          </p:cNvPr>
          <p:cNvSpPr>
            <a:spLocks noGrp="1"/>
          </p:cNvSpPr>
          <p:nvPr>
            <p:ph type="body" idx="1"/>
          </p:nvPr>
        </p:nvSpPr>
        <p:spPr bwMode="auto"/>
        <p:txBody>
          <a:bodyPr/>
          <a:lstStyle/>
          <a:p>
            <a:pPr>
              <a:defRPr/>
            </a:pPr>
            <a:r>
              <a:rPr lang="en-US" altLang="en-US" b="1" i="1">
                <a:ea typeface="MS PGothic" charset="-128"/>
              </a:rPr>
              <a:t>Lecture notes:</a:t>
            </a:r>
          </a:p>
          <a:p>
            <a:pPr>
              <a:defRPr/>
            </a:pPr>
            <a:endParaRPr lang="en-US" altLang="en-US" b="1" i="1">
              <a:ea typeface="MS PGothic" charset="-128"/>
            </a:endParaRPr>
          </a:p>
          <a:p>
            <a:pPr>
              <a:defRPr/>
            </a:pPr>
            <a:r>
              <a:rPr lang="en-US" altLang="en-US">
                <a:ea typeface="MS PGothic" charset="-128"/>
              </a:rPr>
              <a:t>Savings flows into the market for loanable funds and this is translated into loans for borrowers.  </a:t>
            </a:r>
          </a:p>
          <a:p>
            <a:pPr marL="171450" indent="-171450">
              <a:buFont typeface="Arial" charset="0"/>
              <a:buChar char="•"/>
              <a:defRPr/>
            </a:pPr>
            <a:r>
              <a:rPr lang="en-US" altLang="en-US">
                <a:ea typeface="MS PGothic" charset="-128"/>
              </a:rPr>
              <a:t>We could call it the market for savings, or even the market for loans.</a:t>
            </a:r>
          </a:p>
          <a:p>
            <a:pPr marL="171450" indent="-171450">
              <a:buFont typeface="Arial" charset="0"/>
              <a:buChar char="•"/>
              <a:defRPr/>
            </a:pPr>
            <a:r>
              <a:rPr lang="en-US" altLang="en-US">
                <a:ea typeface="MS PGothic" charset="-128"/>
              </a:rPr>
              <a:t>The term </a:t>
            </a:r>
            <a:r>
              <a:rPr lang="en-US" altLang="ja-JP" b="1">
                <a:ea typeface="MS PGothic" charset="-128"/>
              </a:rPr>
              <a:t>loanable funds </a:t>
            </a:r>
            <a:r>
              <a:rPr lang="en-US" altLang="ja-JP">
                <a:ea typeface="MS PGothic" charset="-128"/>
              </a:rPr>
              <a:t>captures the implications for both: savings are funds available for loans to borrowers, or loanable funds.</a:t>
            </a:r>
          </a:p>
          <a:p>
            <a:pPr>
              <a:defRPr/>
            </a:pPr>
            <a:endParaRPr lang="en-US" altLang="en-US">
              <a:ea typeface="MS PGothic" charset="-128"/>
            </a:endParaRPr>
          </a:p>
          <a:p>
            <a:pPr>
              <a:defRPr/>
            </a:pPr>
            <a:r>
              <a:rPr lang="en-US" altLang="en-US">
                <a:ea typeface="MS PGothic" charset="-128"/>
              </a:rPr>
              <a:t>On the left side:</a:t>
            </a:r>
          </a:p>
          <a:p>
            <a:pPr marL="171450" indent="-171450">
              <a:buFont typeface="Arial" charset="0"/>
              <a:buChar char="•"/>
              <a:defRPr/>
            </a:pPr>
            <a:r>
              <a:rPr lang="en-US" altLang="en-US">
                <a:ea typeface="MS PGothic" charset="-128"/>
              </a:rPr>
              <a:t>The suppliers of funds (savers) include households and foreign entities.  </a:t>
            </a:r>
          </a:p>
          <a:p>
            <a:pPr marL="171450" indent="-171450">
              <a:buFont typeface="Arial" charset="0"/>
              <a:buChar char="•"/>
              <a:defRPr/>
            </a:pPr>
            <a:r>
              <a:rPr lang="en-US" altLang="en-US">
                <a:ea typeface="MS PGothic" charset="-128"/>
              </a:rPr>
              <a:t>Foreign entities include both the private citizens and governments that decide to save in the United States.</a:t>
            </a:r>
          </a:p>
          <a:p>
            <a:pPr marL="171450" indent="-171450">
              <a:buFont typeface="Arial" charset="0"/>
              <a:buChar char="•"/>
              <a:defRPr/>
            </a:pPr>
            <a:r>
              <a:rPr lang="en-US" altLang="en-US">
                <a:ea typeface="MS PGothic" charset="-128"/>
              </a:rPr>
              <a:t>Household savings in retirement accounts, stocks, bonds, and mutual funds are other big sources of loanable funds.</a:t>
            </a:r>
          </a:p>
          <a:p>
            <a:pPr>
              <a:defRPr/>
            </a:pPr>
            <a:endParaRPr lang="en-US" altLang="en-US">
              <a:ea typeface="MS PGothic" charset="-128"/>
            </a:endParaRPr>
          </a:p>
          <a:p>
            <a:pPr>
              <a:defRPr/>
            </a:pPr>
            <a:r>
              <a:rPr lang="en-US" altLang="en-US">
                <a:ea typeface="MS PGothic" charset="-128"/>
              </a:rPr>
              <a:t>On the right side:</a:t>
            </a:r>
          </a:p>
          <a:p>
            <a:pPr marL="171450" indent="-171450">
              <a:buFont typeface="Arial" charset="0"/>
              <a:buChar char="•"/>
              <a:defRPr/>
            </a:pPr>
            <a:r>
              <a:rPr lang="en-US" altLang="en-US">
                <a:ea typeface="MS PGothic" charset="-128"/>
              </a:rPr>
              <a:t>The demanders of loanable funds include business firms and governments.</a:t>
            </a:r>
          </a:p>
          <a:p>
            <a:pPr marL="171450" indent="-171450">
              <a:buFont typeface="Arial" charset="0"/>
              <a:buChar char="•"/>
              <a:defRPr/>
            </a:pPr>
            <a:r>
              <a:rPr lang="en-US" altLang="en-US">
                <a:ea typeface="MS PGothic" charset="-128"/>
              </a:rPr>
              <a:t>Firms demand borrowed funds to finance large expenses, such as capital purchases or business expansions.</a:t>
            </a:r>
            <a:endParaRPr lang="en-US" altLang="en-US" b="1">
              <a:ea typeface="MS PGothic" charset="-128"/>
            </a:endParaRPr>
          </a:p>
        </p:txBody>
      </p:sp>
    </p:spTree>
    <p:extLst>
      <p:ext uri="{BB962C8B-B14F-4D97-AF65-F5344CB8AC3E}">
        <p14:creationId xmlns:p14="http://schemas.microsoft.com/office/powerpoint/2010/main" val="37755932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238</a:t>
            </a:fld>
            <a:endParaRPr lang="en-US"/>
          </a:p>
        </p:txBody>
      </p:sp>
    </p:spTree>
    <p:extLst>
      <p:ext uri="{BB962C8B-B14F-4D97-AF65-F5344CB8AC3E}">
        <p14:creationId xmlns:p14="http://schemas.microsoft.com/office/powerpoint/2010/main" val="38880321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239</a:t>
            </a:fld>
            <a:endParaRPr lang="en-US"/>
          </a:p>
        </p:txBody>
      </p:sp>
    </p:spTree>
    <p:extLst>
      <p:ext uri="{BB962C8B-B14F-4D97-AF65-F5344CB8AC3E}">
        <p14:creationId xmlns:p14="http://schemas.microsoft.com/office/powerpoint/2010/main" val="14806650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287</a:t>
            </a:fld>
            <a:endParaRPr lang="en-US"/>
          </a:p>
        </p:txBody>
      </p:sp>
    </p:spTree>
    <p:extLst>
      <p:ext uri="{BB962C8B-B14F-4D97-AF65-F5344CB8AC3E}">
        <p14:creationId xmlns:p14="http://schemas.microsoft.com/office/powerpoint/2010/main" val="40195915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8877646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9095072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92400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9160989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3698564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6513435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5420973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336481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2743665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5507681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335762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1444082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646282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08211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607077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321510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4782345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7695506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2979978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3967787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485179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061512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816605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9618763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57757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3976896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8851068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3537940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1108207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33850891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357132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51712227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3955923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6623041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6424937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35706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2107432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4494071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59925970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8798984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4829812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8195373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1860925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1614628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259555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96036316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29130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528009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86723670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522925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9895745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6503353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4123288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5562009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03537982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7143414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67695925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2667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8199648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91519907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978668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2576083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3781037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46951510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27968674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22331101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5120360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2006027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63069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7981054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72702004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1903531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2194886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4285515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6081564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9942708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3929651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3990257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6734026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1311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5998901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1832749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0134295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25142142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51081495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9161647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42552005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724133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2887009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6904525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1156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55997462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4658999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59993364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47790330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6283037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524143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3948210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230595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9864420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7644756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1061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0572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1494423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93277977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69068859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68090464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2060032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83554813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66599074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60550663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48075997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16687774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848526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6062712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757411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92302240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0949254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99873687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7901824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3762052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48609633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26113619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52826293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03116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14553394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9463185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0908236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13203401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62958574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7685598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40273149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99548100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9359383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83304733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8957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2970983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8942612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902356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1510657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54816330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33075594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0044095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4876394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6130473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55094341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26267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9990458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60156430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78866611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51653144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6441212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5888501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84143950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63313472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45294883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2398622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511599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05406336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66492084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96054017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65712364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95099188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48215756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53236289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62659402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12645096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88472632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222551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0750438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48443497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84443367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70190809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98889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554</a:t>
            </a:fld>
            <a:endParaRPr lang="en-US"/>
          </a:p>
        </p:txBody>
      </p:sp>
    </p:spTree>
    <p:extLst>
      <p:ext uri="{BB962C8B-B14F-4D97-AF65-F5344CB8AC3E}">
        <p14:creationId xmlns:p14="http://schemas.microsoft.com/office/powerpoint/2010/main" val="262833447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555</a:t>
            </a:fld>
            <a:endParaRPr lang="en-US"/>
          </a:p>
        </p:txBody>
      </p:sp>
    </p:spTree>
    <p:extLst>
      <p:ext uri="{BB962C8B-B14F-4D97-AF65-F5344CB8AC3E}">
        <p14:creationId xmlns:p14="http://schemas.microsoft.com/office/powerpoint/2010/main" val="24440344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78290117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91220919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15264114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77860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23812478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4704655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40622434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3411758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0721481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10560917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32457471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45718595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8791841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70582978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916523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3283635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92872303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76712280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25128694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8042615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19337041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36070990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59057017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7930274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70399543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990303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7819521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58016375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83726553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t>Lecture notes:</a:t>
            </a:r>
          </a:p>
          <a:p>
            <a:endParaRPr lang="en-US" altLang="en-US" b="1" i="1"/>
          </a:p>
          <a:p>
            <a:r>
              <a:rPr lang="en-US" altLang="en-US" b="0" i="0"/>
              <a:t>Social security:</a:t>
            </a:r>
          </a:p>
          <a:p>
            <a:pPr marL="171450" indent="-171450">
              <a:buFont typeface="Arial" panose="020B0604020202020204" pitchFamily="34" charset="0"/>
              <a:buChar char="•"/>
            </a:pPr>
            <a:r>
              <a:rPr lang="en-US" altLang="en-US" b="0" i="0"/>
              <a:t>A</a:t>
            </a:r>
            <a:r>
              <a:rPr lang="en-US" altLang="en-US" b="0" i="0" baseline="0"/>
              <a:t> </a:t>
            </a:r>
            <a:r>
              <a:rPr lang="en-US" altLang="en-US" b="0" i="0"/>
              <a:t>government-administered</a:t>
            </a:r>
            <a:r>
              <a:rPr lang="en-US" altLang="en-US" b="0" i="0" baseline="0"/>
              <a:t> retirement program signed into law by Franklin Roosevelt (FDR) in 1935.</a:t>
            </a:r>
          </a:p>
          <a:p>
            <a:pPr marL="171450" indent="-171450">
              <a:buFont typeface="Arial" panose="020B0604020202020204" pitchFamily="34" charset="0"/>
              <a:buChar char="•"/>
            </a:pPr>
            <a:r>
              <a:rPr lang="en-US" altLang="en-US" b="0" i="0" baseline="0"/>
              <a:t>Workers today contribute a portion of their earnings into the </a:t>
            </a:r>
            <a:r>
              <a:rPr lang="en-US" sz="1200" b="0" i="0" u="none" strike="noStrike" kern="1200" baseline="0">
                <a:solidFill>
                  <a:schemeClr val="tx1"/>
                </a:solidFill>
                <a:latin typeface="+mn-lt"/>
                <a:ea typeface="MS PGothic" pitchFamily="34" charset="-128"/>
                <a:cs typeface="MS PGothic" pitchFamily="34" charset="-128"/>
              </a:rPr>
              <a:t>Social Security Trust Fund with the expectation that when they retire, they will receive this money back, including a modest growth rate.</a:t>
            </a:r>
          </a:p>
          <a:p>
            <a:pPr marL="171450" indent="-171450">
              <a:buFont typeface="Arial" panose="020B0604020202020204" pitchFamily="34" charset="0"/>
              <a:buChar char="•"/>
            </a:pPr>
            <a:r>
              <a:rPr lang="en-US" altLang="en-US" sz="1200" b="0" i="0" u="none" strike="noStrike" kern="1200" baseline="0">
                <a:solidFill>
                  <a:schemeClr val="tx1"/>
                </a:solidFill>
                <a:latin typeface="+mn-lt"/>
                <a:ea typeface="MS PGothic" pitchFamily="34" charset="-128"/>
              </a:rPr>
              <a:t>Theoretically, the money you contribute today you will get back </a:t>
            </a:r>
            <a:r>
              <a:rPr lang="en-US" altLang="en-US">
                <a:latin typeface="Arial" panose="020B0604020202020204" pitchFamily="34" charset="0"/>
                <a:cs typeface="Arial" panose="020B0604020202020204" pitchFamily="34" charset="0"/>
              </a:rPr>
              <a:t>at retirement with a modest return on investment.</a:t>
            </a:r>
          </a:p>
          <a:p>
            <a:pPr marL="171450" indent="-171450">
              <a:buFont typeface="Arial" panose="020B0604020202020204" pitchFamily="34" charset="0"/>
              <a:buChar char="•"/>
            </a:pPr>
            <a:r>
              <a:rPr lang="en-US" sz="1200" b="0" i="0" u="none" strike="noStrike" kern="1200" baseline="0">
                <a:solidFill>
                  <a:schemeClr val="tx1"/>
                </a:solidFill>
                <a:latin typeface="+mn-lt"/>
                <a:ea typeface="MS PGothic" pitchFamily="34" charset="-128"/>
                <a:cs typeface="MS PGothic" pitchFamily="34" charset="-128"/>
              </a:rPr>
              <a:t>The goal of the program is to guarantee that no U.S. worker retires with no retirement income.</a:t>
            </a:r>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a:p>
            <a:r>
              <a:rPr lang="en-US" altLang="en-US" b="0" i="1">
                <a:latin typeface="Arial" panose="020B0604020202020204" pitchFamily="34" charset="0"/>
                <a:cs typeface="Arial" panose="020B0604020202020204" pitchFamily="34" charset="0"/>
              </a:rPr>
              <a:t>The image on the slide:</a:t>
            </a:r>
            <a:r>
              <a:rPr lang="en-US" altLang="en-US" b="0" i="0" baseline="0">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FDR signs Social Security Act in 1935.</a:t>
            </a:r>
          </a:p>
          <a:p>
            <a:endParaRPr lang="en-US" altLang="en-US">
              <a:latin typeface="Arial" panose="020B0604020202020204" pitchFamily="34" charset="0"/>
              <a:cs typeface="Arial" panose="020B0604020202020204" pitchFamily="34" charset="0"/>
            </a:endParaRPr>
          </a:p>
          <a:p>
            <a:r>
              <a:rPr lang="en-US" altLang="en-US" b="0" i="1">
                <a:latin typeface="Arial" panose="020B0604020202020204" pitchFamily="34" charset="0"/>
                <a:cs typeface="Arial" panose="020B0604020202020204" pitchFamily="34" charset="0"/>
              </a:rPr>
              <a:t>Additional Source:</a:t>
            </a:r>
          </a:p>
          <a:p>
            <a:pPr marL="171450" indent="-171450">
              <a:buFont typeface="Arial" charset="0"/>
              <a:buChar char="•"/>
            </a:pPr>
            <a:r>
              <a:rPr lang="en-US" altLang="en-US" b="0" i="0">
                <a:latin typeface="Arial" panose="020B0604020202020204" pitchFamily="34" charset="0"/>
                <a:cs typeface="Arial" panose="020B0604020202020204" pitchFamily="34" charset="0"/>
              </a:rPr>
              <a:t>Have</a:t>
            </a:r>
            <a:r>
              <a:rPr lang="en-US" altLang="en-US" b="0" i="0" baseline="0">
                <a:latin typeface="Arial" panose="020B0604020202020204" pitchFamily="34" charset="0"/>
                <a:cs typeface="Arial" panose="020B0604020202020204" pitchFamily="34" charset="0"/>
              </a:rPr>
              <a:t> students read the following for additional background information on the Social Security Program:</a:t>
            </a:r>
          </a:p>
          <a:p>
            <a:r>
              <a:rPr lang="en-US" sz="1200" b="0" i="0" u="none" strike="noStrike" kern="1200" baseline="0">
                <a:solidFill>
                  <a:schemeClr val="tx1"/>
                </a:solidFill>
                <a:latin typeface="+mn-lt"/>
                <a:ea typeface="MS PGothic" pitchFamily="34" charset="-128"/>
                <a:cs typeface="MS PGothic" pitchFamily="34" charset="-128"/>
              </a:rPr>
              <a:t>“Social Security: A Program and Policy History” by Patricia P. Martin and David A. Weaver. </a:t>
            </a:r>
            <a:r>
              <a:rPr lang="en-US" sz="1200" b="0" i="1" u="none" strike="noStrike" kern="1200" baseline="0">
                <a:solidFill>
                  <a:schemeClr val="tx1"/>
                </a:solidFill>
                <a:latin typeface="+mn-lt"/>
                <a:ea typeface="MS PGothic" pitchFamily="34" charset="-128"/>
                <a:cs typeface="MS PGothic" pitchFamily="34" charset="-128"/>
              </a:rPr>
              <a:t>Social Security Bulletin</a:t>
            </a:r>
            <a:r>
              <a:rPr lang="en-US" sz="1200" b="0" i="0" u="none" strike="noStrike" kern="1200" baseline="0">
                <a:solidFill>
                  <a:schemeClr val="tx1"/>
                </a:solidFill>
                <a:latin typeface="+mn-lt"/>
                <a:ea typeface="MS PGothic" pitchFamily="34" charset="-128"/>
                <a:cs typeface="MS PGothic" pitchFamily="34" charset="-128"/>
              </a:rPr>
              <a:t>, Vol. 66, No. 1, 2005.</a:t>
            </a:r>
            <a:endParaRPr lang="en-US" altLang="en-US" b="0" i="0"/>
          </a:p>
        </p:txBody>
      </p:sp>
    </p:spTree>
    <p:extLst>
      <p:ext uri="{BB962C8B-B14F-4D97-AF65-F5344CB8AC3E}">
        <p14:creationId xmlns:p14="http://schemas.microsoft.com/office/powerpoint/2010/main" val="7581848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t>Lecture notes:</a:t>
            </a:r>
          </a:p>
          <a:p>
            <a:pPr marL="0" indent="0">
              <a:buFont typeface="Arial" panose="020B0604020202020204" pitchFamily="34" charset="0"/>
              <a:buNone/>
            </a:pPr>
            <a:endParaRPr lang="en-US" altLang="en-US" b="0" i="0"/>
          </a:p>
          <a:p>
            <a:pPr marL="0" indent="0">
              <a:buFont typeface="Arial" panose="020B0604020202020204" pitchFamily="34" charset="0"/>
              <a:buNone/>
            </a:pPr>
            <a:r>
              <a:rPr lang="en-US" altLang="en-US" b="0" i="0"/>
              <a:t>At</a:t>
            </a:r>
            <a:r>
              <a:rPr lang="en-US" altLang="en-US" b="0" i="0" baseline="0"/>
              <a:t> the beginning of the Social Security program, there were few retirees receiving funds.</a:t>
            </a:r>
          </a:p>
          <a:p>
            <a:pPr marL="171450" indent="-171450">
              <a:buFont typeface="Arial" panose="020B0604020202020204" pitchFamily="34" charset="0"/>
              <a:buChar char="•"/>
            </a:pPr>
            <a:r>
              <a:rPr lang="en-US" altLang="en-US" b="0" i="0" baseline="0"/>
              <a:t>However, there were many workers paying into the Social Security Trust Fund.</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b="0" i="0" baseline="0"/>
              <a:t>Workers paid into the program 2 percent of wages </a:t>
            </a:r>
            <a:r>
              <a:rPr lang="en-US" altLang="en-US" sz="1200">
                <a:latin typeface="Arial" panose="020B0604020202020204" pitchFamily="34" charset="0"/>
              </a:rPr>
              <a:t>(half paid by workers, half by employer).</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b="0" i="0"/>
              <a:t>In</a:t>
            </a:r>
            <a:r>
              <a:rPr lang="en-US" altLang="en-US" b="0" i="0" baseline="0"/>
              <a:t> the early stages of Social Security, there were more workers paying into the program than there were retirees receiving benefits.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b="0" i="0" baseline="0"/>
              <a:t>The Trust Fund had a positive balance.</a:t>
            </a:r>
          </a:p>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altLang="en-US" b="0" i="0" baseline="0"/>
          </a:p>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altLang="en-US" b="0" i="0" baseline="0"/>
              <a:t>However, today, millions of baby boomers are beginning to retire and people are living longer.</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b="0" i="0" baseline="0"/>
              <a:t>There are also fewer workers paying into the Trust Fund.</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b="0" i="0" baseline="0"/>
              <a:t>Consequently, the Trust Fund balance is declining and the Social Security tax as a proportion of wages has increased to 15.3 percent of the worker’s pay </a:t>
            </a:r>
            <a:r>
              <a:rPr lang="en-US" altLang="en-US" sz="1200">
                <a:latin typeface="Arial" panose="020B0604020202020204" pitchFamily="34" charset="0"/>
              </a:rPr>
              <a:t>on the first $110,100 a person earns.</a:t>
            </a:r>
            <a:endParaRPr lang="en-US" altLang="en-US" b="0" i="0" baseline="0"/>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2400">
                <a:latin typeface="Arial" panose="020B0604020202020204" pitchFamily="34" charset="0"/>
              </a:rPr>
              <a:t>Typically, the worker and the firm split this tax bill, each paying 7.65 percent.</a:t>
            </a:r>
          </a:p>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altLang="en-US" b="0" i="0" baseline="0"/>
          </a:p>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altLang="en-US"/>
              <a:t>This illustrates the concerns people have of an “unsustainable” Social Security program.</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a:t>It can’t survive indefinitely if there are more funds going out than coming in.</a:t>
            </a:r>
          </a:p>
          <a:p>
            <a:endParaRPr lang="en-US" altLang="en-US"/>
          </a:p>
          <a:p>
            <a:r>
              <a:rPr lang="en-US" altLang="en-US" b="0" i="1"/>
              <a:t>Additional Source:</a:t>
            </a:r>
          </a:p>
          <a:p>
            <a:r>
              <a:rPr lang="en-US" sz="1200" b="0" i="0" u="none" strike="noStrike" kern="1200" baseline="0">
                <a:solidFill>
                  <a:schemeClr val="tx1"/>
                </a:solidFill>
                <a:latin typeface="+mn-lt"/>
                <a:ea typeface="MS PGothic" pitchFamily="34" charset="-128"/>
                <a:cs typeface="MS PGothic" pitchFamily="34" charset="-128"/>
              </a:rPr>
              <a:t>“The Future Financial Status of the Social Security Program”  by Stephen C. Goss </a:t>
            </a:r>
            <a:r>
              <a:rPr lang="en-US" sz="1200" b="0" i="1" u="none" strike="noStrike" kern="1200" baseline="0">
                <a:solidFill>
                  <a:schemeClr val="tx1"/>
                </a:solidFill>
                <a:latin typeface="+mn-lt"/>
                <a:ea typeface="MS PGothic" pitchFamily="34" charset="-128"/>
                <a:cs typeface="MS PGothic" pitchFamily="34" charset="-128"/>
              </a:rPr>
              <a:t>Social Security Bulletin</a:t>
            </a:r>
            <a:r>
              <a:rPr lang="en-US" sz="1200" b="0" i="0" u="none" strike="noStrike" kern="1200" baseline="0">
                <a:solidFill>
                  <a:schemeClr val="tx1"/>
                </a:solidFill>
                <a:latin typeface="+mn-lt"/>
                <a:ea typeface="MS PGothic" pitchFamily="34" charset="-128"/>
                <a:cs typeface="MS PGothic" pitchFamily="34" charset="-128"/>
              </a:rPr>
              <a:t>, Vol. 70, No. 3, 2010.</a:t>
            </a:r>
            <a:endParaRPr lang="en-US" altLang="en-US" b="1" i="1"/>
          </a:p>
        </p:txBody>
      </p:sp>
    </p:spTree>
    <p:extLst>
      <p:ext uri="{BB962C8B-B14F-4D97-AF65-F5344CB8AC3E}">
        <p14:creationId xmlns:p14="http://schemas.microsoft.com/office/powerpoint/2010/main" val="84292799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t>Lecture notes:</a:t>
            </a:r>
          </a:p>
          <a:p>
            <a:pPr marL="0" indent="0">
              <a:buFont typeface="Arial" panose="020B0604020202020204" pitchFamily="34" charset="0"/>
              <a:buNone/>
            </a:pPr>
            <a:r>
              <a:rPr lang="en-US" altLang="en-US"/>
              <a:t>Given their setup, both Social Security and Medicare naturally generated substantial tax revenue with very few outlays, since the paying workers don’t retire immediately.</a:t>
            </a:r>
          </a:p>
        </p:txBody>
      </p:sp>
    </p:spTree>
    <p:extLst>
      <p:ext uri="{BB962C8B-B14F-4D97-AF65-F5344CB8AC3E}">
        <p14:creationId xmlns:p14="http://schemas.microsoft.com/office/powerpoint/2010/main" val="45814617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t>Lecture notes:</a:t>
            </a:r>
          </a:p>
          <a:p>
            <a:endParaRPr lang="en-US" altLang="en-US" b="1" i="1"/>
          </a:p>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altLang="en-US"/>
              <a:t>Part</a:t>
            </a:r>
            <a:r>
              <a:rPr lang="en-US" altLang="en-US" baseline="0"/>
              <a:t> of the growth in mandatory spending </a:t>
            </a:r>
            <a:r>
              <a:rPr lang="en-US" altLang="en-US"/>
              <a:t>has been largely political, as more programs have been added (Medicare was added in 1966, and then expanded in 2006).</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a:t>However, the majority of the reason that mandatory spending has increased is due to demographic changes.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a:t>More people</a:t>
            </a:r>
            <a:r>
              <a:rPr lang="en-US" altLang="en-US" baseline="0"/>
              <a:t> </a:t>
            </a:r>
            <a:r>
              <a:rPr lang="en-US" altLang="en-US" sz="1200">
                <a:latin typeface="Arial" panose="020B0604020202020204" pitchFamily="34" charset="0"/>
              </a:rPr>
              <a:t>than before draw postretirement benefits longer.</a:t>
            </a:r>
            <a:endParaRPr lang="en-US" altLang="en-US" sz="1200" b="1" i="1">
              <a:latin typeface="+mn-lt"/>
            </a:endParaRP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a:latin typeface="Arial" panose="020B0604020202020204" pitchFamily="34" charset="0"/>
              </a:rPr>
              <a:t>Those who paid into the programs for many years are now retired and drawing benefits.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a:latin typeface="Arial" panose="020B0604020202020204" pitchFamily="34" charset="0"/>
              </a:rPr>
              <a:t>Particularly, the baby boomer generation is entering retirement age.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a:latin typeface="Arial" panose="020B0604020202020204" pitchFamily="34" charset="0"/>
              </a:rPr>
              <a:t>Baby boomers were born in the years 1946–1964 and represent a discrete</a:t>
            </a:r>
            <a:r>
              <a:rPr lang="en-US" altLang="en-US" sz="1200" baseline="0">
                <a:latin typeface="Arial" panose="020B0604020202020204" pitchFamily="34" charset="0"/>
              </a:rPr>
              <a:t> increase in the population</a:t>
            </a:r>
            <a:r>
              <a:rPr lang="en-US" altLang="en-US" sz="1200">
                <a:latin typeface="Arial" panose="020B0604020202020204" pitchFamily="34" charset="0"/>
              </a:rPr>
              <a:t>. The oldest boomers reached 65 years old in 2011.</a:t>
            </a:r>
            <a:endParaRPr lang="en-US" altLang="en-US" sz="1200" b="1" i="1">
              <a:latin typeface="+mn-lt"/>
            </a:endParaRP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a:t>The implication is that, going forward, we’ll have fewer and fewer workers (revenue sources) for every Social Security beneficiary (outlay).</a:t>
            </a:r>
          </a:p>
          <a:p>
            <a:endParaRPr lang="en-US" altLang="en-US"/>
          </a:p>
        </p:txBody>
      </p:sp>
    </p:spTree>
    <p:extLst>
      <p:ext uri="{BB962C8B-B14F-4D97-AF65-F5344CB8AC3E}">
        <p14:creationId xmlns:p14="http://schemas.microsoft.com/office/powerpoint/2010/main" val="24249227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t>Image: </a:t>
            </a:r>
            <a:r>
              <a:rPr lang="en-US" altLang="en-US" b="0" i="0"/>
              <a:t>Figure 15.3</a:t>
            </a:r>
          </a:p>
          <a:p>
            <a:endParaRPr lang="en-US" altLang="en-US" b="1" i="1"/>
          </a:p>
          <a:p>
            <a:r>
              <a:rPr lang="en-US" altLang="en-US" b="1" i="1"/>
              <a:t>Lecture notes:</a:t>
            </a:r>
          </a:p>
          <a:p>
            <a:endParaRPr lang="en-US" altLang="en-US" b="1" i="1"/>
          </a:p>
          <a:p>
            <a:r>
              <a:rPr lang="en-US" altLang="en-US" b="0" i="0"/>
              <a:t>Panel A: </a:t>
            </a:r>
          </a:p>
          <a:p>
            <a:pPr marL="171450" indent="-171450">
              <a:buFont typeface="Arial" panose="020B0604020202020204" pitchFamily="34" charset="0"/>
              <a:buChar char="•"/>
            </a:pPr>
            <a:r>
              <a:rPr lang="en-US" altLang="en-US"/>
              <a:t>Shows the U.S. population aged 65 and over by decade since 1900. </a:t>
            </a:r>
          </a:p>
          <a:p>
            <a:pPr marL="171450" indent="-171450">
              <a:buFont typeface="Arial" panose="020B0604020202020204" pitchFamily="34" charset="0"/>
              <a:buChar char="•"/>
            </a:pPr>
            <a:r>
              <a:rPr lang="en-US" altLang="en-US"/>
              <a:t>The graph shows both the number (the blue bars) and also indicates how big this group is as a portion of the total U.S. population (red line).</a:t>
            </a:r>
          </a:p>
          <a:p>
            <a:pPr marL="171450" indent="-171450">
              <a:buFont typeface="Arial" panose="020B0604020202020204" pitchFamily="34" charset="0"/>
              <a:buChar char="•"/>
            </a:pPr>
            <a:r>
              <a:rPr lang="en-US" altLang="en-US"/>
              <a:t>This portion will only grow as we go forward, with the baby boomers set to retire over the next two decades.</a:t>
            </a:r>
          </a:p>
          <a:p>
            <a:endParaRPr lang="en-US" altLang="en-US"/>
          </a:p>
          <a:p>
            <a:r>
              <a:rPr lang="en-US" altLang="en-US" b="0" i="0"/>
              <a:t>Panel B:</a:t>
            </a:r>
          </a:p>
          <a:p>
            <a:pPr marL="171450" indent="-171450">
              <a:buFont typeface="Arial" panose="020B0604020202020204" pitchFamily="34" charset="0"/>
              <a:buChar char="•"/>
            </a:pPr>
            <a:r>
              <a:rPr lang="en-US" altLang="en-US"/>
              <a:t>Plots the number of workers per Social Security beneficiary since 1960. </a:t>
            </a:r>
          </a:p>
          <a:p>
            <a:pPr marL="171450" indent="-171450">
              <a:buFont typeface="Arial" panose="020B0604020202020204" pitchFamily="34" charset="0"/>
              <a:buChar char="•"/>
            </a:pPr>
            <a:r>
              <a:rPr lang="en-US" altLang="en-US"/>
              <a:t>In 1960, there were more than five workers per beneficiary in the Social Security system. </a:t>
            </a:r>
          </a:p>
          <a:p>
            <a:pPr marL="171450" indent="-171450">
              <a:buFont typeface="Arial" panose="020B0604020202020204" pitchFamily="34" charset="0"/>
              <a:buChar char="•"/>
            </a:pPr>
            <a:r>
              <a:rPr lang="en-US" altLang="en-US"/>
              <a:t>As such, it wasn’t very difficult to accumulate a large Social Security Trust Fund. </a:t>
            </a:r>
          </a:p>
          <a:p>
            <a:pPr marL="171450" indent="-171450">
              <a:buFont typeface="Arial" panose="020B0604020202020204" pitchFamily="34" charset="0"/>
              <a:buChar char="•"/>
            </a:pPr>
            <a:r>
              <a:rPr lang="en-US" altLang="en-US"/>
              <a:t>But now, there are fewer than three workers per beneficiary, and as the baby boomers retire, this is set to fall to just above two (notice the projections for the future!).</a:t>
            </a:r>
          </a:p>
        </p:txBody>
      </p:sp>
    </p:spTree>
    <p:extLst>
      <p:ext uri="{BB962C8B-B14F-4D97-AF65-F5344CB8AC3E}">
        <p14:creationId xmlns:p14="http://schemas.microsoft.com/office/powerpoint/2010/main" val="201444627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latin typeface="Arial" panose="020B0604020202020204" pitchFamily="34" charset="0"/>
                <a:cs typeface="Arial" panose="020B0604020202020204" pitchFamily="34" charset="0"/>
              </a:rPr>
              <a:t>“Beyond the Book” Slide</a:t>
            </a:r>
            <a:br>
              <a:rPr lang="en-US" altLang="en-US">
                <a:latin typeface="Arial" panose="020B0604020202020204" pitchFamily="34" charset="0"/>
                <a:cs typeface="Arial" panose="020B0604020202020204" pitchFamily="34" charset="0"/>
              </a:rPr>
            </a:br>
            <a:endParaRPr lang="en-US" altLang="en-US"/>
          </a:p>
          <a:p>
            <a:r>
              <a:rPr lang="en-US" altLang="en-US"/>
              <a:t>Some people are still concerned about the sustainability of Social Security. Consider the following:</a:t>
            </a:r>
          </a:p>
          <a:p>
            <a:pPr>
              <a:buFontTx/>
              <a:buChar char="•"/>
            </a:pPr>
            <a:r>
              <a:rPr lang="en-US" altLang="en-US"/>
              <a:t> Our country’s age average is increasing.</a:t>
            </a:r>
          </a:p>
          <a:p>
            <a:pPr>
              <a:buFontTx/>
              <a:buChar char="•"/>
            </a:pPr>
            <a:r>
              <a:rPr lang="en-US" altLang="en-US"/>
              <a:t> More and more people are collecting Social Security while fewer and fewer are paying into it.</a:t>
            </a:r>
          </a:p>
          <a:p>
            <a:pPr>
              <a:buFontTx/>
              <a:buChar char="•"/>
            </a:pPr>
            <a:r>
              <a:rPr lang="en-US" altLang="en-US"/>
              <a:t> People are living longer.</a:t>
            </a:r>
          </a:p>
          <a:p>
            <a:pPr>
              <a:buFontTx/>
              <a:buChar char="•"/>
            </a:pPr>
            <a:r>
              <a:rPr lang="en-US" altLang="en-US" baseline="0"/>
              <a:t> </a:t>
            </a:r>
            <a:r>
              <a:rPr lang="en-US" altLang="en-US"/>
              <a:t>All of these factors will put stress on the Social Security program.</a:t>
            </a:r>
          </a:p>
          <a:p>
            <a:endParaRPr lang="en-US" altLang="en-US"/>
          </a:p>
          <a:p>
            <a:r>
              <a:rPr lang="en-US" altLang="en-US" b="0" i="1"/>
              <a:t>Sources:</a:t>
            </a:r>
          </a:p>
          <a:p>
            <a:pPr marL="171450" indent="-171450">
              <a:buFont typeface="Arial" charset="0"/>
              <a:buChar char="•"/>
            </a:pPr>
            <a:r>
              <a:rPr lang="en-US" altLang="en-US"/>
              <a:t>http://www.ssa.gov/history/imf.html</a:t>
            </a:r>
          </a:p>
          <a:p>
            <a:pPr marL="171450" indent="-171450">
              <a:buFont typeface="Arial" charset="0"/>
              <a:buChar char="•"/>
            </a:pPr>
            <a:r>
              <a:rPr lang="en-US" altLang="en-US"/>
              <a:t>http://www.ssa.gov/history/briefhistory3.html#idamay</a:t>
            </a:r>
          </a:p>
        </p:txBody>
      </p:sp>
    </p:spTree>
    <p:extLst>
      <p:ext uri="{BB962C8B-B14F-4D97-AF65-F5344CB8AC3E}">
        <p14:creationId xmlns:p14="http://schemas.microsoft.com/office/powerpoint/2010/main" val="405659642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40316633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75839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978467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610555521"/>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66447620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19597068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9625545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67247872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557524709"/>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4613018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0037608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58214358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61284204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90957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177185594"/>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62839609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77571892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039014570"/>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7615834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30115022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6601436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57194968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695590267"/>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40540480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872064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71064806"/>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779582699"/>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03727532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4447073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20309522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83848789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34669279"/>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78620067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311269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325063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640105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98</a:t>
            </a:fld>
            <a:endParaRPr lang="en-US"/>
          </a:p>
        </p:txBody>
      </p:sp>
    </p:spTree>
    <p:extLst>
      <p:ext uri="{BB962C8B-B14F-4D97-AF65-F5344CB8AC3E}">
        <p14:creationId xmlns:p14="http://schemas.microsoft.com/office/powerpoint/2010/main" val="1077348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534895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14942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778106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278739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559210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201983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402870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513066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589225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359965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18455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6917919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134745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753508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58544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6862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6350265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42612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801854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053498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34139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31294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916476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C3F9B9A4-2D6F-C84D-88AB-4F2F7E1788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A5A4071F-6E8D-BA4D-8B26-26160822BCC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Inflation:</a:t>
            </a:r>
          </a:p>
          <a:p>
            <a:pPr marL="171450" indent="-171450">
              <a:buFont typeface="Arial" panose="020B0604020202020204" pitchFamily="34" charset="0"/>
              <a:buChar char="•"/>
              <a:defRPr/>
            </a:pPr>
            <a:r>
              <a:rPr lang="en-US" altLang="en-US">
                <a:latin typeface="Arial" panose="020B0604020202020204" pitchFamily="34" charset="0"/>
              </a:rPr>
              <a:t>A continual rise in the general price level (the price of all goods)</a:t>
            </a:r>
          </a:p>
          <a:p>
            <a:pPr marL="171450" indent="-171450">
              <a:buFont typeface="Arial" panose="020B0604020202020204" pitchFamily="34" charset="0"/>
              <a:buChar char="•"/>
              <a:defRPr/>
            </a:pPr>
            <a:r>
              <a:rPr lang="en-US" altLang="en-US"/>
              <a:t>Is</a:t>
            </a:r>
            <a:r>
              <a:rPr lang="en-US" altLang="en-US" i="1"/>
              <a:t> not </a:t>
            </a:r>
            <a:r>
              <a:rPr lang="en-US" altLang="en-US"/>
              <a:t>the price of a certain good going up due to a shift in demand or supply for that good</a:t>
            </a:r>
          </a:p>
          <a:p>
            <a:pPr marL="171450" indent="-171450">
              <a:buFont typeface="Arial" panose="020B0604020202020204" pitchFamily="34" charset="0"/>
              <a:buChar char="•"/>
              <a:defRPr/>
            </a:pPr>
            <a:r>
              <a:rPr lang="en-US" altLang="en-US"/>
              <a:t>By itself, will decrease the purchasing power of your dollars</a:t>
            </a:r>
          </a:p>
          <a:p>
            <a:pPr marL="171450" indent="-171450">
              <a:buFont typeface="Arial" panose="020B0604020202020204" pitchFamily="34" charset="0"/>
              <a:buChar char="•"/>
              <a:defRPr/>
            </a:pPr>
            <a:r>
              <a:rPr lang="en-US" altLang="en-US"/>
              <a:t>Creates uncertainty, a</a:t>
            </a:r>
            <a:r>
              <a:rPr lang="en-US" altLang="en-US">
                <a:latin typeface="Helvetica Neue" charset="0"/>
              </a:rPr>
              <a:t> problem for firms and workers</a:t>
            </a:r>
          </a:p>
          <a:p>
            <a:pPr marL="171450" indent="-171450">
              <a:buFont typeface="Arial" panose="020B0604020202020204" pitchFamily="34" charset="0"/>
              <a:buChar char="•"/>
              <a:defRPr/>
            </a:pPr>
            <a:r>
              <a:rPr lang="en-US" altLang="en-US">
                <a:latin typeface="Helvetica Neue" charset="0"/>
              </a:rPr>
              <a:t>May cause consumers to change buying patterns due to uncertainty</a:t>
            </a:r>
          </a:p>
          <a:p>
            <a:pPr marL="171450" indent="-171450">
              <a:buFont typeface="Arial" panose="020B0604020202020204" pitchFamily="34" charset="0"/>
              <a:buChar char="•"/>
              <a:defRPr/>
            </a:pPr>
            <a:endParaRPr lang="en-US" altLang="en-US">
              <a:latin typeface="Helvetica Neue" charset="0"/>
            </a:endParaRPr>
          </a:p>
          <a:p>
            <a:pPr>
              <a:buFont typeface="Arial" panose="020B0604020202020204" pitchFamily="34" charset="0"/>
              <a:buNone/>
              <a:defRPr/>
            </a:pPr>
            <a:r>
              <a:rPr lang="en-US" altLang="en-US" i="1"/>
              <a:t>Deflation</a:t>
            </a:r>
            <a:r>
              <a:rPr lang="en-US" altLang="en-US" b="1" i="1"/>
              <a:t> </a:t>
            </a:r>
            <a:r>
              <a:rPr lang="en-US" altLang="en-US"/>
              <a:t>is the </a:t>
            </a:r>
            <a:r>
              <a:rPr lang="en-US" altLang="en-US">
                <a:latin typeface="Arial" panose="020B0604020202020204" pitchFamily="34" charset="0"/>
              </a:rPr>
              <a:t>opposite of inflation. The price level falls or there is a negative percentage change in the price level </a:t>
            </a:r>
            <a:endParaRPr lang="en-US" altLang="en-US" b="1" i="1"/>
          </a:p>
          <a:p>
            <a:pPr>
              <a:buFont typeface="Arial" panose="020B0604020202020204" pitchFamily="34" charset="0"/>
              <a:buNone/>
              <a:defRPr/>
            </a:pPr>
            <a:endParaRPr lang="en-US" altLang="en-US">
              <a:latin typeface="Helvetica Neue" charset="0"/>
            </a:endParaRPr>
          </a:p>
          <a:p>
            <a:pPr>
              <a:defRPr/>
            </a:pPr>
            <a:endParaRPr lang="en-US" altLang="en-US">
              <a:latin typeface="Helvetica Neue" charset="0"/>
            </a:endParaRPr>
          </a:p>
          <a:p>
            <a:pPr>
              <a:defRPr/>
            </a:pPr>
            <a:endParaRPr lang="en-US" altLang="en-US"/>
          </a:p>
        </p:txBody>
      </p:sp>
    </p:spTree>
    <p:extLst>
      <p:ext uri="{BB962C8B-B14F-4D97-AF65-F5344CB8AC3E}">
        <p14:creationId xmlns:p14="http://schemas.microsoft.com/office/powerpoint/2010/main" val="12670445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93DFEF51-864B-E54F-8501-872322D148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FACA5A44-083C-854C-A5E1-BA56DA9D3C3E}"/>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buFont typeface="Arial" panose="020B0604020202020204" pitchFamily="34" charset="0"/>
              <a:buNone/>
              <a:defRPr/>
            </a:pPr>
            <a:r>
              <a:rPr lang="en-US" altLang="en-US">
                <a:latin typeface="Arial" panose="020B0604020202020204" pitchFamily="34" charset="0"/>
              </a:rPr>
              <a:t>The purpose of the CPI is to include everything purchased by a typical consumer to estimate cost of living.</a:t>
            </a:r>
          </a:p>
          <a:p>
            <a:pPr marL="171450" indent="-171450">
              <a:buFont typeface="Arial" panose="020B0604020202020204" pitchFamily="34" charset="0"/>
              <a:buChar char="•"/>
              <a:defRPr/>
            </a:pPr>
            <a:r>
              <a:rPr lang="en-US" altLang="ja-JP">
                <a:latin typeface="Arial" panose="020B0604020202020204" pitchFamily="34" charset="0"/>
              </a:rPr>
              <a:t>Uses a </a:t>
            </a:r>
            <a:r>
              <a:rPr lang="ja-JP" altLang="en-US"/>
              <a:t>“</a:t>
            </a:r>
            <a:r>
              <a:rPr lang="en-US" altLang="ja-JP"/>
              <a:t>typical</a:t>
            </a:r>
            <a:r>
              <a:rPr lang="ja-JP" altLang="en-US"/>
              <a:t>”</a:t>
            </a:r>
            <a:r>
              <a:rPr lang="en-US" altLang="ja-JP"/>
              <a:t> consumer—we try to find what the </a:t>
            </a:r>
            <a:r>
              <a:rPr lang="ja-JP" altLang="en-US"/>
              <a:t>“</a:t>
            </a:r>
            <a:r>
              <a:rPr lang="en-US" altLang="ja-JP"/>
              <a:t>average</a:t>
            </a:r>
            <a:r>
              <a:rPr lang="ja-JP" altLang="en-US"/>
              <a:t>”</a:t>
            </a:r>
            <a:r>
              <a:rPr lang="en-US" altLang="ja-JP"/>
              <a:t> consumer buys.  </a:t>
            </a:r>
          </a:p>
          <a:p>
            <a:pPr marL="171450" indent="-171450">
              <a:buFont typeface="Arial" panose="020B0604020202020204" pitchFamily="34" charset="0"/>
              <a:buChar char="•"/>
              <a:defRPr/>
            </a:pPr>
            <a:r>
              <a:rPr lang="en-US" altLang="ja-JP"/>
              <a:t>Obviously, people do not all buy the same goods. </a:t>
            </a:r>
          </a:p>
          <a:p>
            <a:pPr marL="171450" indent="-171450">
              <a:buFont typeface="Arial" panose="020B0604020202020204" pitchFamily="34" charset="0"/>
              <a:buChar char="•"/>
              <a:defRPr/>
            </a:pPr>
            <a:r>
              <a:rPr lang="en-US" altLang="ja-JP"/>
              <a:t>College students, senior citizens, and young parents may buy different goods.</a:t>
            </a:r>
            <a:endParaRPr lang="en-US" altLang="en-US" b="1" i="1"/>
          </a:p>
          <a:p>
            <a:pPr>
              <a:defRPr/>
            </a:pPr>
            <a:endParaRPr lang="en-US" altLang="ja-JP"/>
          </a:p>
          <a:p>
            <a:pPr>
              <a:buFont typeface="Arial" panose="020B0604020202020204" pitchFamily="34" charset="0"/>
              <a:buNone/>
              <a:defRPr/>
            </a:pPr>
            <a:r>
              <a:rPr lang="en-US" altLang="ja-JP"/>
              <a:t>Applying a </a:t>
            </a:r>
            <a:r>
              <a:rPr lang="ja-JP" altLang="en-US"/>
              <a:t>“</a:t>
            </a:r>
            <a:r>
              <a:rPr lang="en-US" altLang="ja-JP"/>
              <a:t>weight</a:t>
            </a:r>
            <a:r>
              <a:rPr lang="ja-JP" altLang="en-US"/>
              <a:t>”</a:t>
            </a:r>
            <a:r>
              <a:rPr lang="en-US" altLang="ja-JP"/>
              <a:t> on prices means that some price changes affect consumers more than others.  </a:t>
            </a:r>
          </a:p>
          <a:p>
            <a:pPr marL="171450" indent="-171450">
              <a:buFont typeface="Arial" panose="020B0604020202020204" pitchFamily="34" charset="0"/>
              <a:buChar char="•"/>
              <a:defRPr/>
            </a:pPr>
            <a:r>
              <a:rPr lang="en-US" altLang="ja-JP"/>
              <a:t>For example, if the price of housing goes up 20 percent, that could be a very harsh adjustment for many families.  </a:t>
            </a:r>
          </a:p>
          <a:p>
            <a:pPr marL="171450" indent="-171450">
              <a:buFont typeface="Arial" panose="020B0604020202020204" pitchFamily="34" charset="0"/>
              <a:buChar char="•"/>
              <a:defRPr/>
            </a:pPr>
            <a:r>
              <a:rPr lang="en-US" altLang="ja-JP"/>
              <a:t>However, if the price of popcorn goes up 20 percent, this would not be nearly as bad.</a:t>
            </a:r>
          </a:p>
          <a:p>
            <a:pPr>
              <a:defRPr/>
            </a:pPr>
            <a:endParaRPr lang="en-US" altLang="en-US"/>
          </a:p>
          <a:p>
            <a:pPr>
              <a:buFont typeface="Arial" panose="020B0604020202020204" pitchFamily="34" charset="0"/>
              <a:buNone/>
              <a:defRPr/>
            </a:pPr>
            <a:r>
              <a:rPr lang="en-US" altLang="en-US"/>
              <a:t>GDP and the GDP deflator are measures that are too broad to use here, since they include goods and services that the average consumer does not buy, such as tractors and wind turbines.</a:t>
            </a:r>
          </a:p>
        </p:txBody>
      </p:sp>
    </p:spTree>
    <p:extLst>
      <p:ext uri="{BB962C8B-B14F-4D97-AF65-F5344CB8AC3E}">
        <p14:creationId xmlns:p14="http://schemas.microsoft.com/office/powerpoint/2010/main" val="15389293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84467D32-0038-974F-915B-637D40F090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A6ADB23D-E65D-1D44-BB8C-EC79C00BBC2A}"/>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Image: </a:t>
            </a:r>
            <a:r>
              <a:rPr lang="en-US" altLang="en-US"/>
              <a:t>Figure 8.1</a:t>
            </a:r>
            <a:endParaRPr lang="en-US" altLang="en-US" b="1" i="1"/>
          </a:p>
          <a:p>
            <a:pPr>
              <a:defRPr/>
            </a:pPr>
            <a:endParaRPr lang="en-US" altLang="en-US" b="1" i="1"/>
          </a:p>
          <a:p>
            <a:pPr>
              <a:defRPr/>
            </a:pPr>
            <a:r>
              <a:rPr lang="en-US" altLang="en-US" b="1" i="1"/>
              <a:t>Lecture notes:</a:t>
            </a:r>
          </a:p>
          <a:p>
            <a:pPr marL="171450" indent="-171450">
              <a:buFont typeface="Arial" panose="020B0604020202020204" pitchFamily="34" charset="0"/>
              <a:buChar char="•"/>
              <a:defRPr/>
            </a:pPr>
            <a:r>
              <a:rPr lang="en-US" altLang="en-US"/>
              <a:t>From 1965 to 2015, inflation rates in the United States averaged 4 percent. </a:t>
            </a:r>
          </a:p>
          <a:p>
            <a:pPr marL="171450" indent="-171450">
              <a:buFont typeface="Arial" panose="020B0604020202020204" pitchFamily="34" charset="0"/>
              <a:buChar char="•"/>
              <a:defRPr/>
            </a:pPr>
            <a:r>
              <a:rPr lang="en-US" altLang="en-US"/>
              <a:t>This number is high because of excessive inflation in the 1970s. </a:t>
            </a:r>
          </a:p>
          <a:p>
            <a:pPr marL="171450" indent="-171450">
              <a:buFont typeface="Arial" panose="020B0604020202020204" pitchFamily="34" charset="0"/>
              <a:buChar char="•"/>
              <a:defRPr/>
            </a:pPr>
            <a:r>
              <a:rPr lang="en-US" altLang="en-US"/>
              <a:t>Inflation peaked at over 14 percent in 1980. </a:t>
            </a:r>
          </a:p>
          <a:p>
            <a:pPr marL="171450" indent="-171450">
              <a:buFont typeface="Arial" panose="020B0604020202020204" pitchFamily="34" charset="0"/>
              <a:buChar char="•"/>
              <a:defRPr/>
            </a:pPr>
            <a:r>
              <a:rPr lang="en-US" altLang="en-US"/>
              <a:t>More recently, inflation rates have averaged less than 3 percent.</a:t>
            </a:r>
          </a:p>
        </p:txBody>
      </p:sp>
    </p:spTree>
    <p:extLst>
      <p:ext uri="{BB962C8B-B14F-4D97-AF65-F5344CB8AC3E}">
        <p14:creationId xmlns:p14="http://schemas.microsoft.com/office/powerpoint/2010/main" val="3918330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053068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A865EE8F-2C1D-4744-BBF1-4D48E2D2410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7361002-C695-DF49-BDFC-9C3F7355CA4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Image: </a:t>
            </a:r>
            <a:r>
              <a:rPr lang="en-US" altLang="en-US"/>
              <a:t>Figure 8.2</a:t>
            </a:r>
          </a:p>
          <a:p>
            <a:pPr>
              <a:defRPr/>
            </a:pPr>
            <a:endParaRPr lang="en-US" altLang="en-US" b="1" i="1"/>
          </a:p>
          <a:p>
            <a:pPr>
              <a:defRPr/>
            </a:pPr>
            <a:r>
              <a:rPr lang="en-US" altLang="en-US" b="1" i="1"/>
              <a:t>Lecture tip:</a:t>
            </a:r>
          </a:p>
          <a:p>
            <a:pPr>
              <a:buFont typeface="Arial" panose="020B0604020202020204" pitchFamily="34" charset="0"/>
              <a:buNone/>
              <a:defRPr/>
            </a:pPr>
            <a:r>
              <a:rPr lang="en-US" altLang="en-US"/>
              <a:t>Before showing this slide, you could ask the students what general types of expenditures they make.</a:t>
            </a:r>
          </a:p>
          <a:p>
            <a:pPr>
              <a:defRPr/>
            </a:pPr>
            <a:endParaRPr lang="en-US" altLang="en-US"/>
          </a:p>
          <a:p>
            <a:pPr>
              <a:defRPr/>
            </a:pPr>
            <a:r>
              <a:rPr lang="en-US" altLang="en-US" b="1" i="1"/>
              <a:t>Lecture notes:</a:t>
            </a:r>
          </a:p>
          <a:p>
            <a:pPr>
              <a:defRPr/>
            </a:pPr>
            <a:endParaRPr lang="en-US" altLang="en-US"/>
          </a:p>
          <a:p>
            <a:pPr>
              <a:buFont typeface="Arial" panose="020B0604020202020204" pitchFamily="34" charset="0"/>
              <a:buNone/>
              <a:defRPr/>
            </a:pPr>
            <a:r>
              <a:rPr lang="en-US" altLang="en-US"/>
              <a:t>Clearly, housing (rent or mortgage) is the biggest portion of the average consumer’s expenditures.</a:t>
            </a:r>
          </a:p>
          <a:p>
            <a:pPr>
              <a:buFont typeface="Arial" panose="020B0604020202020204" pitchFamily="34" charset="0"/>
              <a:buNone/>
              <a:defRPr/>
            </a:pPr>
            <a:endParaRPr lang="en-US" altLang="en-US"/>
          </a:p>
          <a:p>
            <a:pPr>
              <a:buFont typeface="Arial" panose="020B0604020202020204" pitchFamily="34" charset="0"/>
              <a:buNone/>
              <a:defRPr/>
            </a:pPr>
            <a:r>
              <a:rPr lang="en-US" altLang="en-US"/>
              <a:t>Note that inside these categories, there are very specific prices. </a:t>
            </a:r>
          </a:p>
          <a:p>
            <a:pPr marL="171450" indent="-171450">
              <a:buFont typeface="Arial" panose="020B0604020202020204" pitchFamily="34" charset="0"/>
              <a:buChar char="•"/>
              <a:defRPr/>
            </a:pPr>
            <a:r>
              <a:rPr lang="en-US" altLang="en-US"/>
              <a:t>For example, </a:t>
            </a:r>
            <a:r>
              <a:rPr lang="ja-JP" altLang="en-US"/>
              <a:t>“</a:t>
            </a:r>
            <a:r>
              <a:rPr lang="en-US" altLang="ja-JP"/>
              <a:t>food and beverages</a:t>
            </a:r>
            <a:r>
              <a:rPr lang="ja-JP" altLang="en-US"/>
              <a:t>”</a:t>
            </a:r>
            <a:r>
              <a:rPr lang="en-US" altLang="ja-JP"/>
              <a:t> includes prices for everything from potato chips to oranges to flour.</a:t>
            </a:r>
          </a:p>
          <a:p>
            <a:pPr>
              <a:defRPr/>
            </a:pPr>
            <a:endParaRPr lang="en-US" altLang="en-US"/>
          </a:p>
          <a:p>
            <a:pPr>
              <a:buFont typeface="Arial" panose="020B0604020202020204" pitchFamily="34" charset="0"/>
              <a:buNone/>
              <a:defRPr/>
            </a:pPr>
            <a:r>
              <a:rPr lang="en-US" altLang="en-US"/>
              <a:t>The weights assigned to the different categories of expenditures are based on the spending patterns of a typical American.</a:t>
            </a:r>
          </a:p>
          <a:p>
            <a:pPr marL="171450" indent="-171450">
              <a:buFont typeface="Arial" panose="020B0604020202020204" pitchFamily="34" charset="0"/>
              <a:buChar char="•"/>
              <a:defRPr/>
            </a:pPr>
            <a:r>
              <a:rPr lang="en-US" altLang="en-US"/>
              <a:t>For example, a typical American spends 16 percent of their expenditures on transportation and 42 percent on housing. </a:t>
            </a:r>
          </a:p>
          <a:p>
            <a:pPr>
              <a:defRPr/>
            </a:pPr>
            <a:endParaRPr lang="en-US" altLang="en-US"/>
          </a:p>
        </p:txBody>
      </p:sp>
    </p:spTree>
    <p:extLst>
      <p:ext uri="{BB962C8B-B14F-4D97-AF65-F5344CB8AC3E}">
        <p14:creationId xmlns:p14="http://schemas.microsoft.com/office/powerpoint/2010/main" val="1990025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642C21A4-73F0-5641-82F4-8487EE0E9B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FBD9A897-7AD0-5144-BA89-784ED790A4EE}"/>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marL="171450" indent="-171450">
              <a:buFont typeface="Arial" panose="020B0604020202020204" pitchFamily="34" charset="0"/>
              <a:buChar char="•"/>
              <a:defRPr/>
            </a:pPr>
            <a:r>
              <a:rPr lang="en-US" altLang="en-US"/>
              <a:t>Categories could include food, clothing, entertainment, travel, housing, etc.</a:t>
            </a:r>
          </a:p>
          <a:p>
            <a:pPr marL="171450" indent="-171450">
              <a:buFont typeface="Arial" panose="020B0604020202020204" pitchFamily="34" charset="0"/>
              <a:buChar char="•"/>
              <a:defRPr/>
            </a:pPr>
            <a:r>
              <a:rPr lang="en-US" altLang="en-US"/>
              <a:t>Geographic locations are included to account for cost of living differences of the East Coast, Midwest, West Coast, and rural and urban areas.</a:t>
            </a:r>
          </a:p>
          <a:p>
            <a:pPr marL="171450" indent="-171450">
              <a:buFont typeface="Arial" panose="020B0604020202020204" pitchFamily="34" charset="0"/>
              <a:buChar char="•"/>
              <a:defRPr/>
            </a:pPr>
            <a:r>
              <a:rPr lang="en-US" altLang="en-US">
                <a:latin typeface="Arial" panose="020B0604020202020204" pitchFamily="34" charset="0"/>
              </a:rPr>
              <a:t>The BLS must also must estimate how each good impacts a typical consumer budget</a:t>
            </a:r>
          </a:p>
          <a:p>
            <a:pPr>
              <a:defRPr/>
            </a:pPr>
            <a:endParaRPr lang="en-US" altLang="en-US"/>
          </a:p>
          <a:p>
            <a:pPr>
              <a:buFont typeface="Arial" panose="020B0604020202020204" pitchFamily="34" charset="0"/>
              <a:buNone/>
              <a:defRPr/>
            </a:pPr>
            <a:r>
              <a:rPr lang="en-US" altLang="en-US" b="1" i="1"/>
              <a:t>Lecture tip:</a:t>
            </a:r>
          </a:p>
          <a:p>
            <a:pPr>
              <a:buFont typeface="Arial" panose="020B0604020202020204" pitchFamily="34" charset="0"/>
              <a:buNone/>
              <a:defRPr/>
            </a:pPr>
            <a:r>
              <a:rPr lang="en-US" altLang="en-US"/>
              <a:t>On the next slide, we will use three goods to estimate CPI:</a:t>
            </a:r>
          </a:p>
          <a:p>
            <a:pPr marL="342900" indent="-342900">
              <a:buFont typeface="Arial" charset="0"/>
              <a:buChar char="•"/>
              <a:defRPr/>
            </a:pPr>
            <a:r>
              <a:rPr lang="en-US" altLang="en-US" sz="2400">
                <a:latin typeface="Arial" panose="020B0604020202020204" pitchFamily="34" charset="0"/>
              </a:rPr>
              <a:t>Popcorn</a:t>
            </a:r>
          </a:p>
          <a:p>
            <a:pPr marL="342900" indent="-342900">
              <a:buFont typeface="Arial" charset="0"/>
              <a:buChar char="•"/>
              <a:defRPr/>
            </a:pPr>
            <a:r>
              <a:rPr lang="en-US" altLang="en-US" sz="2400">
                <a:latin typeface="Arial" panose="020B0604020202020204" pitchFamily="34" charset="0"/>
              </a:rPr>
              <a:t>Soft drink</a:t>
            </a:r>
          </a:p>
          <a:p>
            <a:pPr marL="342900" indent="-342900">
              <a:buFont typeface="Arial" charset="0"/>
              <a:buChar char="•"/>
              <a:defRPr/>
            </a:pPr>
            <a:r>
              <a:rPr lang="en-US" altLang="en-US" sz="2400">
                <a:latin typeface="Arial" panose="020B0604020202020204" pitchFamily="34" charset="0"/>
              </a:rPr>
              <a:t>Movie ticket</a:t>
            </a:r>
          </a:p>
          <a:p>
            <a:pPr>
              <a:defRPr/>
            </a:pPr>
            <a:endParaRPr lang="en-US" altLang="en-US"/>
          </a:p>
        </p:txBody>
      </p:sp>
    </p:spTree>
    <p:extLst>
      <p:ext uri="{BB962C8B-B14F-4D97-AF65-F5344CB8AC3E}">
        <p14:creationId xmlns:p14="http://schemas.microsoft.com/office/powerpoint/2010/main" val="404699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D5186596-D7B5-8C42-8FB3-C6763E2E3A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CE88B2DD-7FA9-C640-95F2-D75C41B169BD}"/>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Image: </a:t>
            </a:r>
            <a:r>
              <a:rPr lang="en-US" altLang="en-US"/>
              <a:t>Figure 8.3</a:t>
            </a:r>
            <a:endParaRPr lang="en-US" altLang="en-US" b="1" i="1"/>
          </a:p>
          <a:p>
            <a:pPr>
              <a:defRPr/>
            </a:pPr>
            <a:endParaRPr lang="en-US" altLang="en-US" b="1" i="1"/>
          </a:p>
          <a:p>
            <a:pPr>
              <a:defRPr/>
            </a:pPr>
            <a:r>
              <a:rPr lang="en-US" altLang="en-US" b="1" i="1"/>
              <a:t>Lecture notes:</a:t>
            </a:r>
          </a:p>
          <a:p>
            <a:pPr>
              <a:defRPr/>
            </a:pPr>
            <a:endParaRPr lang="en-US" altLang="en-US" b="1" i="1"/>
          </a:p>
          <a:p>
            <a:pPr>
              <a:buFont typeface="Arial" panose="020B0604020202020204" pitchFamily="34" charset="0"/>
              <a:buNone/>
              <a:defRPr/>
            </a:pPr>
            <a:r>
              <a:rPr lang="en-US" altLang="en-US"/>
              <a:t>Consider the three goods, each given a price and quantity.</a:t>
            </a:r>
          </a:p>
          <a:p>
            <a:pPr marL="171450" indent="-171450">
              <a:buFont typeface="Arial" panose="020B0604020202020204" pitchFamily="34" charset="0"/>
              <a:buChar char="•"/>
              <a:defRPr/>
            </a:pPr>
            <a:r>
              <a:rPr lang="en-US" altLang="ja-JP" b="1"/>
              <a:t>Cost </a:t>
            </a:r>
            <a:r>
              <a:rPr lang="en-US" altLang="ja-JP"/>
              <a:t>in this case is the total amount of money expended on the item.  </a:t>
            </a:r>
          </a:p>
          <a:p>
            <a:pPr>
              <a:defRPr/>
            </a:pPr>
            <a:endParaRPr lang="en-US" altLang="en-US"/>
          </a:p>
          <a:p>
            <a:pPr>
              <a:buFont typeface="Arial" panose="020B0604020202020204" pitchFamily="34" charset="0"/>
              <a:buNone/>
              <a:defRPr/>
            </a:pPr>
            <a:r>
              <a:rPr lang="en-US" altLang="en-US"/>
              <a:t>Given a </a:t>
            </a:r>
            <a:r>
              <a:rPr lang="en-US" altLang="ja-JP" b="1"/>
              <a:t>base </a:t>
            </a:r>
            <a:r>
              <a:rPr lang="en-US" altLang="ja-JP"/>
              <a:t>year of 2016, we purchased some goods and spent $26.  </a:t>
            </a:r>
          </a:p>
          <a:p>
            <a:pPr marL="171450" indent="-171450">
              <a:buFont typeface="Arial" panose="020B0604020202020204" pitchFamily="34" charset="0"/>
              <a:buChar char="•"/>
              <a:defRPr/>
            </a:pPr>
            <a:r>
              <a:rPr lang="en-US" altLang="ja-JP"/>
              <a:t>In the next year, 2017, we purchased the same goods, but we note that some (but not all) of the prices have changed, and we spend a total of $44 for the same goods.</a:t>
            </a:r>
          </a:p>
          <a:p>
            <a:pPr marL="171450" indent="-171450">
              <a:buFont typeface="Arial" panose="020B0604020202020204" pitchFamily="34" charset="0"/>
              <a:buChar char="•"/>
              <a:defRPr/>
            </a:pPr>
            <a:r>
              <a:rPr lang="en-US" altLang="en-US"/>
              <a:t>To create an index, we use our </a:t>
            </a:r>
            <a:r>
              <a:rPr lang="en-US" altLang="ja-JP"/>
              <a:t>base year and give it an index of 100 as a figure to compare other years to.  </a:t>
            </a:r>
          </a:p>
          <a:p>
            <a:pPr marL="171450" indent="-171450">
              <a:buFont typeface="Arial" panose="020B0604020202020204" pitchFamily="34" charset="0"/>
              <a:buChar char="•"/>
              <a:defRPr/>
            </a:pPr>
            <a:r>
              <a:rPr lang="en-US" altLang="ja-JP"/>
              <a:t>To get the index for the other years, we divide the basket price in the new year divided by the basket price in the base year.</a:t>
            </a:r>
          </a:p>
          <a:p>
            <a:pPr>
              <a:buFont typeface="Arial" panose="020B0604020202020204" pitchFamily="34" charset="0"/>
              <a:buNone/>
              <a:defRPr/>
            </a:pPr>
            <a:endParaRPr lang="en-US" altLang="ja-JP"/>
          </a:p>
          <a:p>
            <a:pPr>
              <a:buFont typeface="Arial" panose="020B0604020202020204" pitchFamily="34" charset="0"/>
              <a:buNone/>
              <a:defRPr/>
            </a:pPr>
            <a:r>
              <a:rPr lang="en-US" altLang="ja-JP"/>
              <a:t>Note: when we multiply by 100 here this does </a:t>
            </a:r>
            <a:r>
              <a:rPr lang="en-US" altLang="ja-JP" i="1"/>
              <a:t>not</a:t>
            </a:r>
            <a:r>
              <a:rPr lang="en-US" altLang="ja-JP"/>
              <a:t> convert the number to a percentage; it simply indexes the price level.</a:t>
            </a:r>
          </a:p>
          <a:p>
            <a:pPr>
              <a:defRPr/>
            </a:pPr>
            <a:endParaRPr lang="en-US" altLang="en-US"/>
          </a:p>
          <a:p>
            <a:pPr>
              <a:defRPr/>
            </a:pPr>
            <a:r>
              <a:rPr lang="en-US" altLang="en-US"/>
              <a:t>With steady inflation, all indices before our base year should be less than 100, and all indices after our base year should be greater than 100.</a:t>
            </a:r>
          </a:p>
          <a:p>
            <a:pPr>
              <a:defRPr/>
            </a:pPr>
            <a:endParaRPr lang="en-US" altLang="en-US"/>
          </a:p>
        </p:txBody>
      </p:sp>
    </p:spTree>
    <p:extLst>
      <p:ext uri="{BB962C8B-B14F-4D97-AF65-F5344CB8AC3E}">
        <p14:creationId xmlns:p14="http://schemas.microsoft.com/office/powerpoint/2010/main" val="1662940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E0B48756-3BA6-2242-9066-872F6D8031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F498AA51-FBEA-EF44-B24D-68D9FE131C3A}"/>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buFont typeface="Arial" panose="020B0604020202020204" pitchFamily="34" charset="0"/>
              <a:buNone/>
              <a:defRPr/>
            </a:pPr>
            <a:r>
              <a:rPr lang="en-US" altLang="en-US"/>
              <a:t>Again, note that multiplying by 100 in the price index is not a percent.</a:t>
            </a:r>
          </a:p>
          <a:p>
            <a:pPr marL="171450" indent="-171450">
              <a:buFont typeface="Arial" panose="020B0604020202020204" pitchFamily="34" charset="0"/>
              <a:buChar char="•"/>
              <a:defRPr/>
            </a:pPr>
            <a:r>
              <a:rPr lang="en-US" altLang="en-US"/>
              <a:t>In our example above, the price index rose from 100 to 110 in a year.</a:t>
            </a:r>
          </a:p>
          <a:p>
            <a:pPr marL="171450" indent="-171450">
              <a:buFont typeface="Arial" panose="020B0604020202020204" pitchFamily="34" charset="0"/>
              <a:buChar char="•"/>
              <a:defRPr/>
            </a:pPr>
            <a:r>
              <a:rPr lang="en-US" altLang="en-US"/>
              <a:t>So the inflation for that year was 10 percent. (Here, multiplying by 100 creates a percent.)</a:t>
            </a:r>
          </a:p>
          <a:p>
            <a:pPr>
              <a:defRPr/>
            </a:pPr>
            <a:endParaRPr lang="en-US" altLang="en-US"/>
          </a:p>
          <a:p>
            <a:pPr>
              <a:defRPr/>
            </a:pPr>
            <a:r>
              <a:rPr lang="en-US" altLang="en-US"/>
              <a:t>Also note: The price index formula necessitates that the price level in the base year is equal to 100. The ratio of basket price to basket price in the base year is equal to 1 in the base year.</a:t>
            </a:r>
          </a:p>
          <a:p>
            <a:pPr>
              <a:defRPr/>
            </a:pPr>
            <a:endParaRPr lang="en-US" altLang="en-US"/>
          </a:p>
          <a:p>
            <a:pPr>
              <a:defRPr/>
            </a:pPr>
            <a:r>
              <a:rPr lang="en-US" altLang="en-US" b="1" i="1"/>
              <a:t>Lecture tip</a:t>
            </a:r>
            <a:r>
              <a:rPr lang="en-US" altLang="en-US" b="1"/>
              <a:t>:</a:t>
            </a:r>
          </a:p>
          <a:p>
            <a:pPr marL="171450" indent="-171450">
              <a:buFont typeface="Arial" charset="0"/>
              <a:buChar char="•"/>
              <a:defRPr/>
            </a:pPr>
            <a:r>
              <a:rPr lang="en-US" altLang="en-US"/>
              <a:t>You may have to go back to the previous slide to show the numbers again.</a:t>
            </a:r>
          </a:p>
          <a:p>
            <a:pPr marL="171450" indent="-171450">
              <a:buFont typeface="Arial" panose="020B0604020202020204" pitchFamily="34" charset="0"/>
              <a:buChar char="•"/>
              <a:defRPr/>
            </a:pPr>
            <a:r>
              <a:rPr lang="en-US" altLang="en-US"/>
              <a:t>You should alert students that the price index alone does not provide much information.</a:t>
            </a:r>
          </a:p>
          <a:p>
            <a:pPr marL="171450" indent="-171450">
              <a:buFont typeface="Arial" panose="020B0604020202020204" pitchFamily="34" charset="0"/>
              <a:buChar char="•"/>
              <a:defRPr/>
            </a:pPr>
            <a:r>
              <a:rPr lang="en-US" altLang="en-US"/>
              <a:t>We can compare price level increases and decreases from the base year without any additional information, but an index is really only meaningful for comparisons between years, which requires at least two values for the price index.</a:t>
            </a:r>
          </a:p>
        </p:txBody>
      </p:sp>
    </p:spTree>
    <p:extLst>
      <p:ext uri="{BB962C8B-B14F-4D97-AF65-F5344CB8AC3E}">
        <p14:creationId xmlns:p14="http://schemas.microsoft.com/office/powerpoint/2010/main" val="1367843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4D1F750D-6878-7A42-916F-F418AEC1B3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B2301922-46E2-7840-9947-B2A5B4EDD11C}"/>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Image: </a:t>
            </a:r>
            <a:r>
              <a:rPr lang="en-US" altLang="en-US"/>
              <a:t>Figure 8.4</a:t>
            </a:r>
            <a:endParaRPr lang="en-US" altLang="en-US" b="1" i="1"/>
          </a:p>
          <a:p>
            <a:pPr>
              <a:defRPr/>
            </a:pPr>
            <a:endParaRPr lang="en-US" altLang="en-US" b="1" i="1"/>
          </a:p>
          <a:p>
            <a:pPr>
              <a:defRPr/>
            </a:pPr>
            <a:r>
              <a:rPr lang="en-US" altLang="en-US" b="1" i="1"/>
              <a:t>Lecture notes:</a:t>
            </a:r>
          </a:p>
          <a:p>
            <a:pPr>
              <a:defRPr/>
            </a:pPr>
            <a:endParaRPr lang="en-US" altLang="en-US" b="1" i="1"/>
          </a:p>
          <a:p>
            <a:pPr>
              <a:defRPr/>
            </a:pPr>
            <a:r>
              <a:rPr lang="en-US" altLang="en-US"/>
              <a:t>CPI:</a:t>
            </a:r>
          </a:p>
          <a:p>
            <a:pPr marL="171450" indent="-171450">
              <a:buFont typeface="Arial" charset="0"/>
              <a:buChar char="•"/>
              <a:defRPr/>
            </a:pPr>
            <a:r>
              <a:rPr lang="en-US" altLang="en-US"/>
              <a:t>Measures the cost of a typical consumer</a:t>
            </a:r>
            <a:r>
              <a:rPr lang="ja-JP" altLang="en-US"/>
              <a:t>’</a:t>
            </a:r>
            <a:r>
              <a:rPr lang="en-US" altLang="ja-JP"/>
              <a:t>s basket of goods over time.</a:t>
            </a:r>
          </a:p>
          <a:p>
            <a:pPr>
              <a:buFont typeface="Arial" panose="020B0604020202020204" pitchFamily="34" charset="0"/>
              <a:buNone/>
              <a:defRPr/>
            </a:pPr>
            <a:endParaRPr lang="en-US" altLang="ja-JP"/>
          </a:p>
          <a:p>
            <a:pPr>
              <a:buFont typeface="Arial" panose="020B0604020202020204" pitchFamily="34" charset="0"/>
              <a:buNone/>
              <a:defRPr/>
            </a:pPr>
            <a:r>
              <a:rPr lang="en-US" altLang="ja-JP"/>
              <a:t>In the Figure on the slide, the index is set to 100 in 1982–84 (the base year)</a:t>
            </a:r>
          </a:p>
          <a:p>
            <a:pPr marL="171450" indent="-171450">
              <a:buFont typeface="Arial" panose="020B0604020202020204" pitchFamily="34" charset="0"/>
              <a:buChar char="•"/>
              <a:defRPr/>
            </a:pPr>
            <a:r>
              <a:rPr lang="en-US" altLang="ja-JP"/>
              <a:t>Given the current level of over 235, consumer prices more than doubled on average since 1982–84.</a:t>
            </a:r>
          </a:p>
          <a:p>
            <a:pPr>
              <a:defRPr/>
            </a:pPr>
            <a:endParaRPr lang="en-US" altLang="en-US"/>
          </a:p>
          <a:p>
            <a:pPr>
              <a:defRPr/>
            </a:pPr>
            <a:r>
              <a:rPr lang="en-US" altLang="en-US"/>
              <a:t>Inflation rate:</a:t>
            </a:r>
          </a:p>
          <a:p>
            <a:pPr marL="171450" indent="-171450">
              <a:buFont typeface="Arial" panose="020B0604020202020204" pitchFamily="34" charset="0"/>
              <a:buChar char="•"/>
              <a:defRPr/>
            </a:pPr>
            <a:r>
              <a:rPr lang="en-US" altLang="en-US"/>
              <a:t>The percentage change in the CPI from one year to the next</a:t>
            </a:r>
          </a:p>
          <a:p>
            <a:pPr marL="171450" indent="-171450">
              <a:buFont typeface="Arial" panose="020B0604020202020204" pitchFamily="34" charset="0"/>
              <a:buChar char="•"/>
              <a:defRPr/>
            </a:pPr>
            <a:r>
              <a:rPr lang="en-US" altLang="en-US"/>
              <a:t>The higher the inflation rate, the greater the rate of CPI increases. </a:t>
            </a:r>
          </a:p>
          <a:p>
            <a:pPr marL="171450" indent="-171450">
              <a:buFont typeface="Arial" panose="020B0604020202020204" pitchFamily="34" charset="0"/>
              <a:buChar char="•"/>
              <a:defRPr/>
            </a:pPr>
            <a:endParaRPr lang="en-US" altLang="en-US"/>
          </a:p>
          <a:p>
            <a:pPr>
              <a:buFont typeface="Arial" panose="020B0604020202020204" pitchFamily="34" charset="0"/>
              <a:buNone/>
              <a:defRPr/>
            </a:pPr>
            <a:r>
              <a:rPr lang="en-US" altLang="en-US"/>
              <a:t>Some additional U.S. historical observations:</a:t>
            </a:r>
          </a:p>
          <a:p>
            <a:pPr marL="171450" indent="-171450">
              <a:buFont typeface="Arial" panose="020B0604020202020204" pitchFamily="34" charset="0"/>
              <a:buChar char="•"/>
              <a:defRPr/>
            </a:pPr>
            <a:r>
              <a:rPr lang="en-US" altLang="en-US">
                <a:solidFill>
                  <a:prstClr val="black"/>
                </a:solidFill>
              </a:rPr>
              <a:t>Historically</a:t>
            </a:r>
            <a:r>
              <a:rPr lang="en-US" altLang="en-US" sz="2800">
                <a:latin typeface="Arial" panose="020B0604020202020204" pitchFamily="34" charset="0"/>
              </a:rPr>
              <a:t>, average inflation is about 4 percent</a:t>
            </a:r>
          </a:p>
          <a:p>
            <a:pPr marL="171450" indent="-171450">
              <a:buFont typeface="Arial" panose="020B0604020202020204" pitchFamily="34" charset="0"/>
              <a:buChar char="•"/>
              <a:defRPr/>
            </a:pPr>
            <a:r>
              <a:rPr lang="en-US" altLang="en-US" sz="2800">
                <a:latin typeface="Arial" panose="020B0604020202020204" pitchFamily="34" charset="0"/>
              </a:rPr>
              <a:t>During the past 50 years</a:t>
            </a:r>
          </a:p>
          <a:p>
            <a:pPr marL="628650" lvl="1" indent="-171450">
              <a:buFont typeface="Arial" panose="020B0604020202020204" pitchFamily="34" charset="0"/>
              <a:buChar char="•"/>
              <a:defRPr/>
            </a:pPr>
            <a:r>
              <a:rPr lang="en-US" altLang="en-US" sz="2400">
                <a:latin typeface="Arial" panose="020B0604020202020204" pitchFamily="34" charset="0"/>
              </a:rPr>
              <a:t>Inflation was highest in and around the decade of the 1970s</a:t>
            </a:r>
          </a:p>
          <a:p>
            <a:pPr marL="628650" lvl="1" indent="-171450">
              <a:buFont typeface="Arial" panose="020B0604020202020204" pitchFamily="34" charset="0"/>
              <a:buChar char="•"/>
              <a:defRPr/>
            </a:pPr>
            <a:r>
              <a:rPr lang="en-US" altLang="en-US" sz="2400">
                <a:latin typeface="Arial" panose="020B0604020202020204" pitchFamily="34" charset="0"/>
              </a:rPr>
              <a:t>Inflation was over 14.5 percent between April 1979 and March 1980</a:t>
            </a:r>
          </a:p>
          <a:p>
            <a:pPr marL="628650" lvl="1" indent="-171450">
              <a:buFont typeface="Arial" panose="020B0604020202020204" pitchFamily="34" charset="0"/>
              <a:buChar char="•"/>
              <a:defRPr/>
            </a:pPr>
            <a:r>
              <a:rPr lang="en-US" altLang="en-US" sz="2400">
                <a:latin typeface="Arial" panose="020B0604020202020204" pitchFamily="34" charset="0"/>
              </a:rPr>
              <a:t>Since 1983, inflation has averaged less than 3 percent</a:t>
            </a:r>
          </a:p>
          <a:p>
            <a:pPr marL="628650" lvl="1" indent="-171450">
              <a:buFont typeface="Arial" panose="020B0604020202020204" pitchFamily="34" charset="0"/>
              <a:buChar char="•"/>
              <a:defRPr/>
            </a:pPr>
            <a:r>
              <a:rPr lang="en-US" altLang="en-US" sz="2400">
                <a:latin typeface="Arial" panose="020B0604020202020204" pitchFamily="34" charset="0"/>
              </a:rPr>
              <a:t>Inflation rates were negative </a:t>
            </a:r>
            <a:r>
              <a:rPr lang="en-US" altLang="en-US" sz="2400" b="1">
                <a:latin typeface="Arial" panose="020B0604020202020204" pitchFamily="34" charset="0"/>
              </a:rPr>
              <a:t>only</a:t>
            </a:r>
            <a:r>
              <a:rPr lang="en-US" altLang="en-US" sz="2400">
                <a:latin typeface="Arial" panose="020B0604020202020204" pitchFamily="34" charset="0"/>
              </a:rPr>
              <a:t> during the recession of 2008-09 (and briefly in 2015)</a:t>
            </a:r>
          </a:p>
          <a:p>
            <a:pPr marL="171450" indent="-171450">
              <a:buFont typeface="Arial" panose="020B0604020202020204" pitchFamily="34" charset="0"/>
              <a:buChar char="•"/>
              <a:defRPr/>
            </a:pPr>
            <a:endParaRPr lang="en-US" altLang="en-US"/>
          </a:p>
        </p:txBody>
      </p:sp>
    </p:spTree>
    <p:extLst>
      <p:ext uri="{BB962C8B-B14F-4D97-AF65-F5344CB8AC3E}">
        <p14:creationId xmlns:p14="http://schemas.microsoft.com/office/powerpoint/2010/main" val="2055102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D08CC8FA-B91F-A54C-A9BB-4C35F989B9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D512AB69-8776-EB41-9959-53D5338D7AD0}"/>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Technology</a:t>
            </a:r>
          </a:p>
          <a:p>
            <a:pPr marL="171450" indent="-171450">
              <a:buFont typeface="Arial" panose="020B0604020202020204" pitchFamily="34" charset="0"/>
              <a:buChar char="•"/>
              <a:defRPr/>
            </a:pPr>
            <a:r>
              <a:rPr lang="en-US" altLang="en-US"/>
              <a:t>The best example of a price that usually falls over time.</a:t>
            </a:r>
          </a:p>
          <a:p>
            <a:pPr marL="171450" indent="-171450">
              <a:buFont typeface="Arial" panose="020B0604020202020204" pitchFamily="34" charset="0"/>
              <a:buChar char="•"/>
              <a:defRPr/>
            </a:pPr>
            <a:r>
              <a:rPr lang="en-US" altLang="en-US"/>
              <a:t>Initial prices for technological advancements tend to be high and fall as technology improves.</a:t>
            </a:r>
          </a:p>
          <a:p>
            <a:pPr marL="171450" indent="-171450">
              <a:buFont typeface="Arial" panose="020B0604020202020204" pitchFamily="34" charset="0"/>
              <a:buChar char="•"/>
              <a:defRPr/>
            </a:pPr>
            <a:r>
              <a:rPr lang="en-US" altLang="en-US"/>
              <a:t>This is a particularly unique market, because the quality of technology products usually increases over time (and the price decreases).</a:t>
            </a:r>
          </a:p>
          <a:p>
            <a:pPr marL="171450" indent="-171450">
              <a:buFont typeface="Arial" panose="020B0604020202020204" pitchFamily="34" charset="0"/>
              <a:buChar char="•"/>
              <a:defRPr/>
            </a:pPr>
            <a:endParaRPr lang="en-US" altLang="en-US"/>
          </a:p>
          <a:p>
            <a:pPr>
              <a:buFont typeface="Arial" panose="020B0604020202020204" pitchFamily="34" charset="0"/>
              <a:buNone/>
              <a:defRPr/>
            </a:pPr>
            <a:r>
              <a:rPr lang="en-US" altLang="en-US"/>
              <a:t>Another example: Computers</a:t>
            </a:r>
          </a:p>
          <a:p>
            <a:pPr marL="171450" indent="-171450">
              <a:buFont typeface="Arial" panose="020B0604020202020204" pitchFamily="34" charset="0"/>
              <a:buChar char="•"/>
              <a:defRPr/>
            </a:pPr>
            <a:r>
              <a:rPr lang="en-US" altLang="en-US"/>
              <a:t>In the 19</a:t>
            </a:r>
            <a:r>
              <a:rPr lang="en-US" altLang="ja-JP"/>
              <a:t>80s, computer operating discussions were about </a:t>
            </a:r>
            <a:r>
              <a:rPr lang="en-US" altLang="ja-JP" i="1"/>
              <a:t>megabytes</a:t>
            </a:r>
            <a:r>
              <a:rPr lang="en-US" altLang="ja-JP"/>
              <a:t> and </a:t>
            </a:r>
            <a:r>
              <a:rPr lang="en-US" altLang="ja-JP" i="1"/>
              <a:t>megahertz</a:t>
            </a:r>
            <a:r>
              <a:rPr lang="en-US" altLang="ja-JP"/>
              <a:t>. During this time, computers sold for around $3,000 to $5,000, if not more.  </a:t>
            </a:r>
          </a:p>
          <a:p>
            <a:pPr marL="171450" indent="-171450">
              <a:buFont typeface="Arial" panose="020B0604020202020204" pitchFamily="34" charset="0"/>
              <a:buChar char="•"/>
              <a:defRPr/>
            </a:pPr>
            <a:r>
              <a:rPr lang="en-US" altLang="ja-JP"/>
              <a:t>Today, we talk about </a:t>
            </a:r>
            <a:r>
              <a:rPr lang="en-US" altLang="ja-JP" i="1"/>
              <a:t>terabytes</a:t>
            </a:r>
            <a:r>
              <a:rPr lang="en-US" altLang="ja-JP"/>
              <a:t> and </a:t>
            </a:r>
            <a:r>
              <a:rPr lang="en-US" altLang="ja-JP" i="1"/>
              <a:t>gigahertz</a:t>
            </a:r>
            <a:r>
              <a:rPr lang="en-US" altLang="ja-JP"/>
              <a:t>, and the best computers are $2,500.</a:t>
            </a:r>
          </a:p>
          <a:p>
            <a:pPr marL="171450" indent="-171450">
              <a:buFont typeface="Arial" panose="020B0604020202020204" pitchFamily="34" charset="0"/>
              <a:buChar char="•"/>
              <a:defRPr/>
            </a:pPr>
            <a:r>
              <a:rPr lang="en-US" altLang="en-US"/>
              <a:t>This represents an increase in quality and a decrease in price—a unique phenomenon.</a:t>
            </a:r>
          </a:p>
        </p:txBody>
      </p:sp>
    </p:spTree>
    <p:extLst>
      <p:ext uri="{BB962C8B-B14F-4D97-AF65-F5344CB8AC3E}">
        <p14:creationId xmlns:p14="http://schemas.microsoft.com/office/powerpoint/2010/main" val="11841428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B27B6FB5-4D0B-3145-B441-94312344DC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1A6DC691-02B5-0D46-A1F8-5AF5B618A56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a:p>
          <a:p>
            <a:pPr marL="171450" indent="-171450">
              <a:buFont typeface="Arial" charset="0"/>
              <a:buChar char="•"/>
              <a:defRPr/>
            </a:pPr>
            <a:r>
              <a:rPr lang="en-US" altLang="en-US"/>
              <a:t>The price level in 2015 was 235.</a:t>
            </a:r>
          </a:p>
          <a:p>
            <a:pPr marL="171450" indent="-171450">
              <a:buFont typeface="Arial" charset="0"/>
              <a:buChar char="•"/>
              <a:defRPr/>
            </a:pPr>
            <a:r>
              <a:rPr lang="en-US" altLang="en-US"/>
              <a:t>The price level in 1942 was 16.</a:t>
            </a:r>
          </a:p>
          <a:p>
            <a:pPr marL="171450" indent="-171450">
              <a:buFont typeface="Arial" charset="0"/>
              <a:buChar char="•"/>
              <a:defRPr/>
            </a:pPr>
            <a:r>
              <a:rPr lang="en-US" altLang="en-US"/>
              <a:t>The price level in 1921 was 18.</a:t>
            </a:r>
          </a:p>
          <a:p>
            <a:pPr marL="171450" indent="-171450">
              <a:buFont typeface="Arial" charset="0"/>
              <a:buChar char="•"/>
              <a:defRPr/>
            </a:pPr>
            <a:r>
              <a:rPr lang="en-US" altLang="en-US"/>
              <a:t>The price level in 1955 was 27.</a:t>
            </a:r>
          </a:p>
          <a:p>
            <a:pPr marL="171450" indent="-171450">
              <a:buFont typeface="Arial" charset="0"/>
              <a:buChar char="•"/>
              <a:defRPr/>
            </a:pPr>
            <a:r>
              <a:rPr lang="en-US" altLang="en-US"/>
              <a:t>The price level in 1922 was 17.</a:t>
            </a:r>
          </a:p>
          <a:p>
            <a:pPr>
              <a:defRPr/>
            </a:pPr>
            <a:endParaRPr lang="en-US" altLang="en-US"/>
          </a:p>
          <a:p>
            <a:pPr>
              <a:buFont typeface="Arial" panose="020B0604020202020204" pitchFamily="34" charset="0"/>
              <a:buNone/>
              <a:defRPr/>
            </a:pPr>
            <a:r>
              <a:rPr lang="en-US" altLang="en-US"/>
              <a:t>From the table, it appears that Coca-Cola and Hershey</a:t>
            </a:r>
            <a:r>
              <a:rPr lang="ja-JP" altLang="en-US"/>
              <a:t>’</a:t>
            </a:r>
            <a:r>
              <a:rPr lang="en-US" altLang="ja-JP"/>
              <a:t>s bars have had price changes (about) on par with inflation. </a:t>
            </a:r>
            <a:r>
              <a:rPr lang="en-US" altLang="en-US"/>
              <a:t>McDonald</a:t>
            </a:r>
            <a:r>
              <a:rPr lang="ja-JP" altLang="en-US"/>
              <a:t>’</a:t>
            </a:r>
            <a:r>
              <a:rPr lang="en-US" altLang="ja-JP"/>
              <a:t>s hamburgers and Oreo cookies have gone down in real prices over time.</a:t>
            </a:r>
          </a:p>
          <a:p>
            <a:pPr>
              <a:defRPr/>
            </a:pPr>
            <a:endParaRPr lang="en-US" altLang="en-US"/>
          </a:p>
          <a:p>
            <a:pPr>
              <a:defRPr/>
            </a:pPr>
            <a:r>
              <a:rPr lang="en-US" altLang="en-US" b="1" i="1"/>
              <a:t>Lecture tip:</a:t>
            </a:r>
          </a:p>
          <a:p>
            <a:pPr marL="171450" indent="-171450">
              <a:buFont typeface="Arial" panose="020B0604020202020204" pitchFamily="34" charset="0"/>
              <a:buChar char="•"/>
              <a:defRPr/>
            </a:pPr>
            <a:r>
              <a:rPr lang="en-US" altLang="en-US"/>
              <a:t>Students might hear the following phrase: </a:t>
            </a:r>
            <a:r>
              <a:rPr lang="ja-JP" altLang="en-US"/>
              <a:t>“</a:t>
            </a:r>
            <a:r>
              <a:rPr lang="en-US" altLang="ja-JP"/>
              <a:t>Back in my day, everything was cheaper.</a:t>
            </a:r>
            <a:r>
              <a:rPr lang="ja-JP" altLang="en-US"/>
              <a:t>”</a:t>
            </a:r>
            <a:r>
              <a:rPr lang="en-US" altLang="ja-JP"/>
              <a:t>  </a:t>
            </a:r>
          </a:p>
          <a:p>
            <a:pPr marL="171450" indent="-171450">
              <a:buFont typeface="Arial" panose="020B0604020202020204" pitchFamily="34" charset="0"/>
              <a:buChar char="•"/>
              <a:defRPr/>
            </a:pPr>
            <a:r>
              <a:rPr lang="en-US" altLang="ja-JP"/>
              <a:t>This is </a:t>
            </a:r>
            <a:r>
              <a:rPr lang="en-US" altLang="ja-JP" i="1"/>
              <a:t>nominally</a:t>
            </a:r>
            <a:r>
              <a:rPr lang="en-US" altLang="ja-JP"/>
              <a:t> true, but not necessarily true in </a:t>
            </a:r>
            <a:r>
              <a:rPr lang="en-US" altLang="ja-JP" i="1"/>
              <a:t>real </a:t>
            </a:r>
            <a:r>
              <a:rPr lang="en-US" altLang="ja-JP"/>
              <a:t>terms.</a:t>
            </a:r>
            <a:endParaRPr lang="en-US" altLang="en-US"/>
          </a:p>
        </p:txBody>
      </p:sp>
    </p:spTree>
    <p:extLst>
      <p:ext uri="{BB962C8B-B14F-4D97-AF65-F5344CB8AC3E}">
        <p14:creationId xmlns:p14="http://schemas.microsoft.com/office/powerpoint/2010/main" val="3576953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2AE0A25B-6E35-6C49-8C5A-E348E826E1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3F1BBFB9-E215-5C4E-BCF7-85A35530010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Substitution bias:</a:t>
            </a:r>
          </a:p>
          <a:p>
            <a:pPr marL="171450" indent="-171450">
              <a:buFont typeface="Arial" panose="020B0604020202020204" pitchFamily="34" charset="0"/>
              <a:buChar char="•"/>
              <a:defRPr/>
            </a:pPr>
            <a:r>
              <a:rPr lang="en-US" altLang="en-US"/>
              <a:t>If the price of popcorn increases, a consumer may substitute a less expensive snack for popcorn.</a:t>
            </a:r>
          </a:p>
          <a:p>
            <a:pPr marL="171450" indent="-171450">
              <a:buFont typeface="Arial" panose="020B0604020202020204" pitchFamily="34" charset="0"/>
              <a:buChar char="•"/>
              <a:defRPr/>
            </a:pPr>
            <a:r>
              <a:rPr lang="en-US" altLang="en-US"/>
              <a:t>If the market basket does not account for this shift, CPI would exaggerate the effects of the price increase.</a:t>
            </a:r>
          </a:p>
          <a:p>
            <a:pPr marL="171450" indent="-171450">
              <a:buFont typeface="Arial" panose="020B0604020202020204" pitchFamily="34" charset="0"/>
              <a:buChar char="•"/>
              <a:defRPr/>
            </a:pPr>
            <a:r>
              <a:rPr lang="en-US" altLang="en-US"/>
              <a:t>This would cause an </a:t>
            </a:r>
            <a:r>
              <a:rPr lang="en-US" altLang="en-US" i="1"/>
              <a:t>upward bias</a:t>
            </a:r>
            <a:r>
              <a:rPr lang="en-US" altLang="en-US"/>
              <a:t>.</a:t>
            </a:r>
          </a:p>
          <a:p>
            <a:pPr>
              <a:defRPr/>
            </a:pPr>
            <a:endParaRPr lang="en-US" altLang="en-US"/>
          </a:p>
          <a:p>
            <a:pPr>
              <a:buFont typeface="Arial" panose="020B0604020202020204" pitchFamily="34" charset="0"/>
              <a:buNone/>
              <a:defRPr/>
            </a:pPr>
            <a:r>
              <a:rPr lang="en-US" altLang="ja-JP"/>
              <a:t>Some do not realize that the BLS makes these adjustments and incorrectly criticize CPI adjustments as overstating true rise in inflation on these grounds.</a:t>
            </a:r>
          </a:p>
          <a:p>
            <a:pPr>
              <a:buFont typeface="Arial" panose="020B0604020202020204" pitchFamily="34" charset="0"/>
              <a:buNone/>
              <a:defRPr/>
            </a:pPr>
            <a:endParaRPr lang="en-US" altLang="ja-JP"/>
          </a:p>
          <a:p>
            <a:pPr>
              <a:buFont typeface="Arial" panose="020B0604020202020204" pitchFamily="34" charset="0"/>
              <a:buNone/>
              <a:defRPr/>
            </a:pPr>
            <a:r>
              <a:rPr lang="en-US" altLang="ja-JP"/>
              <a:t>CPI may not be a perfect measure, but the BLS does attempt to adjust for substitution using a CPI model that is respected by statisticians.</a:t>
            </a:r>
            <a:endParaRPr lang="en-US" altLang="en-US"/>
          </a:p>
        </p:txBody>
      </p:sp>
    </p:spTree>
    <p:extLst>
      <p:ext uri="{BB962C8B-B14F-4D97-AF65-F5344CB8AC3E}">
        <p14:creationId xmlns:p14="http://schemas.microsoft.com/office/powerpoint/2010/main" val="41347228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E66EF015-1E37-EE4C-AFC0-A2B830AAE4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EE371F69-6920-A747-89DE-0011F10C2263}"/>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Quality changes:</a:t>
            </a:r>
          </a:p>
          <a:p>
            <a:pPr marL="171450" indent="-171450">
              <a:buFont typeface="Arial" panose="020B0604020202020204" pitchFamily="34" charset="0"/>
              <a:buChar char="•"/>
              <a:defRPr/>
            </a:pPr>
            <a:r>
              <a:rPr lang="en-US" altLang="en-US"/>
              <a:t>Without accounting for quality changes, an increase in CPI appears to be an increase in the price of the same good, when in fact, there has been a change in the good itself.</a:t>
            </a:r>
          </a:p>
          <a:p>
            <a:pPr marL="171450" indent="-171450">
              <a:buFont typeface="Arial" panose="020B0604020202020204" pitchFamily="34" charset="0"/>
              <a:buChar char="•"/>
              <a:defRPr/>
            </a:pPr>
            <a:r>
              <a:rPr lang="en-US" altLang="en-US"/>
              <a:t>But once again, many people falsely believe the BLS does not account for quality changes in the goods selection.</a:t>
            </a:r>
          </a:p>
          <a:p>
            <a:pPr marL="171450" indent="-171450">
              <a:buFont typeface="Arial" panose="020B0604020202020204" pitchFamily="34" charset="0"/>
              <a:buChar char="•"/>
              <a:defRPr/>
            </a:pPr>
            <a:r>
              <a:rPr lang="en-US" altLang="en-US"/>
              <a:t>While these adjustments are probably never perfect, the BLS essentially uses a widely accepted method and has significantly reduced bias in CPI quality adjustments.</a:t>
            </a:r>
          </a:p>
        </p:txBody>
      </p:sp>
    </p:spTree>
    <p:extLst>
      <p:ext uri="{BB962C8B-B14F-4D97-AF65-F5344CB8AC3E}">
        <p14:creationId xmlns:p14="http://schemas.microsoft.com/office/powerpoint/2010/main" val="21970525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8CCE73E3-721E-A642-A779-B120022D1F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C711EA7A-198C-AA48-923B-0421B042EBB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Chained CPI:</a:t>
            </a:r>
          </a:p>
          <a:p>
            <a:pPr marL="171450" indent="-171450">
              <a:buFont typeface="Arial" panose="020B0604020202020204" pitchFamily="34" charset="0"/>
              <a:buChar char="•"/>
              <a:defRPr/>
            </a:pPr>
            <a:r>
              <a:rPr lang="en-US" altLang="en-US"/>
              <a:t>More difficult to measure, but </a:t>
            </a:r>
            <a:r>
              <a:rPr lang="en-US" altLang="ja-JP">
                <a:latin typeface="Arial" panose="020B0604020202020204" pitchFamily="34" charset="0"/>
              </a:rPr>
              <a:t>better indicator of inflation</a:t>
            </a:r>
          </a:p>
          <a:p>
            <a:pPr marL="171450" indent="-171450">
              <a:buFont typeface="Arial" panose="020B0604020202020204" pitchFamily="34" charset="0"/>
              <a:buChar char="•"/>
              <a:defRPr/>
            </a:pPr>
            <a:endParaRPr lang="en-US" altLang="ja-JP">
              <a:latin typeface="Arial" panose="020B0604020202020204" pitchFamily="34" charset="0"/>
            </a:endParaRPr>
          </a:p>
          <a:p>
            <a:pPr>
              <a:buFont typeface="Arial" panose="020B0604020202020204" pitchFamily="34" charset="0"/>
              <a:buNone/>
              <a:defRPr/>
            </a:pPr>
            <a:r>
              <a:rPr lang="en-US" altLang="en-US">
                <a:latin typeface="Arial" panose="020B0604020202020204" pitchFamily="34" charset="0"/>
              </a:rPr>
              <a:t>Below is a </a:t>
            </a:r>
            <a:r>
              <a:rPr lang="en-US" altLang="en-US"/>
              <a:t>quote from Mr. Robert Greenstein (Center on Budget and Policy Priorities):</a:t>
            </a:r>
          </a:p>
          <a:p>
            <a:pPr>
              <a:defRPr/>
            </a:pPr>
            <a:endParaRPr lang="en-US" altLang="en-US"/>
          </a:p>
          <a:p>
            <a:pPr>
              <a:defRPr/>
            </a:pPr>
            <a:r>
              <a:rPr lang="ja-JP" altLang="en-US"/>
              <a:t>“</a:t>
            </a:r>
            <a:r>
              <a:rPr lang="en-US" altLang="ja-JP"/>
              <a:t>The regular CPI measures the costs each month of a market basket of items that average Americans may purchase each month, and so it tells us how much prices are rising, what the inflation rate is. The chained CPI is identical, really, to the regular CPI in all respects except one. It includes an adjustment so that if, for example, beef prices rise much faster than chicken prices, and consumers, as a result, buy less beef and more chicken, it picks up the switching from the beef to the chicken, which makes their total costs for the month rise a little less quickly than if you assumed they continued to buy the same amount of beef and the same amount of chicken as before.</a:t>
            </a:r>
            <a:r>
              <a:rPr lang="ja-JP" altLang="en-US"/>
              <a:t>”</a:t>
            </a:r>
            <a:endParaRPr lang="en-US" altLang="ja-JP"/>
          </a:p>
          <a:p>
            <a:pPr>
              <a:defRPr/>
            </a:pPr>
            <a:endParaRPr lang="en-US" altLang="en-US"/>
          </a:p>
          <a:p>
            <a:pPr>
              <a:defRPr/>
            </a:pPr>
            <a:r>
              <a:rPr lang="en-US" altLang="en-US"/>
              <a:t>Source: www.npr.org/2011/07/20/138555779/whats-a-chained-cpi</a:t>
            </a:r>
          </a:p>
          <a:p>
            <a:pPr>
              <a:defRPr/>
            </a:pPr>
            <a:endParaRPr lang="en-US" altLang="en-US"/>
          </a:p>
        </p:txBody>
      </p:sp>
    </p:spTree>
    <p:extLst>
      <p:ext uri="{BB962C8B-B14F-4D97-AF65-F5344CB8AC3E}">
        <p14:creationId xmlns:p14="http://schemas.microsoft.com/office/powerpoint/2010/main" val="3736112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1029292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9E9EEB4F-F680-FC4E-AC6E-249A2747A0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111E9EED-F63E-CA47-95BB-7444ECCDF3A5}"/>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Here is an example: Suppose you own a coffee shop.</a:t>
            </a:r>
          </a:p>
          <a:p>
            <a:pPr marL="171450" indent="-171450">
              <a:buFont typeface="Arial" panose="020B0604020202020204" pitchFamily="34" charset="0"/>
              <a:buChar char="•"/>
              <a:defRPr/>
            </a:pPr>
            <a:r>
              <a:rPr lang="en-US" altLang="en-US"/>
              <a:t>Before you can sell a single cup of coffee, you have to spend funds on your resources.  </a:t>
            </a:r>
          </a:p>
          <a:p>
            <a:pPr marL="628650" lvl="1" indent="-171450">
              <a:buFont typeface="Arial" panose="020B0604020202020204" pitchFamily="34" charset="0"/>
              <a:buChar char="•"/>
              <a:defRPr/>
            </a:pPr>
            <a:r>
              <a:rPr lang="en-US" altLang="en-US"/>
              <a:t>You have to buy capital goods like an espresso bar, tables, chairs, and a cash register.  </a:t>
            </a:r>
          </a:p>
          <a:p>
            <a:pPr marL="628650" lvl="1" indent="-171450">
              <a:buFont typeface="Arial" panose="020B0604020202020204" pitchFamily="34" charset="0"/>
              <a:buChar char="•"/>
              <a:defRPr/>
            </a:pPr>
            <a:r>
              <a:rPr lang="en-US" altLang="en-US"/>
              <a:t>You have to hire workers and give them some assurances that they will</a:t>
            </a:r>
            <a:r>
              <a:rPr lang="en-US" altLang="ja-JP"/>
              <a:t> be paid someday.  </a:t>
            </a:r>
          </a:p>
          <a:p>
            <a:pPr>
              <a:buFont typeface="Arial" panose="020B0604020202020204" pitchFamily="34" charset="0"/>
              <a:buNone/>
              <a:defRPr/>
            </a:pPr>
            <a:r>
              <a:rPr lang="en-US" altLang="ja-JP"/>
              <a:t>The key for this discussion is this: if you are ever going to produce output (coffee), you have to spend first on resources.</a:t>
            </a:r>
          </a:p>
          <a:p>
            <a:pPr>
              <a:defRPr/>
            </a:pPr>
            <a:endParaRPr lang="en-US" altLang="en-US"/>
          </a:p>
          <a:p>
            <a:pPr>
              <a:defRPr/>
            </a:pPr>
            <a:r>
              <a:rPr lang="en-US" altLang="en-US"/>
              <a:t>Lenders are typically banks.  </a:t>
            </a:r>
          </a:p>
          <a:p>
            <a:pPr marL="171450" indent="-171450">
              <a:buFont typeface="Arial" panose="020B0604020202020204" pitchFamily="34" charset="0"/>
              <a:buChar char="•"/>
              <a:defRPr/>
            </a:pPr>
            <a:r>
              <a:rPr lang="en-US" altLang="en-US"/>
              <a:t>A firm may have to borrow money for large capital equipment and pay that loaned money back.</a:t>
            </a:r>
          </a:p>
          <a:p>
            <a:pPr marL="171450" indent="-171450">
              <a:buFont typeface="Arial" panose="020B0604020202020204" pitchFamily="34" charset="0"/>
              <a:buChar char="•"/>
              <a:defRPr/>
            </a:pPr>
            <a:r>
              <a:rPr lang="en-US" altLang="en-US"/>
              <a:t>Inflation is bad for the lender (the bank). If inflation is not accounted for in the loan contract, this will decrease the real value the bank receives in return.</a:t>
            </a:r>
          </a:p>
          <a:p>
            <a:pPr marL="171450" indent="-171450">
              <a:buFont typeface="Arial" panose="020B0604020202020204" pitchFamily="34" charset="0"/>
              <a:buChar char="•"/>
              <a:defRPr/>
            </a:pPr>
            <a:r>
              <a:rPr lang="en-US" altLang="en-US"/>
              <a:t>If there is a lot of uncertainty over inflation and the potential for large increases, this will make the bank less likely to make a large or long-term loan.</a:t>
            </a:r>
          </a:p>
        </p:txBody>
      </p:sp>
    </p:spTree>
    <p:extLst>
      <p:ext uri="{BB962C8B-B14F-4D97-AF65-F5344CB8AC3E}">
        <p14:creationId xmlns:p14="http://schemas.microsoft.com/office/powerpoint/2010/main" val="4626295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0594EAD8-C8EA-444F-BC28-224D60D07E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C259DBC4-734E-2644-A688-DA3231AC64CD}"/>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a:p>
          <a:p>
            <a:pPr>
              <a:defRPr/>
            </a:pPr>
            <a:r>
              <a:rPr lang="en-US" altLang="en-US"/>
              <a:t>Shoe-leather costs:</a:t>
            </a:r>
          </a:p>
          <a:p>
            <a:pPr marL="171450" indent="-171450">
              <a:buFont typeface="Arial" panose="020B0604020202020204" pitchFamily="34" charset="0"/>
              <a:buChar char="•"/>
              <a:defRPr/>
            </a:pPr>
            <a:r>
              <a:rPr lang="en-US" altLang="en-US"/>
              <a:t>Money becomes more costly to hold when prices rise because the money will be worth less tomorrow than it is today.  </a:t>
            </a:r>
          </a:p>
          <a:p>
            <a:pPr marL="171450" indent="-171450">
              <a:buFont typeface="Arial" panose="020B0604020202020204" pitchFamily="34" charset="0"/>
              <a:buChar char="•"/>
              <a:defRPr/>
            </a:pPr>
            <a:r>
              <a:rPr lang="en-US" altLang="en-US"/>
              <a:t>Thus, people spend resources trying to use that money today rather than tomorrow.  </a:t>
            </a:r>
          </a:p>
          <a:p>
            <a:pPr marL="171450" indent="-171450">
              <a:buFont typeface="Arial" panose="020B0604020202020204" pitchFamily="34" charset="0"/>
              <a:buChar char="•"/>
              <a:defRPr/>
            </a:pPr>
            <a:r>
              <a:rPr lang="en-US" altLang="en-US"/>
              <a:t>Named because people would have to replace their shoes from walking to the bank so much.  </a:t>
            </a:r>
          </a:p>
          <a:p>
            <a:pPr marL="171450" indent="-171450">
              <a:buFont typeface="Arial" panose="020B0604020202020204" pitchFamily="34" charset="0"/>
              <a:buChar char="•"/>
              <a:defRPr/>
            </a:pPr>
            <a:r>
              <a:rPr lang="en-US" altLang="en-US"/>
              <a:t>Today, these types of costs include multiple bank or ATM visits.</a:t>
            </a:r>
          </a:p>
          <a:p>
            <a:pPr>
              <a:defRPr/>
            </a:pPr>
            <a:endParaRPr lang="en-US" altLang="en-US"/>
          </a:p>
          <a:p>
            <a:pPr>
              <a:defRPr/>
            </a:pPr>
            <a:r>
              <a:rPr lang="en-US" altLang="en-US"/>
              <a:t>Money illusion:</a:t>
            </a:r>
          </a:p>
          <a:p>
            <a:pPr marL="171450" indent="-171450">
              <a:buFont typeface="Arial" panose="020B0604020202020204" pitchFamily="34" charset="0"/>
              <a:buChar char="•"/>
              <a:defRPr/>
            </a:pPr>
            <a:r>
              <a:rPr lang="en-US" altLang="en-US"/>
              <a:t>If the price of a movie goes up 10 percent, but our wages and all other prices go up about the same amount, we ought to conclude that the real terms of trade have stayed more or less the same.  </a:t>
            </a:r>
          </a:p>
          <a:p>
            <a:pPr marL="171450" indent="-171450">
              <a:buFont typeface="Arial" panose="020B0604020202020204" pitchFamily="34" charset="0"/>
              <a:buChar char="•"/>
              <a:defRPr/>
            </a:pPr>
            <a:r>
              <a:rPr lang="en-US" altLang="en-US"/>
              <a:t>But many people conclude, mistakenly, that movies have become </a:t>
            </a:r>
            <a:r>
              <a:rPr lang="en-US" altLang="ja-JP"/>
              <a:t>more expensive. </a:t>
            </a:r>
          </a:p>
          <a:p>
            <a:pPr marL="171450" indent="-171450">
              <a:buFont typeface="Arial" panose="020B0604020202020204" pitchFamily="34" charset="0"/>
              <a:buChar char="•"/>
              <a:defRPr/>
            </a:pPr>
            <a:r>
              <a:rPr lang="en-US" altLang="ja-JP"/>
              <a:t>They treat this as a change in relative price: they may go see fewer movies or make other decisions based on this new price.  </a:t>
            </a:r>
          </a:p>
          <a:p>
            <a:pPr marL="171450" indent="-171450">
              <a:buFont typeface="Arial" panose="020B0604020202020204" pitchFamily="34" charset="0"/>
              <a:buChar char="•"/>
              <a:defRPr/>
            </a:pPr>
            <a:r>
              <a:rPr lang="en-US" altLang="ja-JP"/>
              <a:t>Economists call this </a:t>
            </a:r>
            <a:r>
              <a:rPr lang="en-US" altLang="ja-JP" b="1"/>
              <a:t>money illusion</a:t>
            </a:r>
            <a:r>
              <a:rPr lang="en-US" altLang="ja-JP"/>
              <a:t>.</a:t>
            </a:r>
            <a:endParaRPr lang="en-US" altLang="en-US"/>
          </a:p>
        </p:txBody>
      </p:sp>
    </p:spTree>
    <p:extLst>
      <p:ext uri="{BB962C8B-B14F-4D97-AF65-F5344CB8AC3E}">
        <p14:creationId xmlns:p14="http://schemas.microsoft.com/office/powerpoint/2010/main" val="1292317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302FD205-9AAB-B844-BDD4-F6F642DE74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15DD4A3E-552E-3B42-A476-97F7FDCB6BF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buFont typeface="Arial" panose="020B0604020202020204" pitchFamily="34" charset="0"/>
              <a:buNone/>
              <a:defRPr/>
            </a:pPr>
            <a:r>
              <a:rPr lang="en-US" altLang="en-US"/>
              <a:t>The real wage is a better measure of what a worker earns in terms of purchasing power.</a:t>
            </a:r>
          </a:p>
          <a:p>
            <a:pPr marL="171450" indent="-171450">
              <a:buFont typeface="Arial" panose="020B0604020202020204" pitchFamily="34" charset="0"/>
              <a:buChar char="•"/>
              <a:defRPr/>
            </a:pPr>
            <a:r>
              <a:rPr lang="en-US" altLang="en-US"/>
              <a:t>Money illusion causes workers to irrationally focus on their nominal wage instead of their real wage.  </a:t>
            </a:r>
          </a:p>
          <a:p>
            <a:pPr marL="171450" indent="-171450">
              <a:buFont typeface="Arial" panose="020B0604020202020204" pitchFamily="34" charset="0"/>
              <a:buChar char="•"/>
              <a:defRPr/>
            </a:pPr>
            <a:r>
              <a:rPr lang="en-US" altLang="en-US"/>
              <a:t>They might then insist on real wages that are too high, given changes in the price level.  </a:t>
            </a:r>
          </a:p>
          <a:p>
            <a:pPr marL="171450" indent="-171450">
              <a:buFont typeface="Arial" panose="020B0604020202020204" pitchFamily="34" charset="0"/>
              <a:buChar char="•"/>
              <a:defRPr/>
            </a:pPr>
            <a:endParaRPr lang="en-US" altLang="en-US"/>
          </a:p>
          <a:p>
            <a:pPr>
              <a:buFont typeface="Arial" panose="020B0604020202020204" pitchFamily="34" charset="0"/>
              <a:buNone/>
              <a:defRPr/>
            </a:pPr>
            <a:r>
              <a:rPr lang="en-US" altLang="en-US"/>
              <a:t>Remind students that this is an important takeaway for their future wage negotiations:</a:t>
            </a:r>
          </a:p>
          <a:p>
            <a:pPr marL="171450" indent="-171450">
              <a:buFont typeface="Arial" panose="020B0604020202020204" pitchFamily="34" charset="0"/>
              <a:buChar char="•"/>
              <a:defRPr/>
            </a:pPr>
            <a:r>
              <a:rPr lang="en-US" altLang="en-US"/>
              <a:t>If the price level increases more than your nominal wage, this is a real wage cut.</a:t>
            </a:r>
          </a:p>
          <a:p>
            <a:pPr marL="171450" indent="-171450">
              <a:buFont typeface="Arial" panose="020B0604020202020204" pitchFamily="34" charset="0"/>
              <a:buChar char="•"/>
              <a:defRPr/>
            </a:pPr>
            <a:r>
              <a:rPr lang="en-US" altLang="en-US"/>
              <a:t>If the price level increases less than your nominal wage, this is a real wage increase.</a:t>
            </a:r>
          </a:p>
          <a:p>
            <a:pPr marL="171450" indent="-171450">
              <a:buFont typeface="Arial" panose="020B0604020202020204" pitchFamily="34" charset="0"/>
              <a:buChar char="•"/>
              <a:defRPr/>
            </a:pPr>
            <a:r>
              <a:rPr lang="en-US" altLang="en-US"/>
              <a:t>If the price level and nominal wage increase by the same amount, there is no change in the real wage.</a:t>
            </a:r>
          </a:p>
          <a:p>
            <a:pPr marL="171450" indent="-171450">
              <a:buFont typeface="Arial" panose="020B0604020202020204" pitchFamily="34" charset="0"/>
              <a:buChar char="•"/>
              <a:defRPr/>
            </a:pPr>
            <a:r>
              <a:rPr lang="en-US" altLang="en-US"/>
              <a:t>If the price level falls and there is no change to the nominal wage, this is a real wage increase.</a:t>
            </a:r>
          </a:p>
          <a:p>
            <a:pPr>
              <a:defRPr/>
            </a:pPr>
            <a:endParaRPr lang="en-US" altLang="en-US" i="1"/>
          </a:p>
          <a:p>
            <a:pPr>
              <a:defRPr/>
            </a:pPr>
            <a:r>
              <a:rPr lang="en-US" altLang="en-US" b="1" i="1"/>
              <a:t>Lecture tip: </a:t>
            </a:r>
            <a:r>
              <a:rPr lang="en-US" altLang="en-US"/>
              <a:t>You can explain to students that nominal wage is analogous to nominal GDP.</a:t>
            </a:r>
          </a:p>
          <a:p>
            <a:pPr marL="171450" indent="-171450">
              <a:buFont typeface="Arial" panose="020B0604020202020204" pitchFamily="34" charset="0"/>
              <a:buChar char="•"/>
              <a:defRPr/>
            </a:pPr>
            <a:r>
              <a:rPr lang="en-US" altLang="en-US"/>
              <a:t>Ask students to recall that inflation is the percentage change in the price level.</a:t>
            </a:r>
          </a:p>
          <a:p>
            <a:pPr>
              <a:defRPr/>
            </a:pPr>
            <a:endParaRPr lang="en-US" altLang="en-US"/>
          </a:p>
        </p:txBody>
      </p:sp>
    </p:spTree>
    <p:extLst>
      <p:ext uri="{BB962C8B-B14F-4D97-AF65-F5344CB8AC3E}">
        <p14:creationId xmlns:p14="http://schemas.microsoft.com/office/powerpoint/2010/main" val="32307646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7D9AB8AC-D599-0F4C-BD7A-2D6D4CA227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30549B13-D44A-7645-B72D-5ED10E84970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a:p>
          <a:p>
            <a:pPr>
              <a:defRPr/>
            </a:pPr>
            <a:r>
              <a:rPr lang="en-US" altLang="en-US"/>
              <a:t>Menu costs: Tangible costs to firms for changed prices</a:t>
            </a:r>
          </a:p>
          <a:p>
            <a:pPr marL="171450" indent="-171450">
              <a:buFont typeface="Arial" panose="020B0604020202020204" pitchFamily="34" charset="0"/>
              <a:buChar char="•"/>
              <a:defRPr/>
            </a:pPr>
            <a:r>
              <a:rPr lang="en-US" altLang="en-US"/>
              <a:t>For example, if Walmart chooses to increase prices, they must reprint all price labels (using capital and inputs) and use more labor hours to replace the price tags. </a:t>
            </a:r>
          </a:p>
          <a:p>
            <a:pPr marL="171450" indent="-171450">
              <a:buFont typeface="Arial" panose="020B0604020202020204" pitchFamily="34" charset="0"/>
              <a:buChar char="•"/>
              <a:defRPr/>
            </a:pPr>
            <a:r>
              <a:rPr lang="en-US" altLang="en-US"/>
              <a:t>The costs to Walmart of the paper, ink, rental cost of printing machines,  and workers are part of menu costs.</a:t>
            </a:r>
          </a:p>
          <a:p>
            <a:pPr marL="171450" indent="-171450">
              <a:buFont typeface="Arial" panose="020B0604020202020204" pitchFamily="34" charset="0"/>
              <a:buChar char="•"/>
              <a:defRPr/>
            </a:pPr>
            <a:endParaRPr lang="en-US" altLang="en-US"/>
          </a:p>
          <a:p>
            <a:pPr>
              <a:buFont typeface="Arial" panose="020B0604020202020204" pitchFamily="34" charset="0"/>
              <a:buNone/>
              <a:defRPr/>
            </a:pPr>
            <a:r>
              <a:rPr lang="en-US" altLang="en-US"/>
              <a:t>Uncertainty about future price levels:</a:t>
            </a:r>
          </a:p>
          <a:p>
            <a:pPr marL="171450" indent="-171450">
              <a:buFont typeface="Arial" panose="020B0604020202020204" pitchFamily="34" charset="0"/>
              <a:buChar char="•"/>
              <a:defRPr/>
            </a:pPr>
            <a:r>
              <a:rPr lang="en-US" altLang="en-US"/>
              <a:t>In a normal production process, funds must be spent today and then repaid in the future—after the output sells.</a:t>
            </a:r>
          </a:p>
          <a:p>
            <a:pPr marL="171450" indent="-171450">
              <a:buFont typeface="Arial" panose="020B0604020202020204" pitchFamily="34" charset="0"/>
              <a:buChar char="•"/>
              <a:defRPr/>
            </a:pPr>
            <a:r>
              <a:rPr lang="en-US" altLang="en-US"/>
              <a:t>But for this sequence of events to occur, businesses must make promises to deliver payments in the future, including payments to workers and lenders. </a:t>
            </a:r>
          </a:p>
          <a:p>
            <a:pPr marL="171450" indent="-171450">
              <a:buFont typeface="Arial" panose="020B0604020202020204" pitchFamily="34" charset="0"/>
              <a:buChar char="•"/>
              <a:defRPr/>
            </a:pPr>
            <a:r>
              <a:rPr lang="en-US" altLang="en-US"/>
              <a:t>Thus, two types of long-term agreements form the foundation for production: wages and loan contracts. </a:t>
            </a:r>
          </a:p>
          <a:p>
            <a:pPr marL="171450" indent="-171450">
              <a:buFont typeface="Arial" panose="020B0604020202020204" pitchFamily="34" charset="0"/>
              <a:buChar char="•"/>
              <a:defRPr/>
            </a:pPr>
            <a:r>
              <a:rPr lang="en-US" altLang="en-US"/>
              <a:t>Both of these involve agreements for dollars to be delivered in future periods.</a:t>
            </a:r>
          </a:p>
          <a:p>
            <a:pPr marL="171450" indent="-171450">
              <a:buFont typeface="Arial" panose="020B0604020202020204" pitchFamily="34" charset="0"/>
              <a:buChar char="•"/>
              <a:defRPr/>
            </a:pPr>
            <a:r>
              <a:rPr lang="en-US" altLang="en-US">
                <a:latin typeface="Helvetica Neue" charset="0"/>
              </a:rPr>
              <a:t>In other words, firms may have to borrow today and pay back the money later.</a:t>
            </a:r>
            <a:endParaRPr lang="en-US" altLang="en-US"/>
          </a:p>
          <a:p>
            <a:pPr marL="171450" indent="-171450">
              <a:buFont typeface="Arial" panose="020B0604020202020204" pitchFamily="34" charset="0"/>
              <a:buChar char="•"/>
              <a:defRPr/>
            </a:pPr>
            <a:r>
              <a:rPr lang="en-US" altLang="en-US"/>
              <a:t>Uncertainty regarding future prices makes loans and contracts subject to inflation risk.</a:t>
            </a:r>
          </a:p>
          <a:p>
            <a:pPr marL="171450" indent="-171450">
              <a:buFont typeface="Arial" panose="020B0604020202020204" pitchFamily="34" charset="0"/>
              <a:buChar char="•"/>
              <a:defRPr/>
            </a:pPr>
            <a:r>
              <a:rPr lang="en-US" altLang="en-US"/>
              <a:t>If the price level is not accurately predicted, this can impose costs on lenders or borrowers depending on the direction and magnitude of inflation (</a:t>
            </a:r>
            <a:r>
              <a:rPr lang="en-US" altLang="en-US" i="1"/>
              <a:t>deflation</a:t>
            </a:r>
            <a:r>
              <a:rPr lang="en-US" altLang="en-US"/>
              <a:t>).</a:t>
            </a:r>
            <a:endParaRPr lang="en-US" altLang="en-US">
              <a:latin typeface="Helvetica Neue" charset="0"/>
            </a:endParaRPr>
          </a:p>
        </p:txBody>
      </p:sp>
    </p:spTree>
    <p:extLst>
      <p:ext uri="{BB962C8B-B14F-4D97-AF65-F5344CB8AC3E}">
        <p14:creationId xmlns:p14="http://schemas.microsoft.com/office/powerpoint/2010/main" val="13722792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DF1A81A5-F87B-2C4D-B36D-597FD2F4DB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5E93A246-1D88-C342-8E34-3CDFC2CB4934}"/>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If inflation </a:t>
            </a:r>
            <a:r>
              <a:rPr lang="en-US" altLang="en-US" i="1"/>
              <a:t>unexpectedly</a:t>
            </a:r>
            <a:r>
              <a:rPr lang="en-US" altLang="en-US"/>
              <a:t> rises during those five years:</a:t>
            </a:r>
          </a:p>
          <a:p>
            <a:pPr marL="171450" indent="-171450">
              <a:buFont typeface="Arial" panose="020B0604020202020204" pitchFamily="34" charset="0"/>
              <a:buChar char="•"/>
              <a:defRPr/>
            </a:pPr>
            <a:r>
              <a:rPr lang="en-US" altLang="en-US"/>
              <a:t>Inflation will devalue your future (real) payment to the bank.</a:t>
            </a:r>
          </a:p>
          <a:p>
            <a:pPr marL="171450" indent="-171450">
              <a:buFont typeface="Arial" panose="020B0604020202020204" pitchFamily="34" charset="0"/>
              <a:buChar char="•"/>
              <a:defRPr/>
            </a:pPr>
            <a:r>
              <a:rPr lang="en-US" altLang="en-US"/>
              <a:t>You (</a:t>
            </a:r>
            <a:r>
              <a:rPr lang="en-US" altLang="en-US" i="1"/>
              <a:t>the borrower</a:t>
            </a:r>
            <a:r>
              <a:rPr lang="en-US" altLang="en-US"/>
              <a:t>) will be better off, but the bank (</a:t>
            </a:r>
            <a:r>
              <a:rPr lang="en-US" altLang="en-US" i="1"/>
              <a:t>the lender</a:t>
            </a:r>
            <a:r>
              <a:rPr lang="en-US" altLang="en-US"/>
              <a:t>) will be worse off. </a:t>
            </a:r>
          </a:p>
          <a:p>
            <a:pPr marL="171450" indent="-171450">
              <a:buFont typeface="Arial" panose="020B0604020202020204" pitchFamily="34" charset="0"/>
              <a:buChar char="•"/>
              <a:defRPr/>
            </a:pPr>
            <a:r>
              <a:rPr lang="en-US" altLang="en-US"/>
              <a:t>Surprise inflation redistributes wealth </a:t>
            </a:r>
            <a:r>
              <a:rPr lang="en-US" altLang="en-US" i="1"/>
              <a:t>from</a:t>
            </a:r>
            <a:r>
              <a:rPr lang="en-US" altLang="en-US"/>
              <a:t> lenders </a:t>
            </a:r>
            <a:r>
              <a:rPr lang="en-US" altLang="en-US" i="1"/>
              <a:t>to</a:t>
            </a:r>
            <a:r>
              <a:rPr lang="en-US" altLang="en-US"/>
              <a:t> borrowers. </a:t>
            </a:r>
          </a:p>
          <a:p>
            <a:pPr>
              <a:buFont typeface="Arial" panose="020B0604020202020204" pitchFamily="34" charset="0"/>
              <a:buNone/>
              <a:defRPr/>
            </a:pPr>
            <a:endParaRPr lang="en-US" altLang="en-US"/>
          </a:p>
          <a:p>
            <a:pPr>
              <a:buFont typeface="Arial" panose="020B0604020202020204" pitchFamily="34" charset="0"/>
              <a:buNone/>
              <a:defRPr/>
            </a:pPr>
            <a:r>
              <a:rPr lang="en-US" altLang="en-US"/>
              <a:t>If both you and the bank fully </a:t>
            </a:r>
            <a:r>
              <a:rPr lang="en-US" altLang="en-US" i="1"/>
              <a:t>expect</a:t>
            </a:r>
            <a:r>
              <a:rPr lang="en-US" altLang="en-US"/>
              <a:t> the inflation to occur:</a:t>
            </a:r>
          </a:p>
          <a:p>
            <a:pPr marL="171450" indent="-171450">
              <a:buFont typeface="Arial" panose="020B0604020202020204" pitchFamily="34" charset="0"/>
              <a:buChar char="•"/>
              <a:defRPr/>
            </a:pPr>
            <a:r>
              <a:rPr lang="en-US" altLang="en-US"/>
              <a:t>The bank will require more in return for the loan.</a:t>
            </a:r>
          </a:p>
          <a:p>
            <a:pPr marL="171450" indent="-171450">
              <a:buFont typeface="Arial" panose="020B0604020202020204" pitchFamily="34" charset="0"/>
              <a:buChar char="•"/>
              <a:defRPr/>
            </a:pPr>
            <a:r>
              <a:rPr lang="en-US" altLang="en-US"/>
              <a:t>Inflation will have any redistributive effects.</a:t>
            </a:r>
          </a:p>
          <a:p>
            <a:pPr marL="171450" indent="-171450">
              <a:buFont typeface="Arial" panose="020B0604020202020204" pitchFamily="34" charset="0"/>
              <a:buChar char="•"/>
              <a:defRPr/>
            </a:pPr>
            <a:endParaRPr lang="en-US" altLang="en-US"/>
          </a:p>
          <a:p>
            <a:pPr>
              <a:buFont typeface="Arial" panose="020B0604020202020204" pitchFamily="34" charset="0"/>
              <a:buNone/>
              <a:defRPr/>
            </a:pPr>
            <a:r>
              <a:rPr lang="en-US" altLang="en-US"/>
              <a:t>If </a:t>
            </a:r>
            <a:r>
              <a:rPr lang="en-US" altLang="en-US" i="1"/>
              <a:t>unexpected deflation </a:t>
            </a:r>
            <a:r>
              <a:rPr lang="en-US" altLang="en-US"/>
              <a:t>occurs:</a:t>
            </a:r>
          </a:p>
          <a:p>
            <a:pPr marL="171450" indent="-171450">
              <a:buFont typeface="Arial" panose="020B0604020202020204" pitchFamily="34" charset="0"/>
              <a:buChar char="•"/>
              <a:defRPr/>
            </a:pPr>
            <a:r>
              <a:rPr lang="en-US" altLang="en-US"/>
              <a:t>Deflation will increase your future (real) payment to the bank.</a:t>
            </a:r>
          </a:p>
          <a:p>
            <a:pPr marL="171450" indent="-171450">
              <a:buFont typeface="Arial" panose="020B0604020202020204" pitchFamily="34" charset="0"/>
              <a:buChar char="•"/>
              <a:defRPr/>
            </a:pPr>
            <a:r>
              <a:rPr lang="en-US" altLang="en-US"/>
              <a:t>You (the borrower) will be worse off, but the bank (the lender) will be better off.</a:t>
            </a:r>
          </a:p>
          <a:p>
            <a:pPr marL="171450" indent="-171450">
              <a:buFont typeface="Arial" panose="020B0604020202020204" pitchFamily="34" charset="0"/>
              <a:buChar char="•"/>
              <a:defRPr/>
            </a:pPr>
            <a:r>
              <a:rPr lang="en-US" altLang="en-US"/>
              <a:t>Surprise deflation redistributes wealth </a:t>
            </a:r>
            <a:r>
              <a:rPr lang="en-US" altLang="en-US" i="1"/>
              <a:t>from</a:t>
            </a:r>
            <a:r>
              <a:rPr lang="en-US" altLang="en-US"/>
              <a:t> borrowers </a:t>
            </a:r>
            <a:r>
              <a:rPr lang="en-US" altLang="en-US" i="1"/>
              <a:t>to</a:t>
            </a:r>
            <a:r>
              <a:rPr lang="en-US" altLang="en-US"/>
              <a:t> lenders. </a:t>
            </a:r>
          </a:p>
          <a:p>
            <a:pPr>
              <a:buFont typeface="Arial" panose="020B0604020202020204" pitchFamily="34" charset="0"/>
              <a:buNone/>
              <a:defRPr/>
            </a:pPr>
            <a:endParaRPr lang="en-US" altLang="en-US"/>
          </a:p>
          <a:p>
            <a:pPr>
              <a:buFont typeface="Arial" panose="020B0604020202020204" pitchFamily="34" charset="0"/>
              <a:buNone/>
              <a:defRPr/>
            </a:pPr>
            <a:r>
              <a:rPr lang="en-US" altLang="en-US"/>
              <a:t>In the United States, inflation has been low and steady since the early 1980s. </a:t>
            </a:r>
          </a:p>
          <a:p>
            <a:pPr marL="171450" indent="-171450">
              <a:buFont typeface="Arial" panose="020B0604020202020204" pitchFamily="34" charset="0"/>
              <a:buChar char="•"/>
              <a:defRPr/>
            </a:pPr>
            <a:r>
              <a:rPr lang="en-US" altLang="en-US"/>
              <a:t>Therefore, surprises are rare. </a:t>
            </a:r>
          </a:p>
          <a:p>
            <a:pPr marL="171450" indent="-171450">
              <a:buFont typeface="Arial" panose="020B0604020202020204" pitchFamily="34" charset="0"/>
              <a:buChar char="•"/>
              <a:defRPr/>
            </a:pPr>
            <a:r>
              <a:rPr lang="en-US" altLang="en-US"/>
              <a:t>But nations with higher inflation rates also have a higher variability of inflation, which makes it difficult to predict. </a:t>
            </a:r>
          </a:p>
          <a:p>
            <a:pPr marL="171450" indent="-171450">
              <a:buFont typeface="Arial" panose="020B0604020202020204" pitchFamily="34" charset="0"/>
              <a:buChar char="•"/>
              <a:defRPr/>
            </a:pPr>
            <a:r>
              <a:rPr lang="en-US" altLang="en-US"/>
              <a:t>This is one more reason why high inflation increases the risk of making loans, which </a:t>
            </a:r>
            <a:r>
              <a:rPr lang="en-US" altLang="en-US" err="1"/>
              <a:t>sare</a:t>
            </a:r>
            <a:r>
              <a:rPr lang="en-US" altLang="en-US"/>
              <a:t> an important source of funding for business ventures. </a:t>
            </a:r>
          </a:p>
          <a:p>
            <a:pPr>
              <a:defRPr/>
            </a:pPr>
            <a:endParaRPr lang="en-US" altLang="en-US"/>
          </a:p>
        </p:txBody>
      </p:sp>
    </p:spTree>
    <p:extLst>
      <p:ext uri="{BB962C8B-B14F-4D97-AF65-F5344CB8AC3E}">
        <p14:creationId xmlns:p14="http://schemas.microsoft.com/office/powerpoint/2010/main" val="5082640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54DEE266-E56F-7D43-8C29-DCDBA43D1D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776A7295-10CB-8C40-827C-67F933ADE9E1}"/>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a:p>
          <a:p>
            <a:pPr>
              <a:defRPr/>
            </a:pPr>
            <a:r>
              <a:rPr lang="en-US" altLang="en-US"/>
              <a:t>If a business owner misreads the signal from a price increase, they could be in a lot of trouble!</a:t>
            </a:r>
          </a:p>
          <a:p>
            <a:pPr marL="171450" indent="-171450">
              <a:buFont typeface="Arial" panose="020B0604020202020204" pitchFamily="34" charset="0"/>
              <a:buChar char="•"/>
              <a:defRPr/>
            </a:pPr>
            <a:r>
              <a:rPr lang="en-US" altLang="en-US"/>
              <a:t>What happens if you build a new factory or hire more workers when the cause of a price increase is inflation?  </a:t>
            </a:r>
          </a:p>
          <a:p>
            <a:pPr marL="171450" indent="-171450">
              <a:buFont typeface="Arial" panose="020B0604020202020204" pitchFamily="34" charset="0"/>
              <a:buChar char="•"/>
              <a:defRPr/>
            </a:pPr>
            <a:r>
              <a:rPr lang="en-US" altLang="en-US"/>
              <a:t>You will spend a lot of time, money, and effort, perhaps only to see the new business fail.</a:t>
            </a:r>
          </a:p>
        </p:txBody>
      </p:sp>
    </p:spTree>
    <p:extLst>
      <p:ext uri="{BB962C8B-B14F-4D97-AF65-F5344CB8AC3E}">
        <p14:creationId xmlns:p14="http://schemas.microsoft.com/office/powerpoint/2010/main" val="29649642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2BAADB46-69A1-D547-A2A8-42D7FA61AF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DEFFAD3D-3424-A847-8665-8C9D7FDFFE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453031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E12D84F2-8070-0A44-A392-168E2B7834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5CFD1612-617D-2444-8E12-F8D006D5A64C}"/>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In the given example:</a:t>
            </a:r>
          </a:p>
          <a:p>
            <a:pPr marL="171450" indent="-171450">
              <a:buFont typeface="Arial" panose="020B0604020202020204" pitchFamily="34" charset="0"/>
              <a:buChar char="•"/>
              <a:defRPr/>
            </a:pPr>
            <a:r>
              <a:rPr lang="en-US" altLang="en-US"/>
              <a:t>The value of the house just kept pace with inflation. </a:t>
            </a:r>
          </a:p>
          <a:p>
            <a:pPr marL="171450" indent="-171450">
              <a:buFont typeface="Arial" panose="020B0604020202020204" pitchFamily="34" charset="0"/>
              <a:buChar char="•"/>
              <a:defRPr/>
            </a:pPr>
            <a:r>
              <a:rPr lang="en-US" altLang="en-US"/>
              <a:t>In real terms, the value of the house did not rise. </a:t>
            </a:r>
          </a:p>
          <a:p>
            <a:pPr marL="171450" indent="-171450">
              <a:buFont typeface="Arial" panose="020B0604020202020204" pitchFamily="34" charset="0"/>
              <a:buChar char="•"/>
              <a:defRPr/>
            </a:pPr>
            <a:r>
              <a:rPr lang="en-US" altLang="en-US"/>
              <a:t>However, the homeowner would still be required to pay a significant tax upon the sale of their home. </a:t>
            </a:r>
          </a:p>
          <a:p>
            <a:pPr marL="171450" indent="-171450">
              <a:buFont typeface="Arial" panose="020B0604020202020204" pitchFamily="34" charset="0"/>
              <a:buChar char="•"/>
              <a:defRPr/>
            </a:pPr>
            <a:r>
              <a:rPr lang="en-US" altLang="en-US"/>
              <a:t>As it turns out, the amount of their tax is determined by inflation and not by the tax laws.</a:t>
            </a:r>
          </a:p>
          <a:p>
            <a:pPr marL="171450" indent="-171450">
              <a:buFont typeface="Arial" panose="020B0604020202020204" pitchFamily="34" charset="0"/>
              <a:buChar char="•"/>
              <a:defRPr/>
            </a:pPr>
            <a:r>
              <a:rPr lang="en-US" altLang="en-US"/>
              <a:t>If there had been no inflation, the homeowner would have owed no tax.</a:t>
            </a:r>
          </a:p>
        </p:txBody>
      </p:sp>
    </p:spTree>
    <p:extLst>
      <p:ext uri="{BB962C8B-B14F-4D97-AF65-F5344CB8AC3E}">
        <p14:creationId xmlns:p14="http://schemas.microsoft.com/office/powerpoint/2010/main" val="39842817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F6B5475-EB94-1941-9E13-08781DD54A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FFAAF62C-326A-8147-A3F8-3192DB3740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54939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0307339B-05EF-0E40-921E-6CCB75780D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42828B92-4F27-CA4F-93B8-E31E9FAE7A93}"/>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Image: </a:t>
            </a:r>
            <a:r>
              <a:rPr lang="en-US" altLang="en-US"/>
              <a:t>Figure 7.1</a:t>
            </a:r>
            <a:endParaRPr lang="en-US" altLang="en-US" b="1"/>
          </a:p>
          <a:p>
            <a:pPr>
              <a:defRPr/>
            </a:pPr>
            <a:endParaRPr lang="en-US" altLang="en-US" b="1" i="1"/>
          </a:p>
          <a:p>
            <a:pPr>
              <a:defRPr/>
            </a:pPr>
            <a:r>
              <a:rPr lang="en-US" altLang="en-US" b="1" i="1"/>
              <a:t>Lecture notes:</a:t>
            </a:r>
          </a:p>
          <a:p>
            <a:pPr>
              <a:defRPr/>
            </a:pPr>
            <a:endParaRPr lang="en-US" altLang="en-US" b="1" i="1"/>
          </a:p>
          <a:p>
            <a:pPr marL="171450" indent="-171450">
              <a:buFont typeface="Arial" panose="020B0604020202020204" pitchFamily="34" charset="0"/>
              <a:buChar char="•"/>
              <a:defRPr/>
            </a:pPr>
            <a:r>
              <a:rPr lang="en-US" altLang="en-US"/>
              <a:t>The unemployment rate is an important indicator of the economy</a:t>
            </a:r>
            <a:r>
              <a:rPr lang="ja-JP" altLang="en-US"/>
              <a:t>’</a:t>
            </a:r>
            <a:r>
              <a:rPr lang="en-US" altLang="ja-JP"/>
              <a:t>s health.</a:t>
            </a:r>
          </a:p>
          <a:p>
            <a:pPr marL="171450" indent="-171450">
              <a:buFont typeface="Arial" panose="020B0604020202020204" pitchFamily="34" charset="0"/>
              <a:buChar char="•"/>
              <a:defRPr/>
            </a:pPr>
            <a:r>
              <a:rPr lang="en-US" altLang="ja-JP"/>
              <a:t>Since 1960, the average unemployment rate in the United States has been about 6 percent.</a:t>
            </a:r>
          </a:p>
          <a:p>
            <a:pPr marL="171450" indent="-171450">
              <a:buFont typeface="Arial" panose="020B0604020202020204" pitchFamily="34" charset="0"/>
              <a:buChar char="•"/>
              <a:defRPr/>
            </a:pPr>
            <a:r>
              <a:rPr lang="en-US" altLang="en-US"/>
              <a:t>During the Great Recession, the unemployment rate was over 10 percent. Since, it has fallen back to below pre-recession levels.</a:t>
            </a:r>
          </a:p>
        </p:txBody>
      </p:sp>
    </p:spTree>
    <p:extLst>
      <p:ext uri="{BB962C8B-B14F-4D97-AF65-F5344CB8AC3E}">
        <p14:creationId xmlns:p14="http://schemas.microsoft.com/office/powerpoint/2010/main" val="818697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23967730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BAF78836-FAEE-B344-BED3-D692FD8978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D2B1B6FE-5E19-2E4D-8A2D-7566D304827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buFont typeface="Arial" panose="020B0604020202020204" pitchFamily="34" charset="0"/>
              <a:buNone/>
              <a:defRPr/>
            </a:pPr>
            <a:r>
              <a:rPr lang="en-US" altLang="en-US">
                <a:latin typeface="Helvetica Neue" charset="0"/>
              </a:rPr>
              <a:t>Typically, unemployment is considered to be a drain on society and very difficult for certain individual households.</a:t>
            </a:r>
          </a:p>
          <a:p>
            <a:pPr marL="171450" indent="-171450">
              <a:buFont typeface="Arial" panose="020B0604020202020204" pitchFamily="34" charset="0"/>
              <a:buChar char="•"/>
              <a:defRPr/>
            </a:pPr>
            <a:r>
              <a:rPr lang="en-US" altLang="en-US">
                <a:latin typeface="Helvetica Neue" charset="0"/>
              </a:rPr>
              <a:t>However, as the economy changes and progresses, jobs are created and jobs are destroyed.</a:t>
            </a:r>
          </a:p>
          <a:p>
            <a:pPr marL="171450" indent="-171450">
              <a:buFont typeface="Arial" panose="020B0604020202020204" pitchFamily="34" charset="0"/>
              <a:buChar char="•"/>
              <a:defRPr/>
            </a:pPr>
            <a:r>
              <a:rPr lang="en-US" altLang="en-US">
                <a:latin typeface="Helvetica Neue" charset="0"/>
              </a:rPr>
              <a:t>Therefore, not all forms of unemployment (at least in the short run) are undesirable.</a:t>
            </a:r>
          </a:p>
          <a:p>
            <a:pPr>
              <a:defRPr/>
            </a:pPr>
            <a:endParaRPr lang="en-US" altLang="en-US" b="1" i="1"/>
          </a:p>
          <a:p>
            <a:pPr>
              <a:defRPr/>
            </a:pPr>
            <a:r>
              <a:rPr lang="en-US" altLang="en-US" b="1" i="1"/>
              <a:t>Lecture tip:</a:t>
            </a:r>
          </a:p>
          <a:p>
            <a:pPr>
              <a:defRPr/>
            </a:pPr>
            <a:endParaRPr lang="en-US" altLang="en-US" b="1" i="1"/>
          </a:p>
          <a:p>
            <a:pPr>
              <a:defRPr/>
            </a:pPr>
            <a:r>
              <a:rPr lang="en-US" altLang="en-US"/>
              <a:t>Ask your students:</a:t>
            </a:r>
          </a:p>
          <a:p>
            <a:pPr marL="171450" indent="-171450">
              <a:buFont typeface="Arial" charset="0"/>
              <a:buChar char="•"/>
              <a:defRPr/>
            </a:pPr>
            <a:r>
              <a:rPr lang="en-US" altLang="en-US"/>
              <a:t>What happens if we try to save </a:t>
            </a:r>
            <a:r>
              <a:rPr lang="en-US" altLang="en-US" i="1"/>
              <a:t>every</a:t>
            </a:r>
            <a:r>
              <a:rPr lang="en-US" altLang="ja-JP"/>
              <a:t> job?  </a:t>
            </a:r>
          </a:p>
          <a:p>
            <a:pPr marL="171450" indent="-171450">
              <a:buFont typeface="Arial" charset="0"/>
              <a:buChar char="•"/>
              <a:defRPr/>
            </a:pPr>
            <a:r>
              <a:rPr lang="en-US" altLang="ja-JP"/>
              <a:t>Would we want to save the job of a scribe after the invention of the printing press?  </a:t>
            </a:r>
          </a:p>
          <a:p>
            <a:pPr marL="171450" indent="-171450">
              <a:buFont typeface="Arial" charset="0"/>
              <a:buChar char="•"/>
              <a:defRPr/>
            </a:pPr>
            <a:r>
              <a:rPr lang="en-US" altLang="ja-JP"/>
              <a:t>Would we want to save the job of a milk delivery man after the invention of home refrigeration?  </a:t>
            </a:r>
          </a:p>
          <a:p>
            <a:pPr marL="171450" indent="-171450">
              <a:buFont typeface="Arial" charset="0"/>
              <a:buChar char="•"/>
              <a:defRPr/>
            </a:pPr>
            <a:r>
              <a:rPr lang="en-US" altLang="ja-JP"/>
              <a:t>Are all book-printing jobs worth saving with the expansion of digital media?</a:t>
            </a:r>
          </a:p>
          <a:p>
            <a:pPr>
              <a:defRPr/>
            </a:pPr>
            <a:endParaRPr lang="en-US" altLang="en-US"/>
          </a:p>
          <a:p>
            <a:pPr>
              <a:defRPr/>
            </a:pPr>
            <a:r>
              <a:rPr lang="en-US" altLang="en-US"/>
              <a:t>With creative destruction, new technology can sometimes create new jobs but destroy old jobs. The people working in these old jobs may lose their jobs and be temporarily unemployed. We would not want to hold our economy and progress back by saving those jobs.</a:t>
            </a:r>
          </a:p>
        </p:txBody>
      </p:sp>
    </p:spTree>
    <p:extLst>
      <p:ext uri="{BB962C8B-B14F-4D97-AF65-F5344CB8AC3E}">
        <p14:creationId xmlns:p14="http://schemas.microsoft.com/office/powerpoint/2010/main" val="168324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6DDBA325-424F-5B44-B6E3-DB8344F0EF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B799E0C7-CE48-B54A-8787-64E328918958}"/>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Structural employment:</a:t>
            </a:r>
          </a:p>
          <a:p>
            <a:pPr marL="171450" indent="-171450">
              <a:buFont typeface="Arial" panose="020B0604020202020204" pitchFamily="34" charset="0"/>
              <a:buChar char="•"/>
              <a:defRPr/>
            </a:pPr>
            <a:r>
              <a:rPr lang="en-US" altLang="en-US"/>
              <a:t>can create short-run problems of transition, but is usually a sign of a healthy, growing economy</a:t>
            </a:r>
          </a:p>
          <a:p>
            <a:pPr marL="171450" indent="-171450">
              <a:buFont typeface="Arial" panose="020B0604020202020204" pitchFamily="34" charset="0"/>
              <a:buChar char="•"/>
              <a:defRPr/>
            </a:pPr>
            <a:r>
              <a:rPr lang="en-US" altLang="en-US"/>
              <a:t>is caused by changes in the makeup of the economy’s structure</a:t>
            </a:r>
          </a:p>
          <a:p>
            <a:pPr marL="171450" indent="-171450">
              <a:buFont typeface="Arial" panose="020B0604020202020204" pitchFamily="34" charset="0"/>
              <a:buChar char="•"/>
              <a:defRPr/>
            </a:pPr>
            <a:r>
              <a:rPr lang="en-US" altLang="en-US"/>
              <a:t>can represent technological progress, as some jobs become outdated</a:t>
            </a:r>
          </a:p>
          <a:p>
            <a:pPr marL="171450" indent="-171450">
              <a:buFont typeface="Arial" panose="020B0604020202020204" pitchFamily="34" charset="0"/>
              <a:buChar char="•"/>
              <a:defRPr/>
            </a:pPr>
            <a:r>
              <a:rPr lang="en-US" altLang="ja-JP"/>
              <a:t>creates trade-offs to economic progress, as some </a:t>
            </a:r>
            <a:r>
              <a:rPr lang="ja-JP" altLang="en-US"/>
              <a:t>“</a:t>
            </a:r>
            <a:r>
              <a:rPr lang="en-US" altLang="ja-JP"/>
              <a:t>old</a:t>
            </a:r>
            <a:r>
              <a:rPr lang="ja-JP" altLang="en-US"/>
              <a:t>”</a:t>
            </a:r>
            <a:r>
              <a:rPr lang="en-US" altLang="ja-JP"/>
              <a:t> jobs are destroyed</a:t>
            </a:r>
          </a:p>
          <a:p>
            <a:pPr>
              <a:buFont typeface="Arial" panose="020B0604020202020204" pitchFamily="34" charset="0"/>
              <a:buNone/>
              <a:defRPr/>
            </a:pPr>
            <a:endParaRPr lang="en-US" altLang="en-US"/>
          </a:p>
          <a:p>
            <a:pPr>
              <a:buFont typeface="Arial" panose="020B0604020202020204" pitchFamily="34" charset="0"/>
              <a:buNone/>
              <a:defRPr/>
            </a:pPr>
            <a:r>
              <a:rPr lang="en-US" altLang="en-US"/>
              <a:t>We could perhaps </a:t>
            </a:r>
            <a:r>
              <a:rPr lang="ja-JP" altLang="en-US"/>
              <a:t>“</a:t>
            </a:r>
            <a:r>
              <a:rPr lang="en-US" altLang="ja-JP"/>
              <a:t>protect</a:t>
            </a:r>
            <a:r>
              <a:rPr lang="ja-JP" altLang="en-US"/>
              <a:t>”</a:t>
            </a:r>
            <a:r>
              <a:rPr lang="en-US" altLang="ja-JP"/>
              <a:t> jobs that are about to be creatively destroyed, but doing so would be an inefficient use of resources and a drag on our economy.</a:t>
            </a:r>
            <a:endParaRPr lang="en-US" altLang="en-US"/>
          </a:p>
          <a:p>
            <a:pPr>
              <a:defRPr/>
            </a:pPr>
            <a:endParaRPr lang="en-US" altLang="en-US"/>
          </a:p>
          <a:p>
            <a:pPr>
              <a:defRPr/>
            </a:pPr>
            <a:r>
              <a:rPr lang="en-US" altLang="en-US"/>
              <a:t>For example:</a:t>
            </a:r>
          </a:p>
          <a:p>
            <a:pPr marL="171450" indent="-171450">
              <a:buFont typeface="Arial" panose="020B0604020202020204" pitchFamily="34" charset="0"/>
              <a:buChar char="•"/>
              <a:defRPr/>
            </a:pPr>
            <a:r>
              <a:rPr lang="en-US" altLang="en-US"/>
              <a:t>Steel production has become much more efficient, safer, and advanced engineering has made it possible for firms to replace workers with automated equipment.</a:t>
            </a:r>
          </a:p>
          <a:p>
            <a:pPr marL="171450" indent="-171450">
              <a:buFont typeface="Arial" panose="020B0604020202020204" pitchFamily="34" charset="0"/>
              <a:buChar char="•"/>
              <a:defRPr/>
            </a:pPr>
            <a:r>
              <a:rPr lang="en-US" altLang="en-US">
                <a:latin typeface="Helvetica Neue" charset="0"/>
                <a:cs typeface="Arial" panose="020B0604020202020204" pitchFamily="34" charset="0"/>
              </a:rPr>
              <a:t>In 1980: 500,000 laborers</a:t>
            </a:r>
          </a:p>
          <a:p>
            <a:pPr marL="171450" indent="-171450">
              <a:buFont typeface="Arial" panose="020B0604020202020204" pitchFamily="34" charset="0"/>
              <a:buChar char="•"/>
              <a:defRPr/>
            </a:pPr>
            <a:r>
              <a:rPr lang="en-US" altLang="en-US">
                <a:latin typeface="Helvetica Neue" charset="0"/>
                <a:cs typeface="Arial" panose="020B0604020202020204" pitchFamily="34" charset="0"/>
              </a:rPr>
              <a:t>In 2010: 150,000 laborers</a:t>
            </a:r>
            <a:endParaRPr lang="en-US" altLang="en-US"/>
          </a:p>
          <a:p>
            <a:pPr marL="171450" indent="-171450">
              <a:buFont typeface="Arial" panose="020B0604020202020204" pitchFamily="34" charset="0"/>
              <a:buChar char="•"/>
              <a:defRPr/>
            </a:pPr>
            <a:r>
              <a:rPr lang="en-US" altLang="en-US"/>
              <a:t>These changes mean that the steel that is manufactured today is safer than ever before but also that fewer workers are needed to make it. </a:t>
            </a:r>
          </a:p>
          <a:p>
            <a:pPr marL="171450" indent="-171450">
              <a:buFont typeface="Arial" panose="020B0604020202020204" pitchFamily="34" charset="0"/>
              <a:buChar char="•"/>
              <a:defRPr/>
            </a:pPr>
            <a:r>
              <a:rPr lang="en-US" altLang="en-US"/>
              <a:t>That trade-off is reflected in the employment numbers for the industry.</a:t>
            </a:r>
          </a:p>
          <a:p>
            <a:pPr>
              <a:defRPr/>
            </a:pPr>
            <a:endParaRPr lang="en-US" altLang="en-US"/>
          </a:p>
          <a:p>
            <a:pPr>
              <a:defRPr/>
            </a:pPr>
            <a:endParaRPr lang="en-US" altLang="en-US"/>
          </a:p>
        </p:txBody>
      </p:sp>
    </p:spTree>
    <p:extLst>
      <p:ext uri="{BB962C8B-B14F-4D97-AF65-F5344CB8AC3E}">
        <p14:creationId xmlns:p14="http://schemas.microsoft.com/office/powerpoint/2010/main" val="717755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FB1909CF-FFCC-B34A-8A1F-2813A7109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0E47A932-921D-704E-88AB-09C0C75A2CC0}"/>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marL="171450" indent="-171450">
              <a:buFont typeface="Arial" panose="020B0604020202020204" pitchFamily="34" charset="0"/>
              <a:buChar char="•"/>
              <a:defRPr/>
            </a:pPr>
            <a:r>
              <a:rPr lang="en-US" altLang="en-US"/>
              <a:t>Job turnover is normal in a growing economy. </a:t>
            </a:r>
          </a:p>
          <a:p>
            <a:pPr marL="628650" lvl="1" indent="-171450">
              <a:buFont typeface="Arial" panose="020B0604020202020204" pitchFamily="34" charset="0"/>
              <a:buChar char="•"/>
              <a:defRPr/>
            </a:pPr>
            <a:r>
              <a:rPr lang="en-US" altLang="en-US"/>
              <a:t>In 2006, real GDP in the U.S. grew by 2.7 percent, and 2 million net jobs were created.  </a:t>
            </a:r>
          </a:p>
          <a:p>
            <a:pPr marL="628650" lvl="1" indent="-171450">
              <a:buFont typeface="Arial" panose="020B0604020202020204" pitchFamily="34" charset="0"/>
              <a:buChar char="•"/>
              <a:defRPr/>
            </a:pPr>
            <a:r>
              <a:rPr lang="en-US" altLang="en-US"/>
              <a:t>Yet, in that year of growth, there were approximately 5 million job separations (quits and layoffs) </a:t>
            </a:r>
            <a:r>
              <a:rPr lang="en-US" altLang="en-US" i="1"/>
              <a:t>every month</a:t>
            </a:r>
            <a:r>
              <a:rPr lang="en-US" altLang="en-US"/>
              <a:t>.</a:t>
            </a:r>
          </a:p>
          <a:p>
            <a:pPr marL="171450" indent="-171450">
              <a:buFont typeface="Arial" panose="020B0604020202020204" pitchFamily="34" charset="0"/>
              <a:buChar char="•"/>
              <a:defRPr/>
            </a:pPr>
            <a:r>
              <a:rPr lang="en-US" altLang="en-US"/>
              <a:t>All of this churning causes temporary job loss.  </a:t>
            </a:r>
          </a:p>
          <a:p>
            <a:pPr marL="171450" indent="-171450">
              <a:buFont typeface="Arial" panose="020B0604020202020204" pitchFamily="34" charset="0"/>
              <a:buChar char="•"/>
              <a:defRPr/>
            </a:pPr>
            <a:r>
              <a:rPr lang="en-US" altLang="en-US"/>
              <a:t>In the short run, many workers</a:t>
            </a:r>
            <a:r>
              <a:rPr lang="ja-JP" altLang="en-US"/>
              <a:t>’</a:t>
            </a:r>
            <a:r>
              <a:rPr lang="en-US" altLang="ja-JP"/>
              <a:t> jobs are rendered obsolete by the churn of creative destruction.</a:t>
            </a:r>
          </a:p>
          <a:p>
            <a:pPr marL="171450" indent="-171450">
              <a:buFont typeface="Arial" panose="020B0604020202020204" pitchFamily="34" charset="0"/>
              <a:buChar char="•"/>
              <a:defRPr/>
            </a:pPr>
            <a:r>
              <a:rPr lang="en-US" altLang="ja-JP"/>
              <a:t>This leads to structural unemployment, and this unemployment exists even though there are jobs available and there are workers to fill those jobs.</a:t>
            </a:r>
          </a:p>
        </p:txBody>
      </p:sp>
    </p:spTree>
    <p:extLst>
      <p:ext uri="{BB962C8B-B14F-4D97-AF65-F5344CB8AC3E}">
        <p14:creationId xmlns:p14="http://schemas.microsoft.com/office/powerpoint/2010/main" val="38126999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0C6CAAF1-F294-3D42-AB9C-883F7A5919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F78A6961-B0AC-1C48-B4C7-420AF81DA1B4}"/>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Image: </a:t>
            </a:r>
            <a:r>
              <a:rPr lang="en-US" altLang="en-US"/>
              <a:t>Figure 7.2</a:t>
            </a:r>
          </a:p>
          <a:p>
            <a:pPr>
              <a:defRPr/>
            </a:pPr>
            <a:endParaRPr lang="en-US" altLang="en-US" b="1" i="1"/>
          </a:p>
          <a:p>
            <a:pPr>
              <a:defRPr/>
            </a:pPr>
            <a:r>
              <a:rPr lang="en-US" altLang="en-US" b="1" i="1"/>
              <a:t>Lecture notes:</a:t>
            </a:r>
          </a:p>
          <a:p>
            <a:pPr>
              <a:defRPr/>
            </a:pPr>
            <a:r>
              <a:rPr lang="en-US" altLang="en-US"/>
              <a:t>From Text:</a:t>
            </a:r>
          </a:p>
          <a:p>
            <a:pPr marL="171450" indent="-171450">
              <a:buFont typeface="Arial" charset="0"/>
              <a:buChar char="•"/>
              <a:defRPr/>
            </a:pPr>
            <a:r>
              <a:rPr lang="en-US" altLang="en-US"/>
              <a:t>In the past 200 years the majority of lost jobs were first from agriculture and then manufacturing, as the service sector became the largest employment sector. </a:t>
            </a:r>
          </a:p>
          <a:p>
            <a:pPr marL="171450" indent="-171450">
              <a:buFont typeface="Arial" charset="0"/>
              <a:buChar char="•"/>
              <a:defRPr/>
            </a:pPr>
            <a:r>
              <a:rPr lang="en-US" altLang="en-US"/>
              <a:t>American workers moved from the fields into factories and then into office buildings, and today they are increasingly working online.</a:t>
            </a:r>
          </a:p>
          <a:p>
            <a:pPr marL="171450" indent="-171450">
              <a:buFont typeface="Arial" charset="0"/>
              <a:buChar char="•"/>
              <a:defRPr/>
            </a:pPr>
            <a:r>
              <a:rPr lang="en-US" altLang="en-US"/>
              <a:t>Since 1979, manufacturing employment in the United States. has fallen from almost 20 million to just 11.5 million.  </a:t>
            </a:r>
          </a:p>
          <a:p>
            <a:pPr marL="628650" lvl="1" indent="-171450">
              <a:buFont typeface="Arial" charset="0"/>
              <a:buChar char="•"/>
              <a:defRPr/>
            </a:pPr>
            <a:r>
              <a:rPr lang="en-US" altLang="en-US"/>
              <a:t>Over the same period, employment in service-providing industries has risen from 65 million to about 112 million. </a:t>
            </a:r>
          </a:p>
          <a:p>
            <a:pPr marL="628650" lvl="1" indent="-171450">
              <a:buFont typeface="Arial" charset="0"/>
              <a:buChar char="•"/>
              <a:defRPr/>
            </a:pPr>
            <a:r>
              <a:rPr lang="en-US" altLang="en-US"/>
              <a:t>Today, five out of every six U.S. workers are employed in a service-providing occupation.  </a:t>
            </a:r>
          </a:p>
          <a:p>
            <a:pPr>
              <a:defRPr/>
            </a:pPr>
            <a:endParaRPr lang="en-US" altLang="en-US"/>
          </a:p>
        </p:txBody>
      </p:sp>
    </p:spTree>
    <p:extLst>
      <p:ext uri="{BB962C8B-B14F-4D97-AF65-F5344CB8AC3E}">
        <p14:creationId xmlns:p14="http://schemas.microsoft.com/office/powerpoint/2010/main" val="18612893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DACE89E1-20DC-4040-96AE-436CC12408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71767711-03EC-B544-9850-17C1287CD7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t>Lecture tip: </a:t>
            </a:r>
          </a:p>
          <a:p>
            <a:r>
              <a:rPr lang="en-US" altLang="en-US"/>
              <a:t>You may want to talk to students about the costs and benefits of government programs here.</a:t>
            </a:r>
          </a:p>
        </p:txBody>
      </p:sp>
    </p:spTree>
    <p:extLst>
      <p:ext uri="{BB962C8B-B14F-4D97-AF65-F5344CB8AC3E}">
        <p14:creationId xmlns:p14="http://schemas.microsoft.com/office/powerpoint/2010/main" val="4189771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955128DE-7482-E345-BC71-FD355E5789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85B2A1A6-CD8C-8F49-BA5A-1D103C6E9B5C}"/>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marL="171450" indent="-171450">
              <a:buFont typeface="Arial" panose="020B0604020202020204" pitchFamily="34" charset="0"/>
              <a:buChar char="•"/>
              <a:defRPr/>
            </a:pPr>
            <a:r>
              <a:rPr lang="en-US" altLang="en-US"/>
              <a:t>When you graduate from college, it will likely take you a while to determine the very best job offer you have.</a:t>
            </a:r>
          </a:p>
          <a:p>
            <a:pPr marL="171450" indent="-171450">
              <a:buFont typeface="Arial" panose="020B0604020202020204" pitchFamily="34" charset="0"/>
              <a:buChar char="•"/>
              <a:defRPr/>
            </a:pPr>
            <a:r>
              <a:rPr lang="en-US" altLang="en-US"/>
              <a:t>You won</a:t>
            </a:r>
            <a:r>
              <a:rPr lang="ja-JP" altLang="en-US"/>
              <a:t>’</a:t>
            </a:r>
            <a:r>
              <a:rPr lang="en-US" altLang="ja-JP"/>
              <a:t>t be just interested in any job, </a:t>
            </a:r>
            <a:r>
              <a:rPr lang="en-US" altLang="ja-JP" i="1"/>
              <a:t>you want the best job possible.</a:t>
            </a:r>
          </a:p>
          <a:p>
            <a:pPr marL="171450" indent="-171450">
              <a:buFont typeface="Arial" panose="020B0604020202020204" pitchFamily="34" charset="0"/>
              <a:buChar char="•"/>
              <a:defRPr/>
            </a:pPr>
            <a:r>
              <a:rPr lang="en-US" altLang="en-US"/>
              <a:t>On the other side of the job market, employers rarely hire the first applicant they see, even though it may be costly to leave the position vacant.</a:t>
            </a:r>
          </a:p>
          <a:p>
            <a:pPr marL="171450" indent="-171450">
              <a:buFont typeface="Arial" panose="020B0604020202020204" pitchFamily="34" charset="0"/>
              <a:buChar char="•"/>
              <a:defRPr/>
            </a:pPr>
            <a:r>
              <a:rPr lang="en-US" altLang="en-US"/>
              <a:t>These time lags create frictional unemployment.</a:t>
            </a:r>
          </a:p>
          <a:p>
            <a:pPr marL="171450" indent="-171450">
              <a:buFont typeface="Arial" panose="020B0604020202020204" pitchFamily="34" charset="0"/>
              <a:buChar char="•"/>
              <a:defRPr/>
            </a:pPr>
            <a:endParaRPr lang="en-US" altLang="en-US"/>
          </a:p>
          <a:p>
            <a:pPr marL="171450" indent="-171450">
              <a:buFont typeface="Arial" panose="020B0604020202020204" pitchFamily="34" charset="0"/>
              <a:buChar char="•"/>
              <a:defRPr/>
            </a:pPr>
            <a:r>
              <a:rPr lang="en-US" altLang="en-US"/>
              <a:t>Frictional unemployment is considered </a:t>
            </a:r>
            <a:r>
              <a:rPr lang="ja-JP" altLang="en-US"/>
              <a:t>“</a:t>
            </a:r>
            <a:r>
              <a:rPr lang="en-US" altLang="ja-JP"/>
              <a:t>natural</a:t>
            </a:r>
            <a:r>
              <a:rPr lang="ja-JP" altLang="en-US"/>
              <a:t>”</a:t>
            </a:r>
            <a:r>
              <a:rPr lang="en-US" altLang="ja-JP"/>
              <a:t> and efficient by economists.</a:t>
            </a:r>
          </a:p>
          <a:p>
            <a:pPr marL="171450" indent="-171450">
              <a:buFont typeface="Arial" panose="020B0604020202020204" pitchFamily="34" charset="0"/>
              <a:buChar char="•"/>
              <a:defRPr/>
            </a:pPr>
            <a:r>
              <a:rPr lang="en-US" altLang="en-US"/>
              <a:t>Frictional unemployment allows job seekers to efficiently match their skill sets with available jobs.</a:t>
            </a:r>
          </a:p>
        </p:txBody>
      </p:sp>
    </p:spTree>
    <p:extLst>
      <p:ext uri="{BB962C8B-B14F-4D97-AF65-F5344CB8AC3E}">
        <p14:creationId xmlns:p14="http://schemas.microsoft.com/office/powerpoint/2010/main" val="1958060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35E1654-D31F-584E-89DF-D4E6143A35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BBDD85B0-3E55-5B42-BCCF-E74CE476928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buFont typeface="Arial" panose="020B0604020202020204" pitchFamily="34" charset="0"/>
              <a:buNone/>
              <a:defRPr/>
            </a:pPr>
            <a:r>
              <a:rPr lang="en-US" altLang="en-US">
                <a:latin typeface="Helvetica Neue" charset="0"/>
              </a:rPr>
              <a:t>In terms of duration of unemployment, </a:t>
            </a:r>
            <a:r>
              <a:rPr lang="en-US" altLang="en-US"/>
              <a:t>a generation ago, finding employment was a time-consuming process. It required searching the local want ads, hiring a recruiter, and knocking on doors. </a:t>
            </a:r>
          </a:p>
          <a:p>
            <a:pPr>
              <a:buFont typeface="Arial" panose="020B0604020202020204" pitchFamily="34" charset="0"/>
              <a:buNone/>
              <a:defRPr/>
            </a:pPr>
            <a:endParaRPr lang="en-US" altLang="en-US"/>
          </a:p>
          <a:p>
            <a:pPr>
              <a:buFont typeface="Arial" panose="020B0604020202020204" pitchFamily="34" charset="0"/>
              <a:buNone/>
              <a:defRPr/>
            </a:pPr>
            <a:r>
              <a:rPr lang="en-US" altLang="en-US"/>
              <a:t>Today, most job searches are done online, which has made the job search process more efficient.</a:t>
            </a:r>
          </a:p>
          <a:p>
            <a:pPr marL="171450" indent="-171450">
              <a:buFont typeface="Arial" panose="020B0604020202020204" pitchFamily="34" charset="0"/>
              <a:buChar char="•"/>
              <a:defRPr/>
            </a:pPr>
            <a:r>
              <a:rPr lang="en-US" altLang="en-US"/>
              <a:t>However, if it is difficult to fire employees, firms take greater care in hiring employees and this raises unemployment as well. </a:t>
            </a:r>
            <a:endParaRPr lang="en-US" altLang="en-US">
              <a:latin typeface="Helvetica Neue" charset="0"/>
            </a:endParaRPr>
          </a:p>
          <a:p>
            <a:pPr marL="171450" indent="-171450">
              <a:buFont typeface="Arial" panose="020B0604020202020204" pitchFamily="34" charset="0"/>
              <a:buChar char="•"/>
              <a:defRPr/>
            </a:pPr>
            <a:r>
              <a:rPr lang="en-US" altLang="en-US"/>
              <a:t>The intent of policies that make it difficult to hire or fire is to offer safety nets for workers. But, too often, the unintended consequences of policy changes are ignored.</a:t>
            </a:r>
          </a:p>
          <a:p>
            <a:pPr marL="171450" indent="-171450">
              <a:buFont typeface="Arial" panose="020B0604020202020204" pitchFamily="34" charset="0"/>
              <a:buChar char="•"/>
              <a:defRPr/>
            </a:pPr>
            <a:endParaRPr lang="en-US" altLang="en-US">
              <a:latin typeface="Helvetica Neue" charset="0"/>
            </a:endParaRPr>
          </a:p>
          <a:p>
            <a:pPr>
              <a:buFont typeface="Arial" panose="020B0604020202020204" pitchFamily="34" charset="0"/>
              <a:buNone/>
              <a:defRPr/>
            </a:pPr>
            <a:r>
              <a:rPr lang="en-US" altLang="en-US">
                <a:latin typeface="Helvetica Neue" charset="0"/>
              </a:rPr>
              <a:t>Unemployment insurance:</a:t>
            </a:r>
          </a:p>
          <a:p>
            <a:pPr marL="171450" indent="-171450">
              <a:buFont typeface="Arial" panose="020B0604020202020204" pitchFamily="34" charset="0"/>
              <a:buChar char="•"/>
              <a:defRPr/>
            </a:pPr>
            <a:r>
              <a:rPr lang="en-US" altLang="en-US">
                <a:latin typeface="Helvetica Neue" charset="0"/>
              </a:rPr>
              <a:t>Benefits the worker by reducing consequences of being laid off and provides time to find a new job.</a:t>
            </a:r>
          </a:p>
          <a:p>
            <a:pPr marL="171450" indent="-171450">
              <a:buFont typeface="Arial" panose="020B0604020202020204" pitchFamily="34" charset="0"/>
              <a:buChar char="•"/>
              <a:defRPr/>
            </a:pPr>
            <a:r>
              <a:rPr lang="en-US" altLang="en-US">
                <a:latin typeface="Helvetica Neue" charset="0"/>
              </a:rPr>
              <a:t>Helps </a:t>
            </a:r>
            <a:r>
              <a:rPr lang="en-US" altLang="en-US" err="1">
                <a:latin typeface="Helvetica Neue" charset="0"/>
              </a:rPr>
              <a:t>macroeconomy</a:t>
            </a:r>
            <a:r>
              <a:rPr lang="en-US" altLang="en-US">
                <a:latin typeface="Helvetica Neue" charset="0"/>
              </a:rPr>
              <a:t> by stopping economic problems from spreading to other industries.</a:t>
            </a:r>
          </a:p>
          <a:p>
            <a:pPr marL="171450" indent="-171450">
              <a:buFont typeface="Arial" panose="020B0604020202020204" pitchFamily="34" charset="0"/>
              <a:buChar char="•"/>
              <a:defRPr/>
            </a:pPr>
            <a:endParaRPr lang="en-US" altLang="en-US">
              <a:latin typeface="Helvetica Neue" charset="0"/>
            </a:endParaRPr>
          </a:p>
          <a:p>
            <a:pPr marL="171450" indent="-171450">
              <a:buFont typeface="Arial" panose="020B0604020202020204" pitchFamily="34" charset="0"/>
              <a:buChar char="•"/>
              <a:defRPr/>
            </a:pPr>
            <a:r>
              <a:rPr lang="en-US" altLang="en-US">
                <a:latin typeface="Helvetica Neue" charset="0"/>
              </a:rPr>
              <a:t>The main unintended consequence of unemployment insurance is that it reduces incentives to quickly find another job. </a:t>
            </a:r>
          </a:p>
          <a:p>
            <a:pPr marL="171450" indent="-171450">
              <a:buFont typeface="Arial" panose="020B0604020202020204" pitchFamily="34" charset="0"/>
              <a:buChar char="•"/>
              <a:defRPr/>
            </a:pPr>
            <a:r>
              <a:rPr lang="en-US" altLang="en-US"/>
              <a:t>Incentives matter for job seekers. Without unemployment insurance, workers would be much more motivated to seek immediate employment, thereby reducing the time they spend unemployed. </a:t>
            </a:r>
          </a:p>
          <a:p>
            <a:pPr marL="171450" indent="-171450">
              <a:buFont typeface="Arial" panose="020B0604020202020204" pitchFamily="34" charset="0"/>
              <a:buChar char="•"/>
              <a:defRPr/>
            </a:pPr>
            <a:r>
              <a:rPr lang="en-US" altLang="en-US">
                <a:latin typeface="Helvetica Neue" charset="0"/>
              </a:rPr>
              <a:t>In fact, public policy may increase the amount of time people are unemployed.</a:t>
            </a:r>
          </a:p>
          <a:p>
            <a:pPr marL="171450" indent="-171450">
              <a:buFont typeface="Arial" panose="020B0604020202020204" pitchFamily="34" charset="0"/>
              <a:buChar char="•"/>
              <a:defRPr/>
            </a:pPr>
            <a:r>
              <a:rPr lang="en-US" altLang="en-US">
                <a:latin typeface="Helvetica Neue" charset="0"/>
              </a:rPr>
              <a:t>However, in general, </a:t>
            </a:r>
            <a:r>
              <a:rPr lang="en-US" altLang="en-US"/>
              <a:t>unemployment insurance is viewed as positive.</a:t>
            </a:r>
            <a:endParaRPr lang="en-US" altLang="en-US">
              <a:latin typeface="Helvetica Neue" charset="0"/>
            </a:endParaRPr>
          </a:p>
        </p:txBody>
      </p:sp>
    </p:spTree>
    <p:extLst>
      <p:ext uri="{BB962C8B-B14F-4D97-AF65-F5344CB8AC3E}">
        <p14:creationId xmlns:p14="http://schemas.microsoft.com/office/powerpoint/2010/main" val="27347898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2C63E924-ED79-C043-BCFB-B76E5C85E2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B396B4A7-C5B8-FB43-AC2F-5F84156CFBBE}"/>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defRPr/>
            </a:pPr>
            <a:r>
              <a:rPr lang="en-US" altLang="en-US"/>
              <a:t>Cyclical unemployment:</a:t>
            </a:r>
          </a:p>
          <a:p>
            <a:pPr marL="171450" indent="-171450">
              <a:buFont typeface="Arial" panose="020B0604020202020204" pitchFamily="34" charset="0"/>
              <a:buChar char="•"/>
              <a:defRPr/>
            </a:pPr>
            <a:r>
              <a:rPr lang="en-US" altLang="en-US">
                <a:latin typeface="Helvetica Neue" charset="0"/>
              </a:rPr>
              <a:t>Considered the </a:t>
            </a:r>
            <a:r>
              <a:rPr lang="en-US" altLang="ja-JP">
                <a:latin typeface="Helvetica Neue" charset="0"/>
              </a:rPr>
              <a:t>worst kind of unemployment.</a:t>
            </a:r>
          </a:p>
          <a:p>
            <a:pPr marL="171450" indent="-171450">
              <a:buFont typeface="Arial" panose="020B0604020202020204" pitchFamily="34" charset="0"/>
              <a:buChar char="•"/>
              <a:defRPr/>
            </a:pPr>
            <a:r>
              <a:rPr lang="en-US" altLang="en-US">
                <a:latin typeface="Helvetica Neue" charset="0"/>
              </a:rPr>
              <a:t>Lasts for an unknown length of time.</a:t>
            </a:r>
          </a:p>
          <a:p>
            <a:pPr marL="628650" lvl="1" indent="-171450">
              <a:buFont typeface="Arial" panose="020B0604020202020204" pitchFamily="34" charset="0"/>
              <a:buChar char="•"/>
              <a:defRPr/>
            </a:pPr>
            <a:r>
              <a:rPr lang="en-US" altLang="en-US"/>
              <a:t>Frictional unemployment is clearly temporary; it disappears when workers are matched with jobs. </a:t>
            </a:r>
          </a:p>
          <a:p>
            <a:pPr marL="628650" lvl="1" indent="-171450">
              <a:buFont typeface="Arial" panose="020B0604020202020204" pitchFamily="34" charset="0"/>
              <a:buChar char="•"/>
              <a:defRPr/>
            </a:pPr>
            <a:r>
              <a:rPr lang="en-US" altLang="en-US"/>
              <a:t>Structural employment is also temporary; it disappears when workers take the new jobs created by the structural change.  </a:t>
            </a:r>
          </a:p>
          <a:p>
            <a:pPr marL="628650" lvl="1" indent="-171450">
              <a:buFont typeface="Arial" panose="020B0604020202020204" pitchFamily="34" charset="0"/>
              <a:buChar char="•"/>
              <a:defRPr/>
            </a:pPr>
            <a:r>
              <a:rPr lang="en-US" altLang="en-US"/>
              <a:t>But, the duration of cyclical unemployment is open ended.  </a:t>
            </a:r>
          </a:p>
          <a:p>
            <a:pPr marL="171450" indent="-171450">
              <a:buFont typeface="Arial" panose="020B0604020202020204" pitchFamily="34" charset="0"/>
              <a:buChar char="•"/>
              <a:defRPr/>
            </a:pPr>
            <a:r>
              <a:rPr lang="en-US" altLang="en-US"/>
              <a:t>This type of unemployment is due to general macroeconomic downturns, and nobody knows how long these may last.  </a:t>
            </a:r>
          </a:p>
          <a:p>
            <a:pPr marL="171450" indent="-171450">
              <a:buFont typeface="Arial" panose="020B0604020202020204" pitchFamily="34" charset="0"/>
              <a:buChar char="•"/>
              <a:defRPr/>
            </a:pPr>
            <a:r>
              <a:rPr lang="en-US" altLang="en-US"/>
              <a:t>Fortunately, recessions in the United States have been fairly short in recent times (with, arguably, the exception of the Great Recession).</a:t>
            </a:r>
          </a:p>
          <a:p>
            <a:pPr>
              <a:buFont typeface="Arial" panose="020B0604020202020204" pitchFamily="34" charset="0"/>
              <a:buNone/>
              <a:defRPr/>
            </a:pPr>
            <a:endParaRPr lang="en-US" altLang="ja-JP">
              <a:latin typeface="Helvetica Neue" charset="0"/>
            </a:endParaRPr>
          </a:p>
          <a:p>
            <a:pPr>
              <a:defRPr/>
            </a:pPr>
            <a:r>
              <a:rPr lang="en-US" altLang="en-US">
                <a:latin typeface="Helvetica Neue" charset="0"/>
              </a:rPr>
              <a:t>Additional notation:</a:t>
            </a:r>
          </a:p>
          <a:p>
            <a:pPr marL="171450" indent="-171450">
              <a:buFont typeface="Arial" charset="0"/>
              <a:buChar char="•"/>
              <a:defRPr/>
            </a:pPr>
            <a:r>
              <a:rPr lang="en-US" altLang="en-US">
                <a:latin typeface="Helvetica Neue" charset="0"/>
              </a:rPr>
              <a:t>u: actual unemployment</a:t>
            </a:r>
          </a:p>
          <a:p>
            <a:pPr marL="171450" indent="-171450">
              <a:buFont typeface="Arial" charset="0"/>
              <a:buChar char="•"/>
              <a:defRPr/>
            </a:pPr>
            <a:r>
              <a:rPr lang="en-US" altLang="en-US">
                <a:latin typeface="Helvetica Neue" charset="0"/>
              </a:rPr>
              <a:t>u*: natural rate of unemployment</a:t>
            </a:r>
          </a:p>
          <a:p>
            <a:pPr marL="171450" indent="-171450">
              <a:buFont typeface="Arial" charset="0"/>
              <a:buChar char="•"/>
              <a:defRPr/>
            </a:pPr>
            <a:r>
              <a:rPr lang="en-US" altLang="en-US">
                <a:latin typeface="Helvetica Neue" charset="0"/>
              </a:rPr>
              <a:t>Y: actual output</a:t>
            </a:r>
          </a:p>
          <a:p>
            <a:pPr marL="171450" indent="-171450">
              <a:buFont typeface="Arial" charset="0"/>
              <a:buChar char="•"/>
              <a:defRPr/>
            </a:pPr>
            <a:r>
              <a:rPr lang="en-US" altLang="en-US">
                <a:latin typeface="Helvetica Neue" charset="0"/>
              </a:rPr>
              <a:t>Y*: full employment output</a:t>
            </a:r>
          </a:p>
          <a:p>
            <a:pPr>
              <a:defRPr/>
            </a:pPr>
            <a:endParaRPr lang="en-US" altLang="en-US">
              <a:latin typeface="Helvetica Neue" charset="0"/>
            </a:endParaRPr>
          </a:p>
        </p:txBody>
      </p:sp>
    </p:spTree>
    <p:extLst>
      <p:ext uri="{BB962C8B-B14F-4D97-AF65-F5344CB8AC3E}">
        <p14:creationId xmlns:p14="http://schemas.microsoft.com/office/powerpoint/2010/main" val="11131626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9E15B9B5-A96E-9E4F-AEE0-CB4E4AF0C4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F124735B-E758-484A-9A62-4F39CB967DC9}"/>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marL="171450" indent="-171450">
              <a:buFont typeface="Arial" panose="020B0604020202020204" pitchFamily="34" charset="0"/>
              <a:buChar char="•"/>
              <a:defRPr/>
            </a:pPr>
            <a:r>
              <a:rPr lang="en-US" altLang="en-US"/>
              <a:t>During recessions, people may be unemployed for any one of the three reasons.  </a:t>
            </a:r>
          </a:p>
          <a:p>
            <a:pPr marL="171450" indent="-171450">
              <a:buFont typeface="Arial" panose="020B0604020202020204" pitchFamily="34" charset="0"/>
              <a:buChar char="•"/>
              <a:defRPr/>
            </a:pPr>
            <a:r>
              <a:rPr lang="en-US" altLang="en-US"/>
              <a:t>But, during normal healthy economic periods, cyclical unemployment falls toward zero.  </a:t>
            </a:r>
          </a:p>
          <a:p>
            <a:pPr marL="171450" indent="-171450">
              <a:buFont typeface="Arial" panose="020B0604020202020204" pitchFamily="34" charset="0"/>
              <a:buChar char="•"/>
              <a:defRPr/>
            </a:pPr>
            <a:r>
              <a:rPr lang="en-US" altLang="en-US"/>
              <a:t>The unemployment that</a:t>
            </a:r>
            <a:r>
              <a:rPr lang="ja-JP" altLang="en-US"/>
              <a:t>’</a:t>
            </a:r>
            <a:r>
              <a:rPr lang="en-US" altLang="ja-JP"/>
              <a:t>s left (structural and frictional) makes up what we call the natural rate of unemployment.</a:t>
            </a:r>
          </a:p>
          <a:p>
            <a:pPr>
              <a:defRPr/>
            </a:pPr>
            <a:endParaRPr lang="en-US" altLang="en-US"/>
          </a:p>
          <a:p>
            <a:pPr>
              <a:defRPr/>
            </a:pPr>
            <a:r>
              <a:rPr lang="en-US" altLang="en-US"/>
              <a:t>The natural rate of unemployment (u*) is the typical rate of unemployment when the economy is growing normally.  </a:t>
            </a:r>
          </a:p>
          <a:p>
            <a:pPr>
              <a:defRPr/>
            </a:pPr>
            <a:r>
              <a:rPr lang="en-US" altLang="en-US"/>
              <a:t>The figure on the slide shows the relationship between all three types of unemployment and macroeconomic conditions.</a:t>
            </a:r>
          </a:p>
          <a:p>
            <a:pPr>
              <a:defRPr/>
            </a:pPr>
            <a:endParaRPr lang="en-US" altLang="en-US"/>
          </a:p>
          <a:p>
            <a:pPr>
              <a:defRPr/>
            </a:pPr>
            <a:r>
              <a:rPr lang="en-US" altLang="en-US" b="1" i="1"/>
              <a:t>Classroom activity: </a:t>
            </a:r>
            <a:r>
              <a:rPr lang="en-US" altLang="en-US"/>
              <a:t>Think-Pair-Share: Classify the Unemployment Type (See Tip #282)</a:t>
            </a:r>
          </a:p>
          <a:p>
            <a:pPr marL="171450" indent="-171450">
              <a:buFont typeface="Arial" charset="0"/>
              <a:buChar char="•"/>
              <a:defRPr/>
            </a:pPr>
            <a:r>
              <a:rPr lang="en-US"/>
              <a:t>Ask your students to work with a partner to figure out how the following groups of people should be classified in terms of unemployment:</a:t>
            </a:r>
          </a:p>
          <a:p>
            <a:pPr>
              <a:defRPr/>
            </a:pPr>
            <a:r>
              <a:rPr lang="en-US"/>
              <a:t>	1. Workers in a high-end restaurant are laid off when the establishment experiences a decline in demand during a recession.</a:t>
            </a:r>
          </a:p>
          <a:p>
            <a:pPr>
              <a:defRPr/>
            </a:pPr>
            <a:r>
              <a:rPr lang="en-US"/>
              <a:t>	2. A group of automobile workers lose their jobs as a result of a permanent reduction in the demand for automobiles; these workers need to be retrained in order to acquire skills that will land them future employment opportunities.</a:t>
            </a:r>
          </a:p>
          <a:p>
            <a:pPr>
              <a:defRPr/>
            </a:pPr>
            <a:r>
              <a:rPr lang="en-US"/>
              <a:t>	3. A new college graduate spends three months searching for her first job and finally finds a placement.</a:t>
            </a:r>
          </a:p>
          <a:p>
            <a:pPr>
              <a:defRPr/>
            </a:pPr>
            <a:r>
              <a:rPr lang="en-US" b="1"/>
              <a:t>	Answers:</a:t>
            </a:r>
          </a:p>
          <a:p>
            <a:pPr>
              <a:defRPr/>
            </a:pPr>
            <a:r>
              <a:rPr lang="en-US"/>
              <a:t>	1. cyclically unemployed, due to decrease in demand</a:t>
            </a:r>
          </a:p>
          <a:p>
            <a:pPr>
              <a:defRPr/>
            </a:pPr>
            <a:r>
              <a:rPr lang="en-US"/>
              <a:t>	2. structurally unemployed, need to retrain to find a job in another industry</a:t>
            </a:r>
          </a:p>
          <a:p>
            <a:pPr>
              <a:defRPr/>
            </a:pPr>
            <a:r>
              <a:rPr lang="en-US"/>
              <a:t>	3. frictionally unemployed, time spent looking for a job after graduation</a:t>
            </a:r>
            <a:endParaRPr lang="en-US" altLang="en-US" b="1" i="1"/>
          </a:p>
        </p:txBody>
      </p:sp>
    </p:spTree>
    <p:extLst>
      <p:ext uri="{BB962C8B-B14F-4D97-AF65-F5344CB8AC3E}">
        <p14:creationId xmlns:p14="http://schemas.microsoft.com/office/powerpoint/2010/main" val="14957149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786E4ABF-F8D2-7141-8C89-3E6A4A29CA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C2AFEFF3-C18F-4742-86E1-84D1C69EE845}"/>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buFont typeface="Arial" panose="020B0604020202020204" pitchFamily="34" charset="0"/>
              <a:buNone/>
              <a:defRPr/>
            </a:pPr>
            <a:r>
              <a:rPr lang="en-US" altLang="en-US"/>
              <a:t>It makes sense to remove groups of people who are not really looking for a job. These groups include:</a:t>
            </a:r>
          </a:p>
          <a:p>
            <a:pPr marL="171450" indent="-171450">
              <a:buFont typeface="Arial" panose="020B0604020202020204" pitchFamily="34" charset="0"/>
              <a:buChar char="•"/>
              <a:defRPr/>
            </a:pPr>
            <a:r>
              <a:rPr lang="en-US" altLang="ja-JP"/>
              <a:t>Retirees</a:t>
            </a:r>
          </a:p>
          <a:p>
            <a:pPr marL="171450" indent="-171450">
              <a:buFont typeface="Arial" panose="020B0604020202020204" pitchFamily="34" charset="0"/>
              <a:buChar char="•"/>
              <a:defRPr/>
            </a:pPr>
            <a:r>
              <a:rPr lang="en-US" altLang="ja-JP"/>
              <a:t>Stay-at-home parents</a:t>
            </a:r>
          </a:p>
          <a:p>
            <a:pPr marL="171450" indent="-171450">
              <a:buFont typeface="Arial" panose="020B0604020202020204" pitchFamily="34" charset="0"/>
              <a:buChar char="•"/>
              <a:defRPr/>
            </a:pPr>
            <a:r>
              <a:rPr lang="en-US" altLang="ja-JP"/>
              <a:t>People in jail</a:t>
            </a:r>
          </a:p>
          <a:p>
            <a:pPr marL="171450" indent="-171450">
              <a:buFont typeface="Arial" panose="020B0604020202020204" pitchFamily="34" charset="0"/>
              <a:buChar char="•"/>
              <a:defRPr/>
            </a:pPr>
            <a:r>
              <a:rPr lang="en-US" altLang="ja-JP"/>
              <a:t>Military personnel</a:t>
            </a:r>
          </a:p>
          <a:p>
            <a:pPr marL="171450" indent="-171450">
              <a:buFont typeface="Arial" panose="020B0604020202020204" pitchFamily="34" charset="0"/>
              <a:buChar char="•"/>
              <a:defRPr/>
            </a:pPr>
            <a:r>
              <a:rPr lang="en-US" altLang="ja-JP"/>
              <a:t>Children</a:t>
            </a:r>
          </a:p>
          <a:p>
            <a:pPr marL="171450" indent="-171450">
              <a:buFont typeface="Arial" panose="020B0604020202020204" pitchFamily="34" charset="0"/>
              <a:buChar char="•"/>
              <a:defRPr/>
            </a:pPr>
            <a:r>
              <a:rPr lang="en-US" altLang="ja-JP"/>
              <a:t>Many full-time students</a:t>
            </a:r>
          </a:p>
          <a:p>
            <a:pPr marL="171450" indent="-171450">
              <a:buFont typeface="Arial" panose="020B0604020202020204" pitchFamily="34" charset="0"/>
              <a:buChar char="•"/>
              <a:defRPr/>
            </a:pPr>
            <a:endParaRPr lang="en-US" altLang="en-US"/>
          </a:p>
          <a:p>
            <a:pPr>
              <a:buFont typeface="Arial" panose="020B0604020202020204" pitchFamily="34" charset="0"/>
              <a:buNone/>
              <a:defRPr/>
            </a:pPr>
            <a:r>
              <a:rPr lang="en-US" altLang="en-US"/>
              <a:t>Note that multiplying by 100 here converts this number to a percentage.</a:t>
            </a:r>
          </a:p>
        </p:txBody>
      </p:sp>
    </p:spTree>
    <p:extLst>
      <p:ext uri="{BB962C8B-B14F-4D97-AF65-F5344CB8AC3E}">
        <p14:creationId xmlns:p14="http://schemas.microsoft.com/office/powerpoint/2010/main" val="247639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ヒラギノ角ゴ Pro W3" pitchFamily="-111" charset="-128"/>
            </a:endParaRPr>
          </a:p>
        </p:txBody>
      </p:sp>
    </p:spTree>
    <p:extLst>
      <p:ext uri="{BB962C8B-B14F-4D97-AF65-F5344CB8AC3E}">
        <p14:creationId xmlns:p14="http://schemas.microsoft.com/office/powerpoint/2010/main" val="31679757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56B72555-12DE-624D-8288-CF35AEBC3A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8150BE40-E271-C847-9F08-D1D350405ABA}"/>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Image: </a:t>
            </a:r>
            <a:r>
              <a:rPr lang="en-US" altLang="en-US"/>
              <a:t>Based on Figure 7.5</a:t>
            </a:r>
          </a:p>
          <a:p>
            <a:pPr>
              <a:defRPr/>
            </a:pPr>
            <a:endParaRPr lang="en-US" altLang="en-US" b="1" i="1"/>
          </a:p>
          <a:p>
            <a:pPr>
              <a:defRPr/>
            </a:pPr>
            <a:r>
              <a:rPr lang="en-US" altLang="en-US" b="1" i="1"/>
              <a:t>Lecture notes:</a:t>
            </a:r>
          </a:p>
          <a:p>
            <a:pPr>
              <a:defRPr/>
            </a:pPr>
            <a:endParaRPr lang="en-US" altLang="en-US" b="1" i="1"/>
          </a:p>
          <a:p>
            <a:pPr>
              <a:buFont typeface="Arial" panose="020B0604020202020204" pitchFamily="34" charset="0"/>
              <a:buNone/>
              <a:defRPr/>
            </a:pPr>
            <a:r>
              <a:rPr lang="en-US" altLang="en-US"/>
              <a:t>To compute the unemployment rate, we divide the relevant adult population between those who are in the labor force and those who are not. </a:t>
            </a:r>
          </a:p>
          <a:p>
            <a:pPr marL="171450" indent="-171450">
              <a:buFont typeface="Arial" panose="020B0604020202020204" pitchFamily="34" charset="0"/>
              <a:buChar char="•"/>
              <a:defRPr/>
            </a:pPr>
            <a:r>
              <a:rPr lang="en-US" altLang="en-US"/>
              <a:t>To be counted in the labor force, a person must either have a job or be actively seeking work. </a:t>
            </a:r>
          </a:p>
          <a:p>
            <a:pPr marL="171450" indent="-171450">
              <a:buFont typeface="Arial" panose="020B0604020202020204" pitchFamily="34" charset="0"/>
              <a:buChar char="•"/>
              <a:defRPr/>
            </a:pPr>
            <a:r>
              <a:rPr lang="en-US" altLang="en-US"/>
              <a:t>The unemployment rate is the percentage of the labor force that is unemployed.</a:t>
            </a:r>
            <a:endParaRPr lang="en-US" altLang="en-US" i="1"/>
          </a:p>
          <a:p>
            <a:pPr>
              <a:defRPr/>
            </a:pPr>
            <a:endParaRPr lang="en-US" altLang="en-US" i="1"/>
          </a:p>
          <a:p>
            <a:pPr>
              <a:defRPr/>
            </a:pPr>
            <a:r>
              <a:rPr lang="en-US" altLang="en-US" b="1" i="1"/>
              <a:t>Classroom activity: </a:t>
            </a:r>
            <a:r>
              <a:rPr lang="en-US" altLang="en-US"/>
              <a:t>Think-Pair-Share: </a:t>
            </a:r>
            <a:r>
              <a:rPr lang="en-US"/>
              <a:t>Where Does the Unemployment Rate Come From? (See Tip #253)</a:t>
            </a:r>
            <a:endParaRPr lang="en-US" altLang="en-US"/>
          </a:p>
          <a:p>
            <a:pPr>
              <a:defRPr/>
            </a:pPr>
            <a:r>
              <a:rPr lang="en-US"/>
              <a:t>This is a good activity to try with students to help them understand the unemployment rate and how it is measured.</a:t>
            </a:r>
            <a:endParaRPr lang="en-US" altLang="en-US"/>
          </a:p>
          <a:p>
            <a:pPr>
              <a:defRPr/>
            </a:pPr>
            <a:endParaRPr lang="en-US" altLang="en-US" b="1" i="1"/>
          </a:p>
        </p:txBody>
      </p:sp>
    </p:spTree>
    <p:extLst>
      <p:ext uri="{BB962C8B-B14F-4D97-AF65-F5344CB8AC3E}">
        <p14:creationId xmlns:p14="http://schemas.microsoft.com/office/powerpoint/2010/main" val="26534914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71DAD9C-95BB-2743-8C9A-59007BF37A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8AC7D80D-68B9-8B48-8294-A97193308D91}"/>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Image: </a:t>
            </a:r>
            <a:r>
              <a:rPr lang="en-US" altLang="en-US"/>
              <a:t>Figure 7.6</a:t>
            </a:r>
            <a:endParaRPr lang="en-US" altLang="en-US" b="1" i="1"/>
          </a:p>
          <a:p>
            <a:pPr>
              <a:defRPr/>
            </a:pPr>
            <a:endParaRPr lang="en-US" altLang="en-US" b="1" i="1"/>
          </a:p>
          <a:p>
            <a:pPr>
              <a:defRPr/>
            </a:pPr>
            <a:r>
              <a:rPr lang="en-US" altLang="en-US" b="1" i="1"/>
              <a:t>Lecture notes:</a:t>
            </a:r>
          </a:p>
          <a:p>
            <a:pPr>
              <a:defRPr/>
            </a:pPr>
            <a:endParaRPr lang="en-US" altLang="en-US" b="1" i="1"/>
          </a:p>
          <a:p>
            <a:pPr>
              <a:buFont typeface="Arial" panose="020B0604020202020204" pitchFamily="34" charset="0"/>
              <a:buNone/>
              <a:defRPr/>
            </a:pPr>
            <a:r>
              <a:rPr lang="en-US" altLang="en-US"/>
              <a:t>The average unemployment rate in the United States since 1960 is about 6 percent. </a:t>
            </a:r>
          </a:p>
          <a:p>
            <a:pPr marL="171450" indent="-171450">
              <a:buFont typeface="Arial" panose="020B0604020202020204" pitchFamily="34" charset="0"/>
              <a:buChar char="•"/>
              <a:defRPr/>
            </a:pPr>
            <a:r>
              <a:rPr lang="en-US" altLang="en-US"/>
              <a:t>This is not the natural rate of unemployment, it</a:t>
            </a:r>
            <a:r>
              <a:rPr lang="ja-JP" altLang="en-US"/>
              <a:t>’</a:t>
            </a:r>
            <a:r>
              <a:rPr lang="en-US" altLang="ja-JP"/>
              <a:t>s just the long-run average.  </a:t>
            </a:r>
          </a:p>
          <a:p>
            <a:pPr marL="171450" indent="-171450">
              <a:buFont typeface="Arial" panose="020B0604020202020204" pitchFamily="34" charset="0"/>
              <a:buChar char="•"/>
              <a:defRPr/>
            </a:pPr>
            <a:r>
              <a:rPr lang="en-US" altLang="ja-JP"/>
              <a:t>On average, there is a little cyclical unemployment, so this number is above the natural rate.</a:t>
            </a:r>
          </a:p>
          <a:p>
            <a:pPr marL="171450" indent="-171450">
              <a:buFont typeface="Arial" panose="020B0604020202020204" pitchFamily="34" charset="0"/>
              <a:buChar char="•"/>
              <a:defRPr/>
            </a:pPr>
            <a:r>
              <a:rPr lang="en-US" altLang="ja-JP" i="1"/>
              <a:t>But 6 percent is a good reference to compare unemployment rates across time and even across nations.  </a:t>
            </a:r>
          </a:p>
          <a:p>
            <a:pPr marL="171450" indent="-171450">
              <a:buFont typeface="Arial" panose="020B0604020202020204" pitchFamily="34" charset="0"/>
              <a:buChar char="•"/>
              <a:defRPr/>
            </a:pPr>
            <a:r>
              <a:rPr lang="en-US" altLang="ja-JP"/>
              <a:t>Rates above 6 percent are high by historical U.S. standards; rates under 6 percent are low. </a:t>
            </a:r>
          </a:p>
          <a:p>
            <a:pPr>
              <a:defRPr/>
            </a:pPr>
            <a:r>
              <a:rPr lang="en-US" altLang="en-US"/>
              <a:t> </a:t>
            </a:r>
          </a:p>
          <a:p>
            <a:pPr>
              <a:buFont typeface="Arial" panose="020B0604020202020204" pitchFamily="34" charset="0"/>
              <a:buNone/>
              <a:defRPr/>
            </a:pPr>
            <a:r>
              <a:rPr lang="en-US" altLang="en-US"/>
              <a:t>Notice how the unemployment rate consistently spikes up during recessions.</a:t>
            </a:r>
          </a:p>
          <a:p>
            <a:pPr marL="171450" indent="-171450">
              <a:buFont typeface="Arial" panose="020B0604020202020204" pitchFamily="34" charset="0"/>
              <a:buChar char="•"/>
              <a:defRPr/>
            </a:pPr>
            <a:r>
              <a:rPr lang="en-US" altLang="en-US"/>
              <a:t>This vividly illustrates cyclical unemployment.  </a:t>
            </a:r>
          </a:p>
          <a:p>
            <a:pPr marL="171450" indent="-171450">
              <a:buFont typeface="Arial" panose="020B0604020202020204" pitchFamily="34" charset="0"/>
              <a:buChar char="•"/>
              <a:defRPr/>
            </a:pPr>
            <a:r>
              <a:rPr lang="en-US" altLang="en-US"/>
              <a:t>But note also how long it takes for unemployment to return to natural levels (around 5 percent) when recessions end.</a:t>
            </a:r>
          </a:p>
          <a:p>
            <a:pPr marL="171450" indent="-171450">
              <a:buFont typeface="Arial" panose="020B0604020202020204" pitchFamily="34" charset="0"/>
              <a:buChar char="•"/>
              <a:defRPr/>
            </a:pPr>
            <a:r>
              <a:rPr lang="en-US" altLang="en-US"/>
              <a:t>  As we discuss below, this pattern is typical but also particularly noticeable after the 2008 recession.   </a:t>
            </a:r>
          </a:p>
          <a:p>
            <a:pPr>
              <a:defRPr/>
            </a:pPr>
            <a:r>
              <a:rPr lang="en-US" altLang="en-US"/>
              <a:t> </a:t>
            </a:r>
          </a:p>
          <a:p>
            <a:pPr>
              <a:buFont typeface="Arial" panose="020B0604020202020204" pitchFamily="34" charset="0"/>
              <a:buNone/>
              <a:defRPr/>
            </a:pPr>
            <a:r>
              <a:rPr lang="en-US" altLang="en-US" i="1"/>
              <a:t>Finally, notice that there is always some unemployment</a:t>
            </a:r>
            <a:r>
              <a:rPr lang="en-US" altLang="en-US"/>
              <a:t>—no matter how significant or prolonged the economic expansion. </a:t>
            </a:r>
          </a:p>
          <a:p>
            <a:pPr marL="171450" indent="-171450">
              <a:buFont typeface="Arial" panose="020B0604020202020204" pitchFamily="34" charset="0"/>
              <a:buChar char="•"/>
              <a:defRPr/>
            </a:pPr>
            <a:r>
              <a:rPr lang="en-US" altLang="en-US"/>
              <a:t>This is because structural and frictional unemployment are always positive.  </a:t>
            </a:r>
          </a:p>
          <a:p>
            <a:pPr marL="171450" indent="-171450">
              <a:buFont typeface="Arial" panose="020B0604020202020204" pitchFamily="34" charset="0"/>
              <a:buChar char="•"/>
              <a:defRPr/>
            </a:pPr>
            <a:r>
              <a:rPr lang="en-US" altLang="en-US"/>
              <a:t>For example, notice how the unemployment rate falls to less than 4 percent in 2000. </a:t>
            </a:r>
          </a:p>
          <a:p>
            <a:pPr marL="171450" indent="-171450">
              <a:buFont typeface="Arial" panose="020B0604020202020204" pitchFamily="34" charset="0"/>
              <a:buChar char="•"/>
              <a:defRPr/>
            </a:pPr>
            <a:r>
              <a:rPr lang="en-US" altLang="en-US"/>
              <a:t>In April 2000, real GDP was expanding at a very significant 6.4 percent, and the unemployment rate was 3.8 percent.  </a:t>
            </a:r>
          </a:p>
          <a:p>
            <a:pPr marL="171450" indent="-171450">
              <a:buFont typeface="Arial" panose="020B0604020202020204" pitchFamily="34" charset="0"/>
              <a:buChar char="•"/>
              <a:defRPr/>
            </a:pPr>
            <a:r>
              <a:rPr lang="en-US" altLang="en-US"/>
              <a:t>That</a:t>
            </a:r>
            <a:r>
              <a:rPr lang="ja-JP" altLang="en-US"/>
              <a:t>’</a:t>
            </a:r>
            <a:r>
              <a:rPr lang="en-US" altLang="ja-JP"/>
              <a:t>s the lowest unemployment rate since 1970—but it</a:t>
            </a:r>
            <a:r>
              <a:rPr lang="ja-JP" altLang="en-US"/>
              <a:t>’</a:t>
            </a:r>
            <a:r>
              <a:rPr lang="en-US" altLang="ja-JP"/>
              <a:t>s still above zero.  </a:t>
            </a:r>
          </a:p>
          <a:p>
            <a:pPr>
              <a:defRPr/>
            </a:pPr>
            <a:endParaRPr lang="en-US" altLang="ja-JP"/>
          </a:p>
          <a:p>
            <a:pPr>
              <a:defRPr/>
            </a:pPr>
            <a:r>
              <a:rPr lang="en-US" altLang="ja-JP" b="1" i="1"/>
              <a:t>Class activity: </a:t>
            </a:r>
            <a:r>
              <a:rPr lang="en-US" altLang="ja-JP"/>
              <a:t>Think-Pair-Share: How Unemployment Differs by Region (See Tip #279)</a:t>
            </a:r>
          </a:p>
          <a:p>
            <a:pPr>
              <a:defRPr/>
            </a:pPr>
            <a:r>
              <a:rPr lang="en-US"/>
              <a:t>This is a good activity to show students how unemployment rates can vary regionally.</a:t>
            </a:r>
            <a:endParaRPr lang="en-US" altLang="en-US"/>
          </a:p>
        </p:txBody>
      </p:sp>
    </p:spTree>
    <p:extLst>
      <p:ext uri="{BB962C8B-B14F-4D97-AF65-F5344CB8AC3E}">
        <p14:creationId xmlns:p14="http://schemas.microsoft.com/office/powerpoint/2010/main" val="3999080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D54C428F-CDF0-8847-BAFE-ADD2BCC534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EF533B9A-5C21-FE47-A5A2-4FB223B65968}"/>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a:p>
          <a:p>
            <a:pPr>
              <a:defRPr/>
            </a:pPr>
            <a:r>
              <a:rPr lang="en-US" altLang="en-US"/>
              <a:t>The picture on the slide could be a classic example of an underemployed worker (i.e., a Ph.D. working in a grocery store).</a:t>
            </a:r>
          </a:p>
          <a:p>
            <a:pPr>
              <a:defRPr/>
            </a:pPr>
            <a:endParaRPr lang="en-US" altLang="en-US"/>
          </a:p>
          <a:p>
            <a:pPr>
              <a:buFont typeface="Arial" panose="020B0604020202020204" pitchFamily="34" charset="0"/>
              <a:buNone/>
              <a:defRPr/>
            </a:pPr>
            <a:r>
              <a:rPr lang="en-US" altLang="en-US"/>
              <a:t>The Bureau of Labor Statistics (BLS) releases unemployment figures for each month on the first Friday after the month is completed.  </a:t>
            </a:r>
          </a:p>
          <a:p>
            <a:pPr marL="171450" indent="-171450">
              <a:buFont typeface="Arial" panose="020B0604020202020204" pitchFamily="34" charset="0"/>
              <a:buChar char="•"/>
              <a:defRPr/>
            </a:pPr>
            <a:r>
              <a:rPr lang="en-US" altLang="en-US"/>
              <a:t>Sharp increases in unemployment rates are a reliable signal of recessions.</a:t>
            </a:r>
          </a:p>
          <a:p>
            <a:pPr>
              <a:defRPr/>
            </a:pPr>
            <a:endParaRPr lang="en-US" altLang="en-US"/>
          </a:p>
          <a:p>
            <a:pPr>
              <a:defRPr/>
            </a:pPr>
            <a:r>
              <a:rPr lang="en-US" altLang="en-US"/>
              <a:t>These two </a:t>
            </a:r>
            <a:r>
              <a:rPr lang="en-US" altLang="en-US" i="1"/>
              <a:t>biases</a:t>
            </a:r>
            <a:r>
              <a:rPr lang="en-US" altLang="en-US"/>
              <a:t> in the unemployment rate are not constant over time:</a:t>
            </a:r>
          </a:p>
          <a:p>
            <a:pPr marL="171450" indent="-171450">
              <a:buFont typeface="Arial" panose="020B0604020202020204" pitchFamily="34" charset="0"/>
              <a:buChar char="•"/>
              <a:defRPr/>
            </a:pPr>
            <a:r>
              <a:rPr lang="en-US" altLang="en-US"/>
              <a:t>The existence of </a:t>
            </a:r>
            <a:r>
              <a:rPr lang="en-US" altLang="en-US" i="1"/>
              <a:t>discouraged workers </a:t>
            </a:r>
            <a:r>
              <a:rPr lang="en-US" altLang="en-US"/>
              <a:t>will underestimate the </a:t>
            </a:r>
            <a:r>
              <a:rPr lang="ja-JP" altLang="en-US"/>
              <a:t>“</a:t>
            </a:r>
            <a:r>
              <a:rPr lang="en-US" altLang="ja-JP"/>
              <a:t>real</a:t>
            </a:r>
            <a:r>
              <a:rPr lang="ja-JP" altLang="en-US"/>
              <a:t>”</a:t>
            </a:r>
            <a:r>
              <a:rPr lang="en-US" altLang="ja-JP"/>
              <a:t> unemployment rate.  </a:t>
            </a:r>
          </a:p>
          <a:p>
            <a:pPr marL="171450" indent="-171450">
              <a:buFont typeface="Arial" panose="020B0604020202020204" pitchFamily="34" charset="0"/>
              <a:buChar char="•"/>
              <a:defRPr/>
            </a:pPr>
            <a:r>
              <a:rPr lang="en-US" altLang="ja-JP"/>
              <a:t>There are people who really do want to work, but we</a:t>
            </a:r>
            <a:r>
              <a:rPr lang="ja-JP" altLang="en-US"/>
              <a:t>’</a:t>
            </a:r>
            <a:r>
              <a:rPr lang="en-US" altLang="ja-JP"/>
              <a:t>re not counting them as unemployed or even as part of the labor force.</a:t>
            </a:r>
          </a:p>
          <a:p>
            <a:pPr>
              <a:defRPr/>
            </a:pPr>
            <a:endParaRPr lang="en-US" altLang="en-US"/>
          </a:p>
          <a:p>
            <a:pPr>
              <a:buFont typeface="Arial" panose="020B0604020202020204" pitchFamily="34" charset="0"/>
              <a:buNone/>
              <a:defRPr/>
            </a:pPr>
            <a:r>
              <a:rPr lang="en-US" altLang="en-US"/>
              <a:t>The existence of </a:t>
            </a:r>
            <a:r>
              <a:rPr lang="en-US" altLang="en-US" i="1"/>
              <a:t>underemployed workers </a:t>
            </a:r>
            <a:r>
              <a:rPr lang="en-US" altLang="en-US"/>
              <a:t>will also underestimate the </a:t>
            </a:r>
            <a:r>
              <a:rPr lang="ja-JP" altLang="en-US"/>
              <a:t>“</a:t>
            </a:r>
            <a:r>
              <a:rPr lang="en-US" altLang="ja-JP"/>
              <a:t>real</a:t>
            </a:r>
            <a:r>
              <a:rPr lang="ja-JP" altLang="en-US"/>
              <a:t>”</a:t>
            </a:r>
            <a:r>
              <a:rPr lang="en-US" altLang="ja-JP"/>
              <a:t> unemployment rate.  </a:t>
            </a:r>
          </a:p>
          <a:p>
            <a:pPr>
              <a:buFont typeface="Arial" panose="020B0604020202020204" pitchFamily="34" charset="0"/>
              <a:buNone/>
              <a:defRPr/>
            </a:pPr>
            <a:endParaRPr lang="en-US" altLang="ja-JP"/>
          </a:p>
          <a:p>
            <a:pPr>
              <a:buFont typeface="Arial" panose="020B0604020202020204" pitchFamily="34" charset="0"/>
              <a:buNone/>
              <a:defRPr/>
            </a:pPr>
            <a:r>
              <a:rPr lang="en-US" altLang="ja-JP"/>
              <a:t>A person is counted as having a job, even if he wants to work more or wants to work in a position more suited for his abilities and qualifications.</a:t>
            </a:r>
            <a:endParaRPr lang="en-US" altLang="en-US"/>
          </a:p>
        </p:txBody>
      </p:sp>
    </p:spTree>
    <p:extLst>
      <p:ext uri="{BB962C8B-B14F-4D97-AF65-F5344CB8AC3E}">
        <p14:creationId xmlns:p14="http://schemas.microsoft.com/office/powerpoint/2010/main" val="30372506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C7A91418-84CE-974D-A9B7-FFDAFE67CF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a:extLst>
              <a:ext uri="{FF2B5EF4-FFF2-40B4-BE49-F238E27FC236}">
                <a16:creationId xmlns:a16="http://schemas.microsoft.com/office/drawing/2014/main" id="{C5145238-BD4D-4844-96AC-E9E07E07A9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t>Image: </a:t>
            </a:r>
            <a:r>
              <a:rPr lang="en-US" altLang="en-US"/>
              <a:t>Figure 7.7</a:t>
            </a:r>
            <a:endParaRPr lang="en-US" altLang="en-US" i="1"/>
          </a:p>
          <a:p>
            <a:endParaRPr lang="en-US" altLang="en-US" b="1" i="1"/>
          </a:p>
          <a:p>
            <a:r>
              <a:rPr lang="en-US" altLang="en-US" b="1" i="1"/>
              <a:t>Lecture notes:</a:t>
            </a:r>
          </a:p>
          <a:p>
            <a:endParaRPr lang="en-US" altLang="en-US"/>
          </a:p>
          <a:p>
            <a:r>
              <a:rPr lang="en-US" altLang="en-US"/>
              <a:t>The orange line includes workers who are officially unemployed, discouraged workers who have given up the job search, and workers who are underemployed, or working part time when they would rather work full time. </a:t>
            </a:r>
          </a:p>
          <a:p>
            <a:endParaRPr lang="en-US" altLang="en-US"/>
          </a:p>
          <a:p>
            <a:r>
              <a:rPr lang="en-US" altLang="en-US"/>
              <a:t>The gap between this broader measure and the official unemployment rate, shown by the blue line, grows when the economy enters a recession. </a:t>
            </a:r>
          </a:p>
          <a:p>
            <a:endParaRPr lang="en-US" altLang="en-US"/>
          </a:p>
          <a:p>
            <a:r>
              <a:rPr lang="en-US" altLang="en-US"/>
              <a:t>The most recent gap is particularly evident beginning in 2008.</a:t>
            </a:r>
          </a:p>
        </p:txBody>
      </p:sp>
    </p:spTree>
    <p:extLst>
      <p:ext uri="{BB962C8B-B14F-4D97-AF65-F5344CB8AC3E}">
        <p14:creationId xmlns:p14="http://schemas.microsoft.com/office/powerpoint/2010/main" val="4396105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3EFE571A-2C86-4241-B70C-2451E016E8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1D2A1380-EA0C-CA4B-911B-7DED24CC6221}"/>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a:p>
          <a:p>
            <a:pPr>
              <a:buFont typeface="Arial" panose="020B0604020202020204" pitchFamily="34" charset="0"/>
              <a:buNone/>
              <a:defRPr/>
            </a:pPr>
            <a:r>
              <a:rPr lang="en-US" altLang="en-US"/>
              <a:t>Many people believe that the way that unemployment is </a:t>
            </a:r>
            <a:r>
              <a:rPr lang="ja-JP" altLang="en-US"/>
              <a:t>“</a:t>
            </a:r>
            <a:r>
              <a:rPr lang="en-US" altLang="ja-JP"/>
              <a:t>counted</a:t>
            </a:r>
            <a:r>
              <a:rPr lang="ja-JP" altLang="en-US"/>
              <a:t>” </a:t>
            </a:r>
            <a:r>
              <a:rPr lang="en-US" altLang="ja-JP"/>
              <a:t>is inaccurate.</a:t>
            </a:r>
          </a:p>
          <a:p>
            <a:pPr marL="171450" indent="-171450">
              <a:buFont typeface="Arial" panose="020B0604020202020204" pitchFamily="34" charset="0"/>
              <a:buChar char="•"/>
              <a:defRPr/>
            </a:pPr>
            <a:r>
              <a:rPr lang="en-US" altLang="ja-JP"/>
              <a:t>Sometimes in a severe recession, unemployment is underestimated because people get discouraged and drop out of the labor force.  </a:t>
            </a:r>
          </a:p>
          <a:p>
            <a:pPr marL="171450" indent="-171450">
              <a:buFont typeface="Arial" panose="020B0604020202020204" pitchFamily="34" charset="0"/>
              <a:buChar char="•"/>
              <a:defRPr/>
            </a:pPr>
            <a:r>
              <a:rPr lang="en-US" altLang="ja-JP"/>
              <a:t>Once they re-enter the labor force to look for a job, unemployment rates actually go up (due to the way unemployment is counted), even though the job situation did not change for the workers. Discouraged workers just decided to start looking for a job again.</a:t>
            </a:r>
            <a:endParaRPr lang="en-US" altLang="en-US"/>
          </a:p>
        </p:txBody>
      </p:sp>
    </p:spTree>
    <p:extLst>
      <p:ext uri="{BB962C8B-B14F-4D97-AF65-F5344CB8AC3E}">
        <p14:creationId xmlns:p14="http://schemas.microsoft.com/office/powerpoint/2010/main" val="25289760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39424EBF-FCE0-9849-AB99-5A5FED3E5A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E50BCA51-901F-2546-981F-102CB8695225}"/>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a:p>
          <a:p>
            <a:pPr>
              <a:buFont typeface="Arial" panose="020B0604020202020204" pitchFamily="34" charset="0"/>
              <a:buNone/>
              <a:defRPr/>
            </a:pPr>
            <a:r>
              <a:rPr lang="en-US" altLang="en-US"/>
              <a:t>The BLS keeps another alternative measure of unemployment, which only tracks persons unemployed 15 weeks or longer (long-term unemployed).</a:t>
            </a:r>
          </a:p>
          <a:p>
            <a:pPr marL="171450" indent="-171450">
              <a:buFont typeface="Arial" panose="020B0604020202020204" pitchFamily="34" charset="0"/>
              <a:buChar char="•"/>
              <a:defRPr/>
            </a:pPr>
            <a:r>
              <a:rPr lang="en-US" altLang="en-US"/>
              <a:t>Some of these workers were probably unemployed for frictional and structural reasons, but many of these were cyclically unemployed.</a:t>
            </a:r>
          </a:p>
        </p:txBody>
      </p:sp>
    </p:spTree>
    <p:extLst>
      <p:ext uri="{BB962C8B-B14F-4D97-AF65-F5344CB8AC3E}">
        <p14:creationId xmlns:p14="http://schemas.microsoft.com/office/powerpoint/2010/main" val="34011671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36832304-CF26-994C-A88E-FCFE19328A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D693C5B6-B61D-8949-8E1C-3F90261AA297}"/>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buFont typeface="Arial" panose="020B0604020202020204" pitchFamily="34" charset="0"/>
              <a:buNone/>
              <a:defRPr/>
            </a:pPr>
            <a:r>
              <a:rPr lang="en-US" altLang="en-US"/>
              <a:t>The demographic changes associated with baby boomers and demographic changes come at a time when the labor force participation rate in the United States is already reaching modern lows.</a:t>
            </a:r>
          </a:p>
          <a:p>
            <a:pPr>
              <a:buFont typeface="Arial" panose="020B0604020202020204" pitchFamily="34" charset="0"/>
              <a:buNone/>
              <a:defRPr/>
            </a:pPr>
            <a:endParaRPr lang="en-US" altLang="en-US"/>
          </a:p>
          <a:p>
            <a:pPr>
              <a:buFont typeface="Arial" panose="020B0604020202020204" pitchFamily="34" charset="0"/>
              <a:buNone/>
              <a:defRPr/>
            </a:pPr>
            <a:r>
              <a:rPr lang="en-US" altLang="en-US"/>
              <a:t>The government will have to deal with the issues of Social Security and Medicare.  </a:t>
            </a:r>
          </a:p>
          <a:p>
            <a:pPr marL="171450" indent="-171450">
              <a:buFont typeface="Arial" panose="020B0604020202020204" pitchFamily="34" charset="0"/>
              <a:buChar char="•"/>
              <a:defRPr/>
            </a:pPr>
            <a:r>
              <a:rPr lang="en-US" altLang="en-US"/>
              <a:t>More people will be taking money </a:t>
            </a:r>
            <a:r>
              <a:rPr lang="en-US" altLang="en-US" i="1"/>
              <a:t>from</a:t>
            </a:r>
            <a:r>
              <a:rPr lang="en-US" altLang="en-US"/>
              <a:t> these programs, and fewer people will be providing funding </a:t>
            </a:r>
            <a:r>
              <a:rPr lang="en-US" altLang="en-US" i="1"/>
              <a:t>for</a:t>
            </a:r>
            <a:r>
              <a:rPr lang="en-US" altLang="en-US"/>
              <a:t> these programs in the form of taxes paid.</a:t>
            </a:r>
          </a:p>
          <a:p>
            <a:pPr>
              <a:defRPr/>
            </a:pPr>
            <a:endParaRPr lang="en-US" altLang="en-US"/>
          </a:p>
          <a:p>
            <a:pPr>
              <a:defRPr/>
            </a:pPr>
            <a:r>
              <a:rPr lang="en-US" altLang="en-US"/>
              <a:t>Ask your students, “What gender trend has happened in the last 50 years with the labor force?”</a:t>
            </a:r>
          </a:p>
          <a:p>
            <a:pPr marL="171450" indent="-171450">
              <a:buFont typeface="Arial" charset="0"/>
              <a:buChar char="•"/>
              <a:defRPr/>
            </a:pPr>
            <a:r>
              <a:rPr lang="en-US" altLang="en-US"/>
              <a:t>Answer: More women have joined the labor force.</a:t>
            </a:r>
          </a:p>
          <a:p>
            <a:pPr>
              <a:defRPr/>
            </a:pPr>
            <a:endParaRPr lang="en-US" altLang="en-US"/>
          </a:p>
          <a:p>
            <a:pPr>
              <a:buFont typeface="Arial" panose="020B0604020202020204" pitchFamily="34" charset="0"/>
              <a:buNone/>
              <a:defRPr/>
            </a:pPr>
            <a:r>
              <a:rPr lang="en-US" altLang="en-US"/>
              <a:t>Individuals tend to leave the labor force in bad economic times and re-enter in good times.  </a:t>
            </a:r>
          </a:p>
          <a:p>
            <a:pPr marL="171450" indent="-171450">
              <a:buFont typeface="Arial" panose="020B0604020202020204" pitchFamily="34" charset="0"/>
              <a:buChar char="•"/>
              <a:defRPr/>
            </a:pPr>
            <a:r>
              <a:rPr lang="en-US" altLang="en-US"/>
              <a:t>This movement causes the unemployment rate to lag economic conditions.  </a:t>
            </a:r>
          </a:p>
          <a:p>
            <a:pPr marL="171450" indent="-171450">
              <a:buFont typeface="Arial" panose="020B0604020202020204" pitchFamily="34" charset="0"/>
              <a:buChar char="•"/>
              <a:defRPr/>
            </a:pPr>
            <a:r>
              <a:rPr lang="en-US" altLang="en-US"/>
              <a:t>For this reason, economists closely monitor additions to employment as a secondary indicator (typically Nonfarm Employment is the cited statistic).</a:t>
            </a:r>
          </a:p>
        </p:txBody>
      </p:sp>
    </p:spTree>
    <p:extLst>
      <p:ext uri="{BB962C8B-B14F-4D97-AF65-F5344CB8AC3E}">
        <p14:creationId xmlns:p14="http://schemas.microsoft.com/office/powerpoint/2010/main" val="10321449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53D7B75F-E20B-F841-8605-778AE882AC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930F6B7D-EEA5-4247-8EF2-4A48CFA9EA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t>Image: </a:t>
            </a:r>
            <a:r>
              <a:rPr lang="en-US" altLang="en-US"/>
              <a:t>Figure 7.8</a:t>
            </a:r>
            <a:endParaRPr lang="en-US" altLang="en-US" b="1" i="1"/>
          </a:p>
          <a:p>
            <a:endParaRPr lang="en-US" altLang="en-US" b="1" i="1"/>
          </a:p>
          <a:p>
            <a:r>
              <a:rPr lang="en-US" altLang="en-US" b="1" i="1"/>
              <a:t>Lecture notes:</a:t>
            </a:r>
          </a:p>
          <a:p>
            <a:r>
              <a:rPr lang="en-US" altLang="en-US"/>
              <a:t>The labor force participation rate in the United States peaked at 67.3 percent in 2000, but it has subsequently fallen below 63 percent.</a:t>
            </a:r>
          </a:p>
        </p:txBody>
      </p:sp>
    </p:spTree>
    <p:extLst>
      <p:ext uri="{BB962C8B-B14F-4D97-AF65-F5344CB8AC3E}">
        <p14:creationId xmlns:p14="http://schemas.microsoft.com/office/powerpoint/2010/main" val="8571743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273A462B-07B6-9148-B67E-A144D6A0DD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DA452E70-4C7E-C84F-AEFB-940B50E1CC65}"/>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Lecture notes:</a:t>
            </a:r>
          </a:p>
          <a:p>
            <a:pPr>
              <a:defRPr/>
            </a:pPr>
            <a:endParaRPr lang="en-US" altLang="en-US" b="1" i="1"/>
          </a:p>
          <a:p>
            <a:pPr>
              <a:buFont typeface="Arial" panose="020B0604020202020204" pitchFamily="34" charset="0"/>
              <a:buNone/>
              <a:defRPr/>
            </a:pPr>
            <a:r>
              <a:rPr lang="en-US" altLang="en-US"/>
              <a:t>Why look at nonfarm employment?</a:t>
            </a:r>
          </a:p>
          <a:p>
            <a:pPr marL="171450" indent="-171450">
              <a:buFont typeface="Arial" panose="020B0604020202020204" pitchFamily="34" charset="0"/>
              <a:buChar char="•"/>
              <a:defRPr/>
            </a:pPr>
            <a:r>
              <a:rPr lang="en-US" altLang="en-US"/>
              <a:t>There are large deviations in farming income, payrolls, and output that make it more difficult to see trends.  </a:t>
            </a:r>
          </a:p>
          <a:p>
            <a:pPr marL="171450" indent="-171450">
              <a:buFont typeface="Arial" panose="020B0604020202020204" pitchFamily="34" charset="0"/>
              <a:buChar char="•"/>
              <a:defRPr/>
            </a:pPr>
            <a:r>
              <a:rPr lang="en-US" altLang="en-US"/>
              <a:t>In addition, a lot of farm labor may go unreported since family members may help out, or illegal immigrants may be employed.</a:t>
            </a:r>
          </a:p>
        </p:txBody>
      </p:sp>
    </p:spTree>
    <p:extLst>
      <p:ext uri="{BB962C8B-B14F-4D97-AF65-F5344CB8AC3E}">
        <p14:creationId xmlns:p14="http://schemas.microsoft.com/office/powerpoint/2010/main" val="38954653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019A2CB9-3A07-C848-A221-FE6FDFF012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689A7D1E-BEBD-514B-AA3E-1B2DBC5AD011}"/>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i="1"/>
              <a:t>Image: </a:t>
            </a:r>
            <a:r>
              <a:rPr lang="en-US" altLang="en-US"/>
              <a:t>Figure 7.9</a:t>
            </a:r>
            <a:endParaRPr lang="en-US" altLang="en-US" b="1" i="1"/>
          </a:p>
          <a:p>
            <a:pPr>
              <a:defRPr/>
            </a:pPr>
            <a:endParaRPr lang="en-US" altLang="en-US" b="1" i="1"/>
          </a:p>
          <a:p>
            <a:pPr>
              <a:defRPr/>
            </a:pPr>
            <a:r>
              <a:rPr lang="en-US" altLang="en-US" b="1" i="1"/>
              <a:t>Lecture notes:</a:t>
            </a:r>
          </a:p>
          <a:p>
            <a:pPr>
              <a:defRPr/>
            </a:pPr>
            <a:endParaRPr lang="en-US" altLang="en-US" b="1" i="1"/>
          </a:p>
          <a:p>
            <a:pPr>
              <a:buFont typeface="Arial" panose="020B0604020202020204" pitchFamily="34" charset="0"/>
              <a:buNone/>
              <a:defRPr/>
            </a:pPr>
            <a:r>
              <a:rPr lang="en-US" altLang="en-US"/>
              <a:t>Many more women have entered the workforce over the last 50 years.</a:t>
            </a:r>
          </a:p>
          <a:p>
            <a:pPr marL="171450" indent="-171450">
              <a:buFont typeface="Arial" panose="020B0604020202020204" pitchFamily="34" charset="0"/>
              <a:buChar char="•"/>
              <a:defRPr/>
            </a:pPr>
            <a:r>
              <a:rPr lang="en-US" altLang="en-US"/>
              <a:t>Not only are women working more and more (increasing from a labor force participation rate of 37 percent in 1960 to almost 60 percent today), but male labor force participation is falling dramatically (from almost 90 percent to 70 percent).</a:t>
            </a:r>
          </a:p>
          <a:p>
            <a:pPr>
              <a:defRPr/>
            </a:pPr>
            <a:endParaRPr lang="en-US" altLang="en-US"/>
          </a:p>
          <a:p>
            <a:pPr>
              <a:buFont typeface="Arial" panose="020B0604020202020204" pitchFamily="34" charset="0"/>
              <a:buNone/>
              <a:defRPr/>
            </a:pPr>
            <a:r>
              <a:rPr lang="en-US" altLang="en-US"/>
              <a:t>While the notion that more women are participating in the labor force can be seen as progress, it might strike you as odd that fewer men are working. </a:t>
            </a:r>
          </a:p>
          <a:p>
            <a:pPr marL="171450" indent="-171450">
              <a:buFont typeface="Arial" panose="020B0604020202020204" pitchFamily="34" charset="0"/>
              <a:buChar char="•"/>
              <a:defRPr/>
            </a:pPr>
            <a:r>
              <a:rPr lang="en-US" altLang="en-US"/>
              <a:t>There are a number of underlying reasons for the decline. Men are</a:t>
            </a:r>
          </a:p>
          <a:p>
            <a:pPr marL="628650" lvl="1" indent="-171450">
              <a:buFont typeface="Arial" panose="020B0604020202020204" pitchFamily="34" charset="0"/>
              <a:buChar char="•"/>
              <a:defRPr/>
            </a:pPr>
            <a:r>
              <a:rPr lang="en-US" altLang="en-US"/>
              <a:t>living longer,</a:t>
            </a:r>
          </a:p>
          <a:p>
            <a:pPr marL="628650" lvl="1" indent="-171450">
              <a:buFont typeface="Arial" panose="020B0604020202020204" pitchFamily="34" charset="0"/>
              <a:buChar char="•"/>
              <a:defRPr/>
            </a:pPr>
            <a:r>
              <a:rPr lang="en-US" altLang="en-US"/>
              <a:t>acquiring more education, and</a:t>
            </a:r>
          </a:p>
          <a:p>
            <a:pPr marL="628650" lvl="1" indent="-171450">
              <a:buFont typeface="Arial" panose="020B0604020202020204" pitchFamily="34" charset="0"/>
              <a:buChar char="•"/>
              <a:defRPr/>
            </a:pPr>
            <a:r>
              <a:rPr lang="en-US" altLang="en-US"/>
              <a:t>spending more time helping to raise families.</a:t>
            </a:r>
          </a:p>
        </p:txBody>
      </p:sp>
    </p:spTree>
    <p:extLst>
      <p:ext uri="{BB962C8B-B14F-4D97-AF65-F5344CB8AC3E}">
        <p14:creationId xmlns:p14="http://schemas.microsoft.com/office/powerpoint/2010/main" val="2168300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3145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788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999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bjectives">
    <p:spTree>
      <p:nvGrpSpPr>
        <p:cNvPr id="1" name=""/>
        <p:cNvGrpSpPr/>
        <p:nvPr/>
      </p:nvGrpSpPr>
      <p:grpSpPr>
        <a:xfrm>
          <a:off x="0" y="0"/>
          <a:ext cx="0" cy="0"/>
          <a:chOff x="0" y="0"/>
          <a:chExt cx="0" cy="0"/>
        </a:xfrm>
      </p:grpSpPr>
      <p:cxnSp>
        <p:nvCxnSpPr>
          <p:cNvPr id="3" name="Straight Connector 2"/>
          <p:cNvCxnSpPr/>
          <p:nvPr userDrawn="1"/>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6" name="Text Placeholder 6"/>
          <p:cNvSpPr>
            <a:spLocks noGrp="1"/>
          </p:cNvSpPr>
          <p:nvPr>
            <p:ph type="body" sz="quarter" idx="10"/>
          </p:nvPr>
        </p:nvSpPr>
        <p:spPr>
          <a:xfrm>
            <a:off x="1126331" y="1692263"/>
            <a:ext cx="9939337" cy="4209154"/>
          </a:xfrm>
          <a:prstGeom prst="rect">
            <a:avLst/>
          </a:prstGeom>
        </p:spPr>
        <p:txBody>
          <a:bodyPr/>
          <a:lstStyle>
            <a:lvl1pPr marL="457200" indent="-457200">
              <a:lnSpc>
                <a:spcPct val="100000"/>
              </a:lnSpc>
              <a:spcBef>
                <a:spcPts val="1800"/>
              </a:spcBef>
              <a:buFont typeface="+mj-lt"/>
              <a:buAutoNum type="arabicPeriod"/>
              <a:defRPr sz="2600">
                <a:latin typeface="Helvetica Neue"/>
                <a:cs typeface="Arabic Typesetting" panose="03020402040406030203" pitchFamily="66" charset="-78"/>
              </a:defRPr>
            </a:lvl1pPr>
            <a:lvl2pPr>
              <a:lnSpc>
                <a:spcPct val="100000"/>
              </a:lnSpc>
              <a:spcBef>
                <a:spcPts val="1200"/>
              </a:spcBef>
              <a:defRPr sz="1800">
                <a:latin typeface="Helvetica Neue"/>
                <a:cs typeface="Arabic Typesetting" panose="03020402040406030203" pitchFamily="66" charset="-78"/>
              </a:defRPr>
            </a:lvl2pPr>
            <a:lvl3pPr>
              <a:lnSpc>
                <a:spcPct val="100000"/>
              </a:lnSpc>
              <a:defRPr sz="1600">
                <a:latin typeface="Helvetica Neue"/>
                <a:cs typeface="Arabic Typesetting" panose="03020402040406030203" pitchFamily="66" charset="-78"/>
              </a:defRPr>
            </a:lvl3pPr>
            <a:lvl4pPr>
              <a:lnSpc>
                <a:spcPct val="100000"/>
              </a:lnSpc>
              <a:defRPr sz="1400">
                <a:latin typeface="Helvetica Neue"/>
                <a:cs typeface="Arabic Typesetting" panose="03020402040406030203" pitchFamily="66" charset="-78"/>
              </a:defRPr>
            </a:lvl4pPr>
            <a:lvl5pPr>
              <a:lnSpc>
                <a:spcPct val="100000"/>
              </a:lnSpc>
              <a:defRPr sz="1400">
                <a:latin typeface="Helvetica Neue"/>
                <a:cs typeface="Arabic Typesetting" panose="03020402040406030203" pitchFamily="66" charset="-78"/>
              </a:defRPr>
            </a:lvl5pPr>
          </a:lstStyle>
          <a:p>
            <a:pPr lvl="0"/>
            <a:r>
              <a:rPr lang="en-US"/>
              <a:t>Click to edit Master text styles</a:t>
            </a:r>
          </a:p>
        </p:txBody>
      </p:sp>
    </p:spTree>
    <p:extLst>
      <p:ext uri="{BB962C8B-B14F-4D97-AF65-F5344CB8AC3E}">
        <p14:creationId xmlns:p14="http://schemas.microsoft.com/office/powerpoint/2010/main" val="373574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68"/>
            <a:ext cx="10972800" cy="4896248"/>
          </a:xfrm>
        </p:spPr>
        <p:txBody>
          <a:bodyPr/>
          <a:lstStyle/>
          <a:p>
            <a:pPr lvl="0"/>
            <a:r>
              <a:rPr lang="en-US"/>
              <a:t>Click to edit Master text styles</a:t>
            </a:r>
          </a:p>
          <a:p>
            <a:pPr lvl="1"/>
            <a:r>
              <a:rPr lang="en-US"/>
              <a:t>Second level</a:t>
            </a:r>
          </a:p>
        </p:txBody>
      </p:sp>
      <p:sp>
        <p:nvSpPr>
          <p:cNvPr id="5" name="Title Placeholder 1">
            <a:extLst>
              <a:ext uri="{FF2B5EF4-FFF2-40B4-BE49-F238E27FC236}">
                <a16:creationId xmlns:a16="http://schemas.microsoft.com/office/drawing/2014/main" id="{EAABB682-A836-45E7-B15E-C3DB2A5F2E5F}"/>
              </a:ext>
            </a:extLst>
          </p:cNvPr>
          <p:cNvSpPr>
            <a:spLocks noGrp="1"/>
          </p:cNvSpPr>
          <p:nvPr>
            <p:ph type="title"/>
          </p:nvPr>
        </p:nvSpPr>
        <p:spPr bwMode="auto">
          <a:xfrm>
            <a:off x="609600" y="353016"/>
            <a:ext cx="10972800" cy="57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en-US"/>
              <a:t>Click to edit Master title style</a:t>
            </a:r>
          </a:p>
        </p:txBody>
      </p:sp>
    </p:spTree>
    <p:extLst>
      <p:ext uri="{BB962C8B-B14F-4D97-AF65-F5344CB8AC3E}">
        <p14:creationId xmlns:p14="http://schemas.microsoft.com/office/powerpoint/2010/main" val="609348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E746DB13-92A9-47C2-9058-218A0E2EDCFC}"/>
              </a:ext>
            </a:extLst>
          </p:cNvPr>
          <p:cNvSpPr>
            <a:spLocks noGrp="1"/>
          </p:cNvSpPr>
          <p:nvPr>
            <p:ph idx="10"/>
          </p:nvPr>
        </p:nvSpPr>
        <p:spPr>
          <a:xfrm>
            <a:off x="476843" y="1825625"/>
            <a:ext cx="5542956" cy="492443"/>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3" name="Content Placeholder Left"/>
          <p:cNvSpPr>
            <a:spLocks noGrp="1"/>
          </p:cNvSpPr>
          <p:nvPr>
            <p:ph sz="half" idx="1" hasCustomPrompt="1"/>
          </p:nvPr>
        </p:nvSpPr>
        <p:spPr>
          <a:xfrm>
            <a:off x="476843" y="2473693"/>
            <a:ext cx="5542957" cy="3703270"/>
          </a:xfrm>
        </p:spPr>
        <p:txBody>
          <a:bodyPr/>
          <a:lstStyle>
            <a:lvl1pPr>
              <a:spcAft>
                <a:spcPts val="800"/>
              </a:spcAft>
              <a:defRPr sz="2400">
                <a:solidFill>
                  <a:srgbClr val="000000"/>
                </a:solidFill>
              </a:defRPr>
            </a:lvl1pPr>
            <a:lvl2pPr>
              <a:spcAft>
                <a:spcPts val="800"/>
              </a:spcAft>
              <a:defRPr sz="2400" b="0">
                <a:solidFill>
                  <a:srgbClr val="000000"/>
                </a:solidFill>
              </a:defRPr>
            </a:lvl2pPr>
            <a:lvl3pPr>
              <a:spcAft>
                <a:spcPts val="800"/>
              </a:spcAft>
              <a:defRPr sz="2400" b="0">
                <a:solidFill>
                  <a:srgbClr val="000000"/>
                </a:solidFill>
              </a:defRPr>
            </a:lvl3pPr>
            <a:lvl4pPr marL="1714500" marR="0"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solidFill>
                  <a:srgbClr val="000000"/>
                </a:solidFill>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a:t>Fourth Level</a:t>
            </a:r>
          </a:p>
          <a:p>
            <a:pPr lvl="3"/>
            <a:endParaRPr lang="en-US"/>
          </a:p>
        </p:txBody>
      </p:sp>
      <p:sp>
        <p:nvSpPr>
          <p:cNvPr id="6" name="Content Placeholder 2">
            <a:extLst>
              <a:ext uri="{FF2B5EF4-FFF2-40B4-BE49-F238E27FC236}">
                <a16:creationId xmlns:a16="http://schemas.microsoft.com/office/drawing/2014/main" id="{25D6101F-D933-4709-A0BA-1CB69D3DC64B}"/>
              </a:ext>
            </a:extLst>
          </p:cNvPr>
          <p:cNvSpPr>
            <a:spLocks noGrp="1"/>
          </p:cNvSpPr>
          <p:nvPr>
            <p:ph idx="11"/>
          </p:nvPr>
        </p:nvSpPr>
        <p:spPr>
          <a:xfrm>
            <a:off x="6172200" y="1825625"/>
            <a:ext cx="5542956" cy="492443"/>
          </a:xfrm>
          <a:solidFill>
            <a:schemeClr val="bg1"/>
          </a:solidFill>
          <a:effectLst>
            <a:outerShdw dist="12700" dir="5400000" algn="t" rotWithShape="0">
              <a:prstClr val="black"/>
            </a:outerShdw>
          </a:effectLst>
        </p:spPr>
        <p:txBody>
          <a:bodyPr wrap="square"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Content Placeholder Right"/>
          <p:cNvSpPr>
            <a:spLocks noGrp="1"/>
          </p:cNvSpPr>
          <p:nvPr>
            <p:ph sz="half" idx="2" hasCustomPrompt="1"/>
          </p:nvPr>
        </p:nvSpPr>
        <p:spPr>
          <a:xfrm>
            <a:off x="6172200" y="2473691"/>
            <a:ext cx="5542956" cy="3703271"/>
          </a:xfrm>
        </p:spPr>
        <p:txBody>
          <a:bodyPr/>
          <a:lstStyle>
            <a:lvl1pPr>
              <a:spcAft>
                <a:spcPts val="800"/>
              </a:spcAft>
              <a:defRPr sz="2400">
                <a:solidFill>
                  <a:srgbClr val="000000"/>
                </a:solidFill>
              </a:defRPr>
            </a:lvl1pPr>
            <a:lvl2pPr>
              <a:spcAft>
                <a:spcPts val="800"/>
              </a:spcAft>
              <a:defRPr sz="2400" b="0">
                <a:solidFill>
                  <a:srgbClr val="000000"/>
                </a:solidFill>
              </a:defRPr>
            </a:lvl2pPr>
            <a:lvl3pPr>
              <a:spcAft>
                <a:spcPts val="800"/>
              </a:spcAft>
              <a:defRPr sz="2400" b="0">
                <a:solidFill>
                  <a:srgbClr val="000000"/>
                </a:solidFill>
              </a:defRPr>
            </a:lvl3pPr>
            <a:lvl4pPr marL="1714500" marR="0"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solidFill>
                  <a:srgbClr val="000000"/>
                </a:solidFill>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a:t>Fourth Level</a:t>
            </a:r>
          </a:p>
          <a:p>
            <a:pPr lvl="3"/>
            <a:endParaRPr lang="en-US"/>
          </a:p>
        </p:txBody>
      </p:sp>
    </p:spTree>
    <p:custDataLst>
      <p:tags r:id="rId1"/>
    </p:custDataLst>
    <p:extLst>
      <p:ext uri="{BB962C8B-B14F-4D97-AF65-F5344CB8AC3E}">
        <p14:creationId xmlns:p14="http://schemas.microsoft.com/office/powerpoint/2010/main" val="1082379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solidFill>
                  <a:srgbClr val="000000"/>
                </a:solidFill>
              </a:defRPr>
            </a:lvl1pPr>
            <a:lvl2pPr>
              <a:spcAft>
                <a:spcPts val="800"/>
              </a:spcAft>
              <a:defRPr sz="2400" b="0">
                <a:solidFill>
                  <a:srgbClr val="000000"/>
                </a:solidFill>
              </a:defRPr>
            </a:lvl2pPr>
            <a:lvl3pPr>
              <a:spcAft>
                <a:spcPts val="800"/>
              </a:spcAft>
              <a:defRPr sz="2400" b="0">
                <a:solidFill>
                  <a:srgbClr val="000000"/>
                </a:solidFill>
              </a:defRPr>
            </a:lvl3pPr>
            <a:lvl4pPr marL="1371600" marR="0" indent="0" algn="l" defTabSz="914400" rtl="0" eaLnBrk="1" fontAlgn="auto" latinLnBrk="0" hangingPunct="1">
              <a:lnSpc>
                <a:spcPct val="90000"/>
              </a:lnSpc>
              <a:spcBef>
                <a:spcPts val="500"/>
              </a:spcBef>
              <a:spcAft>
                <a:spcPts val="0"/>
              </a:spcAft>
              <a:buClrTx/>
              <a:buSzPct val="100000"/>
              <a:buFont typeface="Arial" panose="020B0604020202020204" pitchFamily="34" charset="0"/>
              <a:buNone/>
              <a:tabLst/>
              <a:defRPr>
                <a:solidFill>
                  <a:srgbClr val="000000"/>
                </a:solidFill>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a:t>Fourth Level</a:t>
            </a:r>
          </a:p>
          <a:p>
            <a:pPr lvl="3"/>
            <a:endParaRPr lang="en-US"/>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solidFill>
                  <a:srgbClr val="000000"/>
                </a:solidFill>
              </a:defRPr>
            </a:lvl1pPr>
            <a:lvl2pPr marL="336550" indent="-112713">
              <a:defRPr sz="900" b="0">
                <a:solidFill>
                  <a:srgbClr val="000000"/>
                </a:solidFill>
              </a:defRPr>
            </a:lvl2pPr>
            <a:lvl3pPr marL="685800" indent="-168275">
              <a:defRPr sz="900" b="0">
                <a:solidFill>
                  <a:srgbClr val="000000"/>
                </a:solidFill>
              </a:defRPr>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197108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Subtitle/Images">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476843" y="368315"/>
            <a:ext cx="11241915" cy="1217447"/>
          </a:xfrm>
        </p:spPr>
        <p:txBody>
          <a:bodyPr/>
          <a:lstStyle>
            <a:lvl1pPr>
              <a:defRPr/>
            </a:lvl1pPr>
          </a:lstStyle>
          <a:p>
            <a:r>
              <a:rPr lang="en-US"/>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solidFill>
                  <a:srgbClr val="000000"/>
                </a:solidFill>
              </a:defRPr>
            </a:lvl1pPr>
            <a:lvl2pPr>
              <a:spcAft>
                <a:spcPts val="800"/>
              </a:spcAft>
              <a:defRPr sz="2400" b="0">
                <a:solidFill>
                  <a:srgbClr val="000000"/>
                </a:solidFill>
              </a:defRPr>
            </a:lvl2pPr>
            <a:lvl3pPr>
              <a:spcAft>
                <a:spcPts val="800"/>
              </a:spcAft>
              <a:defRPr sz="2400" b="0">
                <a:solidFill>
                  <a:srgbClr val="000000"/>
                </a:solidFill>
              </a:defRPr>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solidFill>
                  <a:srgbClr val="000000"/>
                </a:solidFill>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solidFill>
                  <a:srgbClr val="000000"/>
                </a:solidFill>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solidFill>
                  <a:srgbClr val="000000"/>
                </a:solidFill>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solidFill>
                  <a:srgbClr val="000000"/>
                </a:solidFill>
              </a:defRPr>
            </a:lvl1pPr>
          </a:lstStyle>
          <a:p>
            <a:pPr lvl="0"/>
            <a:r>
              <a:rPr lang="en-US"/>
              <a:t>Insert here 4</a:t>
            </a:r>
          </a:p>
        </p:txBody>
      </p:sp>
    </p:spTree>
    <p:custDataLst>
      <p:tags r:id="rId1"/>
    </p:custDataLst>
    <p:extLst>
      <p:ext uri="{BB962C8B-B14F-4D97-AF65-F5344CB8AC3E}">
        <p14:creationId xmlns:p14="http://schemas.microsoft.com/office/powerpoint/2010/main" val="2116692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solidFill>
                  <a:srgbClr val="000000"/>
                </a:solidFill>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solidFill>
                  <a:srgbClr val="000000"/>
                </a:solidFill>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solidFill>
                  <a:srgbClr val="000000"/>
                </a:solidFill>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solidFill>
                  <a:srgbClr val="000000"/>
                </a:solidFill>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solidFill>
                  <a:srgbClr val="000000"/>
                </a:solidFill>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solidFill>
                  <a:srgbClr val="000000"/>
                </a:solidFill>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solidFill>
                  <a:srgbClr val="000000"/>
                </a:solidFill>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solidFill>
                  <a:srgbClr val="000000"/>
                </a:solidFill>
              </a:defRPr>
            </a:lvl1pPr>
          </a:lstStyle>
          <a:p>
            <a:pPr lvl="0"/>
            <a:r>
              <a:rPr lang="en-US"/>
              <a:t>Insert here 8</a:t>
            </a:r>
          </a:p>
        </p:txBody>
      </p:sp>
    </p:spTree>
    <p:custDataLst>
      <p:tags r:id="rId1"/>
    </p:custDataLst>
    <p:extLst>
      <p:ext uri="{BB962C8B-B14F-4D97-AF65-F5344CB8AC3E}">
        <p14:creationId xmlns:p14="http://schemas.microsoft.com/office/powerpoint/2010/main" val="2919793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solidFill>
                  <a:srgbClr val="000000"/>
                </a:solidFill>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solidFill>
                  <a:srgbClr val="000000"/>
                </a:solidFill>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solidFill>
                  <a:srgbClr val="000000"/>
                </a:solidFill>
              </a:defRPr>
            </a:lvl1pPr>
            <a:lvl2pPr>
              <a:spcAft>
                <a:spcPts val="800"/>
              </a:spcAft>
              <a:defRPr sz="2400" b="0">
                <a:solidFill>
                  <a:srgbClr val="000000"/>
                </a:solidFill>
              </a:defRPr>
            </a:lvl2pPr>
            <a:lvl3pPr>
              <a:spcAft>
                <a:spcPts val="800"/>
              </a:spcAft>
              <a:defRPr sz="2400" b="0">
                <a:solidFill>
                  <a:srgbClr val="000000"/>
                </a:solidFill>
              </a:defRPr>
            </a:lvl3pPr>
            <a:lvl4pPr marL="1371600" marR="0" indent="0" algn="l" defTabSz="914400" rtl="0" eaLnBrk="1" fontAlgn="auto" latinLnBrk="0" hangingPunct="1">
              <a:lnSpc>
                <a:spcPct val="90000"/>
              </a:lnSpc>
              <a:spcBef>
                <a:spcPts val="500"/>
              </a:spcBef>
              <a:spcAft>
                <a:spcPts val="0"/>
              </a:spcAft>
              <a:buClrTx/>
              <a:buSzPct val="100000"/>
              <a:buFont typeface="Arial" panose="020B0604020202020204" pitchFamily="34" charset="0"/>
              <a:buNone/>
              <a:tabLst/>
              <a:defRPr>
                <a:solidFill>
                  <a:srgbClr val="000000"/>
                </a:solidFill>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ts val="0"/>
              </a:spcAft>
              <a:buClrTx/>
              <a:buSzPct val="100000"/>
              <a:buFont typeface="Arial" panose="020B0604020202020204" pitchFamily="34" charset="0"/>
              <a:buChar char="•"/>
              <a:tabLst/>
              <a:defRPr/>
            </a:pPr>
            <a:r>
              <a:rPr lang="en-US"/>
              <a:t>Fourth Level</a:t>
            </a:r>
          </a:p>
          <a:p>
            <a:pPr lvl="3"/>
            <a:endParaRPr lang="en-US"/>
          </a:p>
        </p:txBody>
      </p:sp>
    </p:spTree>
    <p:custDataLst>
      <p:tags r:id="rId1"/>
    </p:custDataLst>
    <p:extLst>
      <p:ext uri="{BB962C8B-B14F-4D97-AF65-F5344CB8AC3E}">
        <p14:creationId xmlns:p14="http://schemas.microsoft.com/office/powerpoint/2010/main" val="1111884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Objectives">
    <p:spTree>
      <p:nvGrpSpPr>
        <p:cNvPr id="1" name=""/>
        <p:cNvGrpSpPr/>
        <p:nvPr/>
      </p:nvGrpSpPr>
      <p:grpSpPr>
        <a:xfrm>
          <a:off x="0" y="0"/>
          <a:ext cx="0" cy="0"/>
          <a:chOff x="0" y="0"/>
          <a:chExt cx="0" cy="0"/>
        </a:xfrm>
      </p:grpSpPr>
      <p:cxnSp>
        <p:nvCxnSpPr>
          <p:cNvPr id="3" name="Straight Connector 2"/>
          <p:cNvCxnSpPr/>
          <p:nvPr userDrawn="1"/>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5" name="Title 8"/>
          <p:cNvSpPr>
            <a:spLocks noGrp="1"/>
          </p:cNvSpPr>
          <p:nvPr>
            <p:ph type="title"/>
          </p:nvPr>
        </p:nvSpPr>
        <p:spPr>
          <a:xfrm>
            <a:off x="1066800" y="395611"/>
            <a:ext cx="9281160" cy="841513"/>
          </a:xfrm>
          <a:prstGeom prst="rect">
            <a:avLst/>
          </a:prstGeom>
        </p:spPr>
        <p:txBody>
          <a:bodyPr>
            <a:normAutofit/>
          </a:bodyPr>
          <a:lstStyle>
            <a:lvl1pPr>
              <a:defRPr sz="3200" b="0" cap="all" baseline="0">
                <a:latin typeface="Helvetica Neue"/>
              </a:defRPr>
            </a:lvl1pPr>
          </a:lstStyle>
          <a:p>
            <a:r>
              <a:rPr lang="en-US"/>
              <a:t>Click to edit Master title style</a:t>
            </a:r>
          </a:p>
        </p:txBody>
      </p:sp>
      <p:sp>
        <p:nvSpPr>
          <p:cNvPr id="6" name="Text Placeholder 6"/>
          <p:cNvSpPr>
            <a:spLocks noGrp="1"/>
          </p:cNvSpPr>
          <p:nvPr>
            <p:ph type="body" sz="quarter" idx="10"/>
          </p:nvPr>
        </p:nvSpPr>
        <p:spPr>
          <a:xfrm>
            <a:off x="1066800" y="1738842"/>
            <a:ext cx="9939337" cy="4209154"/>
          </a:xfrm>
          <a:prstGeom prst="rect">
            <a:avLst/>
          </a:prstGeom>
        </p:spPr>
        <p:txBody>
          <a:bodyPr>
            <a:normAutofit/>
          </a:bodyPr>
          <a:lstStyle>
            <a:lvl1pPr marL="457200" indent="-457200">
              <a:lnSpc>
                <a:spcPct val="100000"/>
              </a:lnSpc>
              <a:spcBef>
                <a:spcPts val="1800"/>
              </a:spcBef>
              <a:buFont typeface="+mj-lt"/>
              <a:buAutoNum type="arabicPeriod"/>
              <a:defRPr sz="2400">
                <a:latin typeface="Helvetica Neue"/>
                <a:cs typeface="Arabic Typesetting" panose="03020402040406030203" pitchFamily="66" charset="-78"/>
              </a:defRPr>
            </a:lvl1pPr>
            <a:lvl2pPr>
              <a:lnSpc>
                <a:spcPct val="100000"/>
              </a:lnSpc>
              <a:spcBef>
                <a:spcPts val="1200"/>
              </a:spcBef>
              <a:defRPr sz="1800">
                <a:latin typeface="Helvetica Neue"/>
                <a:cs typeface="Arabic Typesetting" panose="03020402040406030203" pitchFamily="66" charset="-78"/>
              </a:defRPr>
            </a:lvl2pPr>
            <a:lvl3pPr>
              <a:lnSpc>
                <a:spcPct val="100000"/>
              </a:lnSpc>
              <a:defRPr sz="1600">
                <a:latin typeface="Helvetica Neue"/>
                <a:cs typeface="Arabic Typesetting" panose="03020402040406030203" pitchFamily="66" charset="-78"/>
              </a:defRPr>
            </a:lvl3pPr>
            <a:lvl4pPr>
              <a:lnSpc>
                <a:spcPct val="100000"/>
              </a:lnSpc>
              <a:defRPr sz="1400">
                <a:latin typeface="Helvetica Neue"/>
                <a:cs typeface="Arabic Typesetting" panose="03020402040406030203" pitchFamily="66" charset="-78"/>
              </a:defRPr>
            </a:lvl4pPr>
            <a:lvl5pPr>
              <a:lnSpc>
                <a:spcPct val="100000"/>
              </a:lnSpc>
              <a:defRPr sz="1400">
                <a:latin typeface="Helvetica Neue"/>
                <a:cs typeface="Arabic Typesetting" panose="03020402040406030203" pitchFamily="66" charset="-78"/>
              </a:defRPr>
            </a:lvl5pPr>
          </a:lstStyle>
          <a:p>
            <a:pPr lvl="0"/>
            <a:r>
              <a:rPr lang="en-US"/>
              <a:t>Click to edit Master text styles</a:t>
            </a:r>
          </a:p>
        </p:txBody>
      </p:sp>
    </p:spTree>
    <p:extLst>
      <p:ext uri="{BB962C8B-B14F-4D97-AF65-F5344CB8AC3E}">
        <p14:creationId xmlns:p14="http://schemas.microsoft.com/office/powerpoint/2010/main" val="109652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58589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51875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03310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p:cNvSpPr txBox="1"/>
          <p:nvPr userDrawn="1"/>
        </p:nvSpPr>
        <p:spPr>
          <a:xfrm>
            <a:off x="457200" y="6426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07508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05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3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375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11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0380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5871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BEAAF0FF-430A-0D4D-AE66-5AE162B05670}"/>
              </a:ext>
            </a:extLst>
          </p:cNvPr>
          <p:cNvSpPr txBox="1"/>
          <p:nvPr userDrawn="1"/>
        </p:nvSpPr>
        <p:spPr>
          <a:xfrm>
            <a:off x="11308080" y="6197600"/>
            <a:ext cx="396262" cy="307777"/>
          </a:xfrm>
          <a:prstGeom prst="rect">
            <a:avLst/>
          </a:prstGeom>
          <a:noFill/>
        </p:spPr>
        <p:txBody>
          <a:bodyPr wrap="none" rtlCol="0">
            <a:spAutoFit/>
          </a:bodyPr>
          <a:lstStyle/>
          <a:p>
            <a:fld id="{001CF3A3-7E27-404D-995F-BC572C7199E7}" type="slidenum">
              <a:rPr lang="en-US" sz="1400" i="1" smtClean="0">
                <a:latin typeface="+mn-lt"/>
                <a:ea typeface="Helvetica Neue" panose="02000503000000020004" pitchFamily="2" charset="0"/>
                <a:cs typeface="Helvetica Neue" panose="02000503000000020004" pitchFamily="2" charset="0"/>
              </a:rPr>
              <a:t>‹#›</a:t>
            </a:fld>
            <a:endParaRPr lang="en-US" sz="1400" i="1">
              <a:latin typeface="+mn-lt"/>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90704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7.xml"/><Relationship Id="rId1" Type="http://schemas.openxmlformats.org/officeDocument/2006/relationships/tags" Target="../tags/tag17.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7.xml"/><Relationship Id="rId1" Type="http://schemas.openxmlformats.org/officeDocument/2006/relationships/tags" Target="../tags/tag18.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9.xml"/></Relationships>
</file>

<file path=ppt/slides/_rels/slide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7.xml"/><Relationship Id="rId1" Type="http://schemas.openxmlformats.org/officeDocument/2006/relationships/tags" Target="../tags/tag20.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oleObject" Target="../embeddings/oleObject2.bin"/><Relationship Id="rId4" Type="http://schemas.openxmlformats.org/officeDocument/2006/relationships/image" Target="../media/image39.emf"/></Relationships>
</file>

<file path=ppt/slides/_rels/slide1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7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52.emf"/></Relationships>
</file>

<file path=ppt/slides/_rels/slide18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mystockmarketbasics.com/wp-content/uploads/2016/03/Personal-Investment-Plan-risk.jpg" TargetMode="External"/><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5.xml"/><Relationship Id="rId1" Type="http://schemas.openxmlformats.org/officeDocument/2006/relationships/tags" Target="../tags/tag22.xml"/></Relationships>
</file>

<file path=ppt/slides/_rels/slide2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2" Type="http://schemas.openxmlformats.org/officeDocument/2006/relationships/hyperlink" Target="https://ebooks.cenreader.com/#!/reader/58a1abef-91d9-4868-9761-0e4e541655fa/page/content-cover?#TYQHPY7AV4NYU7SGS152"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5.xml"/><Relationship Id="rId1" Type="http://schemas.openxmlformats.org/officeDocument/2006/relationships/tags" Target="../tags/tag2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8" Type="http://schemas.openxmlformats.org/officeDocument/2006/relationships/hyperlink" Target="https://www.investopedia.com/terms/s/shareholder.asp" TargetMode="External"/><Relationship Id="rId3" Type="http://schemas.openxmlformats.org/officeDocument/2006/relationships/image" Target="../media/image88.png"/><Relationship Id="rId7" Type="http://schemas.openxmlformats.org/officeDocument/2006/relationships/hyperlink" Target="https://www.investopedia.com/terms/e/earnings.asp" TargetMode="External"/><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hyperlink" Target="https://www.investopedia.com/terms/a/asset.asp" TargetMode="External"/><Relationship Id="rId5" Type="http://schemas.openxmlformats.org/officeDocument/2006/relationships/hyperlink" Target="https://www.investopedia.com/terms/s/stock.asp" TargetMode="External"/><Relationship Id="rId4" Type="http://schemas.openxmlformats.org/officeDocument/2006/relationships/image" Target="../media/image89.png"/><Relationship Id="rId9" Type="http://schemas.openxmlformats.org/officeDocument/2006/relationships/hyperlink" Target="https://www.investopedia.com/terms/o/outstandingshares.asp" TargetMode="External"/></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hyperlink" Target="https://www.investopedia.com/terms/p/preferredstock.asp" TargetMode="External"/><Relationship Id="rId5" Type="http://schemas.openxmlformats.org/officeDocument/2006/relationships/hyperlink" Target="https://www.investopedia.com/terms/c/commonstock.asp" TargetMode="External"/><Relationship Id="rId4" Type="http://schemas.openxmlformats.org/officeDocument/2006/relationships/image" Target="../media/image89.png"/></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hyperlink" Target="https://www.investopedia.com/terms/s/stockmarket.asp" TargetMode="External"/><Relationship Id="rId5" Type="http://schemas.openxmlformats.org/officeDocument/2006/relationships/hyperlink" Target="https://www.investopedia.com/terms/i/ipo.asp" TargetMode="External"/><Relationship Id="rId4" Type="http://schemas.openxmlformats.org/officeDocument/2006/relationships/image" Target="../media/image89.png"/></Relationships>
</file>

<file path=ppt/slides/_rels/slide2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5" Type="http://schemas.openxmlformats.org/officeDocument/2006/relationships/hyperlink" Target="https://www.investopedia.com/terms/s/secondarymarket.asp" TargetMode="External"/><Relationship Id="rId4" Type="http://schemas.openxmlformats.org/officeDocument/2006/relationships/image" Target="../media/image89.png"/></Relationships>
</file>

<file path=ppt/slides/_rels/slide265.xml.rels><?xml version="1.0" encoding="UTF-8" standalone="yes"?>
<Relationships xmlns="http://schemas.openxmlformats.org/package/2006/relationships"><Relationship Id="rId8" Type="http://schemas.openxmlformats.org/officeDocument/2006/relationships/hyperlink" Target="https://www.investopedia.com/terms/b/bid-and-ask.asp" TargetMode="External"/><Relationship Id="rId3" Type="http://schemas.openxmlformats.org/officeDocument/2006/relationships/image" Target="../media/image88.png"/><Relationship Id="rId7" Type="http://schemas.openxmlformats.org/officeDocument/2006/relationships/hyperlink" Target="https://www.investopedia.com/terms/a/ask.asp" TargetMode="External"/><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hyperlink" Target="https://www.investopedia.com/terms/b/bid.asp" TargetMode="External"/><Relationship Id="rId5" Type="http://schemas.openxmlformats.org/officeDocument/2006/relationships/hyperlink" Target="https://www.investopedia.com/terms/a/auctionmarket.asp" TargetMode="External"/><Relationship Id="rId4" Type="http://schemas.openxmlformats.org/officeDocument/2006/relationships/image" Target="../media/image89.png"/></Relationships>
</file>

<file path=ppt/slides/_rels/slide26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hyperlink" Target="https://www.investopedia.com/terms/b/bidprice.asp" TargetMode="External"/><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hyperlink" Target="https://www.investopedia.com/terms/b/bid-askspread.asp" TargetMode="External"/><Relationship Id="rId5" Type="http://schemas.openxmlformats.org/officeDocument/2006/relationships/hyperlink" Target="https://www.investopedia.com/terms/l/law-of-supply-demand.asp" TargetMode="External"/><Relationship Id="rId4" Type="http://schemas.openxmlformats.org/officeDocument/2006/relationships/image" Target="../media/image89.png"/></Relationships>
</file>

<file path=ppt/slides/_rels/slide26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hyperlink" Target="https://www.investopedia.com/terms/s/spread.asp" TargetMode="External"/><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hyperlink" Target="https://www.investopedia.com/terms/m/marketmaker.asp" TargetMode="External"/><Relationship Id="rId5" Type="http://schemas.openxmlformats.org/officeDocument/2006/relationships/hyperlink" Target="https://www.investopedia.com/terms/s/specialist.asp" TargetMode="External"/><Relationship Id="rId4" Type="http://schemas.openxmlformats.org/officeDocument/2006/relationships/image" Target="../media/image89.png"/></Relationships>
</file>

<file path=ppt/slides/_rels/slide2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269.xml.rels><?xml version="1.0" encoding="UTF-8" standalone="yes"?>
<Relationships xmlns="http://schemas.openxmlformats.org/package/2006/relationships"><Relationship Id="rId8" Type="http://schemas.openxmlformats.org/officeDocument/2006/relationships/hyperlink" Target="https://www.investopedia.com/terms/m/midcapstock.asp" TargetMode="External"/><Relationship Id="rId3" Type="http://schemas.openxmlformats.org/officeDocument/2006/relationships/image" Target="../media/image88.png"/><Relationship Id="rId7" Type="http://schemas.openxmlformats.org/officeDocument/2006/relationships/hyperlink" Target="https://www.investopedia.com/terms/l/large-cap.asp" TargetMode="External"/><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hyperlink" Target="https://www.investopedia.com/terms/s/sector.asp" TargetMode="External"/><Relationship Id="rId5" Type="http://schemas.openxmlformats.org/officeDocument/2006/relationships/hyperlink" Target="https://www.investopedia.com/terms/m/marketcapitalization.asp" TargetMode="External"/><Relationship Id="rId4" Type="http://schemas.openxmlformats.org/officeDocument/2006/relationships/image" Target="../media/image89.png"/><Relationship Id="rId9" Type="http://schemas.openxmlformats.org/officeDocument/2006/relationships/hyperlink" Target="https://www.investopedia.com/terms/s/small-cap.as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2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hyperlink" Target="https://www.investopedia.com/terms/s/sp500.asp" TargetMode="External"/><Relationship Id="rId5" Type="http://schemas.openxmlformats.org/officeDocument/2006/relationships/hyperlink" Target="https://www.investopedia.com/terms/d/djia.asp" TargetMode="External"/><Relationship Id="rId4" Type="http://schemas.openxmlformats.org/officeDocument/2006/relationships/image" Target="../media/image89.png"/></Relationships>
</file>

<file path=ppt/slides/_rels/slide272.xml.rels><?xml version="1.0" encoding="UTF-8" standalone="yes"?>
<Relationships xmlns="http://schemas.openxmlformats.org/package/2006/relationships"><Relationship Id="rId8" Type="http://schemas.openxmlformats.org/officeDocument/2006/relationships/hyperlink" Target="https://www.slickcharts.com/symbol/TSLA" TargetMode="External"/><Relationship Id="rId13" Type="http://schemas.openxmlformats.org/officeDocument/2006/relationships/hyperlink" Target="https://www.slickcharts.com/symbol/HD" TargetMode="External"/><Relationship Id="rId18" Type="http://schemas.openxmlformats.org/officeDocument/2006/relationships/hyperlink" Target="https://www.slickcharts.com/symbol/BA" TargetMode="External"/><Relationship Id="rId3" Type="http://schemas.openxmlformats.org/officeDocument/2006/relationships/hyperlink" Target="https://www.slickcharts.com/symbol/MSFT" TargetMode="External"/><Relationship Id="rId7" Type="http://schemas.openxmlformats.org/officeDocument/2006/relationships/hyperlink" Target="https://www.slickcharts.com/symbol/GOOGL" TargetMode="External"/><Relationship Id="rId12" Type="http://schemas.openxmlformats.org/officeDocument/2006/relationships/hyperlink" Target="https://www.slickcharts.com/symbol/GS" TargetMode="External"/><Relationship Id="rId17" Type="http://schemas.openxmlformats.org/officeDocument/2006/relationships/hyperlink" Target="https://www.slickcharts.com/symbol/V" TargetMode="External"/><Relationship Id="rId2" Type="http://schemas.openxmlformats.org/officeDocument/2006/relationships/hyperlink" Target="https://www.slickcharts.com/symbol/AAPL" TargetMode="External"/><Relationship Id="rId16" Type="http://schemas.openxmlformats.org/officeDocument/2006/relationships/hyperlink" Target="https://www.slickcharts.com/symbol/AMGN" TargetMode="External"/><Relationship Id="rId1" Type="http://schemas.openxmlformats.org/officeDocument/2006/relationships/slideLayout" Target="../slideLayouts/slideLayout14.xml"/><Relationship Id="rId6" Type="http://schemas.openxmlformats.org/officeDocument/2006/relationships/hyperlink" Target="https://www.slickcharts.com/symbol/BRK.B" TargetMode="External"/><Relationship Id="rId11" Type="http://schemas.openxmlformats.org/officeDocument/2006/relationships/hyperlink" Target="https://www.slickcharts.com/symbol/UNH" TargetMode="External"/><Relationship Id="rId5" Type="http://schemas.openxmlformats.org/officeDocument/2006/relationships/hyperlink" Target="https://www.slickcharts.com/symbol/NVDA" TargetMode="External"/><Relationship Id="rId15" Type="http://schemas.openxmlformats.org/officeDocument/2006/relationships/hyperlink" Target="https://www.slickcharts.com/symbol/CAT" TargetMode="External"/><Relationship Id="rId10" Type="http://schemas.openxmlformats.org/officeDocument/2006/relationships/hyperlink" Target="https://www.slickcharts.com/symbol/XOM" TargetMode="External"/><Relationship Id="rId19" Type="http://schemas.openxmlformats.org/officeDocument/2006/relationships/hyperlink" Target="https://www.slickcharts.com/symbol/HON" TargetMode="External"/><Relationship Id="rId4" Type="http://schemas.openxmlformats.org/officeDocument/2006/relationships/hyperlink" Target="https://www.slickcharts.com/symbol/AMZN" TargetMode="External"/><Relationship Id="rId9" Type="http://schemas.openxmlformats.org/officeDocument/2006/relationships/hyperlink" Target="https://www.slickcharts.com/symbol/GOOG" TargetMode="External"/><Relationship Id="rId14" Type="http://schemas.openxmlformats.org/officeDocument/2006/relationships/hyperlink" Target="https://www.slickcharts.com/symbol/MCD"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2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9.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tags" Target="../tags/tag30.xml"/><Relationship Id="rId4" Type="http://schemas.openxmlformats.org/officeDocument/2006/relationships/image" Target="../media/image90.wmf"/></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8.xml"/><Relationship Id="rId1" Type="http://schemas.openxmlformats.org/officeDocument/2006/relationships/tags" Target="../tags/tag37.xml"/><Relationship Id="rId6" Type="http://schemas.openxmlformats.org/officeDocument/2006/relationships/image" Target="../media/image93.wmf"/><Relationship Id="rId5" Type="http://schemas.openxmlformats.org/officeDocument/2006/relationships/oleObject" Target="../embeddings/oleObject5.bin"/><Relationship Id="rId4" Type="http://schemas.openxmlformats.org/officeDocument/2006/relationships/image" Target="../media/image92.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xml"/><Relationship Id="rId4" Type="http://schemas.openxmlformats.org/officeDocument/2006/relationships/image" Target="../media/image9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1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3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6.bin"/><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3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3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9.xml"/></Relationships>
</file>

<file path=ppt/slides/_rels/slide35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09.xml"/><Relationship Id="rId1" Type="http://schemas.openxmlformats.org/officeDocument/2006/relationships/slideLayout" Target="../slideLayouts/slideLayout1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xml"/></Relationships>
</file>

<file path=ppt/slides/_rels/slide357.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1.xml"/><Relationship Id="rId1" Type="http://schemas.openxmlformats.org/officeDocument/2006/relationships/slideLayout" Target="../slideLayouts/slideLayout19.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5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12.xml"/><Relationship Id="rId1" Type="http://schemas.openxmlformats.org/officeDocument/2006/relationships/slideLayout" Target="../slideLayouts/slideLayout19.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9.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9.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9.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9.xml"/></Relationships>
</file>

<file path=ppt/slides/_rels/slide36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18.xml"/><Relationship Id="rId1" Type="http://schemas.openxmlformats.org/officeDocument/2006/relationships/slideLayout" Target="../slideLayouts/slideLayout19.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6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9.xml"/><Relationship Id="rId1" Type="http://schemas.openxmlformats.org/officeDocument/2006/relationships/slideLayout" Target="../slideLayouts/slideLayout19.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6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20.xml"/><Relationship Id="rId1" Type="http://schemas.openxmlformats.org/officeDocument/2006/relationships/slideLayout" Target="../slideLayouts/slideLayout1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68.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21.xml"/><Relationship Id="rId1" Type="http://schemas.openxmlformats.org/officeDocument/2006/relationships/slideLayout" Target="../slideLayouts/slideLayout19.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9.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9.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9.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9.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9.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9.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9.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9.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9.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www.investopedia.com/terms/d/doctrineofutmostgoodfaith.asp"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1.xml.rels><?xml version="1.0" encoding="UTF-8" standalone="yes"?>
<Relationships xmlns="http://schemas.openxmlformats.org/package/2006/relationships"><Relationship Id="rId2" Type="http://schemas.openxmlformats.org/officeDocument/2006/relationships/hyperlink" Target="https://www.myfico.com/" TargetMode="External"/><Relationship Id="rId1" Type="http://schemas.openxmlformats.org/officeDocument/2006/relationships/slideLayout" Target="../slideLayouts/slideLayout19.xml"/></Relationships>
</file>

<file path=ppt/slides/_rels/slide3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4.xml.rels><?xml version="1.0" encoding="UTF-8" standalone="yes"?>
<Relationships xmlns="http://schemas.openxmlformats.org/package/2006/relationships"><Relationship Id="rId2" Type="http://schemas.openxmlformats.org/officeDocument/2006/relationships/hyperlink" Target="https://www.experian.com/blogs/ask-experian/what-is-the-average-credit-score-in-the-u-s/" TargetMode="External"/><Relationship Id="rId1" Type="http://schemas.openxmlformats.org/officeDocument/2006/relationships/slideLayout" Target="../slideLayouts/slideLayout19.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6.xml.rels><?xml version="1.0" encoding="UTF-8" standalone="yes"?>
<Relationships xmlns="http://schemas.openxmlformats.org/package/2006/relationships"><Relationship Id="rId2" Type="http://schemas.openxmlformats.org/officeDocument/2006/relationships/hyperlink" Target="https://www.fool.com/the-ascent/credit-cards/" TargetMode="External"/><Relationship Id="rId1" Type="http://schemas.openxmlformats.org/officeDocument/2006/relationships/slideLayout" Target="../slideLayouts/slideLayout19.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8.xml.rels><?xml version="1.0" encoding="UTF-8" standalone="yes"?>
<Relationships xmlns="http://schemas.openxmlformats.org/package/2006/relationships"><Relationship Id="rId2" Type="http://schemas.openxmlformats.org/officeDocument/2006/relationships/hyperlink" Target="https://www.fool.com/the-ascent/personal-loans/articles/how-ask-someone-cosign-loan/" TargetMode="External"/><Relationship Id="rId1" Type="http://schemas.openxmlformats.org/officeDocument/2006/relationships/slideLayout" Target="../slideLayouts/slideLayout19.xml"/></Relationships>
</file>

<file path=ppt/slides/_rels/slide389.xml.rels><?xml version="1.0" encoding="UTF-8" standalone="yes"?>
<Relationships xmlns="http://schemas.openxmlformats.org/package/2006/relationships"><Relationship Id="rId3" Type="http://schemas.openxmlformats.org/officeDocument/2006/relationships/hyperlink" Target="https://www.fool.com/the-ascent/credit-cards/articles/complete-guide-your-vantagescore/" TargetMode="External"/><Relationship Id="rId2" Type="http://schemas.openxmlformats.org/officeDocument/2006/relationships/hyperlink" Target="https://www.fool.com/the-ascent/credit-cards/articles/the-complete-guide-to-your-fico-score/" TargetMode="Externa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3" Type="http://schemas.openxmlformats.org/officeDocument/2006/relationships/hyperlink" Target="https://www.fool.com/the-ascent/credit-cards/articles/definitive-guide-securing-higher-credit-limit/" TargetMode="External"/><Relationship Id="rId2" Type="http://schemas.openxmlformats.org/officeDocument/2006/relationships/hyperlink" Target="https://www.fool.com/the-ascent/credit-cards/articles/7-tricks-to-help-you-maximize-your-credit-card-rewards/" TargetMode="External"/><Relationship Id="rId1" Type="http://schemas.openxmlformats.org/officeDocument/2006/relationships/slideLayout" Target="../slideLayouts/slideLayout19.xml"/><Relationship Id="rId4" Type="http://schemas.openxmlformats.org/officeDocument/2006/relationships/hyperlink" Target="https://www.fool.com/the-ascent/credit-cards/articles/heres-the-difference-between-hard-and-soft-credit-checks/" TargetMode="External"/></Relationships>
</file>

<file path=ppt/slides/_rels/slide391.xml.rels><?xml version="1.0" encoding="UTF-8" standalone="yes"?>
<Relationships xmlns="http://schemas.openxmlformats.org/package/2006/relationships"><Relationship Id="rId2" Type="http://schemas.openxmlformats.org/officeDocument/2006/relationships/hyperlink" Target="https://www.fool.com/the-ascent/personal-loans/" TargetMode="External"/><Relationship Id="rId1" Type="http://schemas.openxmlformats.org/officeDocument/2006/relationships/slideLayout" Target="../slideLayouts/slideLayout19.xml"/></Relationships>
</file>

<file path=ppt/slides/_rels/slide392.xml.rels><?xml version="1.0" encoding="UTF-8" standalone="yes"?>
<Relationships xmlns="http://schemas.openxmlformats.org/package/2006/relationships"><Relationship Id="rId2" Type="http://schemas.openxmlformats.org/officeDocument/2006/relationships/hyperlink" Target="https://www.cnbc.com/select/how-to-dispute-a-credit-report-error/" TargetMode="External"/><Relationship Id="rId1" Type="http://schemas.openxmlformats.org/officeDocument/2006/relationships/slideLayout" Target="../slideLayouts/slideLayout19.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5.xml.rels><?xml version="1.0" encoding="UTF-8" standalone="yes"?>
<Relationships xmlns="http://schemas.openxmlformats.org/package/2006/relationships"><Relationship Id="rId3" Type="http://schemas.openxmlformats.org/officeDocument/2006/relationships/hyperlink" Target="https://www.cnbc.com/select/the-best-credit-cards-for-building-credit/" TargetMode="External"/><Relationship Id="rId2" Type="http://schemas.openxmlformats.org/officeDocument/2006/relationships/hyperlink" Target="https://www.cnbc.com/select/what-is-a-credit-score-and-how-to-check-yours-for-free/" TargetMode="External"/><Relationship Id="rId1" Type="http://schemas.openxmlformats.org/officeDocument/2006/relationships/slideLayout" Target="../slideLayouts/slideLayout19.xml"/><Relationship Id="rId4" Type="http://schemas.openxmlformats.org/officeDocument/2006/relationships/hyperlink" Target="https://www.cnbc.com/select/easy-tips-to-help-raise-your-credit-score/" TargetMode="Externa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7.xml.rels><?xml version="1.0" encoding="UTF-8" standalone="yes"?>
<Relationships xmlns="http://schemas.openxmlformats.org/package/2006/relationships"><Relationship Id="rId3" Type="http://schemas.openxmlformats.org/officeDocument/2006/relationships/hyperlink" Target="https://oc.brcclx.com/t/?lid=26664506&amp;cr=18921&amp;last_updated=1454968478" TargetMode="External"/><Relationship Id="rId2" Type="http://schemas.openxmlformats.org/officeDocument/2006/relationships/hyperlink" Target="https://www.cnbc.com/select/how-secured-cards-work/" TargetMode="External"/><Relationship Id="rId1" Type="http://schemas.openxmlformats.org/officeDocument/2006/relationships/slideLayout" Target="../slideLayouts/slideLayout19.xml"/><Relationship Id="rId5" Type="http://schemas.openxmlformats.org/officeDocument/2006/relationships/hyperlink" Target="https://www.cnbc.com/select/best-no-annual-fee-credit-cards/" TargetMode="External"/><Relationship Id="rId4" Type="http://schemas.openxmlformats.org/officeDocument/2006/relationships/hyperlink" Target="https://www.cnbc.com/select/best-secured-cards/" TargetMode="External"/></Relationships>
</file>

<file path=ppt/slides/_rels/slide398.xml.rels><?xml version="1.0" encoding="UTF-8" standalone="yes"?>
<Relationships xmlns="http://schemas.openxmlformats.org/package/2006/relationships"><Relationship Id="rId2" Type="http://schemas.openxmlformats.org/officeDocument/2006/relationships/hyperlink" Target="https://www.experian.com/consumer-products/score-boost.html" TargetMode="External"/><Relationship Id="rId1" Type="http://schemas.openxmlformats.org/officeDocument/2006/relationships/slideLayout" Target="../slideLayouts/slideLayout19.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2" Type="http://schemas.openxmlformats.org/officeDocument/2006/relationships/hyperlink" Target="https://www.investors.com/etfs-and-funds/personal-finance/debt-relief-strategies/" TargetMode="External"/><Relationship Id="rId1" Type="http://schemas.openxmlformats.org/officeDocument/2006/relationships/slideLayout" Target="../slideLayouts/slideLayout19.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2.xml.rels><?xml version="1.0" encoding="UTF-8" standalone="yes"?>
<Relationships xmlns="http://schemas.openxmlformats.org/package/2006/relationships"><Relationship Id="rId2" Type="http://schemas.openxmlformats.org/officeDocument/2006/relationships/hyperlink" Target="https://www.investors.com/etfs-and-funds/personal-finance/credit-card-debt-how-to-tame-it-how-to-avoid-carrying-a-costly-balance/" TargetMode="External"/><Relationship Id="rId1" Type="http://schemas.openxmlformats.org/officeDocument/2006/relationships/slideLayout" Target="../slideLayouts/slideLayout19.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5.xml.rels><?xml version="1.0" encoding="UTF-8" standalone="yes"?>
<Relationships xmlns="http://schemas.openxmlformats.org/package/2006/relationships"><Relationship Id="rId3" Type="http://schemas.openxmlformats.org/officeDocument/2006/relationships/hyperlink" Target="https://www.myfico.com/credit-education/credit-scores" TargetMode="External"/><Relationship Id="rId2" Type="http://schemas.openxmlformats.org/officeDocument/2006/relationships/hyperlink" Target="https://www.investors.com/etfs-and-funds/personal-finance/what-is-a-good-credit-score/" TargetMode="External"/><Relationship Id="rId1" Type="http://schemas.openxmlformats.org/officeDocument/2006/relationships/slideLayout" Target="../slideLayouts/slideLayout19.xml"/></Relationships>
</file>

<file path=ppt/slides/_rels/slide406.xml.rels><?xml version="1.0" encoding="UTF-8" standalone="yes"?>
<Relationships xmlns="http://schemas.openxmlformats.org/package/2006/relationships"><Relationship Id="rId2" Type="http://schemas.openxmlformats.org/officeDocument/2006/relationships/hyperlink" Target="https://www.myfico.com/credit-education/whats-in-your-credit-score" TargetMode="External"/><Relationship Id="rId1" Type="http://schemas.openxmlformats.org/officeDocument/2006/relationships/slideLayout" Target="../slideLayouts/slideLayout19.xml"/></Relationships>
</file>

<file path=ppt/slides/_rels/slide407.xml.rels><?xml version="1.0" encoding="UTF-8" standalone="yes"?>
<Relationships xmlns="http://schemas.openxmlformats.org/package/2006/relationships"><Relationship Id="rId8" Type="http://schemas.openxmlformats.org/officeDocument/2006/relationships/hyperlink" Target="https://www.andrewsfcu.org/personal/loans-and-credit/credit-cards.html" TargetMode="External"/><Relationship Id="rId13" Type="http://schemas.openxmlformats.org/officeDocument/2006/relationships/hyperlink" Target="https://www.penfed.org/credit-cards/platinum-rewards-visa-signature?s_cid=49772-_-PG4-_-VPS-_-dfltc-_-cnbc-_-dflt-_-GT2-_-04202020-_-12312020" TargetMode="External"/><Relationship Id="rId3" Type="http://schemas.openxmlformats.org/officeDocument/2006/relationships/hyperlink" Target="https://oc.brcclx.com/t/?lid=26664526&amp;cr=24638&amp;last_updated=1538595674&amp;tid=106111855_web_na_mp8396403239570098435_468bbd31-f52e-46ca-969f-6df76f6e1079" TargetMode="External"/><Relationship Id="rId7" Type="http://schemas.openxmlformats.org/officeDocument/2006/relationships/hyperlink" Target="https://oc.brcclx.com/t/?lid=26665688&amp;cr=28471&amp;last_updated=1599261479&amp;tid=106111855_web_na_mp8396403239570098435_468bbd31-f52e-46ca-969f-6df76f6e1079" TargetMode="External"/><Relationship Id="rId12" Type="http://schemas.openxmlformats.org/officeDocument/2006/relationships/hyperlink" Target="https://oc.brcclx.com/t/?lid=26667122&amp;cr=28495&amp;last_updated=1599683537&amp;tid=106111855_web_na_mp8396403239570098435_468bbd31-f52e-46ca-969f-6df76f6e1079" TargetMode="External"/><Relationship Id="rId2" Type="http://schemas.openxmlformats.org/officeDocument/2006/relationships/hyperlink" Target="https://oc.brcclx.com/t/?lid=26664483&amp;cr=28483&amp;last_updated=1599682186&amp;tid=106111855_web_na_mp8396403239570098435_468bbd31-f52e-46ca-969f-6df76f6e1079" TargetMode="External"/><Relationship Id="rId16" Type="http://schemas.openxmlformats.org/officeDocument/2006/relationships/hyperlink" Target="https://www.cnbc.com/select/capital-one-venture-rewards-credit-card-review/" TargetMode="External"/><Relationship Id="rId1" Type="http://schemas.openxmlformats.org/officeDocument/2006/relationships/slideLayout" Target="../slideLayouts/slideLayout19.xml"/><Relationship Id="rId6" Type="http://schemas.openxmlformats.org/officeDocument/2006/relationships/hyperlink" Target="https://oc.brcclx.com/t/?lid=26664503&amp;cr=28039&amp;last_updated=1598307203&amp;tid=106111855_web_na_mp8396403239570098435_468bbd31-f52e-46ca-969f-6df76f6e1079" TargetMode="External"/><Relationship Id="rId11" Type="http://schemas.openxmlformats.org/officeDocument/2006/relationships/hyperlink" Target="https://oc.brcclx.com/t/?lid=26664511&amp;cr=28046&amp;last_updated=1598308625&amp;tid=106111855_web_na_mp8396403239570098435_468bbd31-f52e-46ca-969f-6df76f6e1079" TargetMode="External"/><Relationship Id="rId5" Type="http://schemas.openxmlformats.org/officeDocument/2006/relationships/hyperlink" Target="https://oc.brcclx.com/t/?lid=26664494&amp;cr=26035&amp;last_updated=1570830702&amp;tid=106111855_web_na_mp8396403239570098435_468bbd31-f52e-46ca-969f-6df76f6e1079" TargetMode="External"/><Relationship Id="rId15" Type="http://schemas.openxmlformats.org/officeDocument/2006/relationships/hyperlink" Target="https://www.capitalone.com/credit-cards/savor-dining-rewards/" TargetMode="External"/><Relationship Id="rId10" Type="http://schemas.openxmlformats.org/officeDocument/2006/relationships/hyperlink" Target="https://oc.brcclx.com/t/?lid=26667126&amp;cr=28875&amp;last_updated=1604619866&amp;tid=106111855_web_na_mp8396403239570098435_468bbd31-f52e-46ca-969f-6df76f6e1079" TargetMode="External"/><Relationship Id="rId4" Type="http://schemas.openxmlformats.org/officeDocument/2006/relationships/hyperlink" Target="https://oc.brcclx.com/t/?lid=26664484&amp;cr=28496&amp;last_updated=1599683586&amp;tid=106111855_web_na_mp8396403239570098435_468bbd31-f52e-46ca-969f-6df76f6e1079" TargetMode="External"/><Relationship Id="rId9" Type="http://schemas.openxmlformats.org/officeDocument/2006/relationships/hyperlink" Target="https://oc.brcclx.com/t/?lid=26664506&amp;cr=28062&amp;last_updated=1598311588&amp;tid=106111855_web_na_mp8396403239570098435_468bbd31-f52e-46ca-969f-6df76f6e1079" TargetMode="External"/><Relationship Id="rId14" Type="http://schemas.openxmlformats.org/officeDocument/2006/relationships/hyperlink" Target="https://oc.brcclx.com/t/?lid=26664527&amp;cr=28014&amp;last_updated=1598058694&amp;tid=106111855_web_na_mp8396403239570098435_468bbd31-f52e-46ca-969f-6df76f6e1079" TargetMode="External"/></Relationships>
</file>

<file path=ppt/slides/_rels/slide408.xml.rels><?xml version="1.0" encoding="UTF-8" standalone="yes"?>
<Relationships xmlns="http://schemas.openxmlformats.org/package/2006/relationships"><Relationship Id="rId3" Type="http://schemas.openxmlformats.org/officeDocument/2006/relationships/hyperlink" Target="https://www.experian.com/blogs/ask-experian/credit-education/report-basics/hard-vs-soft-inquiries-on-your-credit-report/" TargetMode="External"/><Relationship Id="rId2" Type="http://schemas.openxmlformats.org/officeDocument/2006/relationships/hyperlink" Target="http://www.annualcreditreport.com/" TargetMode="External"/><Relationship Id="rId1" Type="http://schemas.openxmlformats.org/officeDocument/2006/relationships/slideLayout" Target="../slideLayouts/slideLayout19.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9.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9.xml"/></Relationships>
</file>

<file path=ppt/slides/_rels/slide41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35.xml"/><Relationship Id="rId1" Type="http://schemas.openxmlformats.org/officeDocument/2006/relationships/slideLayout" Target="../slideLayouts/slideLayout19.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1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36.xml"/><Relationship Id="rId1" Type="http://schemas.openxmlformats.org/officeDocument/2006/relationships/slideLayout" Target="../slideLayouts/slideLayout19.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19.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9.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9.xml"/></Relationships>
</file>

<file path=ppt/slides/_rels/slide423.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40.xml"/><Relationship Id="rId1" Type="http://schemas.openxmlformats.org/officeDocument/2006/relationships/slideLayout" Target="../slideLayouts/slideLayout19.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1.xml"/><Relationship Id="rId1" Type="http://schemas.openxmlformats.org/officeDocument/2006/relationships/slideLayout" Target="../slideLayouts/slideLayout19.xml"/></Relationships>
</file>

<file path=ppt/slides/_rels/slide425.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42.xml"/><Relationship Id="rId1" Type="http://schemas.openxmlformats.org/officeDocument/2006/relationships/slideLayout" Target="../slideLayouts/slideLayout19.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26.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43.xml"/><Relationship Id="rId1" Type="http://schemas.openxmlformats.org/officeDocument/2006/relationships/slideLayout" Target="../slideLayouts/slideLayout19.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427.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44.xml"/><Relationship Id="rId1" Type="http://schemas.openxmlformats.org/officeDocument/2006/relationships/slideLayout" Target="../slideLayouts/slideLayout19.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28.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45.xml"/><Relationship Id="rId1" Type="http://schemas.openxmlformats.org/officeDocument/2006/relationships/slideLayout" Target="../slideLayouts/slideLayout19.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429.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46.xml"/><Relationship Id="rId1" Type="http://schemas.openxmlformats.org/officeDocument/2006/relationships/slideLayout" Target="../slideLayouts/slideLayout19.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9.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9.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9.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9.xml"/></Relationships>
</file>

<file path=ppt/slides/_rels/slide434.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151.xml"/><Relationship Id="rId1" Type="http://schemas.openxmlformats.org/officeDocument/2006/relationships/slideLayout" Target="../slideLayouts/slideLayout19.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35.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152.xml"/><Relationship Id="rId1" Type="http://schemas.openxmlformats.org/officeDocument/2006/relationships/slideLayout" Target="../slideLayouts/slideLayout19.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9.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9.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9.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9.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9.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9.xml"/></Relationships>
</file>

<file path=ppt/slides/_rels/slide444.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160.xml"/><Relationship Id="rId1" Type="http://schemas.openxmlformats.org/officeDocument/2006/relationships/slideLayout" Target="../slideLayouts/slideLayout19.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9.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9.xml"/></Relationships>
</file>

<file path=ppt/slides/_rels/slide4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3.xml"/><Relationship Id="rId1" Type="http://schemas.openxmlformats.org/officeDocument/2006/relationships/slideLayout" Target="../slideLayouts/slideLayout19.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9.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9.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9.xml"/></Relationships>
</file>

<file path=ppt/slides/_rels/slide452.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68.xml"/><Relationship Id="rId1" Type="http://schemas.openxmlformats.org/officeDocument/2006/relationships/slideLayout" Target="../slideLayouts/slideLayout19.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53.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169.xml"/><Relationship Id="rId1" Type="http://schemas.openxmlformats.org/officeDocument/2006/relationships/slideLayout" Target="../slideLayouts/slideLayout19.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54.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70.xml"/><Relationship Id="rId1" Type="http://schemas.openxmlformats.org/officeDocument/2006/relationships/slideLayout" Target="../slideLayouts/slideLayout19.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55.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71.xml"/><Relationship Id="rId1" Type="http://schemas.openxmlformats.org/officeDocument/2006/relationships/slideLayout" Target="../slideLayouts/slideLayout19.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56.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72.xml"/><Relationship Id="rId1" Type="http://schemas.openxmlformats.org/officeDocument/2006/relationships/slideLayout" Target="../slideLayouts/slideLayout19.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9.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9.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9.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9.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9.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9.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9.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9.xml"/></Relationships>
</file>

<file path=ppt/slides/_rels/slide466.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82.xml"/><Relationship Id="rId1" Type="http://schemas.openxmlformats.org/officeDocument/2006/relationships/slideLayout" Target="../slideLayouts/slideLayout19.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9.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9.xml"/></Relationships>
</file>

<file path=ppt/slides/_rels/slide4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9.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9.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9.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9.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9.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9.xml"/></Relationships>
</file>

<file path=ppt/slides/_rels/slide476.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92.xml"/><Relationship Id="rId1" Type="http://schemas.openxmlformats.org/officeDocument/2006/relationships/slideLayout" Target="../slideLayouts/slideLayout19.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9.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9.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9.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9.xml"/></Relationships>
</file>

<file path=ppt/slides/_rels/slide482.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198.xml"/><Relationship Id="rId1" Type="http://schemas.openxmlformats.org/officeDocument/2006/relationships/slideLayout" Target="../slideLayouts/slideLayout19.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9.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9.xml"/></Relationships>
</file>

<file path=ppt/slides/_rels/slide485.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201.xml"/><Relationship Id="rId1" Type="http://schemas.openxmlformats.org/officeDocument/2006/relationships/slideLayout" Target="../slideLayouts/slideLayout19.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9.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9.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9.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5.xml"/><Relationship Id="rId1" Type="http://schemas.openxmlformats.org/officeDocument/2006/relationships/slideLayout" Target="../slideLayouts/slideLayout19.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9.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9.xml"/></Relationships>
</file>

<file path=ppt/slides/_rels/slide493.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208.xml"/><Relationship Id="rId1" Type="http://schemas.openxmlformats.org/officeDocument/2006/relationships/slideLayout" Target="../slideLayouts/slideLayout19.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494.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209.xml"/><Relationship Id="rId1" Type="http://schemas.openxmlformats.org/officeDocument/2006/relationships/slideLayout" Target="../slideLayouts/slideLayout19.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495.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210.xml"/><Relationship Id="rId1" Type="http://schemas.openxmlformats.org/officeDocument/2006/relationships/slideLayout" Target="../slideLayouts/slideLayout19.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496.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211.xml"/><Relationship Id="rId1" Type="http://schemas.openxmlformats.org/officeDocument/2006/relationships/slideLayout" Target="../slideLayouts/slideLayout19.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9.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9.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215.xml"/><Relationship Id="rId1" Type="http://schemas.openxmlformats.org/officeDocument/2006/relationships/slideLayout" Target="../slideLayouts/slideLayout19.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9.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9.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9.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9.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9.xml"/></Relationships>
</file>

<file path=ppt/slides/_rels/slide506.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221.xml"/><Relationship Id="rId1" Type="http://schemas.openxmlformats.org/officeDocument/2006/relationships/slideLayout" Target="../slideLayouts/slideLayout19.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07.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222.xml"/><Relationship Id="rId1" Type="http://schemas.openxmlformats.org/officeDocument/2006/relationships/slideLayout" Target="../slideLayouts/slideLayout19.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08.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223.xml"/><Relationship Id="rId1" Type="http://schemas.openxmlformats.org/officeDocument/2006/relationships/slideLayout" Target="../slideLayouts/slideLayout19.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9.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9.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9.xml"/></Relationships>
</file>

<file path=ppt/slides/_rels/slide5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8.xml"/><Relationship Id="rId1" Type="http://schemas.openxmlformats.org/officeDocument/2006/relationships/slideLayout" Target="../slideLayouts/slideLayout19.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9.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9.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9.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9.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9.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235.xml"/><Relationship Id="rId1" Type="http://schemas.openxmlformats.org/officeDocument/2006/relationships/slideLayout" Target="../slideLayouts/slideLayout19.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9.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9.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9.xml"/></Relationships>
</file>

<file path=ppt/slides/_rels/slide524.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239.xml"/><Relationship Id="rId1" Type="http://schemas.openxmlformats.org/officeDocument/2006/relationships/slideLayout" Target="../slideLayouts/slideLayout19.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25.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240.xml"/><Relationship Id="rId1" Type="http://schemas.openxmlformats.org/officeDocument/2006/relationships/slideLayout" Target="../slideLayouts/slideLayout19.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9.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9.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9.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9.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9.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9.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9.xml"/></Relationships>
</file>

<file path=ppt/slides/_rels/slide534.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249.xml"/><Relationship Id="rId1" Type="http://schemas.openxmlformats.org/officeDocument/2006/relationships/slideLayout" Target="../slideLayouts/slideLayout19.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535.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250.xml"/><Relationship Id="rId1" Type="http://schemas.openxmlformats.org/officeDocument/2006/relationships/slideLayout" Target="../slideLayouts/slideLayout19.xml"/></Relationships>
</file>

<file path=ppt/slides/_rels/slide536.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251.xml"/><Relationship Id="rId1" Type="http://schemas.openxmlformats.org/officeDocument/2006/relationships/slideLayout" Target="../slideLayouts/slideLayout19.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9.xml"/></Relationships>
</file>

<file path=ppt/slides/_rels/slide538.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253.xml"/><Relationship Id="rId1" Type="http://schemas.openxmlformats.org/officeDocument/2006/relationships/slideLayout" Target="../slideLayouts/slideLayout19.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9.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9.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9.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9.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9.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9.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9.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9.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1.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14.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9.xml"/></Relationships>
</file>

<file path=ppt/slides/_rels/slide558.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267.xml"/><Relationship Id="rId1" Type="http://schemas.openxmlformats.org/officeDocument/2006/relationships/slideLayout" Target="../slideLayouts/slideLayout19.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559.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268.xml"/><Relationship Id="rId1" Type="http://schemas.openxmlformats.org/officeDocument/2006/relationships/slideLayout" Target="../slideLayouts/slideLayout19.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9.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6.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270.xml"/><Relationship Id="rId1" Type="http://schemas.openxmlformats.org/officeDocument/2006/relationships/slideLayout" Target="../slideLayouts/slideLayout19.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567.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271.xml"/><Relationship Id="rId1" Type="http://schemas.openxmlformats.org/officeDocument/2006/relationships/slideLayout" Target="../slideLayouts/slideLayout19.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9.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9.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9.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9.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9.xml"/></Relationships>
</file>

<file path=ppt/slides/_rels/slide574.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278.xml"/><Relationship Id="rId1" Type="http://schemas.openxmlformats.org/officeDocument/2006/relationships/slideLayout" Target="../slideLayouts/slideLayout19.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575.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279.xml"/><Relationship Id="rId1" Type="http://schemas.openxmlformats.org/officeDocument/2006/relationships/slideLayout" Target="../slideLayouts/slideLayout19.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9.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9.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9.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9.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9.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9.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287.xml"/><Relationship Id="rId1" Type="http://schemas.openxmlformats.org/officeDocument/2006/relationships/slideLayout" Target="../slideLayouts/slideLayout19.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585.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288.xml"/><Relationship Id="rId1" Type="http://schemas.openxmlformats.org/officeDocument/2006/relationships/slideLayout" Target="../slideLayouts/slideLayout19.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586.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289.xml"/><Relationship Id="rId1" Type="http://schemas.openxmlformats.org/officeDocument/2006/relationships/slideLayout" Target="../slideLayouts/slideLayout19.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587.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290.xml"/><Relationship Id="rId1" Type="http://schemas.openxmlformats.org/officeDocument/2006/relationships/slideLayout" Target="../slideLayouts/slideLayout19.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9.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3.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3.xml"/></Relationships>
</file>

<file path=ppt/slides/_rels/slide59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96.xml"/><Relationship Id="rId1" Type="http://schemas.openxmlformats.org/officeDocument/2006/relationships/slideLayout" Target="../slideLayouts/slideLayout13.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0.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9.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9.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9.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9.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9.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9.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9.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9.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9.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9.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9.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9.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9.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9.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9.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9.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9.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9.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9.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9.xml"/></Relationships>
</file>

<file path=ppt/slides/_rels/slide623.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320.xml"/><Relationship Id="rId1" Type="http://schemas.openxmlformats.org/officeDocument/2006/relationships/slideLayout" Target="../slideLayouts/slideLayout19.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624.xml.rels><?xml version="1.0" encoding="UTF-8" standalone="yes"?>
<Relationships xmlns="http://schemas.openxmlformats.org/package/2006/relationships"><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321.xml"/><Relationship Id="rId1" Type="http://schemas.openxmlformats.org/officeDocument/2006/relationships/slideLayout" Target="../slideLayouts/slideLayout19.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625.xml.rels><?xml version="1.0" encoding="UTF-8" standalone="yes"?>
<Relationships xmlns="http://schemas.openxmlformats.org/package/2006/relationships"><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322.xml"/><Relationship Id="rId1" Type="http://schemas.openxmlformats.org/officeDocument/2006/relationships/slideLayout" Target="../slideLayouts/slideLayout19.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9.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9.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9.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9.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2.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7.xml"/><Relationship Id="rId1" Type="http://schemas.openxmlformats.org/officeDocument/2006/relationships/tags" Target="../tags/tag6.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7.xml"/><Relationship Id="rId1" Type="http://schemas.openxmlformats.org/officeDocument/2006/relationships/tags" Target="../tags/tag7.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7.xml"/><Relationship Id="rId1" Type="http://schemas.openxmlformats.org/officeDocument/2006/relationships/tags" Target="../tags/tag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7.xml"/><Relationship Id="rId1" Type="http://schemas.openxmlformats.org/officeDocument/2006/relationships/tags" Target="../tags/tag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7.xml"/><Relationship Id="rId1" Type="http://schemas.openxmlformats.org/officeDocument/2006/relationships/tags" Target="../tags/tag10.xml"/><Relationship Id="rId4" Type="http://schemas.openxmlformats.org/officeDocument/2006/relationships/image" Target="../media/image21.png"/></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7.xml"/><Relationship Id="rId1" Type="http://schemas.openxmlformats.org/officeDocument/2006/relationships/tags" Target="../tags/tag11.xml"/></Relationships>
</file>

<file path=ppt/slides/_rels/slide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7.xml"/><Relationship Id="rId1" Type="http://schemas.openxmlformats.org/officeDocument/2006/relationships/tags" Target="../tags/tag12.xml"/></Relationships>
</file>

<file path=ppt/slides/_rels/slide9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7.xml"/><Relationship Id="rId1" Type="http://schemas.openxmlformats.org/officeDocument/2006/relationships/tags" Target="../tags/tag13.xml"/></Relationships>
</file>

<file path=ppt/slides/_rels/slide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7.xml"/><Relationship Id="rId1" Type="http://schemas.openxmlformats.org/officeDocument/2006/relationships/tags" Target="../tags/tag14.xml"/></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7FB3-462D-2742-BF57-4EB336935D7B}"/>
              </a:ext>
            </a:extLst>
          </p:cNvPr>
          <p:cNvSpPr txBox="1"/>
          <p:nvPr/>
        </p:nvSpPr>
        <p:spPr>
          <a:xfrm>
            <a:off x="432435" y="354330"/>
            <a:ext cx="10837545" cy="6263640"/>
          </a:xfrm>
          <a:prstGeom prst="rect">
            <a:avLst/>
          </a:prstGeom>
          <a:noFill/>
          <a:ln w="38100">
            <a:noFill/>
            <a:miter lim="800000"/>
          </a:ln>
          <a:effectLst>
            <a:outerShdw dist="88900" dir="10200000" algn="ctr" rotWithShape="0">
              <a:schemeClr val="accent1"/>
            </a:outerShdw>
          </a:effectLst>
        </p:spPr>
        <p:txBody>
          <a:bodyPr wrap="square" rtlCol="0">
            <a:spAutoFit/>
          </a:bodyPr>
          <a:lstStyle/>
          <a:p>
            <a:endParaRPr lang="en-US"/>
          </a:p>
        </p:txBody>
      </p:sp>
      <p:sp>
        <p:nvSpPr>
          <p:cNvPr id="4" name="Title 1">
            <a:extLst>
              <a:ext uri="{FF2B5EF4-FFF2-40B4-BE49-F238E27FC236}">
                <a16:creationId xmlns:a16="http://schemas.microsoft.com/office/drawing/2014/main" id="{FDB35693-C929-1847-B2CC-45DB4E5A0FE1}"/>
              </a:ext>
            </a:extLst>
          </p:cNvPr>
          <p:cNvSpPr txBox="1">
            <a:spLocks/>
          </p:cNvSpPr>
          <p:nvPr/>
        </p:nvSpPr>
        <p:spPr>
          <a:xfrm>
            <a:off x="0" y="0"/>
            <a:ext cx="12192000" cy="41033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3200" b="1">
                <a:latin typeface="Helvetica Neue" panose="02000503000000020004" pitchFamily="2" charset="0"/>
                <a:ea typeface="Helvetica Neue" panose="02000503000000020004" pitchFamily="2" charset="0"/>
                <a:cs typeface="Helvetica Neue" panose="02000503000000020004" pitchFamily="2" charset="0"/>
              </a:rPr>
            </a:b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4100">
                <a:latin typeface="Helvetica Neue" panose="02000503000000020004" pitchFamily="2" charset="0"/>
                <a:ea typeface="Helvetica Neue" panose="02000503000000020004" pitchFamily="2" charset="0"/>
                <a:cs typeface="Helvetica Neue" panose="02000503000000020004" pitchFamily="2" charset="0"/>
              </a:rPr>
              <a:t>Financial Literacy</a:t>
            </a:r>
          </a:p>
          <a:p>
            <a:pPr algn="ctr"/>
            <a:endParaRPr lang="en-US" sz="32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3100">
                <a:latin typeface="Helvetica Neue" panose="02000503000000020004" pitchFamily="2" charset="0"/>
                <a:ea typeface="Helvetica Neue" panose="02000503000000020004" pitchFamily="2" charset="0"/>
                <a:cs typeface="Helvetica Neue" panose="02000503000000020004" pitchFamily="2" charset="0"/>
              </a:rPr>
              <a:t>ECO 330T </a:t>
            </a:r>
          </a:p>
          <a:p>
            <a:pPr algn="ctr"/>
            <a:endParaRPr lang="en-US" sz="310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280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28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4000">
                <a:latin typeface="Helvetica Neue" panose="02000503000000020004" pitchFamily="2" charset="0"/>
                <a:ea typeface="Helvetica Neue" panose="02000503000000020004" pitchFamily="2" charset="0"/>
                <a:cs typeface="Helvetica Neue" panose="02000503000000020004" pitchFamily="2" charset="0"/>
              </a:rPr>
              <a:t>Part One</a:t>
            </a:r>
            <a:br>
              <a:rPr lang="en-US" sz="28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68495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AC3F41F-0B69-4B2C-B738-3A11E4CF5225}"/>
              </a:ext>
            </a:extLst>
          </p:cNvPr>
          <p:cNvGraphicFramePr>
            <a:graphicFrameLocks/>
          </p:cNvGraphicFramePr>
          <p:nvPr/>
        </p:nvGraphicFramePr>
        <p:xfrm>
          <a:off x="1981200" y="1699869"/>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325A9ADF-99BB-A044-9138-69D2B97A1A1B}"/>
              </a:ext>
            </a:extLst>
          </p:cNvPr>
          <p:cNvSpPr txBox="1">
            <a:spLocks/>
          </p:cNvSpPr>
          <p:nvPr/>
        </p:nvSpPr>
        <p:spPr>
          <a:xfrm>
            <a:off x="1005968" y="620540"/>
            <a:ext cx="9284842" cy="695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a:ea typeface="Roboto" charset="0"/>
                <a:cs typeface="Roboto" charset="0"/>
              </a:rPr>
              <a:t>The Planning Process</a:t>
            </a:r>
          </a:p>
        </p:txBody>
      </p:sp>
    </p:spTree>
    <p:extLst>
      <p:ext uri="{BB962C8B-B14F-4D97-AF65-F5344CB8AC3E}">
        <p14:creationId xmlns:p14="http://schemas.microsoft.com/office/powerpoint/2010/main" val="4080194272"/>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676873" y="573262"/>
            <a:ext cx="11241915" cy="698330"/>
          </a:xfrm>
        </p:spPr>
        <p:txBody>
          <a:bodyPr/>
          <a:lstStyle/>
          <a:p>
            <a:pPr algn="l"/>
            <a:r>
              <a:rPr lang="en-US" sz="3200" b="1">
                <a:latin typeface="Helvetica" pitchFamily="2" charset="0"/>
              </a:rPr>
              <a:t>Annuities Over Time</a:t>
            </a:r>
            <a:endParaRPr lang="en-US" sz="3200" b="1" noProof="0">
              <a:latin typeface="Helvetica" pitchFamily="2" charset="0"/>
            </a:endParaRPr>
          </a:p>
        </p:txBody>
      </p:sp>
      <p:pic>
        <p:nvPicPr>
          <p:cNvPr id="3" name="Content Placeholder 2" descr="10/25/perpetuity Annuity&#10;&#10;Graphic showing the data for N, I/YR, PMT, FV and PV for 10, 25 and perpetuity annuities.">
            <a:extLst>
              <a:ext uri="{FF2B5EF4-FFF2-40B4-BE49-F238E27FC236}">
                <a16:creationId xmlns:a16="http://schemas.microsoft.com/office/drawing/2014/main" id="{A0CFDB42-F9B8-4096-AF6F-D1481CA6C542}"/>
              </a:ext>
            </a:extLst>
          </p:cNvPr>
          <p:cNvPicPr>
            <a:picLocks noGrp="1" noChangeAspect="1"/>
          </p:cNvPicPr>
          <p:nvPr>
            <p:ph idx="1"/>
          </p:nvPr>
        </p:nvPicPr>
        <p:blipFill>
          <a:blip r:embed="rId3"/>
          <a:stretch>
            <a:fillRect/>
          </a:stretch>
        </p:blipFill>
        <p:spPr>
          <a:xfrm>
            <a:off x="2264826" y="1901707"/>
            <a:ext cx="7662349" cy="4297680"/>
          </a:xfrm>
          <a:prstGeom prst="rect">
            <a:avLst/>
          </a:prstGeom>
        </p:spPr>
      </p:pic>
      <p:cxnSp>
        <p:nvCxnSpPr>
          <p:cNvPr id="4" name="Straight Arrow Connector 3">
            <a:extLst>
              <a:ext uri="{FF2B5EF4-FFF2-40B4-BE49-F238E27FC236}">
                <a16:creationId xmlns:a16="http://schemas.microsoft.com/office/drawing/2014/main" id="{C056EE1C-CCEA-3144-93FD-C5BBBF0873CF}"/>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888621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676874" y="558974"/>
            <a:ext cx="11241915" cy="611902"/>
          </a:xfrm>
        </p:spPr>
        <p:txBody>
          <a:bodyPr/>
          <a:lstStyle/>
          <a:p>
            <a:pPr algn="l"/>
            <a:r>
              <a:rPr lang="en-US" sz="3200" b="1">
                <a:latin typeface="Helvetica" pitchFamily="2" charset="0"/>
              </a:rPr>
              <a:t>The Power of Compound Interest</a:t>
            </a:r>
            <a:endParaRPr lang="en-US" sz="3200" b="1" noProof="0">
              <a:latin typeface="Helvetica"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476842" y="1633298"/>
            <a:ext cx="11241915" cy="1737360"/>
          </a:xfrm>
        </p:spPr>
        <p:txBody>
          <a:bodyPr>
            <a:normAutofit/>
          </a:bodyPr>
          <a:lstStyle/>
          <a:p>
            <a:pPr algn="l">
              <a:spcBef>
                <a:spcPts val="1200"/>
              </a:spcBef>
              <a:spcAft>
                <a:spcPts val="1200"/>
              </a:spcAft>
              <a:buClr>
                <a:srgbClr val="000000"/>
              </a:buClr>
              <a:defRPr/>
            </a:pPr>
            <a:r>
              <a:rPr lang="en-US" sz="2400">
                <a:latin typeface="Helvetica" pitchFamily="2" charset="0"/>
              </a:rPr>
              <a:t>A 20-year-old student wants to save $5 a day for her retirement.  Every day she places $5 in a drawer.  At the end of the year, she invests the accumulated savings ($1,825) in a brokerage account with an expected annual return of 8%.</a:t>
            </a:r>
            <a:endParaRPr lang="en-US" sz="2400" noProof="0">
              <a:latin typeface="Helvetica" pitchFamily="2" charset="0"/>
            </a:endParaRPr>
          </a:p>
        </p:txBody>
      </p:sp>
      <p:pic>
        <p:nvPicPr>
          <p:cNvPr id="10" name="Picture 3" descr="The Power of Compound Interest&#10;&#10;Example illustrating compound interest: How much money will she have when she is 65 years old?">
            <a:extLst>
              <a:ext uri="{FF2B5EF4-FFF2-40B4-BE49-F238E27FC236}">
                <a16:creationId xmlns:a16="http://schemas.microsoft.com/office/drawing/2014/main" id="{49B071F9-A9A3-4CE9-A2D2-5005E3BBDA08}"/>
              </a:ext>
            </a:extLst>
          </p:cNvPr>
          <p:cNvPicPr>
            <a:picLocks noGrp="1" noChangeAspect="1"/>
          </p:cNvPicPr>
          <p:nvPr>
            <p:ph idx="11"/>
          </p:nvPr>
        </p:nvPicPr>
        <p:blipFill>
          <a:blip r:embed="rId3"/>
          <a:stretch>
            <a:fillRect/>
          </a:stretch>
        </p:blipFill>
        <p:spPr>
          <a:xfrm>
            <a:off x="1033691" y="3371361"/>
            <a:ext cx="10124619" cy="1737360"/>
          </a:xfrm>
          <a:prstGeom prst="rect">
            <a:avLst/>
          </a:prstGeom>
        </p:spPr>
      </p:pic>
      <p:cxnSp>
        <p:nvCxnSpPr>
          <p:cNvPr id="5" name="Straight Arrow Connector 4">
            <a:extLst>
              <a:ext uri="{FF2B5EF4-FFF2-40B4-BE49-F238E27FC236}">
                <a16:creationId xmlns:a16="http://schemas.microsoft.com/office/drawing/2014/main" id="{51553D6B-02E2-DF49-BFBB-25ED9559F4E4}"/>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734271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p:txBody>
          <a:bodyPr/>
          <a:lstStyle/>
          <a:p>
            <a:pPr algn="l"/>
            <a:r>
              <a:rPr lang="en-US" sz="3200" b="1">
                <a:latin typeface="Helvetica" pitchFamily="2" charset="0"/>
              </a:rPr>
              <a:t>Solving</a:t>
            </a:r>
            <a:endParaRPr lang="en-US" sz="3200" b="1" noProof="0">
              <a:latin typeface="Helvetica" pitchFamily="2" charset="0"/>
            </a:endParaRP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734026" y="1589154"/>
            <a:ext cx="11100867" cy="5111684"/>
          </a:xfrm>
        </p:spPr>
        <p:txBody>
          <a:bodyPr/>
          <a:lstStyle/>
          <a:p>
            <a:pPr marL="365760" indent="-365760" algn="l">
              <a:spcBef>
                <a:spcPts val="600"/>
              </a:spcBef>
              <a:spcAft>
                <a:spcPts val="600"/>
              </a:spcAft>
              <a:buClr>
                <a:srgbClr val="000000"/>
              </a:buClr>
              <a:buFont typeface="Arial" panose="020B0604020202020204" pitchFamily="34" charset="0"/>
              <a:buChar char="•"/>
              <a:defRPr/>
            </a:pPr>
            <a:r>
              <a:rPr lang="en-US"/>
              <a:t>If she begins saving today, how much will she have when she is 65?</a:t>
            </a:r>
          </a:p>
          <a:p>
            <a:pPr marL="640080" lvl="1" indent="-320040">
              <a:spcBef>
                <a:spcPts val="600"/>
              </a:spcBef>
              <a:spcAft>
                <a:spcPts val="600"/>
              </a:spcAft>
              <a:buClr>
                <a:srgbClr val="000000"/>
              </a:buClr>
              <a:buFont typeface="Arial" panose="020B0604020202020204" pitchFamily="34" charset="0"/>
              <a:buChar char="•"/>
              <a:defRPr/>
            </a:pPr>
            <a:r>
              <a:rPr lang="en-US" sz="2000">
                <a:solidFill>
                  <a:schemeClr val="tx1">
                    <a:lumMod val="50000"/>
                  </a:schemeClr>
                </a:solidFill>
              </a:rPr>
              <a:t>If she sticks to her plan, she will have $705,373 when she is 65</a:t>
            </a:r>
          </a:p>
          <a:p>
            <a:pPr indent="-365760" algn="l">
              <a:spcBef>
                <a:spcPts val="600"/>
              </a:spcBef>
              <a:spcAft>
                <a:spcPts val="600"/>
              </a:spcAft>
              <a:buClr>
                <a:srgbClr val="000000"/>
              </a:buClr>
              <a:buFont typeface="Arial" panose="020B0604020202020204" pitchFamily="34" charset="0"/>
              <a:buChar char="•"/>
              <a:defRPr/>
            </a:pPr>
            <a:r>
              <a:rPr lang="en-US" sz="2000">
                <a:solidFill>
                  <a:schemeClr val="tx1">
                    <a:lumMod val="50000"/>
                  </a:schemeClr>
                </a:solidFill>
              </a:rPr>
              <a:t>$5/day x 365 days/year = $1,825</a:t>
            </a:r>
          </a:p>
          <a:p>
            <a:pPr indent="-365760" algn="l">
              <a:spcBef>
                <a:spcPts val="600"/>
              </a:spcBef>
              <a:spcAft>
                <a:spcPts val="600"/>
              </a:spcAft>
              <a:buClr>
                <a:srgbClr val="000000"/>
              </a:buClr>
              <a:buFont typeface="Arial" panose="020B0604020202020204" pitchFamily="34" charset="0"/>
              <a:buChar char="•"/>
              <a:defRPr/>
            </a:pPr>
            <a:r>
              <a:rPr lang="en-US" sz="2000">
                <a:solidFill>
                  <a:schemeClr val="tx1">
                    <a:lumMod val="50000"/>
                  </a:schemeClr>
                </a:solidFill>
              </a:rPr>
              <a:t>She started when she was 20, and she will retire when she is 65 = 45 years</a:t>
            </a:r>
          </a:p>
          <a:p>
            <a:pPr indent="-365760" algn="l">
              <a:spcBef>
                <a:spcPts val="600"/>
              </a:spcBef>
              <a:spcAft>
                <a:spcPts val="600"/>
              </a:spcAft>
              <a:buClr>
                <a:srgbClr val="000000"/>
              </a:buClr>
              <a:buFont typeface="Arial" panose="020B0604020202020204" pitchFamily="34" charset="0"/>
              <a:buChar char="•"/>
              <a:defRPr/>
            </a:pPr>
            <a:r>
              <a:rPr lang="en-US" sz="2000">
                <a:solidFill>
                  <a:schemeClr val="tx1">
                    <a:lumMod val="50000"/>
                  </a:schemeClr>
                </a:solidFill>
              </a:rPr>
              <a:t>She takes her savings each end of year and invests (it’s an ordinary or deferred annuity)</a:t>
            </a:r>
          </a:p>
          <a:p>
            <a:pPr indent="-365760" algn="l">
              <a:spcBef>
                <a:spcPts val="600"/>
              </a:spcBef>
              <a:spcAft>
                <a:spcPts val="600"/>
              </a:spcAft>
              <a:buClr>
                <a:srgbClr val="000000"/>
              </a:buClr>
              <a:buFont typeface="Arial" panose="020B0604020202020204" pitchFamily="34" charset="0"/>
              <a:buChar char="•"/>
              <a:defRPr/>
            </a:pPr>
            <a:endParaRPr lang="en-US" sz="2000">
              <a:solidFill>
                <a:schemeClr val="tx1">
                  <a:lumMod val="50000"/>
                </a:schemeClr>
              </a:solidFill>
            </a:endParaRPr>
          </a:p>
          <a:p>
            <a:pPr indent="-365760" algn="l">
              <a:spcBef>
                <a:spcPts val="600"/>
              </a:spcBef>
              <a:spcAft>
                <a:spcPts val="600"/>
              </a:spcAft>
              <a:buClr>
                <a:srgbClr val="000000"/>
              </a:buClr>
              <a:buFont typeface="Arial" panose="020B0604020202020204" pitchFamily="34" charset="0"/>
              <a:buChar char="•"/>
              <a:defRPr/>
            </a:pPr>
            <a:endParaRPr lang="en-US" sz="2000">
              <a:solidFill>
                <a:schemeClr val="tx1">
                  <a:lumMod val="50000"/>
                </a:schemeClr>
              </a:solidFill>
            </a:endParaRPr>
          </a:p>
        </p:txBody>
      </p:sp>
      <p:cxnSp>
        <p:nvCxnSpPr>
          <p:cNvPr id="6" name="Straight Arrow Connector 5">
            <a:extLst>
              <a:ext uri="{FF2B5EF4-FFF2-40B4-BE49-F238E27FC236}">
                <a16:creationId xmlns:a16="http://schemas.microsoft.com/office/drawing/2014/main" id="{BB0498EC-7D15-0F4B-A492-811AD89F2EEF}"/>
              </a:ext>
            </a:extLst>
          </p:cNvPr>
          <p:cNvCxnSpPr>
            <a:cxnSpLocks/>
          </p:cNvCxnSpPr>
          <p:nvPr/>
        </p:nvCxnSpPr>
        <p:spPr>
          <a:xfrm>
            <a:off x="721519" y="1314451"/>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6F95C8A-3D23-7042-BAFF-C13862DD0C8F}"/>
              </a:ext>
            </a:extLst>
          </p:cNvPr>
          <p:cNvPicPr>
            <a:picLocks noChangeAspect="1"/>
          </p:cNvPicPr>
          <p:nvPr/>
        </p:nvPicPr>
        <p:blipFill rotWithShape="1">
          <a:blip r:embed="rId3"/>
          <a:srcRect l="7421" t="34879" r="60805"/>
          <a:stretch/>
        </p:blipFill>
        <p:spPr>
          <a:xfrm>
            <a:off x="876613" y="4144996"/>
            <a:ext cx="1985963" cy="723679"/>
          </a:xfrm>
          <a:prstGeom prst="rect">
            <a:avLst/>
          </a:prstGeom>
        </p:spPr>
      </p:pic>
      <p:sp>
        <p:nvSpPr>
          <p:cNvPr id="8" name="TextBox 7">
            <a:extLst>
              <a:ext uri="{FF2B5EF4-FFF2-40B4-BE49-F238E27FC236}">
                <a16:creationId xmlns:a16="http://schemas.microsoft.com/office/drawing/2014/main" id="{25A91D00-55A5-814C-8804-805E4E2314AB}"/>
              </a:ext>
            </a:extLst>
          </p:cNvPr>
          <p:cNvSpPr txBox="1"/>
          <p:nvPr/>
        </p:nvSpPr>
        <p:spPr>
          <a:xfrm>
            <a:off x="3362361" y="4302164"/>
            <a:ext cx="914400" cy="369332"/>
          </a:xfrm>
          <a:prstGeom prst="rect">
            <a:avLst/>
          </a:prstGeom>
          <a:noFill/>
        </p:spPr>
        <p:txBody>
          <a:bodyPr wrap="square" rtlCol="0">
            <a:spAutoFit/>
          </a:bodyPr>
          <a:lstStyle/>
          <a:p>
            <a:r>
              <a:rPr lang="en-US"/>
              <a:t>= 1825</a:t>
            </a:r>
          </a:p>
        </p:txBody>
      </p:sp>
      <p:sp>
        <p:nvSpPr>
          <p:cNvPr id="13" name="Left Bracket 12">
            <a:extLst>
              <a:ext uri="{FF2B5EF4-FFF2-40B4-BE49-F238E27FC236}">
                <a16:creationId xmlns:a16="http://schemas.microsoft.com/office/drawing/2014/main" id="{43D4C17D-0BC5-F04B-A627-2D3C3F2AB22F}"/>
              </a:ext>
            </a:extLst>
          </p:cNvPr>
          <p:cNvSpPr/>
          <p:nvPr/>
        </p:nvSpPr>
        <p:spPr>
          <a:xfrm rot="10800000" flipH="1">
            <a:off x="4125188" y="4059533"/>
            <a:ext cx="45719" cy="87788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C299C481-BB3E-3F4E-8A37-F9D380E35B73}"/>
              </a:ext>
            </a:extLst>
          </p:cNvPr>
          <p:cNvSpPr/>
          <p:nvPr/>
        </p:nvSpPr>
        <p:spPr>
          <a:xfrm flipH="1">
            <a:off x="5397809" y="4067891"/>
            <a:ext cx="45719" cy="87788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2A3A811-0A50-1F46-B3F7-59AB47226C6B}"/>
              </a:ext>
            </a:extLst>
          </p:cNvPr>
          <p:cNvSpPr txBox="1"/>
          <p:nvPr/>
        </p:nvSpPr>
        <p:spPr>
          <a:xfrm>
            <a:off x="4236235" y="4086215"/>
            <a:ext cx="1207293" cy="369332"/>
          </a:xfrm>
          <a:prstGeom prst="rect">
            <a:avLst/>
          </a:prstGeom>
          <a:noFill/>
        </p:spPr>
        <p:txBody>
          <a:bodyPr wrap="square" rtlCol="0">
            <a:spAutoFit/>
          </a:bodyPr>
          <a:lstStyle/>
          <a:p>
            <a:r>
              <a:rPr lang="en-US"/>
              <a:t>(1+.08)</a:t>
            </a:r>
            <a:r>
              <a:rPr lang="en-US" baseline="30000"/>
              <a:t>45</a:t>
            </a:r>
            <a:r>
              <a:rPr lang="en-US"/>
              <a:t>-1</a:t>
            </a:r>
            <a:endParaRPr lang="en-US" baseline="30000"/>
          </a:p>
        </p:txBody>
      </p:sp>
      <p:sp>
        <p:nvSpPr>
          <p:cNvPr id="15" name="TextBox 14">
            <a:extLst>
              <a:ext uri="{FF2B5EF4-FFF2-40B4-BE49-F238E27FC236}">
                <a16:creationId xmlns:a16="http://schemas.microsoft.com/office/drawing/2014/main" id="{9EAF884C-8153-C247-A24F-C45DCC6CADBA}"/>
              </a:ext>
            </a:extLst>
          </p:cNvPr>
          <p:cNvSpPr txBox="1"/>
          <p:nvPr/>
        </p:nvSpPr>
        <p:spPr>
          <a:xfrm>
            <a:off x="4281942" y="4455547"/>
            <a:ext cx="914400" cy="369332"/>
          </a:xfrm>
          <a:prstGeom prst="rect">
            <a:avLst/>
          </a:prstGeom>
          <a:noFill/>
        </p:spPr>
        <p:txBody>
          <a:bodyPr wrap="square" rtlCol="0">
            <a:spAutoFit/>
          </a:bodyPr>
          <a:lstStyle/>
          <a:p>
            <a:pPr algn="ctr"/>
            <a:r>
              <a:rPr lang="en-US"/>
              <a:t>.08</a:t>
            </a:r>
          </a:p>
        </p:txBody>
      </p:sp>
      <p:cxnSp>
        <p:nvCxnSpPr>
          <p:cNvPr id="17" name="Straight Arrow Connector 16">
            <a:extLst>
              <a:ext uri="{FF2B5EF4-FFF2-40B4-BE49-F238E27FC236}">
                <a16:creationId xmlns:a16="http://schemas.microsoft.com/office/drawing/2014/main" id="{364965ED-9B13-004F-A66B-D2A1B4CB556B}"/>
              </a:ext>
            </a:extLst>
          </p:cNvPr>
          <p:cNvCxnSpPr>
            <a:cxnSpLocks/>
          </p:cNvCxnSpPr>
          <p:nvPr/>
        </p:nvCxnSpPr>
        <p:spPr>
          <a:xfrm>
            <a:off x="4276761" y="4455547"/>
            <a:ext cx="1007269"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52F9C3D-05B5-5B47-AA67-E48D87DA0592}"/>
              </a:ext>
            </a:extLst>
          </p:cNvPr>
          <p:cNvSpPr txBox="1"/>
          <p:nvPr/>
        </p:nvSpPr>
        <p:spPr>
          <a:xfrm>
            <a:off x="6128951" y="4302164"/>
            <a:ext cx="1521570" cy="369332"/>
          </a:xfrm>
          <a:prstGeom prst="rect">
            <a:avLst/>
          </a:prstGeom>
          <a:noFill/>
        </p:spPr>
        <p:txBody>
          <a:bodyPr wrap="none" rtlCol="0">
            <a:spAutoFit/>
          </a:bodyPr>
          <a:lstStyle/>
          <a:p>
            <a:r>
              <a:rPr lang="en-US"/>
              <a:t>= $705,372.75</a:t>
            </a:r>
          </a:p>
        </p:txBody>
      </p:sp>
    </p:spTree>
    <p:custDataLst>
      <p:tags r:id="rId1"/>
    </p:custDataLst>
    <p:extLst>
      <p:ext uri="{BB962C8B-B14F-4D97-AF65-F5344CB8AC3E}">
        <p14:creationId xmlns:p14="http://schemas.microsoft.com/office/powerpoint/2010/main" val="16150226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634010" y="601834"/>
            <a:ext cx="11241915" cy="569741"/>
          </a:xfrm>
        </p:spPr>
        <p:txBody>
          <a:bodyPr/>
          <a:lstStyle/>
          <a:p>
            <a:pPr algn="l"/>
            <a:r>
              <a:rPr lang="en-US" sz="3200" b="1">
                <a:latin typeface="Helvetica" pitchFamily="2" charset="0"/>
              </a:rPr>
              <a:t>Solving</a:t>
            </a:r>
            <a:endParaRPr lang="en-US" sz="3200" b="1" noProof="0">
              <a:latin typeface="Helvetica" pitchFamily="2" charset="0"/>
            </a:endParaRP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476844" y="1817762"/>
            <a:ext cx="11100867" cy="2125191"/>
          </a:xfrm>
        </p:spPr>
        <p:txBody>
          <a:bodyPr/>
          <a:lstStyle/>
          <a:p>
            <a:pPr marL="365760" indent="-365760" algn="l">
              <a:spcBef>
                <a:spcPts val="600"/>
              </a:spcBef>
              <a:spcAft>
                <a:spcPts val="600"/>
              </a:spcAft>
              <a:buClr>
                <a:srgbClr val="000000"/>
              </a:buClr>
              <a:buFont typeface="Arial" panose="020B0604020202020204" pitchFamily="34" charset="0"/>
              <a:buChar char="•"/>
              <a:defRPr/>
            </a:pPr>
            <a:r>
              <a:rPr lang="en-US">
                <a:latin typeface="Helvetica" pitchFamily="2" charset="0"/>
              </a:rPr>
              <a:t>If you don’t start saving until you are 40 years old, how much will you have at 65?</a:t>
            </a:r>
          </a:p>
          <a:p>
            <a:pPr marL="640080" lvl="1" indent="-320040">
              <a:spcBef>
                <a:spcPts val="600"/>
              </a:spcBef>
              <a:spcAft>
                <a:spcPts val="600"/>
              </a:spcAft>
              <a:buClr>
                <a:srgbClr val="000000"/>
              </a:buClr>
              <a:buFont typeface="Arial" panose="020B0604020202020204" pitchFamily="34" charset="0"/>
              <a:buChar char="•"/>
              <a:defRPr/>
            </a:pPr>
            <a:r>
              <a:rPr lang="en-US" sz="2000">
                <a:solidFill>
                  <a:schemeClr val="tx1">
                    <a:lumMod val="50000"/>
                  </a:schemeClr>
                </a:solidFill>
                <a:latin typeface="Helvetica" pitchFamily="2" charset="0"/>
              </a:rPr>
              <a:t>If a 40-year-old investor begins saving today, and sticks to the plan, he or she will have $133,418 at age 65.  This is $571,954 less than if starting at age 20.</a:t>
            </a:r>
          </a:p>
          <a:p>
            <a:pPr marL="640080" lvl="1" indent="-320040">
              <a:spcBef>
                <a:spcPts val="600"/>
              </a:spcBef>
              <a:spcAft>
                <a:spcPts val="600"/>
              </a:spcAft>
              <a:buClr>
                <a:srgbClr val="000000"/>
              </a:buClr>
              <a:buFont typeface="Arial" panose="020B0604020202020204" pitchFamily="34" charset="0"/>
              <a:buChar char="•"/>
              <a:defRPr/>
            </a:pPr>
            <a:r>
              <a:rPr lang="en-US" sz="2000">
                <a:solidFill>
                  <a:schemeClr val="tx1">
                    <a:lumMod val="50000"/>
                  </a:schemeClr>
                </a:solidFill>
                <a:latin typeface="Helvetica" pitchFamily="2" charset="0"/>
              </a:rPr>
              <a:t>N = 25 instead of 45.  A lot less compounding!</a:t>
            </a:r>
          </a:p>
        </p:txBody>
      </p:sp>
      <p:cxnSp>
        <p:nvCxnSpPr>
          <p:cNvPr id="10" name="Straight Arrow Connector 9">
            <a:extLst>
              <a:ext uri="{FF2B5EF4-FFF2-40B4-BE49-F238E27FC236}">
                <a16:creationId xmlns:a16="http://schemas.microsoft.com/office/drawing/2014/main" id="{0491C51F-FF42-1841-8228-75769EA4111B}"/>
              </a:ext>
            </a:extLst>
          </p:cNvPr>
          <p:cNvCxnSpPr>
            <a:cxnSpLocks/>
          </p:cNvCxnSpPr>
          <p:nvPr/>
        </p:nvCxnSpPr>
        <p:spPr>
          <a:xfrm>
            <a:off x="721519" y="1314451"/>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305781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476843" y="473245"/>
            <a:ext cx="11241915" cy="708531"/>
          </a:xfrm>
        </p:spPr>
        <p:txBody>
          <a:bodyPr/>
          <a:lstStyle/>
          <a:p>
            <a:pPr algn="l"/>
            <a:r>
              <a:rPr lang="en-US" sz="3200" b="1">
                <a:latin typeface="Helvetica" pitchFamily="2" charset="0"/>
              </a:rPr>
              <a:t>Solving for PMT</a:t>
            </a:r>
            <a:endParaRPr lang="en-US" sz="3200" b="1" noProof="0">
              <a:latin typeface="Helvetica" pitchFamily="2" charset="0"/>
            </a:endParaRP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476843" y="1447126"/>
            <a:ext cx="11100867" cy="4325023"/>
          </a:xfrm>
        </p:spPr>
        <p:txBody>
          <a:bodyPr/>
          <a:lstStyle/>
          <a:p>
            <a:pPr marL="365760" indent="-365760" algn="l">
              <a:spcBef>
                <a:spcPts val="600"/>
              </a:spcBef>
              <a:spcAft>
                <a:spcPts val="600"/>
              </a:spcAft>
              <a:buClr>
                <a:srgbClr val="000000"/>
              </a:buClr>
              <a:buFont typeface="Arial" panose="020B0604020202020204" pitchFamily="34" charset="0"/>
              <a:buChar char="•"/>
              <a:defRPr/>
            </a:pPr>
            <a:r>
              <a:rPr lang="en-US"/>
              <a:t>How much more must the 40-year old deposit annually to catch the 20-year old?</a:t>
            </a:r>
          </a:p>
          <a:p>
            <a:pPr marL="640080" lvl="1" indent="-320040">
              <a:spcBef>
                <a:spcPts val="600"/>
              </a:spcBef>
              <a:spcAft>
                <a:spcPts val="600"/>
              </a:spcAft>
              <a:buClr>
                <a:srgbClr val="000000"/>
              </a:buClr>
              <a:buFont typeface="Arial" panose="020B0604020202020204" pitchFamily="34" charset="0"/>
              <a:buChar char="•"/>
              <a:defRPr/>
            </a:pPr>
            <a:r>
              <a:rPr lang="en-US" sz="2000">
                <a:solidFill>
                  <a:schemeClr val="tx1">
                    <a:lumMod val="50000"/>
                  </a:schemeClr>
                </a:solidFill>
              </a:rPr>
              <a:t>To find the required annual contribution, enter the number of years until retirement and the final goal of $705,372.75, and solve for PMT</a:t>
            </a:r>
          </a:p>
          <a:p>
            <a:pPr marL="320040" lvl="1" indent="0">
              <a:spcBef>
                <a:spcPts val="600"/>
              </a:spcBef>
              <a:spcAft>
                <a:spcPts val="600"/>
              </a:spcAft>
              <a:buClr>
                <a:srgbClr val="000000"/>
              </a:buClr>
              <a:buNone/>
              <a:defRPr/>
            </a:pPr>
            <a:endParaRPr lang="en-US" sz="2000">
              <a:solidFill>
                <a:schemeClr val="tx1">
                  <a:lumMod val="50000"/>
                </a:schemeClr>
              </a:solidFill>
            </a:endParaRPr>
          </a:p>
          <a:p>
            <a:pPr marL="320040" lvl="1" indent="0">
              <a:spcBef>
                <a:spcPts val="600"/>
              </a:spcBef>
              <a:spcAft>
                <a:spcPts val="600"/>
              </a:spcAft>
              <a:buClr>
                <a:srgbClr val="000000"/>
              </a:buClr>
              <a:buNone/>
              <a:defRPr/>
            </a:pPr>
            <a:endParaRPr lang="en-US" sz="2000">
              <a:solidFill>
                <a:schemeClr val="tx1">
                  <a:lumMod val="50000"/>
                </a:schemeClr>
              </a:solidFill>
            </a:endParaRPr>
          </a:p>
          <a:p>
            <a:pPr marL="320040" lvl="1" indent="0">
              <a:spcBef>
                <a:spcPts val="600"/>
              </a:spcBef>
              <a:spcAft>
                <a:spcPts val="600"/>
              </a:spcAft>
              <a:buClr>
                <a:srgbClr val="000000"/>
              </a:buClr>
              <a:buNone/>
              <a:defRPr/>
            </a:pPr>
            <a:endParaRPr lang="en-US" sz="2000">
              <a:solidFill>
                <a:schemeClr val="tx1">
                  <a:lumMod val="50000"/>
                </a:schemeClr>
              </a:solidFill>
            </a:endParaRPr>
          </a:p>
          <a:p>
            <a:pPr marL="320040" lvl="1" indent="0">
              <a:spcBef>
                <a:spcPts val="600"/>
              </a:spcBef>
              <a:spcAft>
                <a:spcPts val="600"/>
              </a:spcAft>
              <a:buClr>
                <a:srgbClr val="000000"/>
              </a:buClr>
              <a:buNone/>
              <a:defRPr/>
            </a:pPr>
            <a:r>
              <a:rPr lang="en-US" sz="2000">
                <a:solidFill>
                  <a:schemeClr val="tx1">
                    <a:lumMod val="50000"/>
                  </a:schemeClr>
                </a:solidFill>
              </a:rPr>
              <a:t>	</a:t>
            </a:r>
            <a:r>
              <a:rPr lang="en-US" sz="1600">
                <a:solidFill>
                  <a:schemeClr val="tx1">
                    <a:lumMod val="50000"/>
                  </a:schemeClr>
                </a:solidFill>
              </a:rPr>
              <a:t>705,372.75 = PMT</a:t>
            </a:r>
            <a:r>
              <a:rPr lang="en-US" sz="2000">
                <a:solidFill>
                  <a:schemeClr val="tx1">
                    <a:lumMod val="50000"/>
                  </a:schemeClr>
                </a:solidFill>
              </a:rPr>
              <a:t>	</a:t>
            </a:r>
          </a:p>
        </p:txBody>
      </p:sp>
      <p:cxnSp>
        <p:nvCxnSpPr>
          <p:cNvPr id="6" name="Straight Arrow Connector 5">
            <a:extLst>
              <a:ext uri="{FF2B5EF4-FFF2-40B4-BE49-F238E27FC236}">
                <a16:creationId xmlns:a16="http://schemas.microsoft.com/office/drawing/2014/main" id="{59C3968A-3216-CF46-8F12-3BAB42596C84}"/>
              </a:ext>
            </a:extLst>
          </p:cNvPr>
          <p:cNvCxnSpPr>
            <a:cxnSpLocks/>
          </p:cNvCxnSpPr>
          <p:nvPr/>
        </p:nvCxnSpPr>
        <p:spPr>
          <a:xfrm>
            <a:off x="721519" y="1314451"/>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FD087C7-32B9-1A41-8BCF-4F48F34B02C4}"/>
              </a:ext>
            </a:extLst>
          </p:cNvPr>
          <p:cNvPicPr>
            <a:picLocks noChangeAspect="1"/>
          </p:cNvPicPr>
          <p:nvPr/>
        </p:nvPicPr>
        <p:blipFill rotWithShape="1">
          <a:blip r:embed="rId3"/>
          <a:srcRect l="7421" t="34879" r="60805"/>
          <a:stretch/>
        </p:blipFill>
        <p:spPr>
          <a:xfrm>
            <a:off x="1819595" y="3341132"/>
            <a:ext cx="1985963" cy="723679"/>
          </a:xfrm>
          <a:prstGeom prst="rect">
            <a:avLst/>
          </a:prstGeom>
        </p:spPr>
      </p:pic>
      <p:sp>
        <p:nvSpPr>
          <p:cNvPr id="8" name="TextBox 7">
            <a:extLst>
              <a:ext uri="{FF2B5EF4-FFF2-40B4-BE49-F238E27FC236}">
                <a16:creationId xmlns:a16="http://schemas.microsoft.com/office/drawing/2014/main" id="{68135BD2-9FBF-4442-9700-ED86894B85F4}"/>
              </a:ext>
            </a:extLst>
          </p:cNvPr>
          <p:cNvSpPr txBox="1"/>
          <p:nvPr/>
        </p:nvSpPr>
        <p:spPr>
          <a:xfrm flipH="1">
            <a:off x="1471622" y="3453547"/>
            <a:ext cx="578644" cy="369332"/>
          </a:xfrm>
          <a:prstGeom prst="rect">
            <a:avLst/>
          </a:prstGeom>
          <a:noFill/>
        </p:spPr>
        <p:txBody>
          <a:bodyPr wrap="square" rtlCol="0">
            <a:spAutoFit/>
          </a:bodyPr>
          <a:lstStyle/>
          <a:p>
            <a:r>
              <a:rPr lang="en-US"/>
              <a:t>FV</a:t>
            </a:r>
          </a:p>
        </p:txBody>
      </p:sp>
      <p:sp>
        <p:nvSpPr>
          <p:cNvPr id="13" name="Left Bracket 12">
            <a:extLst>
              <a:ext uri="{FF2B5EF4-FFF2-40B4-BE49-F238E27FC236}">
                <a16:creationId xmlns:a16="http://schemas.microsoft.com/office/drawing/2014/main" id="{D2E6D9CA-6FBE-5645-B2FD-6872C7D7C77E}"/>
              </a:ext>
            </a:extLst>
          </p:cNvPr>
          <p:cNvSpPr/>
          <p:nvPr/>
        </p:nvSpPr>
        <p:spPr>
          <a:xfrm rot="10800000" flipH="1">
            <a:off x="3253644" y="4197485"/>
            <a:ext cx="45719" cy="87788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A5FEB1F-F625-F141-9CBB-A8EDB9DEF900}"/>
              </a:ext>
            </a:extLst>
          </p:cNvPr>
          <p:cNvSpPr txBox="1"/>
          <p:nvPr/>
        </p:nvSpPr>
        <p:spPr>
          <a:xfrm>
            <a:off x="3253643" y="4197485"/>
            <a:ext cx="1321594" cy="369332"/>
          </a:xfrm>
          <a:prstGeom prst="rect">
            <a:avLst/>
          </a:prstGeom>
          <a:noFill/>
        </p:spPr>
        <p:txBody>
          <a:bodyPr wrap="square" rtlCol="0">
            <a:spAutoFit/>
          </a:bodyPr>
          <a:lstStyle/>
          <a:p>
            <a:pPr algn="ctr"/>
            <a:r>
              <a:rPr lang="en-US"/>
              <a:t>(1+I)</a:t>
            </a:r>
            <a:r>
              <a:rPr lang="en-US" baseline="30000"/>
              <a:t>25</a:t>
            </a:r>
            <a:r>
              <a:rPr lang="en-US"/>
              <a:t>-1</a:t>
            </a:r>
          </a:p>
        </p:txBody>
      </p:sp>
      <p:sp>
        <p:nvSpPr>
          <p:cNvPr id="10" name="TextBox 9">
            <a:extLst>
              <a:ext uri="{FF2B5EF4-FFF2-40B4-BE49-F238E27FC236}">
                <a16:creationId xmlns:a16="http://schemas.microsoft.com/office/drawing/2014/main" id="{06C0F023-86DA-614C-913B-E35583F34B05}"/>
              </a:ext>
            </a:extLst>
          </p:cNvPr>
          <p:cNvSpPr txBox="1"/>
          <p:nvPr/>
        </p:nvSpPr>
        <p:spPr>
          <a:xfrm>
            <a:off x="3348358" y="4615485"/>
            <a:ext cx="914400" cy="369332"/>
          </a:xfrm>
          <a:prstGeom prst="rect">
            <a:avLst/>
          </a:prstGeom>
          <a:noFill/>
        </p:spPr>
        <p:txBody>
          <a:bodyPr wrap="square" rtlCol="0">
            <a:spAutoFit/>
          </a:bodyPr>
          <a:lstStyle/>
          <a:p>
            <a:pPr algn="ctr"/>
            <a:r>
              <a:rPr lang="en-US"/>
              <a:t>I</a:t>
            </a:r>
          </a:p>
        </p:txBody>
      </p:sp>
      <p:sp>
        <p:nvSpPr>
          <p:cNvPr id="17" name="Left Bracket 16">
            <a:extLst>
              <a:ext uri="{FF2B5EF4-FFF2-40B4-BE49-F238E27FC236}">
                <a16:creationId xmlns:a16="http://schemas.microsoft.com/office/drawing/2014/main" id="{FBA14231-30C0-DF41-83FC-2BAF2AB22990}"/>
              </a:ext>
            </a:extLst>
          </p:cNvPr>
          <p:cNvSpPr/>
          <p:nvPr/>
        </p:nvSpPr>
        <p:spPr>
          <a:xfrm flipH="1">
            <a:off x="4425233" y="4230988"/>
            <a:ext cx="45719" cy="87788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3E5A3D3-F44B-2140-BCFF-657290F2DFFC}"/>
              </a:ext>
            </a:extLst>
          </p:cNvPr>
          <p:cNvCxnSpPr>
            <a:cxnSpLocks/>
          </p:cNvCxnSpPr>
          <p:nvPr/>
        </p:nvCxnSpPr>
        <p:spPr>
          <a:xfrm>
            <a:off x="3334070" y="4584770"/>
            <a:ext cx="1048299"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031507-EFDD-A046-BCFE-A32AE31FD5AE}"/>
              </a:ext>
            </a:extLst>
          </p:cNvPr>
          <p:cNvSpPr txBox="1"/>
          <p:nvPr/>
        </p:nvSpPr>
        <p:spPr>
          <a:xfrm>
            <a:off x="1361302" y="5346280"/>
            <a:ext cx="3339285" cy="338554"/>
          </a:xfrm>
          <a:prstGeom prst="rect">
            <a:avLst/>
          </a:prstGeom>
          <a:noFill/>
        </p:spPr>
        <p:txBody>
          <a:bodyPr wrap="square" rtlCol="0">
            <a:spAutoFit/>
          </a:bodyPr>
          <a:lstStyle/>
          <a:p>
            <a:r>
              <a:rPr lang="en-US" sz="1600">
                <a:latin typeface="+mn-lt"/>
              </a:rPr>
              <a:t>705,372.75 = PMT x 73.10594</a:t>
            </a:r>
          </a:p>
        </p:txBody>
      </p:sp>
      <p:sp>
        <p:nvSpPr>
          <p:cNvPr id="20" name="TextBox 19">
            <a:extLst>
              <a:ext uri="{FF2B5EF4-FFF2-40B4-BE49-F238E27FC236}">
                <a16:creationId xmlns:a16="http://schemas.microsoft.com/office/drawing/2014/main" id="{1742C1E6-727A-D344-B059-BB60AEE16890}"/>
              </a:ext>
            </a:extLst>
          </p:cNvPr>
          <p:cNvSpPr txBox="1"/>
          <p:nvPr/>
        </p:nvSpPr>
        <p:spPr>
          <a:xfrm>
            <a:off x="1950250" y="5873901"/>
            <a:ext cx="3021806" cy="338554"/>
          </a:xfrm>
          <a:prstGeom prst="rect">
            <a:avLst/>
          </a:prstGeom>
          <a:noFill/>
        </p:spPr>
        <p:txBody>
          <a:bodyPr wrap="square" rtlCol="0">
            <a:spAutoFit/>
          </a:bodyPr>
          <a:lstStyle/>
          <a:p>
            <a:r>
              <a:rPr lang="en-US" sz="1600">
                <a:latin typeface="+mn-lt"/>
              </a:rPr>
              <a:t>PMT = 9,648.64 (</a:t>
            </a:r>
            <a:r>
              <a:rPr lang="en-US" sz="1600" b="1" u="sng">
                <a:latin typeface="+mn-lt"/>
              </a:rPr>
              <a:t>vs 1,825</a:t>
            </a:r>
            <a:r>
              <a:rPr lang="en-US" sz="1600">
                <a:latin typeface="+mn-lt"/>
              </a:rPr>
              <a:t>)</a:t>
            </a:r>
          </a:p>
        </p:txBody>
      </p:sp>
    </p:spTree>
    <p:custDataLst>
      <p:tags r:id="rId1"/>
    </p:custDataLst>
    <p:extLst>
      <p:ext uri="{BB962C8B-B14F-4D97-AF65-F5344CB8AC3E}">
        <p14:creationId xmlns:p14="http://schemas.microsoft.com/office/powerpoint/2010/main" val="18576554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476843" y="473245"/>
            <a:ext cx="11241915" cy="669755"/>
          </a:xfrm>
        </p:spPr>
        <p:txBody>
          <a:bodyPr/>
          <a:lstStyle/>
          <a:p>
            <a:pPr algn="l"/>
            <a:r>
              <a:rPr lang="en-US" sz="3200" b="1">
                <a:latin typeface="Helvetica" pitchFamily="2" charset="0"/>
              </a:rPr>
              <a:t>Solving for PV: Uneven Cash Flow Stream</a:t>
            </a:r>
            <a:endParaRPr lang="en-US" sz="3200" b="1" noProof="0">
              <a:latin typeface="Helvetica"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476844" y="1539869"/>
            <a:ext cx="10438806" cy="3675069"/>
          </a:xfrm>
        </p:spPr>
        <p:txBody>
          <a:bodyPr/>
          <a:lstStyle/>
          <a:p>
            <a:pPr marL="365760" indent="-365760">
              <a:spcBef>
                <a:spcPts val="600"/>
              </a:spcBef>
              <a:spcAft>
                <a:spcPts val="1200"/>
              </a:spcAft>
              <a:buClr>
                <a:srgbClr val="000000"/>
              </a:buClr>
              <a:defRPr/>
            </a:pPr>
            <a:r>
              <a:rPr lang="en-US" sz="2000"/>
              <a:t>Input cash flows in the calculator’s “CFLO” register:</a:t>
            </a:r>
          </a:p>
          <a:p>
            <a:pPr marL="640080" lvl="1" indent="-320040">
              <a:spcBef>
                <a:spcPts val="600"/>
              </a:spcBef>
              <a:spcAft>
                <a:spcPts val="1200"/>
              </a:spcAft>
              <a:buNone/>
              <a:defRPr/>
            </a:pPr>
            <a:r>
              <a:rPr lang="en-US" sz="2000"/>
              <a:t>CF</a:t>
            </a:r>
            <a:r>
              <a:rPr lang="en-US" sz="2000" baseline="-25000"/>
              <a:t>0</a:t>
            </a:r>
            <a:r>
              <a:rPr lang="en-US" sz="2000"/>
              <a:t> = 0</a:t>
            </a:r>
          </a:p>
          <a:p>
            <a:pPr marL="640080" lvl="1" indent="-320040">
              <a:spcBef>
                <a:spcPts val="600"/>
              </a:spcBef>
              <a:spcAft>
                <a:spcPts val="1200"/>
              </a:spcAft>
              <a:buNone/>
              <a:defRPr/>
            </a:pPr>
            <a:r>
              <a:rPr lang="en-US" sz="2000"/>
              <a:t>CF</a:t>
            </a:r>
            <a:r>
              <a:rPr lang="en-US" sz="2000" baseline="-25000"/>
              <a:t>1</a:t>
            </a:r>
            <a:r>
              <a:rPr lang="en-US" sz="2000"/>
              <a:t> = 100</a:t>
            </a:r>
          </a:p>
          <a:p>
            <a:pPr marL="640080" lvl="1" indent="-320040">
              <a:spcBef>
                <a:spcPts val="600"/>
              </a:spcBef>
              <a:spcAft>
                <a:spcPts val="1200"/>
              </a:spcAft>
              <a:buNone/>
              <a:defRPr/>
            </a:pPr>
            <a:r>
              <a:rPr lang="en-US" sz="2000"/>
              <a:t>CF</a:t>
            </a:r>
            <a:r>
              <a:rPr lang="en-US" sz="2000" baseline="-25000"/>
              <a:t>2</a:t>
            </a:r>
            <a:r>
              <a:rPr lang="en-US" sz="2000"/>
              <a:t> = 300</a:t>
            </a:r>
          </a:p>
          <a:p>
            <a:pPr marL="640080" lvl="1" indent="-320040">
              <a:spcBef>
                <a:spcPts val="600"/>
              </a:spcBef>
              <a:spcAft>
                <a:spcPts val="1200"/>
              </a:spcAft>
              <a:buNone/>
              <a:defRPr/>
            </a:pPr>
            <a:r>
              <a:rPr lang="en-US" sz="2000"/>
              <a:t>CF</a:t>
            </a:r>
            <a:r>
              <a:rPr lang="en-US" sz="2000" baseline="-25000"/>
              <a:t>3</a:t>
            </a:r>
            <a:r>
              <a:rPr lang="en-US" sz="2000"/>
              <a:t> = 300</a:t>
            </a:r>
          </a:p>
          <a:p>
            <a:pPr marL="640080" lvl="1" indent="-320040">
              <a:spcBef>
                <a:spcPts val="600"/>
              </a:spcBef>
              <a:spcAft>
                <a:spcPts val="1200"/>
              </a:spcAft>
              <a:buNone/>
              <a:defRPr/>
            </a:pPr>
            <a:r>
              <a:rPr lang="en-US" sz="2000"/>
              <a:t>CF</a:t>
            </a:r>
            <a:r>
              <a:rPr lang="en-US" sz="2000" baseline="-25000"/>
              <a:t>4</a:t>
            </a:r>
            <a:r>
              <a:rPr lang="en-US" sz="2000"/>
              <a:t> = -50</a:t>
            </a:r>
          </a:p>
          <a:p>
            <a:pPr marL="365760" indent="-365760">
              <a:spcBef>
                <a:spcPts val="600"/>
              </a:spcBef>
              <a:spcAft>
                <a:spcPts val="1200"/>
              </a:spcAft>
              <a:buClr>
                <a:srgbClr val="000000"/>
              </a:buClr>
              <a:defRPr/>
            </a:pPr>
            <a:r>
              <a:rPr lang="en-US" sz="2000"/>
              <a:t>Enter I/YR = 4, press NPV button to get NPV = $597.48.  (Here NPV = PV.)</a:t>
            </a:r>
          </a:p>
        </p:txBody>
      </p:sp>
      <p:cxnSp>
        <p:nvCxnSpPr>
          <p:cNvPr id="4" name="Straight Arrow Connector 3">
            <a:extLst>
              <a:ext uri="{FF2B5EF4-FFF2-40B4-BE49-F238E27FC236}">
                <a16:creationId xmlns:a16="http://schemas.microsoft.com/office/drawing/2014/main" id="{53BC1A53-7349-5146-BD6A-C8C3F3F35801}"/>
              </a:ext>
            </a:extLst>
          </p:cNvPr>
          <p:cNvCxnSpPr>
            <a:cxnSpLocks/>
          </p:cNvCxnSpPr>
          <p:nvPr/>
        </p:nvCxnSpPr>
        <p:spPr>
          <a:xfrm>
            <a:off x="721519" y="1314451"/>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E2B4489-8E0B-D348-B341-48A5901BE53B}"/>
              </a:ext>
            </a:extLst>
          </p:cNvPr>
          <p:cNvPicPr>
            <a:picLocks noChangeAspect="1"/>
          </p:cNvPicPr>
          <p:nvPr/>
        </p:nvPicPr>
        <p:blipFill>
          <a:blip r:embed="rId3"/>
          <a:stretch>
            <a:fillRect/>
          </a:stretch>
        </p:blipFill>
        <p:spPr>
          <a:xfrm>
            <a:off x="2046287" y="5168884"/>
            <a:ext cx="6527800" cy="1130300"/>
          </a:xfrm>
          <a:prstGeom prst="rect">
            <a:avLst/>
          </a:prstGeom>
        </p:spPr>
      </p:pic>
    </p:spTree>
    <p:custDataLst>
      <p:tags r:id="rId1"/>
    </p:custDataLst>
    <p:extLst>
      <p:ext uri="{BB962C8B-B14F-4D97-AF65-F5344CB8AC3E}">
        <p14:creationId xmlns:p14="http://schemas.microsoft.com/office/powerpoint/2010/main" val="18877724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ACAB3402-434C-4944-AC87-1B37A20878C8}"/>
              </a:ext>
            </a:extLst>
          </p:cNvPr>
          <p:cNvGraphicFramePr>
            <a:graphicFrameLocks/>
          </p:cNvGraphicFramePr>
          <p:nvPr/>
        </p:nvGraphicFramePr>
        <p:xfrm>
          <a:off x="1981200" y="1891241"/>
          <a:ext cx="8229600" cy="3760109"/>
        </p:xfrm>
        <a:graphic>
          <a:graphicData uri="http://schemas.openxmlformats.org/drawingml/2006/table">
            <a:tbl>
              <a:tblPr firstRow="1" bandRow="1"/>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076204">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600" cap="all" baseline="0">
                          <a:latin typeface="Helvetica Neue"/>
                        </a:rPr>
                        <a:t>Common Financial Annuities (Assets)</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600" cap="all" baseline="0">
                          <a:latin typeface="Helvetica Neue"/>
                        </a:rPr>
                        <a:t>Common Financial Annuities (Liabilities)</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247994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600">
                          <a:latin typeface="Helvetica Neue"/>
                        </a:rPr>
                        <a:t>Retirement savings </a:t>
                      </a:r>
                    </a:p>
                    <a:p>
                      <a:pPr algn="ctr"/>
                      <a:r>
                        <a:rPr lang="en-US" sz="2600">
                          <a:latin typeface="Helvetica Neue"/>
                        </a:rPr>
                        <a:t>Investment clubs</a:t>
                      </a:r>
                    </a:p>
                    <a:p>
                      <a:pPr algn="ctr"/>
                      <a:r>
                        <a:rPr lang="en-US" sz="2600">
                          <a:latin typeface="Helvetica Neue"/>
                        </a:rPr>
                        <a:t>Christmas club savings</a:t>
                      </a:r>
                    </a:p>
                    <a:p>
                      <a:pPr algn="ctr"/>
                      <a:r>
                        <a:rPr lang="en-US" sz="2600">
                          <a:latin typeface="Helvetica Neue"/>
                        </a:rPr>
                        <a:t>Bond investments</a:t>
                      </a:r>
                    </a:p>
                    <a:p>
                      <a:pPr algn="ctr"/>
                      <a:endParaRPr lang="en-US" sz="2000">
                        <a:latin typeface="Helvetica Neue"/>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600">
                          <a:latin typeface="Helvetica Neue"/>
                        </a:rPr>
                        <a:t>Mortgages</a:t>
                      </a:r>
                    </a:p>
                    <a:p>
                      <a:pPr algn="ctr"/>
                      <a:r>
                        <a:rPr lang="en-US" sz="2600">
                          <a:latin typeface="Helvetica Neue"/>
                        </a:rPr>
                        <a:t>Car loans</a:t>
                      </a:r>
                    </a:p>
                    <a:p>
                      <a:pPr algn="ctr"/>
                      <a:r>
                        <a:rPr lang="en-US" sz="2600">
                          <a:latin typeface="Helvetica Neue"/>
                        </a:rPr>
                        <a:t>Student loans</a:t>
                      </a:r>
                    </a:p>
                    <a:p>
                      <a:pPr algn="ctr"/>
                      <a:r>
                        <a:rPr lang="en-US" sz="2600">
                          <a:latin typeface="Helvetica Neue"/>
                        </a:rPr>
                        <a:t>Consumer loans</a:t>
                      </a:r>
                    </a:p>
                    <a:p>
                      <a:pPr algn="ctr"/>
                      <a:endParaRPr lang="en-US" sz="2000">
                        <a:latin typeface="Helvetica Neue"/>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4E1B283F-A302-8245-860F-586423F241A6}"/>
              </a:ext>
            </a:extLst>
          </p:cNvPr>
          <p:cNvSpPr txBox="1"/>
          <p:nvPr/>
        </p:nvSpPr>
        <p:spPr>
          <a:xfrm>
            <a:off x="1066800" y="776099"/>
            <a:ext cx="1871025"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Annuities</a:t>
            </a:r>
          </a:p>
        </p:txBody>
      </p:sp>
    </p:spTree>
    <p:extLst>
      <p:ext uri="{BB962C8B-B14F-4D97-AF65-F5344CB8AC3E}">
        <p14:creationId xmlns:p14="http://schemas.microsoft.com/office/powerpoint/2010/main" val="994177523"/>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a:buFont typeface="Arial" panose="020B0604020202020204" pitchFamily="34" charset="0"/>
              <a:buChar char="•"/>
            </a:pPr>
            <a:r>
              <a:rPr lang="en-US" sz="2800"/>
              <a:t>The idea of the time value of money is fundamental to financial decisions.</a:t>
            </a:r>
          </a:p>
          <a:p>
            <a:pPr>
              <a:buFont typeface="Arial" panose="020B0604020202020204" pitchFamily="34" charset="0"/>
              <a:buChar char="•"/>
            </a:pPr>
            <a:r>
              <a:rPr lang="en-US" sz="2800"/>
              <a:t>The present value of the series of cash flows is equal to the sum of the present value of each cash flow.</a:t>
            </a:r>
          </a:p>
          <a:p>
            <a:pPr>
              <a:buFont typeface="Arial" panose="020B0604020202020204" pitchFamily="34" charset="0"/>
              <a:buChar char="•"/>
            </a:pPr>
            <a:r>
              <a:rPr lang="en-US" sz="2800"/>
              <a:t>A series of cash flows is an annuity when there are regular payments at regular intervals and each payment is the same amount.</a:t>
            </a:r>
          </a:p>
          <a:p>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835B9973-BE04-6146-82A2-6A57CC324AF3}"/>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1761305857"/>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a:buFont typeface="Arial" panose="020B0604020202020204" pitchFamily="34" charset="0"/>
              <a:buChar char="•"/>
            </a:pPr>
            <a:r>
              <a:rPr lang="en-US"/>
              <a:t>To calculate the present value of an annuity, you need to know:</a:t>
            </a:r>
          </a:p>
          <a:p>
            <a:pPr lvl="1">
              <a:buFont typeface="Arial" panose="020B0604020202020204" pitchFamily="34" charset="0"/>
              <a:buChar char="•"/>
            </a:pPr>
            <a:r>
              <a:rPr lang="en-US" sz="2200"/>
              <a:t>the amount of the identical cash flows (CF);</a:t>
            </a:r>
          </a:p>
          <a:p>
            <a:pPr lvl="1">
              <a:buFont typeface="Arial" panose="020B0604020202020204" pitchFamily="34" charset="0"/>
              <a:buChar char="•"/>
            </a:pPr>
            <a:r>
              <a:rPr lang="en-US" sz="2200"/>
              <a:t>the frequency of the cash flows, </a:t>
            </a:r>
          </a:p>
          <a:p>
            <a:pPr lvl="1">
              <a:buFont typeface="Arial" panose="020B0604020202020204" pitchFamily="34" charset="0"/>
              <a:buChar char="•"/>
            </a:pPr>
            <a:r>
              <a:rPr lang="en-US" sz="2200"/>
              <a:t>the number of cash flows (t), and</a:t>
            </a:r>
          </a:p>
          <a:p>
            <a:pPr lvl="1">
              <a:buFont typeface="Arial" panose="020B0604020202020204" pitchFamily="34" charset="0"/>
              <a:buChar char="•"/>
            </a:pPr>
            <a:r>
              <a:rPr lang="en-US" sz="2200"/>
              <a:t>the discount rate (r) or the rate at which time affects value.</a:t>
            </a:r>
          </a:p>
          <a:p>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6588FABE-61DB-7E47-A743-AAAC88DACC6F}"/>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2991248503"/>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The calculation for the present value of an annuity yields valuable insights. </a:t>
            </a:r>
          </a:p>
          <a:p>
            <a:pPr lvl="1">
              <a:buFont typeface="Arial" panose="020B0604020202020204" pitchFamily="34" charset="0"/>
              <a:buChar char="•"/>
            </a:pPr>
            <a:r>
              <a:rPr lang="en-US" sz="2200"/>
              <a:t>The more time (t), the more periods and the more periodic payments, that is, the more cash flows, and so the more liquidity and the more value. </a:t>
            </a:r>
          </a:p>
          <a:p>
            <a:pPr lvl="1">
              <a:buFont typeface="Arial" panose="020B0604020202020204" pitchFamily="34" charset="0"/>
              <a:buChar char="•"/>
            </a:pPr>
            <a:r>
              <a:rPr lang="en-US" sz="2200"/>
              <a:t>The greater the cash flows, the more liquidity and the more value.</a:t>
            </a:r>
          </a:p>
          <a:p>
            <a:pPr lvl="1">
              <a:buFont typeface="Arial" panose="020B0604020202020204" pitchFamily="34" charset="0"/>
              <a:buChar char="•"/>
            </a:pPr>
            <a:r>
              <a:rPr lang="en-US" sz="2200"/>
              <a:t>The greater the rate at which time affects value, r, or the greater the opportunity cost and risk, or the greater the rate of discounting, the more time affects value. </a:t>
            </a:r>
          </a:p>
          <a:p>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1FCC0D23-231A-B642-AB39-DB707CABEB76}"/>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38306184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2D83786-DC59-4927-B0D2-1AD788302B65}"/>
              </a:ext>
            </a:extLst>
          </p:cNvPr>
          <p:cNvGraphicFramePr>
            <a:graphicFrameLocks/>
          </p:cNvGraphicFramePr>
          <p:nvPr/>
        </p:nvGraphicFramePr>
        <p:xfrm>
          <a:off x="1981200" y="160047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3C83B132-3452-E14A-8172-08B522756B49}"/>
              </a:ext>
            </a:extLst>
          </p:cNvPr>
          <p:cNvSpPr txBox="1">
            <a:spLocks/>
          </p:cNvSpPr>
          <p:nvPr/>
        </p:nvSpPr>
        <p:spPr>
          <a:xfrm>
            <a:off x="1005968" y="620540"/>
            <a:ext cx="9284842" cy="695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a:ea typeface="Roboto" charset="0"/>
                <a:cs typeface="Roboto" charset="0"/>
              </a:rPr>
              <a:t>The Planning Process</a:t>
            </a:r>
          </a:p>
        </p:txBody>
      </p:sp>
    </p:spTree>
    <p:extLst>
      <p:ext uri="{BB962C8B-B14F-4D97-AF65-F5344CB8AC3E}">
        <p14:creationId xmlns:p14="http://schemas.microsoft.com/office/powerpoint/2010/main" val="3945734336"/>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The calculation for the future value of an annuity yields valuable insights. </a:t>
            </a:r>
          </a:p>
          <a:p>
            <a:pPr lvl="1">
              <a:buFont typeface="Arial" panose="020B0604020202020204" pitchFamily="34" charset="0"/>
              <a:buChar char="•"/>
            </a:pPr>
            <a:r>
              <a:rPr lang="en-US" sz="2200"/>
              <a:t>The more time (t), the more periods and the more periodic payments, that is, the more cash flows, and so the more liquidity and the more value. </a:t>
            </a:r>
          </a:p>
          <a:p>
            <a:pPr lvl="1">
              <a:buFont typeface="Arial" panose="020B0604020202020204" pitchFamily="34" charset="0"/>
              <a:buChar char="•"/>
            </a:pPr>
            <a:r>
              <a:rPr lang="en-US" sz="2200"/>
              <a:t>The greater the cash flows, the more liquidity and the more value.</a:t>
            </a:r>
          </a:p>
          <a:p>
            <a:pPr lvl="1">
              <a:buFont typeface="Arial" panose="020B0604020202020204" pitchFamily="34" charset="0"/>
              <a:buChar char="•"/>
            </a:pPr>
            <a:r>
              <a:rPr lang="en-US" sz="2200"/>
              <a:t>The greater the rate at which time affects value, r, or the greater the rate of compounding, the more time affects value. </a:t>
            </a:r>
          </a:p>
          <a:p>
            <a:pPr>
              <a:buFont typeface="Arial" panose="020B0604020202020204" pitchFamily="34" charset="0"/>
              <a:buChar char="•"/>
            </a:pPr>
            <a:r>
              <a:rPr lang="en-US"/>
              <a:t>A perpetuity is an infinite annuity.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D52DCC31-EECB-5D4B-AE65-726DC3C81FE8}"/>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2406087835"/>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B26ACA-2622-3442-BA23-117E4AD36846}"/>
              </a:ext>
            </a:extLst>
          </p:cNvPr>
          <p:cNvSpPr txBox="1"/>
          <p:nvPr/>
        </p:nvSpPr>
        <p:spPr>
          <a:xfrm>
            <a:off x="1076676" y="1497330"/>
            <a:ext cx="2334293" cy="1200329"/>
          </a:xfrm>
          <a:prstGeom prst="rect">
            <a:avLst/>
          </a:prstGeom>
          <a:noFill/>
        </p:spPr>
        <p:txBody>
          <a:bodyPr wrap="none" rtlCol="0">
            <a:spAutoFit/>
          </a:bodyPr>
          <a:lstStyle/>
          <a:p>
            <a:r>
              <a:rPr lang="en-US"/>
              <a:t>Terms:</a:t>
            </a:r>
          </a:p>
          <a:p>
            <a:pPr lvl="1"/>
            <a:r>
              <a:rPr lang="en-US"/>
              <a:t>15 year mortgage</a:t>
            </a:r>
          </a:p>
          <a:p>
            <a:pPr lvl="1"/>
            <a:r>
              <a:rPr lang="en-US"/>
              <a:t>$100,000 loan</a:t>
            </a:r>
          </a:p>
          <a:p>
            <a:pPr lvl="1"/>
            <a:r>
              <a:rPr lang="en-US"/>
              <a:t>Libor + 7%</a:t>
            </a:r>
          </a:p>
        </p:txBody>
      </p:sp>
      <p:graphicFrame>
        <p:nvGraphicFramePr>
          <p:cNvPr id="7" name="Table 6">
            <a:extLst>
              <a:ext uri="{FF2B5EF4-FFF2-40B4-BE49-F238E27FC236}">
                <a16:creationId xmlns:a16="http://schemas.microsoft.com/office/drawing/2014/main" id="{4FBD84E5-8EC2-BC4D-B1AF-F1D7D9A9ECA3}"/>
              </a:ext>
            </a:extLst>
          </p:cNvPr>
          <p:cNvGraphicFramePr>
            <a:graphicFrameLocks noGrp="1"/>
          </p:cNvGraphicFramePr>
          <p:nvPr>
            <p:extLst>
              <p:ext uri="{D42A27DB-BD31-4B8C-83A1-F6EECF244321}">
                <p14:modId xmlns:p14="http://schemas.microsoft.com/office/powerpoint/2010/main" val="2133273086"/>
              </p:ext>
            </p:extLst>
          </p:nvPr>
        </p:nvGraphicFramePr>
        <p:xfrm>
          <a:off x="1602454" y="2873590"/>
          <a:ext cx="8001003" cy="2641600"/>
        </p:xfrm>
        <a:graphic>
          <a:graphicData uri="http://schemas.openxmlformats.org/drawingml/2006/table">
            <a:tbl>
              <a:tblPr>
                <a:tableStyleId>{5C22544A-7EE6-4342-B048-85BDC9FD1C3A}</a:tableStyleId>
              </a:tblPr>
              <a:tblGrid>
                <a:gridCol w="1076510">
                  <a:extLst>
                    <a:ext uri="{9D8B030D-6E8A-4147-A177-3AD203B41FA5}">
                      <a16:colId xmlns:a16="http://schemas.microsoft.com/office/drawing/2014/main" val="3542900788"/>
                    </a:ext>
                  </a:extLst>
                </a:gridCol>
                <a:gridCol w="987856">
                  <a:extLst>
                    <a:ext uri="{9D8B030D-6E8A-4147-A177-3AD203B41FA5}">
                      <a16:colId xmlns:a16="http://schemas.microsoft.com/office/drawing/2014/main" val="3390571537"/>
                    </a:ext>
                  </a:extLst>
                </a:gridCol>
                <a:gridCol w="826380">
                  <a:extLst>
                    <a:ext uri="{9D8B030D-6E8A-4147-A177-3AD203B41FA5}">
                      <a16:colId xmlns:a16="http://schemas.microsoft.com/office/drawing/2014/main" val="982350241"/>
                    </a:ext>
                  </a:extLst>
                </a:gridCol>
                <a:gridCol w="826380">
                  <a:extLst>
                    <a:ext uri="{9D8B030D-6E8A-4147-A177-3AD203B41FA5}">
                      <a16:colId xmlns:a16="http://schemas.microsoft.com/office/drawing/2014/main" val="3510783852"/>
                    </a:ext>
                  </a:extLst>
                </a:gridCol>
                <a:gridCol w="826380">
                  <a:extLst>
                    <a:ext uri="{9D8B030D-6E8A-4147-A177-3AD203B41FA5}">
                      <a16:colId xmlns:a16="http://schemas.microsoft.com/office/drawing/2014/main" val="3673353663"/>
                    </a:ext>
                  </a:extLst>
                </a:gridCol>
                <a:gridCol w="826380">
                  <a:extLst>
                    <a:ext uri="{9D8B030D-6E8A-4147-A177-3AD203B41FA5}">
                      <a16:colId xmlns:a16="http://schemas.microsoft.com/office/drawing/2014/main" val="18106432"/>
                    </a:ext>
                  </a:extLst>
                </a:gridCol>
                <a:gridCol w="826380">
                  <a:extLst>
                    <a:ext uri="{9D8B030D-6E8A-4147-A177-3AD203B41FA5}">
                      <a16:colId xmlns:a16="http://schemas.microsoft.com/office/drawing/2014/main" val="2960160387"/>
                    </a:ext>
                  </a:extLst>
                </a:gridCol>
                <a:gridCol w="826380">
                  <a:extLst>
                    <a:ext uri="{9D8B030D-6E8A-4147-A177-3AD203B41FA5}">
                      <a16:colId xmlns:a16="http://schemas.microsoft.com/office/drawing/2014/main" val="3034492856"/>
                    </a:ext>
                  </a:extLst>
                </a:gridCol>
                <a:gridCol w="978357">
                  <a:extLst>
                    <a:ext uri="{9D8B030D-6E8A-4147-A177-3AD203B41FA5}">
                      <a16:colId xmlns:a16="http://schemas.microsoft.com/office/drawing/2014/main" val="592212085"/>
                    </a:ext>
                  </a:extLst>
                </a:gridCol>
              </a:tblGrid>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1</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2</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3</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4</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5</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6</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7</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8</a:t>
                      </a:r>
                      <a:endParaRPr lang="en-US" sz="1200" b="0" i="0" u="sng"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0651292"/>
                  </a:ext>
                </a:extLst>
              </a:tr>
              <a:tr h="203200">
                <a:tc>
                  <a:txBody>
                    <a:bodyPr/>
                    <a:lstStyle/>
                    <a:p>
                      <a:pPr algn="l" fontAlgn="b"/>
                      <a:r>
                        <a:rPr lang="en-US" sz="1200" u="none" strike="noStrike">
                          <a:effectLst/>
                        </a:rPr>
                        <a:t>LIBOR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5846303"/>
                  </a:ext>
                </a:extLst>
              </a:tr>
              <a:tr h="203200">
                <a:tc>
                  <a:txBody>
                    <a:bodyPr/>
                    <a:lstStyle/>
                    <a:p>
                      <a:pPr algn="l" fontAlgn="b"/>
                      <a:r>
                        <a:rPr lang="en-US" sz="1200" u="none" strike="noStrike">
                          <a:effectLst/>
                        </a:rPr>
                        <a:t>Rate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0530185"/>
                  </a:ext>
                </a:extLst>
              </a:tr>
              <a:tr h="203200">
                <a:tc>
                  <a:txBody>
                    <a:bodyPr/>
                    <a:lstStyle/>
                    <a:p>
                      <a:pPr algn="l" fontAlgn="b"/>
                      <a:r>
                        <a:rPr lang="en-US" sz="1200" u="none" strike="noStrike">
                          <a:effectLst/>
                        </a:rPr>
                        <a:t>Interest due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7,372.79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7,081.56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6,767.72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6,429.52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6,065.07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5,672.32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5,249.08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4,792.98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792943"/>
                  </a:ext>
                </a:extLst>
              </a:tr>
              <a:tr h="203200">
                <a:tc>
                  <a:txBody>
                    <a:bodyPr/>
                    <a:lstStyle/>
                    <a:p>
                      <a:pPr algn="l" fontAlgn="b"/>
                      <a:r>
                        <a:rPr lang="en-US" sz="1200" u="none" strike="noStrike">
                          <a:effectLst/>
                        </a:rPr>
                        <a:t>Principal due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3,751.36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4,042.59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4,356.43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4,694.63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5,059.08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5,451.83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5,875.07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6,331.17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7598145"/>
                  </a:ext>
                </a:extLst>
              </a:tr>
              <a:tr h="203200">
                <a:tc>
                  <a:txBody>
                    <a:bodyPr/>
                    <a:lstStyle/>
                    <a:p>
                      <a:pPr algn="l" fontAlgn="b"/>
                      <a:r>
                        <a:rPr lang="en-US" sz="1200" u="none" strike="noStrike">
                          <a:effectLst/>
                        </a:rPr>
                        <a:t>Balance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96,248.64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92,206.05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87,849.63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83,155.00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78,095.92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72,644.09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66,769.01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60,437.85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1742105"/>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7049059"/>
                  </a:ext>
                </a:extLst>
              </a:tr>
              <a:tr h="203200">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9</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10</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11</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12</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13</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14</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Year 15</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Total </a:t>
                      </a:r>
                      <a:endParaRPr lang="en-US" sz="1200" b="0" i="0" u="sng"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9205486"/>
                  </a:ext>
                </a:extLst>
              </a:tr>
              <a:tr h="203200">
                <a:tc>
                  <a:txBody>
                    <a:bodyPr/>
                    <a:lstStyle/>
                    <a:p>
                      <a:pPr algn="l" fontAlgn="b"/>
                      <a:r>
                        <a:rPr lang="en-US" sz="1200" u="none" strike="noStrike">
                          <a:effectLst/>
                        </a:rPr>
                        <a:t>LIBOR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9417152"/>
                  </a:ext>
                </a:extLst>
              </a:tr>
              <a:tr h="203200">
                <a:tc>
                  <a:txBody>
                    <a:bodyPr/>
                    <a:lstStyle/>
                    <a:p>
                      <a:pPr algn="l" fontAlgn="b"/>
                      <a:r>
                        <a:rPr lang="en-US" sz="1200" u="none" strike="noStrike">
                          <a:effectLst/>
                        </a:rPr>
                        <a:t>Rate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0028944"/>
                  </a:ext>
                </a:extLst>
              </a:tr>
              <a:tr h="203200">
                <a:tc>
                  <a:txBody>
                    <a:bodyPr/>
                    <a:lstStyle/>
                    <a:p>
                      <a:pPr algn="l" fontAlgn="b"/>
                      <a:r>
                        <a:rPr lang="en-US" sz="1200" u="none" strike="noStrike">
                          <a:effectLst/>
                        </a:rPr>
                        <a:t>Interest due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4,301.47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3,771.81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3,201.03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2,585.94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1,923.10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1,208.80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439.04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66,862.23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71569097"/>
                  </a:ext>
                </a:extLst>
              </a:tr>
              <a:tr h="203200">
                <a:tc>
                  <a:txBody>
                    <a:bodyPr/>
                    <a:lstStyle/>
                    <a:p>
                      <a:pPr algn="l" fontAlgn="b"/>
                      <a:r>
                        <a:rPr lang="en-US" sz="1200" u="none" strike="noStrike">
                          <a:effectLst/>
                        </a:rPr>
                        <a:t>Principal due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6,822.67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7,352.34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7,923.12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8,538.21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9,201.05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9,915.35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10,685.11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100,000.00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7321594"/>
                  </a:ext>
                </a:extLst>
              </a:tr>
              <a:tr h="203200">
                <a:tc>
                  <a:txBody>
                    <a:bodyPr/>
                    <a:lstStyle/>
                    <a:p>
                      <a:pPr algn="l" fontAlgn="b"/>
                      <a:r>
                        <a:rPr lang="en-US" sz="1200" u="none" strike="noStrike">
                          <a:effectLst/>
                        </a:rPr>
                        <a:t>Balance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53,615.17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46,262.84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38,339.72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29,801.51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20,600.46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10,685.11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166,862.24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74306364"/>
                  </a:ext>
                </a:extLst>
              </a:tr>
            </a:tbl>
          </a:graphicData>
        </a:graphic>
      </p:graphicFrame>
      <p:sp>
        <p:nvSpPr>
          <p:cNvPr id="2" name="Rectangle 1">
            <a:extLst>
              <a:ext uri="{FF2B5EF4-FFF2-40B4-BE49-F238E27FC236}">
                <a16:creationId xmlns:a16="http://schemas.microsoft.com/office/drawing/2014/main" id="{164C69B7-2112-AE4D-B52C-D9E9324B6667}"/>
              </a:ext>
            </a:extLst>
          </p:cNvPr>
          <p:cNvSpPr/>
          <p:nvPr/>
        </p:nvSpPr>
        <p:spPr>
          <a:xfrm>
            <a:off x="3749947" y="5998964"/>
            <a:ext cx="3706015" cy="369332"/>
          </a:xfrm>
          <a:prstGeom prst="rect">
            <a:avLst/>
          </a:prstGeom>
        </p:spPr>
        <p:txBody>
          <a:bodyPr wrap="none">
            <a:spAutoFit/>
          </a:bodyPr>
          <a:lstStyle/>
          <a:p>
            <a:r>
              <a:rPr lang="en-US"/>
              <a:t>https://</a:t>
            </a:r>
            <a:r>
              <a:rPr lang="en-US" err="1"/>
              <a:t>www.mortgagecalculator.org</a:t>
            </a:r>
            <a:r>
              <a:rPr lang="en-US"/>
              <a:t>/</a:t>
            </a:r>
          </a:p>
        </p:txBody>
      </p:sp>
      <p:sp>
        <p:nvSpPr>
          <p:cNvPr id="9" name="TextBox 8">
            <a:extLst>
              <a:ext uri="{FF2B5EF4-FFF2-40B4-BE49-F238E27FC236}">
                <a16:creationId xmlns:a16="http://schemas.microsoft.com/office/drawing/2014/main" id="{4C950818-869A-1040-A21D-A1B9ECBE27CB}"/>
              </a:ext>
            </a:extLst>
          </p:cNvPr>
          <p:cNvSpPr txBox="1"/>
          <p:nvPr/>
        </p:nvSpPr>
        <p:spPr>
          <a:xfrm>
            <a:off x="1066800" y="776099"/>
            <a:ext cx="3929281"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Example - Mortgage</a:t>
            </a:r>
          </a:p>
        </p:txBody>
      </p:sp>
    </p:spTree>
    <p:extLst>
      <p:ext uri="{BB962C8B-B14F-4D97-AF65-F5344CB8AC3E}">
        <p14:creationId xmlns:p14="http://schemas.microsoft.com/office/powerpoint/2010/main" val="3053908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B26ACA-2622-3442-BA23-117E4AD36846}"/>
              </a:ext>
            </a:extLst>
          </p:cNvPr>
          <p:cNvSpPr txBox="1"/>
          <p:nvPr/>
        </p:nvSpPr>
        <p:spPr>
          <a:xfrm>
            <a:off x="1076676" y="1497330"/>
            <a:ext cx="2460032" cy="954107"/>
          </a:xfrm>
          <a:prstGeom prst="rect">
            <a:avLst/>
          </a:prstGeom>
          <a:noFill/>
        </p:spPr>
        <p:txBody>
          <a:bodyPr wrap="square" rtlCol="0">
            <a:spAutoFit/>
          </a:bodyPr>
          <a:lstStyle/>
          <a:p>
            <a:r>
              <a:rPr lang="en-US" sz="1400" u="sng"/>
              <a:t>Terms</a:t>
            </a:r>
            <a:r>
              <a:rPr lang="en-US" sz="1400"/>
              <a:t>:</a:t>
            </a:r>
          </a:p>
          <a:p>
            <a:r>
              <a:rPr lang="en-US" sz="1400"/>
              <a:t>Home value: $300,000</a:t>
            </a:r>
          </a:p>
          <a:p>
            <a:r>
              <a:rPr lang="en-US" sz="1400"/>
              <a:t>Down payment: 20% = $60,000</a:t>
            </a:r>
          </a:p>
          <a:p>
            <a:r>
              <a:rPr lang="en-US" sz="1400"/>
              <a:t>Loan amount: $240,000</a:t>
            </a:r>
          </a:p>
        </p:txBody>
      </p:sp>
      <p:sp>
        <p:nvSpPr>
          <p:cNvPr id="2" name="Rectangle 1">
            <a:extLst>
              <a:ext uri="{FF2B5EF4-FFF2-40B4-BE49-F238E27FC236}">
                <a16:creationId xmlns:a16="http://schemas.microsoft.com/office/drawing/2014/main" id="{164C69B7-2112-AE4D-B52C-D9E9324B6667}"/>
              </a:ext>
            </a:extLst>
          </p:cNvPr>
          <p:cNvSpPr/>
          <p:nvPr/>
        </p:nvSpPr>
        <p:spPr>
          <a:xfrm>
            <a:off x="4287157" y="6330434"/>
            <a:ext cx="1985480" cy="276999"/>
          </a:xfrm>
          <a:prstGeom prst="rect">
            <a:avLst/>
          </a:prstGeom>
        </p:spPr>
        <p:txBody>
          <a:bodyPr wrap="none">
            <a:spAutoFit/>
          </a:bodyPr>
          <a:lstStyle/>
          <a:p>
            <a:r>
              <a:rPr lang="en-US" sz="1200" err="1"/>
              <a:t>www.mortgagecalculator.org</a:t>
            </a:r>
            <a:endParaRPr lang="en-US" sz="1200"/>
          </a:p>
        </p:txBody>
      </p:sp>
      <p:sp>
        <p:nvSpPr>
          <p:cNvPr id="8" name="TextBox 7">
            <a:extLst>
              <a:ext uri="{FF2B5EF4-FFF2-40B4-BE49-F238E27FC236}">
                <a16:creationId xmlns:a16="http://schemas.microsoft.com/office/drawing/2014/main" id="{C4DEEFD6-E3B3-EA4E-B810-C37114136038}"/>
              </a:ext>
            </a:extLst>
          </p:cNvPr>
          <p:cNvSpPr txBox="1"/>
          <p:nvPr/>
        </p:nvSpPr>
        <p:spPr>
          <a:xfrm>
            <a:off x="3783330" y="1712773"/>
            <a:ext cx="2356671" cy="738664"/>
          </a:xfrm>
          <a:prstGeom prst="rect">
            <a:avLst/>
          </a:prstGeom>
          <a:noFill/>
        </p:spPr>
        <p:txBody>
          <a:bodyPr wrap="none" rtlCol="0">
            <a:spAutoFit/>
          </a:bodyPr>
          <a:lstStyle/>
          <a:p>
            <a:r>
              <a:rPr lang="en-US" sz="1400"/>
              <a:t>Interest rate: 3.375%</a:t>
            </a:r>
          </a:p>
          <a:p>
            <a:r>
              <a:rPr lang="en-US" sz="1400"/>
              <a:t>Loan terms: 30 year fixed rate</a:t>
            </a:r>
          </a:p>
          <a:p>
            <a:r>
              <a:rPr lang="en-US" sz="1400"/>
              <a:t>Start date: Jan 1 2022</a:t>
            </a:r>
          </a:p>
        </p:txBody>
      </p:sp>
      <p:pic>
        <p:nvPicPr>
          <p:cNvPr id="9" name="Picture 8">
            <a:extLst>
              <a:ext uri="{FF2B5EF4-FFF2-40B4-BE49-F238E27FC236}">
                <a16:creationId xmlns:a16="http://schemas.microsoft.com/office/drawing/2014/main" id="{42DE6892-C9C5-7945-A655-4A94C6EBFE14}"/>
              </a:ext>
            </a:extLst>
          </p:cNvPr>
          <p:cNvPicPr>
            <a:picLocks noChangeAspect="1"/>
          </p:cNvPicPr>
          <p:nvPr/>
        </p:nvPicPr>
        <p:blipFill>
          <a:blip r:embed="rId2"/>
          <a:stretch>
            <a:fillRect/>
          </a:stretch>
        </p:blipFill>
        <p:spPr>
          <a:xfrm>
            <a:off x="1553210" y="2627368"/>
            <a:ext cx="8559800" cy="3721100"/>
          </a:xfrm>
          <a:prstGeom prst="rect">
            <a:avLst/>
          </a:prstGeom>
        </p:spPr>
      </p:pic>
      <p:sp>
        <p:nvSpPr>
          <p:cNvPr id="10" name="TextBox 9">
            <a:extLst>
              <a:ext uri="{FF2B5EF4-FFF2-40B4-BE49-F238E27FC236}">
                <a16:creationId xmlns:a16="http://schemas.microsoft.com/office/drawing/2014/main" id="{F51BB6F9-525C-924D-99CE-2EE0BD31ACBE}"/>
              </a:ext>
            </a:extLst>
          </p:cNvPr>
          <p:cNvSpPr txBox="1"/>
          <p:nvPr/>
        </p:nvSpPr>
        <p:spPr>
          <a:xfrm>
            <a:off x="3120390" y="2914650"/>
            <a:ext cx="1680210" cy="422910"/>
          </a:xfrm>
          <a:prstGeom prst="rect">
            <a:avLst/>
          </a:prstGeom>
          <a:solidFill>
            <a:schemeClr val="bg1"/>
          </a:solidFill>
        </p:spPr>
        <p:txBody>
          <a:bodyPr wrap="square" rtlCol="0">
            <a:spAutoFit/>
          </a:bodyPr>
          <a:lstStyle/>
          <a:p>
            <a:endParaRPr lang="en-US"/>
          </a:p>
        </p:txBody>
      </p:sp>
      <p:sp>
        <p:nvSpPr>
          <p:cNvPr id="12" name="TextBox 11">
            <a:extLst>
              <a:ext uri="{FF2B5EF4-FFF2-40B4-BE49-F238E27FC236}">
                <a16:creationId xmlns:a16="http://schemas.microsoft.com/office/drawing/2014/main" id="{8DAECED5-E225-B34E-8283-E7D24BFE5E7F}"/>
              </a:ext>
            </a:extLst>
          </p:cNvPr>
          <p:cNvSpPr txBox="1"/>
          <p:nvPr/>
        </p:nvSpPr>
        <p:spPr>
          <a:xfrm>
            <a:off x="1066800" y="776099"/>
            <a:ext cx="3929281"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Example - Mortgage</a:t>
            </a:r>
          </a:p>
        </p:txBody>
      </p:sp>
    </p:spTree>
    <p:extLst>
      <p:ext uri="{BB962C8B-B14F-4D97-AF65-F5344CB8AC3E}">
        <p14:creationId xmlns:p14="http://schemas.microsoft.com/office/powerpoint/2010/main" val="34299783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B26ACA-2622-3442-BA23-117E4AD36846}"/>
              </a:ext>
            </a:extLst>
          </p:cNvPr>
          <p:cNvSpPr txBox="1"/>
          <p:nvPr/>
        </p:nvSpPr>
        <p:spPr>
          <a:xfrm>
            <a:off x="1076676" y="1497330"/>
            <a:ext cx="2460032" cy="954107"/>
          </a:xfrm>
          <a:prstGeom prst="rect">
            <a:avLst/>
          </a:prstGeom>
          <a:noFill/>
        </p:spPr>
        <p:txBody>
          <a:bodyPr wrap="square" rtlCol="0">
            <a:spAutoFit/>
          </a:bodyPr>
          <a:lstStyle/>
          <a:p>
            <a:r>
              <a:rPr lang="en-US" sz="1400" u="sng"/>
              <a:t>Terms</a:t>
            </a:r>
            <a:r>
              <a:rPr lang="en-US" sz="1400"/>
              <a:t>:</a:t>
            </a:r>
          </a:p>
          <a:p>
            <a:r>
              <a:rPr lang="en-US" sz="1400"/>
              <a:t>Home value: $300,000</a:t>
            </a:r>
          </a:p>
          <a:p>
            <a:r>
              <a:rPr lang="en-US" sz="1400"/>
              <a:t>Down payment: 20% = $60,000</a:t>
            </a:r>
          </a:p>
          <a:p>
            <a:r>
              <a:rPr lang="en-US" sz="1400"/>
              <a:t>Loan amount: $240,000</a:t>
            </a:r>
          </a:p>
        </p:txBody>
      </p:sp>
      <p:sp>
        <p:nvSpPr>
          <p:cNvPr id="2" name="Rectangle 1">
            <a:extLst>
              <a:ext uri="{FF2B5EF4-FFF2-40B4-BE49-F238E27FC236}">
                <a16:creationId xmlns:a16="http://schemas.microsoft.com/office/drawing/2014/main" id="{164C69B7-2112-AE4D-B52C-D9E9324B6667}"/>
              </a:ext>
            </a:extLst>
          </p:cNvPr>
          <p:cNvSpPr/>
          <p:nvPr/>
        </p:nvSpPr>
        <p:spPr>
          <a:xfrm>
            <a:off x="4287157" y="6330434"/>
            <a:ext cx="1985480" cy="276999"/>
          </a:xfrm>
          <a:prstGeom prst="rect">
            <a:avLst/>
          </a:prstGeom>
        </p:spPr>
        <p:txBody>
          <a:bodyPr wrap="none">
            <a:spAutoFit/>
          </a:bodyPr>
          <a:lstStyle/>
          <a:p>
            <a:r>
              <a:rPr lang="en-US" sz="1200" err="1"/>
              <a:t>www.mortgagecalculator.org</a:t>
            </a:r>
            <a:endParaRPr lang="en-US" sz="1200"/>
          </a:p>
        </p:txBody>
      </p:sp>
      <p:sp>
        <p:nvSpPr>
          <p:cNvPr id="8" name="TextBox 7">
            <a:extLst>
              <a:ext uri="{FF2B5EF4-FFF2-40B4-BE49-F238E27FC236}">
                <a16:creationId xmlns:a16="http://schemas.microsoft.com/office/drawing/2014/main" id="{C4DEEFD6-E3B3-EA4E-B810-C37114136038}"/>
              </a:ext>
            </a:extLst>
          </p:cNvPr>
          <p:cNvSpPr txBox="1"/>
          <p:nvPr/>
        </p:nvSpPr>
        <p:spPr>
          <a:xfrm>
            <a:off x="3783330" y="1712773"/>
            <a:ext cx="2356671" cy="738664"/>
          </a:xfrm>
          <a:prstGeom prst="rect">
            <a:avLst/>
          </a:prstGeom>
          <a:noFill/>
        </p:spPr>
        <p:txBody>
          <a:bodyPr wrap="none" rtlCol="0">
            <a:spAutoFit/>
          </a:bodyPr>
          <a:lstStyle/>
          <a:p>
            <a:r>
              <a:rPr lang="en-US" sz="1400"/>
              <a:t>Interest rate: 3.375%</a:t>
            </a:r>
          </a:p>
          <a:p>
            <a:r>
              <a:rPr lang="en-US" sz="1400"/>
              <a:t>Loan terms: 30 year fixed rate</a:t>
            </a:r>
          </a:p>
          <a:p>
            <a:r>
              <a:rPr lang="en-US" sz="1400"/>
              <a:t>Start date: Jan 1 2022</a:t>
            </a:r>
          </a:p>
        </p:txBody>
      </p:sp>
      <p:sp>
        <p:nvSpPr>
          <p:cNvPr id="10" name="TextBox 9">
            <a:extLst>
              <a:ext uri="{FF2B5EF4-FFF2-40B4-BE49-F238E27FC236}">
                <a16:creationId xmlns:a16="http://schemas.microsoft.com/office/drawing/2014/main" id="{F51BB6F9-525C-924D-99CE-2EE0BD31ACBE}"/>
              </a:ext>
            </a:extLst>
          </p:cNvPr>
          <p:cNvSpPr txBox="1"/>
          <p:nvPr/>
        </p:nvSpPr>
        <p:spPr>
          <a:xfrm>
            <a:off x="3120390" y="2914650"/>
            <a:ext cx="1680210" cy="422910"/>
          </a:xfrm>
          <a:prstGeom prst="rect">
            <a:avLst/>
          </a:prstGeom>
          <a:solidFill>
            <a:schemeClr val="bg1"/>
          </a:solidFill>
        </p:spPr>
        <p:txBody>
          <a:bodyPr wrap="square" rtlCol="0">
            <a:spAutoFit/>
          </a:bodyPr>
          <a:lstStyle/>
          <a:p>
            <a:endParaRPr lang="en-US"/>
          </a:p>
        </p:txBody>
      </p:sp>
      <p:graphicFrame>
        <p:nvGraphicFramePr>
          <p:cNvPr id="3" name="Table 2">
            <a:extLst>
              <a:ext uri="{FF2B5EF4-FFF2-40B4-BE49-F238E27FC236}">
                <a16:creationId xmlns:a16="http://schemas.microsoft.com/office/drawing/2014/main" id="{2D69A9A6-20FC-CF41-ADC9-1F2A99E8386E}"/>
              </a:ext>
            </a:extLst>
          </p:cNvPr>
          <p:cNvGraphicFramePr>
            <a:graphicFrameLocks noGrp="1"/>
          </p:cNvGraphicFramePr>
          <p:nvPr/>
        </p:nvGraphicFramePr>
        <p:xfrm>
          <a:off x="792480" y="2742621"/>
          <a:ext cx="10515604" cy="3143303"/>
        </p:xfrm>
        <a:graphic>
          <a:graphicData uri="http://schemas.openxmlformats.org/drawingml/2006/table">
            <a:tbl>
              <a:tblPr>
                <a:tableStyleId>{5C22544A-7EE6-4342-B048-85BDC9FD1C3A}</a:tableStyleId>
              </a:tblPr>
              <a:tblGrid>
                <a:gridCol w="806506">
                  <a:extLst>
                    <a:ext uri="{9D8B030D-6E8A-4147-A177-3AD203B41FA5}">
                      <a16:colId xmlns:a16="http://schemas.microsoft.com/office/drawing/2014/main" val="1305961563"/>
                    </a:ext>
                  </a:extLst>
                </a:gridCol>
                <a:gridCol w="899565">
                  <a:extLst>
                    <a:ext uri="{9D8B030D-6E8A-4147-A177-3AD203B41FA5}">
                      <a16:colId xmlns:a16="http://schemas.microsoft.com/office/drawing/2014/main" val="626391531"/>
                    </a:ext>
                  </a:extLst>
                </a:gridCol>
                <a:gridCol w="899565">
                  <a:extLst>
                    <a:ext uri="{9D8B030D-6E8A-4147-A177-3AD203B41FA5}">
                      <a16:colId xmlns:a16="http://schemas.microsoft.com/office/drawing/2014/main" val="268932107"/>
                    </a:ext>
                  </a:extLst>
                </a:gridCol>
                <a:gridCol w="899565">
                  <a:extLst>
                    <a:ext uri="{9D8B030D-6E8A-4147-A177-3AD203B41FA5}">
                      <a16:colId xmlns:a16="http://schemas.microsoft.com/office/drawing/2014/main" val="3890686602"/>
                    </a:ext>
                  </a:extLst>
                </a:gridCol>
                <a:gridCol w="899565">
                  <a:extLst>
                    <a:ext uri="{9D8B030D-6E8A-4147-A177-3AD203B41FA5}">
                      <a16:colId xmlns:a16="http://schemas.microsoft.com/office/drawing/2014/main" val="2860975673"/>
                    </a:ext>
                  </a:extLst>
                </a:gridCol>
                <a:gridCol w="899565">
                  <a:extLst>
                    <a:ext uri="{9D8B030D-6E8A-4147-A177-3AD203B41FA5}">
                      <a16:colId xmlns:a16="http://schemas.microsoft.com/office/drawing/2014/main" val="3817571683"/>
                    </a:ext>
                  </a:extLst>
                </a:gridCol>
                <a:gridCol w="899565">
                  <a:extLst>
                    <a:ext uri="{9D8B030D-6E8A-4147-A177-3AD203B41FA5}">
                      <a16:colId xmlns:a16="http://schemas.microsoft.com/office/drawing/2014/main" val="2053580215"/>
                    </a:ext>
                  </a:extLst>
                </a:gridCol>
                <a:gridCol w="899565">
                  <a:extLst>
                    <a:ext uri="{9D8B030D-6E8A-4147-A177-3AD203B41FA5}">
                      <a16:colId xmlns:a16="http://schemas.microsoft.com/office/drawing/2014/main" val="193706434"/>
                    </a:ext>
                  </a:extLst>
                </a:gridCol>
                <a:gridCol w="899565">
                  <a:extLst>
                    <a:ext uri="{9D8B030D-6E8A-4147-A177-3AD203B41FA5}">
                      <a16:colId xmlns:a16="http://schemas.microsoft.com/office/drawing/2014/main" val="3512143464"/>
                    </a:ext>
                  </a:extLst>
                </a:gridCol>
                <a:gridCol w="899565">
                  <a:extLst>
                    <a:ext uri="{9D8B030D-6E8A-4147-A177-3AD203B41FA5}">
                      <a16:colId xmlns:a16="http://schemas.microsoft.com/office/drawing/2014/main" val="2182357150"/>
                    </a:ext>
                  </a:extLst>
                </a:gridCol>
                <a:gridCol w="899565">
                  <a:extLst>
                    <a:ext uri="{9D8B030D-6E8A-4147-A177-3AD203B41FA5}">
                      <a16:colId xmlns:a16="http://schemas.microsoft.com/office/drawing/2014/main" val="487165321"/>
                    </a:ext>
                  </a:extLst>
                </a:gridCol>
                <a:gridCol w="713448">
                  <a:extLst>
                    <a:ext uri="{9D8B030D-6E8A-4147-A177-3AD203B41FA5}">
                      <a16:colId xmlns:a16="http://schemas.microsoft.com/office/drawing/2014/main" val="2833555208"/>
                    </a:ext>
                  </a:extLst>
                </a:gridCol>
              </a:tblGrid>
              <a:tr h="165437">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3281528796"/>
                  </a:ext>
                </a:extLst>
              </a:tr>
              <a:tr h="165437">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2</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3</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4</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5</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6</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7</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8</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9</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10</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556115866"/>
                  </a:ext>
                </a:extLst>
              </a:tr>
              <a:tr h="165437">
                <a:tc>
                  <a:txBody>
                    <a:bodyPr/>
                    <a:lstStyle/>
                    <a:p>
                      <a:pPr algn="l" fontAlgn="b"/>
                      <a:r>
                        <a:rPr lang="en-US" sz="1000" u="none" strike="noStrike">
                          <a:effectLst/>
                        </a:rPr>
                        <a:t>Interest</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8,027.67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7,866.40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7,699.61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7,527.11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7,348.68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7,164.15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6,973.29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6,775.88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6,571.71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6,360.54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87457933"/>
                  </a:ext>
                </a:extLst>
              </a:tr>
              <a:tr h="165437">
                <a:tc>
                  <a:txBody>
                    <a:bodyPr/>
                    <a:lstStyle/>
                    <a:p>
                      <a:pPr algn="l" fontAlgn="b"/>
                      <a:r>
                        <a:rPr lang="en-US" sz="1000" u="none" strike="noStrike">
                          <a:effectLst/>
                        </a:rPr>
                        <a:t>Principal</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4,704.70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4,865.97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5,032.76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5,205.27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5,383.69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5,568.22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5,759.08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5,956.49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6,160.66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6,371.83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219017081"/>
                  </a:ext>
                </a:extLst>
              </a:tr>
              <a:tr h="165437">
                <a:tc>
                  <a:txBody>
                    <a:bodyPr/>
                    <a:lstStyle/>
                    <a:p>
                      <a:pPr algn="l" fontAlgn="b"/>
                      <a:r>
                        <a:rPr lang="en-US" sz="1000" u="none" strike="noStrike">
                          <a:effectLst/>
                        </a:rPr>
                        <a:t>Balance</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235,295.30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230,429.33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225,396.57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220,191.31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214,807.62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209,239.40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203,480.31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197,523.82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191,363.16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184,991.33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752683323"/>
                  </a:ext>
                </a:extLst>
              </a:tr>
              <a:tr h="165437">
                <a:tc>
                  <a:txBody>
                    <a:bodyPr/>
                    <a:lstStyle/>
                    <a:p>
                      <a:pPr algn="l" fontAlgn="b"/>
                      <a:r>
                        <a:rPr lang="en-US" sz="1000" u="none" strike="noStrike">
                          <a:effectLst/>
                        </a:rPr>
                        <a:t>Monthly</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2269704610"/>
                  </a:ext>
                </a:extLst>
              </a:tr>
              <a:tr h="165437">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2736749969"/>
                  </a:ext>
                </a:extLst>
              </a:tr>
              <a:tr h="165437">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11</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12</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13</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14</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15</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16</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17</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18</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19</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Year 20</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2614179047"/>
                  </a:ext>
                </a:extLst>
              </a:tr>
              <a:tr h="165437">
                <a:tc>
                  <a:txBody>
                    <a:bodyPr/>
                    <a:lstStyle/>
                    <a:p>
                      <a:pPr algn="l" fontAlgn="b"/>
                      <a:r>
                        <a:rPr lang="en-US" sz="1000" u="none" strike="noStrike">
                          <a:effectLst/>
                        </a:rPr>
                        <a:t>Interest</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6,142.14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5,916.24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5,682.61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5,440.96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5,191.03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4,932.54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4,665.18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4,388.66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4,102.67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3,806.87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2437893829"/>
                  </a:ext>
                </a:extLst>
              </a:tr>
              <a:tr h="165437">
                <a:tc>
                  <a:txBody>
                    <a:bodyPr/>
                    <a:lstStyle/>
                    <a:p>
                      <a:pPr algn="l" fontAlgn="b"/>
                      <a:r>
                        <a:rPr lang="en-US" sz="1000" u="none" strike="noStrike">
                          <a:effectLst/>
                        </a:rPr>
                        <a:t>Principal</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6,590.24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6,816.13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7,049.77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7,291.41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7,541.34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7,799.83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8,067.19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8,343.71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8,629.70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8,925.50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3603773445"/>
                  </a:ext>
                </a:extLst>
              </a:tr>
              <a:tr h="165437">
                <a:tc>
                  <a:txBody>
                    <a:bodyPr/>
                    <a:lstStyle/>
                    <a:p>
                      <a:pPr algn="l" fontAlgn="b"/>
                      <a:r>
                        <a:rPr lang="en-US" sz="1000" u="none" strike="noStrike">
                          <a:effectLst/>
                        </a:rPr>
                        <a:t>Balance</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178,401.10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171,584.97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164,535.20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157,243.79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149,702.46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141,902.62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133,835.44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125,491.73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116,862.03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107,936.52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2503507250"/>
                  </a:ext>
                </a:extLst>
              </a:tr>
              <a:tr h="165437">
                <a:tc>
                  <a:txBody>
                    <a:bodyPr/>
                    <a:lstStyle/>
                    <a:p>
                      <a:pPr algn="l" fontAlgn="b"/>
                      <a:r>
                        <a:rPr lang="en-US" sz="1000" u="none" strike="noStrike">
                          <a:effectLst/>
                        </a:rPr>
                        <a:t>Monthly</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864332055"/>
                  </a:ext>
                </a:extLst>
              </a:tr>
              <a:tr h="165437">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1219011905"/>
                  </a:ext>
                </a:extLst>
              </a:tr>
              <a:tr h="165437">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21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22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23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24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25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26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27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28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29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 Year 30 </a:t>
                      </a:r>
                      <a:endParaRPr lang="en-US" sz="1000" b="0" i="0" u="sng"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sng" strike="noStrike">
                          <a:effectLst/>
                        </a:rPr>
                        <a:t>Total</a:t>
                      </a:r>
                      <a:endParaRPr lang="en-US" sz="1000" b="0" i="0" u="sng"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3050328447"/>
                  </a:ext>
                </a:extLst>
              </a:tr>
              <a:tr h="165437">
                <a:tc>
                  <a:txBody>
                    <a:bodyPr/>
                    <a:lstStyle/>
                    <a:p>
                      <a:pPr algn="l" fontAlgn="b"/>
                      <a:r>
                        <a:rPr lang="en-US" sz="1000" u="none" strike="noStrike">
                          <a:effectLst/>
                        </a:rPr>
                        <a:t>Interest</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3,500.93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3,184.50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2,857.23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2,518.74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2,168.65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1,806.55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1,432.05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1,044.71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644.09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299.74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r>
                        <a:rPr lang="en-US" sz="1000" u="none" strike="noStrike">
                          <a:effectLst/>
                        </a:rPr>
                        <a:t>  142,041.13 </a:t>
                      </a:r>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2927464440"/>
                  </a:ext>
                </a:extLst>
              </a:tr>
              <a:tr h="165437">
                <a:tc>
                  <a:txBody>
                    <a:bodyPr/>
                    <a:lstStyle/>
                    <a:p>
                      <a:pPr algn="l" fontAlgn="b"/>
                      <a:r>
                        <a:rPr lang="en-US" sz="1000" u="none" strike="noStrike">
                          <a:effectLst/>
                        </a:rPr>
                        <a:t>Principal</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9,231.44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9,547.87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9,875.14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10,213.63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10,563.72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10,925.82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11,300.32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11,687.66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12,088.28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12,502.63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r>
                        <a:rPr lang="en-US" sz="1000" u="none" strike="noStrike">
                          <a:effectLst/>
                        </a:rPr>
                        <a:t>  240,000.00 </a:t>
                      </a:r>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3009754599"/>
                  </a:ext>
                </a:extLst>
              </a:tr>
              <a:tr h="165437">
                <a:tc>
                  <a:txBody>
                    <a:bodyPr/>
                    <a:lstStyle/>
                    <a:p>
                      <a:pPr algn="l" fontAlgn="b"/>
                      <a:r>
                        <a:rPr lang="en-US" sz="1000" u="none" strike="noStrike">
                          <a:effectLst/>
                        </a:rPr>
                        <a:t>Balance</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98,705.08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89,157.21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79,282.07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69,068.44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58,504.71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47,578.89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36,278.57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24,590.91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12,502.63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r>
                        <a:rPr lang="en-US" sz="1000" u="none" strike="noStrike">
                          <a:effectLst/>
                        </a:rPr>
                        <a:t>  382,041.13 </a:t>
                      </a:r>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1116273679"/>
                  </a:ext>
                </a:extLst>
              </a:tr>
              <a:tr h="165437">
                <a:tc>
                  <a:txBody>
                    <a:bodyPr/>
                    <a:lstStyle/>
                    <a:p>
                      <a:pPr algn="l" fontAlgn="b"/>
                      <a:r>
                        <a:rPr lang="en-US" sz="1000" u="none" strike="noStrike">
                          <a:effectLst/>
                        </a:rPr>
                        <a:t>Monthly</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1,061.03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r>
                        <a:rPr lang="en-US" sz="1000" u="none" strike="noStrike">
                          <a:effectLst/>
                        </a:rPr>
                        <a:t>            1,066.86 </a:t>
                      </a:r>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676616518"/>
                  </a:ext>
                </a:extLst>
              </a:tr>
              <a:tr h="165437">
                <a:tc>
                  <a:txBody>
                    <a:bodyPr/>
                    <a:lstStyle/>
                    <a:p>
                      <a:pPr algn="l"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7755" marR="7755" marT="7755" marB="0" anchor="b"/>
                </a:tc>
                <a:tc>
                  <a:txBody>
                    <a:bodyPr/>
                    <a:lstStyle/>
                    <a:p>
                      <a:pPr algn="r" fontAlgn="b"/>
                      <a:r>
                        <a:rPr lang="en-US" sz="1000" u="none" strike="noStrike">
                          <a:effectLst/>
                        </a:rPr>
                        <a:t>37.18%</a:t>
                      </a:r>
                      <a:endParaRPr lang="en-US" sz="1000" b="0" i="0" u="none" strike="noStrike">
                        <a:solidFill>
                          <a:srgbClr val="000000"/>
                        </a:solidFill>
                        <a:effectLst/>
                        <a:latin typeface="Calibri" panose="020F0502020204030204" pitchFamily="34" charset="0"/>
                      </a:endParaRPr>
                    </a:p>
                  </a:txBody>
                  <a:tcPr marL="7755" marR="7755" marT="7755" marB="0" anchor="b"/>
                </a:tc>
                <a:extLst>
                  <a:ext uri="{0D108BD9-81ED-4DB2-BD59-A6C34878D82A}">
                    <a16:rowId xmlns:a16="http://schemas.microsoft.com/office/drawing/2014/main" val="2540094594"/>
                  </a:ext>
                </a:extLst>
              </a:tr>
            </a:tbl>
          </a:graphicData>
        </a:graphic>
      </p:graphicFrame>
      <p:sp>
        <p:nvSpPr>
          <p:cNvPr id="11" name="TextBox 10">
            <a:extLst>
              <a:ext uri="{FF2B5EF4-FFF2-40B4-BE49-F238E27FC236}">
                <a16:creationId xmlns:a16="http://schemas.microsoft.com/office/drawing/2014/main" id="{388F06C2-CD0F-D94C-AE37-9F0C5FCE3C2F}"/>
              </a:ext>
            </a:extLst>
          </p:cNvPr>
          <p:cNvSpPr txBox="1"/>
          <p:nvPr/>
        </p:nvSpPr>
        <p:spPr>
          <a:xfrm>
            <a:off x="1066800" y="776099"/>
            <a:ext cx="3929281"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Example - Mortgage</a:t>
            </a:r>
          </a:p>
        </p:txBody>
      </p:sp>
    </p:spTree>
    <p:extLst>
      <p:ext uri="{BB962C8B-B14F-4D97-AF65-F5344CB8AC3E}">
        <p14:creationId xmlns:p14="http://schemas.microsoft.com/office/powerpoint/2010/main" val="24141337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AD0B89-851C-054E-8BAE-BE701BAC3DC8}"/>
              </a:ext>
            </a:extLst>
          </p:cNvPr>
          <p:cNvSpPr txBox="1"/>
          <p:nvPr/>
        </p:nvSpPr>
        <p:spPr>
          <a:xfrm>
            <a:off x="1066800" y="1469171"/>
            <a:ext cx="10008870" cy="4739759"/>
          </a:xfrm>
          <a:prstGeom prst="rect">
            <a:avLst/>
          </a:prstGeom>
          <a:noFill/>
        </p:spPr>
        <p:txBody>
          <a:bodyPr wrap="square" rtlCol="0">
            <a:spAutoFit/>
          </a:bodyPr>
          <a:lstStyle/>
          <a:p>
            <a:r>
              <a:rPr lang="en-US" sz="2600">
                <a:latin typeface="Helvetica Neue" panose="02000503000000020004" pitchFamily="2" charset="0"/>
                <a:ea typeface="Helvetica Neue" panose="02000503000000020004" pitchFamily="2" charset="0"/>
                <a:cs typeface="Helvetica Neue" panose="02000503000000020004" pitchFamily="2" charset="0"/>
              </a:rPr>
              <a:t>A loan is a transfer of money from a lender to a borrower under </a:t>
            </a:r>
          </a:p>
          <a:p>
            <a:r>
              <a:rPr lang="en-US" sz="2600">
                <a:latin typeface="Helvetica Neue" panose="02000503000000020004" pitchFamily="2" charset="0"/>
                <a:ea typeface="Helvetica Neue" panose="02000503000000020004" pitchFamily="2" charset="0"/>
                <a:cs typeface="Helvetica Neue" panose="02000503000000020004" pitchFamily="2" charset="0"/>
              </a:rPr>
              <a:t>specified terms for repayment</a:t>
            </a:r>
          </a:p>
          <a:p>
            <a:endParaRPr lang="en-US" sz="2600">
              <a:latin typeface="Helvetica Neue" panose="02000503000000020004" pitchFamily="2" charset="0"/>
              <a:ea typeface="Helvetica Neue" panose="02000503000000020004" pitchFamily="2" charset="0"/>
              <a:cs typeface="Helvetica Neue" panose="02000503000000020004" pitchFamily="2" charset="0"/>
            </a:endParaRPr>
          </a:p>
          <a:p>
            <a:r>
              <a:rPr lang="en-US" sz="2600">
                <a:latin typeface="Helvetica Neue" panose="02000503000000020004" pitchFamily="2" charset="0"/>
                <a:ea typeface="Helvetica Neue" panose="02000503000000020004" pitchFamily="2" charset="0"/>
                <a:cs typeface="Helvetica Neue" panose="02000503000000020004" pitchFamily="2" charset="0"/>
              </a:rPr>
              <a:t>Interest is the cost for the use of the borrowed money </a:t>
            </a:r>
          </a:p>
          <a:p>
            <a:r>
              <a:rPr lang="en-US" sz="2600">
                <a:latin typeface="Helvetica Neue" panose="02000503000000020004" pitchFamily="2" charset="0"/>
                <a:ea typeface="Helvetica Neue" panose="02000503000000020004" pitchFamily="2" charset="0"/>
                <a:cs typeface="Helvetica Neue" panose="02000503000000020004" pitchFamily="2" charset="0"/>
              </a:rPr>
              <a:t>	– think of it as </a:t>
            </a:r>
            <a:r>
              <a:rPr lang="en-US" sz="2600" i="1" u="sng">
                <a:latin typeface="Helvetica Neue" panose="02000503000000020004" pitchFamily="2" charset="0"/>
                <a:ea typeface="Helvetica Neue" panose="02000503000000020004" pitchFamily="2" charset="0"/>
                <a:cs typeface="Helvetica Neue" panose="02000503000000020004" pitchFamily="2" charset="0"/>
              </a:rPr>
              <a:t>rent</a:t>
            </a:r>
          </a:p>
          <a:p>
            <a:endParaRPr lang="en-US" sz="800" i="1" u="sng">
              <a:latin typeface="Helvetica Neue" panose="02000503000000020004" pitchFamily="2" charset="0"/>
              <a:ea typeface="Helvetica Neue" panose="02000503000000020004" pitchFamily="2" charset="0"/>
              <a:cs typeface="Helvetica Neue" panose="02000503000000020004" pitchFamily="2" charset="0"/>
            </a:endParaRPr>
          </a:p>
          <a:p>
            <a:r>
              <a:rPr lang="en-US" sz="2600">
                <a:latin typeface="Helvetica Neue" panose="02000503000000020004" pitchFamily="2" charset="0"/>
                <a:ea typeface="Helvetica Neue" panose="02000503000000020004" pitchFamily="2" charset="0"/>
                <a:cs typeface="Helvetica Neue" panose="02000503000000020004" pitchFamily="2" charset="0"/>
              </a:rPr>
              <a:t>The lender requires interest for three reasons:</a:t>
            </a:r>
          </a:p>
          <a:p>
            <a:pPr marL="342900" indent="-342900">
              <a:buAutoNum type="arabicPeriod"/>
            </a:pPr>
            <a:r>
              <a:rPr lang="en-US" sz="2000">
                <a:latin typeface="Helvetica Neue" panose="02000503000000020004" pitchFamily="2" charset="0"/>
                <a:ea typeface="Helvetica Neue" panose="02000503000000020004" pitchFamily="2" charset="0"/>
                <a:cs typeface="Helvetica Neue" panose="02000503000000020004" pitchFamily="2" charset="0"/>
              </a:rPr>
              <a:t>The loan might not be repaid, so the lender must be compensated </a:t>
            </a:r>
          </a:p>
          <a:p>
            <a:pPr lvl="1"/>
            <a:r>
              <a:rPr lang="en-US" sz="2000">
                <a:latin typeface="Helvetica Neue" panose="02000503000000020004" pitchFamily="2" charset="0"/>
                <a:ea typeface="Helvetica Neue" panose="02000503000000020004" pitchFamily="2" charset="0"/>
                <a:cs typeface="Helvetica Neue" panose="02000503000000020004" pitchFamily="2" charset="0"/>
              </a:rPr>
              <a:t>for the risk of loss (credit risk)</a:t>
            </a:r>
          </a:p>
          <a:p>
            <a:pPr marL="342900" indent="-342900">
              <a:buAutoNum type="arabicPeriod"/>
            </a:pPr>
            <a:r>
              <a:rPr lang="en-US" sz="2000">
                <a:latin typeface="Helvetica Neue" panose="02000503000000020004" pitchFamily="2" charset="0"/>
                <a:ea typeface="Helvetica Neue" panose="02000503000000020004" pitchFamily="2" charset="0"/>
                <a:cs typeface="Helvetica Neue" panose="02000503000000020004" pitchFamily="2" charset="0"/>
              </a:rPr>
              <a:t>The owners of capital need a return on their money otherwise they have </a:t>
            </a:r>
          </a:p>
          <a:p>
            <a:pPr lvl="1"/>
            <a:r>
              <a:rPr lang="en-US" sz="2000">
                <a:latin typeface="Helvetica Neue" panose="02000503000000020004" pitchFamily="2" charset="0"/>
                <a:ea typeface="Helvetica Neue" panose="02000503000000020004" pitchFamily="2" charset="0"/>
                <a:cs typeface="Helvetica Neue" panose="02000503000000020004" pitchFamily="2" charset="0"/>
              </a:rPr>
              <a:t>no incentive</a:t>
            </a:r>
          </a:p>
          <a:p>
            <a:pPr marL="342900" indent="-342900">
              <a:buAutoNum type="arabicPeriod"/>
            </a:pPr>
            <a:r>
              <a:rPr lang="en-US" sz="2000">
                <a:latin typeface="Helvetica Neue" panose="02000503000000020004" pitchFamily="2" charset="0"/>
                <a:ea typeface="Helvetica Neue" panose="02000503000000020004" pitchFamily="2" charset="0"/>
                <a:cs typeface="Helvetica Neue" panose="02000503000000020004" pitchFamily="2" charset="0"/>
              </a:rPr>
              <a:t>The lender has to pay operating costs to run their lending business </a:t>
            </a:r>
          </a:p>
          <a:p>
            <a:r>
              <a:rPr lang="en-US" sz="2000">
                <a:latin typeface="Helvetica Neue" panose="02000503000000020004" pitchFamily="2" charset="0"/>
                <a:ea typeface="Helvetica Neue" panose="02000503000000020004" pitchFamily="2" charset="0"/>
                <a:cs typeface="Helvetica Neue" panose="02000503000000020004" pitchFamily="2" charset="0"/>
              </a:rPr>
              <a:t>	(transaction costs)</a:t>
            </a:r>
          </a:p>
          <a:p>
            <a:endParaRPr lang="en-US"/>
          </a:p>
        </p:txBody>
      </p:sp>
      <p:sp>
        <p:nvSpPr>
          <p:cNvPr id="7" name="TextBox 6">
            <a:extLst>
              <a:ext uri="{FF2B5EF4-FFF2-40B4-BE49-F238E27FC236}">
                <a16:creationId xmlns:a16="http://schemas.microsoft.com/office/drawing/2014/main" id="{A394939A-F2C7-B34B-B013-62CE91F66DC3}"/>
              </a:ext>
            </a:extLst>
          </p:cNvPr>
          <p:cNvSpPr txBox="1"/>
          <p:nvPr/>
        </p:nvSpPr>
        <p:spPr>
          <a:xfrm>
            <a:off x="1066800" y="776099"/>
            <a:ext cx="1300356"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Loans</a:t>
            </a:r>
          </a:p>
        </p:txBody>
      </p:sp>
    </p:spTree>
    <p:extLst>
      <p:ext uri="{BB962C8B-B14F-4D97-AF65-F5344CB8AC3E}">
        <p14:creationId xmlns:p14="http://schemas.microsoft.com/office/powerpoint/2010/main" val="3777822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E6615E-9627-9741-B59C-F2320D67E7FC}"/>
              </a:ext>
            </a:extLst>
          </p:cNvPr>
          <p:cNvSpPr>
            <a:spLocks noGrp="1"/>
          </p:cNvSpPr>
          <p:nvPr>
            <p:ph type="body" sz="quarter" idx="10"/>
          </p:nvPr>
        </p:nvSpPr>
        <p:spPr>
          <a:xfrm>
            <a:off x="1082990" y="1693122"/>
            <a:ext cx="9939337" cy="4209154"/>
          </a:xfrm>
        </p:spPr>
        <p:txBody>
          <a:bodyPr/>
          <a:lstStyle/>
          <a:p>
            <a:pPr marL="0" indent="0">
              <a:buNone/>
            </a:pPr>
            <a:r>
              <a:rPr lang="en-US"/>
              <a:t>Because money can earn a return, we naturally prefer to have money today rather than money tomorrow</a:t>
            </a:r>
          </a:p>
          <a:p>
            <a:pPr lvl="1"/>
            <a:r>
              <a:rPr lang="en-US" sz="2000"/>
              <a:t>Consider a choice of receiving $100 today or $100 in five years.  In five years, $100 will almost certainly buy less than $100 today because of the erosion of inflation</a:t>
            </a:r>
          </a:p>
          <a:p>
            <a:pPr lvl="1"/>
            <a:r>
              <a:rPr lang="en-US" sz="2000"/>
              <a:t>Moreover, we can also earn interest on that money and have more than $100 in five years</a:t>
            </a:r>
          </a:p>
          <a:p>
            <a:pPr marL="0" indent="0">
              <a:buNone/>
            </a:pPr>
            <a:r>
              <a:rPr lang="en-US"/>
              <a:t>Money received today is worth more than money received tomorrow</a:t>
            </a:r>
          </a:p>
        </p:txBody>
      </p:sp>
      <p:sp>
        <p:nvSpPr>
          <p:cNvPr id="7" name="TextBox 6">
            <a:extLst>
              <a:ext uri="{FF2B5EF4-FFF2-40B4-BE49-F238E27FC236}">
                <a16:creationId xmlns:a16="http://schemas.microsoft.com/office/drawing/2014/main" id="{881C7658-5AE8-D242-AD36-633A7C06FBEE}"/>
              </a:ext>
            </a:extLst>
          </p:cNvPr>
          <p:cNvSpPr txBox="1"/>
          <p:nvPr/>
        </p:nvSpPr>
        <p:spPr>
          <a:xfrm>
            <a:off x="1066800" y="776099"/>
            <a:ext cx="4010906"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Time Value of Money</a:t>
            </a:r>
          </a:p>
        </p:txBody>
      </p:sp>
    </p:spTree>
    <p:extLst>
      <p:ext uri="{BB962C8B-B14F-4D97-AF65-F5344CB8AC3E}">
        <p14:creationId xmlns:p14="http://schemas.microsoft.com/office/powerpoint/2010/main" val="29391334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91CE09-69A6-644E-9FD1-E839BAA13B26}"/>
              </a:ext>
            </a:extLst>
          </p:cNvPr>
          <p:cNvSpPr>
            <a:spLocks noGrp="1"/>
          </p:cNvSpPr>
          <p:nvPr>
            <p:ph type="body" sz="quarter" idx="10"/>
          </p:nvPr>
        </p:nvSpPr>
        <p:spPr>
          <a:xfrm>
            <a:off x="1071560" y="1670262"/>
            <a:ext cx="9939337" cy="4209154"/>
          </a:xfrm>
        </p:spPr>
        <p:txBody>
          <a:bodyPr>
            <a:normAutofit/>
          </a:bodyPr>
          <a:lstStyle/>
          <a:p>
            <a:pPr marL="0" indent="0">
              <a:buNone/>
            </a:pPr>
            <a:r>
              <a:rPr lang="en-US"/>
              <a:t>Time value is based on the understanding that interest charges on borrowed money require us to pay back more money the longer we hold onto it.</a:t>
            </a:r>
          </a:p>
          <a:p>
            <a:pPr marL="228600" lvl="1" indent="0">
              <a:buNone/>
            </a:pPr>
            <a:r>
              <a:rPr lang="en-US" sz="2000"/>
              <a:t>Borrow $100 today at 10% annual interest, time value means we would have to pay back $110 a year from now, $121 in two years, $133 in three years…</a:t>
            </a:r>
          </a:p>
          <a:p>
            <a:pPr marL="0" indent="0">
              <a:buNone/>
            </a:pPr>
            <a:r>
              <a:rPr lang="en-US"/>
              <a:t>Time value also explains indifference</a:t>
            </a:r>
          </a:p>
          <a:p>
            <a:pPr marL="228600" lvl="1" indent="0">
              <a:buNone/>
            </a:pPr>
            <a:r>
              <a:rPr lang="en-US" sz="2000"/>
              <a:t>We would be indifferent between $100 today and $110 a year from now if 10% interest rate</a:t>
            </a:r>
          </a:p>
        </p:txBody>
      </p:sp>
      <p:sp>
        <p:nvSpPr>
          <p:cNvPr id="7" name="TextBox 6">
            <a:extLst>
              <a:ext uri="{FF2B5EF4-FFF2-40B4-BE49-F238E27FC236}">
                <a16:creationId xmlns:a16="http://schemas.microsoft.com/office/drawing/2014/main" id="{1FAD8268-91A2-EB41-ABB0-04EBE274B837}"/>
              </a:ext>
            </a:extLst>
          </p:cNvPr>
          <p:cNvSpPr txBox="1"/>
          <p:nvPr/>
        </p:nvSpPr>
        <p:spPr>
          <a:xfrm>
            <a:off x="1066800" y="776099"/>
            <a:ext cx="4010906"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Time Value of Money</a:t>
            </a:r>
          </a:p>
        </p:txBody>
      </p:sp>
    </p:spTree>
    <p:extLst>
      <p:ext uri="{BB962C8B-B14F-4D97-AF65-F5344CB8AC3E}">
        <p14:creationId xmlns:p14="http://schemas.microsoft.com/office/powerpoint/2010/main" val="25184736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ACE79-8A81-0843-A286-63078245C76A}"/>
              </a:ext>
            </a:extLst>
          </p:cNvPr>
          <p:cNvSpPr>
            <a:spLocks noGrp="1"/>
          </p:cNvSpPr>
          <p:nvPr>
            <p:ph type="body" sz="quarter" idx="10"/>
          </p:nvPr>
        </p:nvSpPr>
        <p:spPr/>
        <p:txBody>
          <a:bodyPr/>
          <a:lstStyle/>
          <a:p>
            <a:pPr marL="0" indent="0">
              <a:buNone/>
            </a:pPr>
            <a:r>
              <a:rPr lang="en-US"/>
              <a:t>If there is a risk that the borrower will not repay the lender, there would be a risk charge</a:t>
            </a:r>
          </a:p>
          <a:p>
            <a:pPr marL="228600" lvl="1" indent="0">
              <a:buNone/>
            </a:pPr>
            <a:r>
              <a:rPr lang="en-US" sz="2000"/>
              <a:t>One way to reduce the risk of non-payment, and lower the interest charge, is to have collateral</a:t>
            </a:r>
          </a:p>
          <a:p>
            <a:pPr marL="228600" lvl="1" indent="0">
              <a:buNone/>
            </a:pPr>
            <a:r>
              <a:rPr lang="en-US" sz="2000"/>
              <a:t>Collateral is something of value that would be forfeited if the loan is not repaid</a:t>
            </a:r>
          </a:p>
          <a:p>
            <a:pPr marL="228600" lvl="1" indent="0">
              <a:buNone/>
            </a:pPr>
            <a:r>
              <a:rPr lang="en-US" sz="2000"/>
              <a:t>Not all loans have collateral</a:t>
            </a:r>
          </a:p>
          <a:p>
            <a:pPr marL="228600" lvl="1" indent="0">
              <a:buNone/>
            </a:pPr>
            <a:r>
              <a:rPr lang="en-US" sz="2000"/>
              <a:t>A lender devotes energy and resources to assessing the ability of a borrower to repay the loan.  This is called underwriting.</a:t>
            </a:r>
          </a:p>
        </p:txBody>
      </p:sp>
      <p:sp>
        <p:nvSpPr>
          <p:cNvPr id="7" name="TextBox 6">
            <a:extLst>
              <a:ext uri="{FF2B5EF4-FFF2-40B4-BE49-F238E27FC236}">
                <a16:creationId xmlns:a16="http://schemas.microsoft.com/office/drawing/2014/main" id="{AB7AEDD2-5459-2846-911D-4F04E2BE1E3A}"/>
              </a:ext>
            </a:extLst>
          </p:cNvPr>
          <p:cNvSpPr txBox="1"/>
          <p:nvPr/>
        </p:nvSpPr>
        <p:spPr>
          <a:xfrm>
            <a:off x="1066800" y="776099"/>
            <a:ext cx="974947"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Risk</a:t>
            </a:r>
          </a:p>
        </p:txBody>
      </p:sp>
    </p:spTree>
    <p:extLst>
      <p:ext uri="{BB962C8B-B14F-4D97-AF65-F5344CB8AC3E}">
        <p14:creationId xmlns:p14="http://schemas.microsoft.com/office/powerpoint/2010/main" val="18480900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262988-191A-B84B-9F8A-17E046B94DD5}"/>
              </a:ext>
            </a:extLst>
          </p:cNvPr>
          <p:cNvSpPr>
            <a:spLocks noGrp="1"/>
          </p:cNvSpPr>
          <p:nvPr>
            <p:ph type="body" sz="quarter" idx="10"/>
          </p:nvPr>
        </p:nvSpPr>
        <p:spPr>
          <a:xfrm>
            <a:off x="1082990" y="1590252"/>
            <a:ext cx="9939337" cy="4209154"/>
          </a:xfrm>
        </p:spPr>
        <p:txBody>
          <a:bodyPr>
            <a:normAutofit lnSpcReduction="10000"/>
          </a:bodyPr>
          <a:lstStyle/>
          <a:p>
            <a:pPr marL="0" indent="0">
              <a:buNone/>
            </a:pPr>
            <a:r>
              <a:rPr lang="en-US"/>
              <a:t>Every type of loan has a charge for the use of the money, called interest.  Typically represented as a percent per year</a:t>
            </a:r>
          </a:p>
          <a:p>
            <a:pPr marL="228600" lvl="1" indent="0">
              <a:buNone/>
            </a:pPr>
            <a:r>
              <a:rPr lang="en-US" sz="2000"/>
              <a:t>The amount of money someone borrows is called the principal</a:t>
            </a:r>
          </a:p>
          <a:p>
            <a:pPr marL="228600" lvl="1" indent="0">
              <a:buNone/>
            </a:pPr>
            <a:r>
              <a:rPr lang="en-US" sz="2000"/>
              <a:t>The interest is calculated by multiplying the interest rate by the principal amount</a:t>
            </a:r>
          </a:p>
          <a:p>
            <a:pPr marL="0" indent="0">
              <a:buNone/>
            </a:pPr>
            <a:r>
              <a:rPr lang="en-US"/>
              <a:t>Example: Interest rate of 12% per year with a principal loan amount of $1,000 for the term of one year, the total interest charge will be $120 per year.  At the end of one year the borrower owes $1,120.</a:t>
            </a:r>
          </a:p>
          <a:p>
            <a:pPr marL="0" indent="0">
              <a:buNone/>
            </a:pPr>
            <a:r>
              <a:rPr lang="en-US"/>
              <a:t>This is Simple Interest</a:t>
            </a:r>
          </a:p>
        </p:txBody>
      </p:sp>
      <p:sp>
        <p:nvSpPr>
          <p:cNvPr id="7" name="TextBox 6">
            <a:extLst>
              <a:ext uri="{FF2B5EF4-FFF2-40B4-BE49-F238E27FC236}">
                <a16:creationId xmlns:a16="http://schemas.microsoft.com/office/drawing/2014/main" id="{7B9AB5F9-3A04-3A44-90C2-BD6D28971D62}"/>
              </a:ext>
            </a:extLst>
          </p:cNvPr>
          <p:cNvSpPr txBox="1"/>
          <p:nvPr/>
        </p:nvSpPr>
        <p:spPr>
          <a:xfrm>
            <a:off x="1066800" y="776099"/>
            <a:ext cx="2719655"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Interest Rates</a:t>
            </a:r>
          </a:p>
        </p:txBody>
      </p:sp>
    </p:spTree>
    <p:extLst>
      <p:ext uri="{BB962C8B-B14F-4D97-AF65-F5344CB8AC3E}">
        <p14:creationId xmlns:p14="http://schemas.microsoft.com/office/powerpoint/2010/main" val="4007534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72C13D-16E2-694C-A5EE-606CA3438F8D}"/>
              </a:ext>
            </a:extLst>
          </p:cNvPr>
          <p:cNvSpPr>
            <a:spLocks noGrp="1"/>
          </p:cNvSpPr>
          <p:nvPr>
            <p:ph type="body" sz="quarter" idx="10"/>
          </p:nvPr>
        </p:nvSpPr>
        <p:spPr/>
        <p:txBody>
          <a:bodyPr/>
          <a:lstStyle/>
          <a:p>
            <a:pPr marL="0" indent="0">
              <a:buNone/>
            </a:pPr>
            <a:r>
              <a:rPr lang="en-US"/>
              <a:t>Simple interest is typically NOT used</a:t>
            </a:r>
          </a:p>
          <a:p>
            <a:pPr marL="0" indent="0">
              <a:buNone/>
            </a:pPr>
            <a:r>
              <a:rPr lang="en-US"/>
              <a:t>Compound interest is more typical</a:t>
            </a:r>
          </a:p>
          <a:p>
            <a:pPr marL="0" indent="0">
              <a:buNone/>
            </a:pPr>
            <a:r>
              <a:rPr lang="en-US"/>
              <a:t>Compound interest means to pay (or receive) interest on interest</a:t>
            </a:r>
          </a:p>
          <a:p>
            <a:pPr marL="0" indent="0">
              <a:buNone/>
            </a:pPr>
            <a:r>
              <a:rPr lang="en-US"/>
              <a:t>Great for lender’s, but as a borrower it increases how much total interest you pay</a:t>
            </a:r>
          </a:p>
        </p:txBody>
      </p:sp>
      <p:sp>
        <p:nvSpPr>
          <p:cNvPr id="7" name="TextBox 6">
            <a:extLst>
              <a:ext uri="{FF2B5EF4-FFF2-40B4-BE49-F238E27FC236}">
                <a16:creationId xmlns:a16="http://schemas.microsoft.com/office/drawing/2014/main" id="{16477563-A075-C644-8DAE-4633E7785045}"/>
              </a:ext>
            </a:extLst>
          </p:cNvPr>
          <p:cNvSpPr txBox="1"/>
          <p:nvPr/>
        </p:nvSpPr>
        <p:spPr>
          <a:xfrm>
            <a:off x="1066800" y="776099"/>
            <a:ext cx="2719655"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Interest Rates</a:t>
            </a:r>
          </a:p>
        </p:txBody>
      </p:sp>
    </p:spTree>
    <p:extLst>
      <p:ext uri="{BB962C8B-B14F-4D97-AF65-F5344CB8AC3E}">
        <p14:creationId xmlns:p14="http://schemas.microsoft.com/office/powerpoint/2010/main" val="143619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1DD2861-77BF-44FD-B5CF-A8762A73CF1F}"/>
              </a:ext>
            </a:extLst>
          </p:cNvPr>
          <p:cNvSpPr txBox="1">
            <a:spLocks/>
          </p:cNvSpPr>
          <p:nvPr/>
        </p:nvSpPr>
        <p:spPr>
          <a:xfrm>
            <a:off x="960376" y="1572726"/>
            <a:ext cx="10972800" cy="4617569"/>
          </a:xfrm>
          <a:prstGeom prst="rect">
            <a:avLst/>
          </a:prstGeom>
        </p:spPr>
        <p:txBody>
          <a:bodyPr vert="horz" lIns="91440" tIns="45720" rIns="91440" bIns="45720" rtlCol="0">
            <a:normAutofit fontScale="92500" lnSpcReduction="20000"/>
          </a:bodyPr>
          <a:lstStyle>
            <a:lvl1pPr marL="257175" indent="-257175" algn="l" defTabSz="342900" rtl="0" eaLnBrk="1" latinLnBrk="0" hangingPunct="1">
              <a:spcBef>
                <a:spcPct val="20000"/>
              </a:spcBef>
              <a:buFont typeface="Arial"/>
              <a:buChar char="•"/>
              <a:defRPr sz="2000" kern="1200">
                <a:solidFill>
                  <a:schemeClr val="tx1"/>
                </a:solidFill>
                <a:latin typeface="Lato" panose="020F0502020204030203" pitchFamily="34" charset="0"/>
                <a:ea typeface="+mn-ea"/>
                <a:cs typeface="+mn-cs"/>
              </a:defRPr>
            </a:lvl1pPr>
            <a:lvl2pPr marL="557213" indent="-214313" algn="l" defTabSz="342900" rtl="0" eaLnBrk="1" latinLnBrk="0" hangingPunct="1">
              <a:spcBef>
                <a:spcPct val="20000"/>
              </a:spcBef>
              <a:buFont typeface="Arial"/>
              <a:buChar char="–"/>
              <a:defRPr sz="2000" kern="1200">
                <a:solidFill>
                  <a:schemeClr val="tx1"/>
                </a:solidFill>
                <a:latin typeface="Lato" panose="020F0502020204030203" pitchFamily="34" charset="0"/>
                <a:ea typeface="+mn-ea"/>
                <a:cs typeface="+mn-cs"/>
              </a:defRPr>
            </a:lvl2pPr>
            <a:lvl3pPr marL="857250" indent="-171450" algn="l" defTabSz="342900" rtl="0" eaLnBrk="1" latinLnBrk="0" hangingPunct="1">
              <a:spcBef>
                <a:spcPct val="20000"/>
              </a:spcBef>
              <a:buFont typeface="Arial"/>
              <a:buChar char="•"/>
              <a:defRPr sz="2000" kern="1200">
                <a:solidFill>
                  <a:schemeClr val="tx1"/>
                </a:solidFill>
                <a:latin typeface="Lato" panose="020F0502020204030203" pitchFamily="34" charset="0"/>
                <a:ea typeface="+mn-ea"/>
                <a:cs typeface="+mn-cs"/>
              </a:defRPr>
            </a:lvl3pPr>
            <a:lvl4pPr marL="1200150" indent="-171450" algn="l" defTabSz="342900" rtl="0" eaLnBrk="1" latinLnBrk="0" hangingPunct="1">
              <a:spcBef>
                <a:spcPct val="20000"/>
              </a:spcBef>
              <a:buFont typeface="Arial"/>
              <a:buChar char="–"/>
              <a:defRPr sz="2000" kern="1200">
                <a:solidFill>
                  <a:schemeClr val="tx1"/>
                </a:solidFill>
                <a:latin typeface="Lato" panose="020F0502020204030203" pitchFamily="34" charset="0"/>
                <a:ea typeface="+mn-ea"/>
                <a:cs typeface="+mn-cs"/>
              </a:defRPr>
            </a:lvl4pPr>
            <a:lvl5pPr marL="1543050" indent="-171450" algn="l" defTabSz="342900" rtl="0" eaLnBrk="1" latinLnBrk="0" hangingPunct="1">
              <a:spcBef>
                <a:spcPct val="20000"/>
              </a:spcBef>
              <a:buFont typeface="Arial"/>
              <a:buChar char="»"/>
              <a:defRPr sz="2000" kern="1200">
                <a:solidFill>
                  <a:schemeClr val="tx1"/>
                </a:solidFill>
                <a:latin typeface="Lato" panose="020F0502020204030203" pitchFamily="34"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auto" latinLnBrk="0" hangingPunct="1">
              <a:lnSpc>
                <a:spcPct val="100000"/>
              </a:lnSpc>
              <a:spcBef>
                <a:spcPct val="20000"/>
              </a:spcBef>
              <a:spcAft>
                <a:spcPts val="0"/>
              </a:spcAft>
              <a:buClrTx/>
              <a:buSzTx/>
              <a:buFont typeface="Arial"/>
              <a:buChar char="•"/>
              <a:tabLst/>
              <a:defRPr/>
            </a:pP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Financial planning is a recursive process that involves </a:t>
            </a:r>
          </a:p>
          <a:p>
            <a:pPr marL="557213" marR="0" lvl="1" indent="-214313" algn="l" defTabSz="342900" rtl="0" eaLnBrk="1" fontAlgn="auto" latinLnBrk="0" hangingPunct="1">
              <a:lnSpc>
                <a:spcPct val="100000"/>
              </a:lnSpc>
              <a:spcBef>
                <a:spcPct val="20000"/>
              </a:spcBef>
              <a:spcAft>
                <a:spcPts val="0"/>
              </a:spcAft>
              <a:buClrTx/>
              <a:buSzTx/>
              <a:buFont typeface="Arial"/>
              <a:buChar char="–"/>
              <a:tabLst/>
              <a:defRPr/>
            </a:pP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defining goals,</a:t>
            </a:r>
          </a:p>
          <a:p>
            <a:pPr marL="557213" marR="0" lvl="1" indent="-214313" algn="l" defTabSz="342900" rtl="0" eaLnBrk="1" fontAlgn="auto" latinLnBrk="0" hangingPunct="1">
              <a:lnSpc>
                <a:spcPct val="100000"/>
              </a:lnSpc>
              <a:spcBef>
                <a:spcPct val="20000"/>
              </a:spcBef>
              <a:spcAft>
                <a:spcPts val="0"/>
              </a:spcAft>
              <a:buClrTx/>
              <a:buSzTx/>
              <a:buFont typeface="Arial"/>
              <a:buChar char="–"/>
              <a:tabLst/>
              <a:defRPr/>
            </a:pP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assessing the current situation, </a:t>
            </a:r>
          </a:p>
          <a:p>
            <a:pPr marL="557213" marR="0" lvl="1" indent="-214313" algn="l" defTabSz="342900" rtl="0" eaLnBrk="1" fontAlgn="auto" latinLnBrk="0" hangingPunct="1">
              <a:lnSpc>
                <a:spcPct val="100000"/>
              </a:lnSpc>
              <a:spcBef>
                <a:spcPct val="20000"/>
              </a:spcBef>
              <a:spcAft>
                <a:spcPts val="0"/>
              </a:spcAft>
              <a:buClrTx/>
              <a:buSzTx/>
              <a:buFont typeface="Arial"/>
              <a:buChar char="–"/>
              <a:tabLst/>
              <a:defRPr/>
            </a:pP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identifying choices,</a:t>
            </a:r>
            <a:b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b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evaluating choices,</a:t>
            </a:r>
          </a:p>
          <a:p>
            <a:pPr marL="557213" marR="0" lvl="1" indent="-214313" algn="l" defTabSz="342900" rtl="0" eaLnBrk="1" fontAlgn="auto" latinLnBrk="0" hangingPunct="1">
              <a:lnSpc>
                <a:spcPct val="100000"/>
              </a:lnSpc>
              <a:spcBef>
                <a:spcPct val="20000"/>
              </a:spcBef>
              <a:spcAft>
                <a:spcPts val="0"/>
              </a:spcAft>
              <a:buClrTx/>
              <a:buSzTx/>
              <a:buFont typeface="Arial"/>
              <a:buChar char="–"/>
              <a:tabLst/>
              <a:defRPr/>
            </a:pP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choosing. </a:t>
            </a:r>
          </a:p>
          <a:p>
            <a:pPr marL="257175" marR="0" lvl="0" indent="-257175" algn="l" defTabSz="342900" rtl="0" eaLnBrk="1" fontAlgn="auto" latinLnBrk="0" hangingPunct="1">
              <a:lnSpc>
                <a:spcPct val="100000"/>
              </a:lnSpc>
              <a:spcBef>
                <a:spcPct val="20000"/>
              </a:spcBef>
              <a:spcAft>
                <a:spcPts val="0"/>
              </a:spcAft>
              <a:buClrTx/>
              <a:buSzTx/>
              <a:buFont typeface="Arial"/>
              <a:buChar char="•"/>
              <a:tabLst/>
              <a:defRPr/>
            </a:pP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Choosing further involves assessing the resulting situation, redefining goals, identifying new choices, evaluating new choices, and so on. </a:t>
            </a:r>
          </a:p>
          <a:p>
            <a:pPr marL="257175" marR="0" lvl="0" indent="-257175" algn="l" defTabSz="342900" rtl="0" eaLnBrk="1" fontAlgn="auto" latinLnBrk="0" hangingPunct="1">
              <a:lnSpc>
                <a:spcPct val="100000"/>
              </a:lnSpc>
              <a:spcBef>
                <a:spcPct val="20000"/>
              </a:spcBef>
              <a:spcAft>
                <a:spcPts val="0"/>
              </a:spcAft>
              <a:buClrTx/>
              <a:buSzTx/>
              <a:buFont typeface="Arial"/>
              <a:buChar char="•"/>
              <a:tabLst/>
              <a:defRPr/>
            </a:pP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Goals are shaped by current and expected circumstances, family structure, career, health, and larger economic forces. </a:t>
            </a:r>
          </a:p>
          <a:p>
            <a:pPr marL="257175" marR="0" lvl="0" indent="-257175" algn="l" defTabSz="342900" rtl="0" eaLnBrk="1" fontAlgn="auto" latinLnBrk="0" hangingPunct="1">
              <a:lnSpc>
                <a:spcPct val="100000"/>
              </a:lnSpc>
              <a:spcBef>
                <a:spcPct val="20000"/>
              </a:spcBef>
              <a:spcAft>
                <a:spcPts val="0"/>
              </a:spcAft>
              <a:buClrTx/>
              <a:buSzTx/>
              <a:buFont typeface="Arial"/>
              <a:buChar char="•"/>
              <a:tabLst/>
              <a:defRPr/>
            </a:pPr>
            <a:r>
              <a:rPr lang="en-US" sz="2600">
                <a:solidFill>
                  <a:sysClr val="windowText" lastClr="000000"/>
                </a:solidFill>
                <a:latin typeface="Helvetica Neue"/>
              </a:rPr>
              <a:t>G</a:t>
            </a:r>
            <a:r>
              <a:rPr kumimoji="0" lang="en-US" sz="2600" b="0" i="0" u="none" strike="noStrike" kern="1200" cap="none" spc="0" normalizeH="0" baseline="0" noProof="0" err="1">
                <a:ln>
                  <a:noFill/>
                </a:ln>
                <a:solidFill>
                  <a:sysClr val="windowText" lastClr="000000"/>
                </a:solidFill>
                <a:effectLst/>
                <a:uLnTx/>
                <a:uFillTx/>
                <a:latin typeface="Helvetica Neue"/>
                <a:ea typeface="+mn-ea"/>
                <a:cs typeface="+mn-cs"/>
              </a:rPr>
              <a:t>oals</a:t>
            </a: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 are short-term, intermediate, and long-term.  </a:t>
            </a:r>
          </a:p>
          <a:p>
            <a:pPr marL="257175" marR="0" lvl="0" indent="-257175" algn="l" defTabSz="342900" rtl="0" eaLnBrk="1" fontAlgn="auto" latinLnBrk="0" hangingPunct="1">
              <a:lnSpc>
                <a:spcPct val="100000"/>
              </a:lnSpc>
              <a:spcBef>
                <a:spcPct val="20000"/>
              </a:spcBef>
              <a:spcAft>
                <a:spcPts val="0"/>
              </a:spcAft>
              <a:buClrTx/>
              <a:buSzTx/>
              <a:buFont typeface="Arial"/>
              <a:buChar char="•"/>
              <a:tabLst/>
              <a:defRPr/>
            </a:pPr>
            <a:r>
              <a:rPr kumimoji="0" lang="en-US" sz="2600" b="0" i="0" u="none" strike="noStrike" kern="1200" cap="none" spc="0" normalizeH="0" baseline="0" noProof="0">
                <a:ln>
                  <a:noFill/>
                </a:ln>
                <a:solidFill>
                  <a:sysClr val="windowText" lastClr="000000"/>
                </a:solidFill>
                <a:effectLst/>
                <a:uLnTx/>
                <a:uFillTx/>
                <a:latin typeface="Helvetica Neue"/>
                <a:ea typeface="+mn-ea"/>
                <a:cs typeface="+mn-cs"/>
              </a:rPr>
              <a:t>You should evaluate your feasible choices by calculating the benefits, explicit costs, implicit costs, and the strategic costs of each one. </a:t>
            </a:r>
          </a:p>
          <a:p>
            <a:pPr marL="257175" marR="0" lvl="0" indent="-257175" algn="l" defTabSz="3429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a:ln>
                <a:noFill/>
              </a:ln>
              <a:solidFill>
                <a:sysClr val="windowText" lastClr="000000"/>
              </a:solidFill>
              <a:effectLst/>
              <a:uLnTx/>
              <a:uFillTx/>
              <a:latin typeface="Lato" panose="020F0502020204030203" pitchFamily="34" charset="0"/>
              <a:ea typeface="+mn-ea"/>
              <a:cs typeface="+mn-cs"/>
            </a:endParaRPr>
          </a:p>
        </p:txBody>
      </p:sp>
      <p:sp>
        <p:nvSpPr>
          <p:cNvPr id="5" name="Title 1">
            <a:extLst>
              <a:ext uri="{FF2B5EF4-FFF2-40B4-BE49-F238E27FC236}">
                <a16:creationId xmlns:a16="http://schemas.microsoft.com/office/drawing/2014/main" id="{3E7AB386-BE1C-3743-B9A4-6C1C7FC63EBB}"/>
              </a:ext>
            </a:extLst>
          </p:cNvPr>
          <p:cNvSpPr txBox="1">
            <a:spLocks/>
          </p:cNvSpPr>
          <p:nvPr/>
        </p:nvSpPr>
        <p:spPr>
          <a:xfrm>
            <a:off x="1005968" y="620540"/>
            <a:ext cx="9284842" cy="695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a:ea typeface="Roboto" charset="0"/>
                <a:cs typeface="Roboto" charset="0"/>
              </a:rPr>
              <a:t>The Planning Process: Key Takeaways</a:t>
            </a:r>
          </a:p>
        </p:txBody>
      </p:sp>
    </p:spTree>
    <p:extLst>
      <p:ext uri="{BB962C8B-B14F-4D97-AF65-F5344CB8AC3E}">
        <p14:creationId xmlns:p14="http://schemas.microsoft.com/office/powerpoint/2010/main" val="294166080"/>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ADF5B07-4A71-DE43-B8B0-1868A2BBAA61}"/>
              </a:ext>
            </a:extLst>
          </p:cNvPr>
          <p:cNvGraphicFramePr>
            <a:graphicFrameLocks noGrp="1"/>
          </p:cNvGraphicFramePr>
          <p:nvPr/>
        </p:nvGraphicFramePr>
        <p:xfrm>
          <a:off x="1281110" y="2810075"/>
          <a:ext cx="4419600" cy="3086100"/>
        </p:xfrm>
        <a:graphic>
          <a:graphicData uri="http://schemas.openxmlformats.org/drawingml/2006/table">
            <a:tbl>
              <a:tblPr>
                <a:tableStyleId>{5C22544A-7EE6-4342-B048-85BDC9FD1C3A}</a:tableStyleId>
              </a:tblPr>
              <a:tblGrid>
                <a:gridCol w="1104900">
                  <a:extLst>
                    <a:ext uri="{9D8B030D-6E8A-4147-A177-3AD203B41FA5}">
                      <a16:colId xmlns:a16="http://schemas.microsoft.com/office/drawing/2014/main" val="2974645193"/>
                    </a:ext>
                  </a:extLst>
                </a:gridCol>
                <a:gridCol w="1104900">
                  <a:extLst>
                    <a:ext uri="{9D8B030D-6E8A-4147-A177-3AD203B41FA5}">
                      <a16:colId xmlns:a16="http://schemas.microsoft.com/office/drawing/2014/main" val="766349706"/>
                    </a:ext>
                  </a:extLst>
                </a:gridCol>
                <a:gridCol w="1104900">
                  <a:extLst>
                    <a:ext uri="{9D8B030D-6E8A-4147-A177-3AD203B41FA5}">
                      <a16:colId xmlns:a16="http://schemas.microsoft.com/office/drawing/2014/main" val="891126055"/>
                    </a:ext>
                  </a:extLst>
                </a:gridCol>
                <a:gridCol w="1104900">
                  <a:extLst>
                    <a:ext uri="{9D8B030D-6E8A-4147-A177-3AD203B41FA5}">
                      <a16:colId xmlns:a16="http://schemas.microsoft.com/office/drawing/2014/main" val="3270388521"/>
                    </a:ext>
                  </a:extLst>
                </a:gridCol>
              </a:tblGrid>
              <a:tr h="203200">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Beginning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Montly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Ending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9949149"/>
                  </a:ext>
                </a:extLst>
              </a:tr>
              <a:tr h="241300">
                <a:tc>
                  <a:txBody>
                    <a:bodyPr/>
                    <a:lstStyle/>
                    <a:p>
                      <a:pPr algn="ctr" fontAlgn="b"/>
                      <a:r>
                        <a:rPr lang="en-US" sz="1200" u="sng" strike="noStrike">
                          <a:effectLst/>
                        </a:rPr>
                        <a:t> Month </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 Balance </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 Interest </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 Balance </a:t>
                      </a:r>
                      <a:endParaRPr lang="en-US" sz="1200" b="0" i="0" u="sng"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2078363"/>
                  </a:ext>
                </a:extLst>
              </a:tr>
              <a:tr h="203200">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$1,000.00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$1,010.00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9925173"/>
                  </a:ext>
                </a:extLst>
              </a:tr>
              <a:tr h="203200">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$1,010.00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$10.10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$1,020.10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46260338"/>
                  </a:ext>
                </a:extLst>
              </a:tr>
              <a:tr h="203200">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$1,020.10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$10.20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$1,030.30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0776164"/>
                  </a:ext>
                </a:extLst>
              </a:tr>
              <a:tr h="203200">
                <a:tc>
                  <a:txBody>
                    <a:bodyPr/>
                    <a:lstStyle/>
                    <a:p>
                      <a:pPr algn="ct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$1,030.30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$10.30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$1,040.60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5474371"/>
                  </a:ext>
                </a:extLst>
              </a:tr>
              <a:tr h="203200">
                <a:tc>
                  <a:txBody>
                    <a:bodyPr/>
                    <a:lstStyle/>
                    <a:p>
                      <a:pPr algn="ct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$1,040.60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$10.41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$1,051.01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5554155"/>
                  </a:ext>
                </a:extLst>
              </a:tr>
              <a:tr h="203200">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$1,051.01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$10.51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$1,061.52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4392974"/>
                  </a:ext>
                </a:extLst>
              </a:tr>
              <a:tr h="203200">
                <a:tc>
                  <a:txBody>
                    <a:bodyPr/>
                    <a:lstStyle/>
                    <a:p>
                      <a:pPr algn="ct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$1,061.52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$10.62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$1,072.14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2804514"/>
                  </a:ext>
                </a:extLst>
              </a:tr>
              <a:tr h="203200">
                <a:tc>
                  <a:txBody>
                    <a:bodyPr/>
                    <a:lstStyle/>
                    <a:p>
                      <a:pPr algn="ct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$1,072.14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$10.72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$1,082.86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89679316"/>
                  </a:ext>
                </a:extLst>
              </a:tr>
              <a:tr h="203200">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$1,082.86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$10.83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$1,093.69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5528055"/>
                  </a:ext>
                </a:extLst>
              </a:tr>
              <a:tr h="203200">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$1,093.69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$10.94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$1,104.63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0416692"/>
                  </a:ext>
                </a:extLst>
              </a:tr>
              <a:tr h="203200">
                <a:tc>
                  <a:txBody>
                    <a:bodyPr/>
                    <a:lstStyle/>
                    <a:p>
                      <a:pPr algn="ct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$1,104.63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$1,115.68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3119040"/>
                  </a:ext>
                </a:extLst>
              </a:tr>
              <a:tr h="203200">
                <a:tc>
                  <a:txBody>
                    <a:bodyPr/>
                    <a:lstStyle/>
                    <a:p>
                      <a:pPr algn="ct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$1,115.68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$11.16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$1,126.84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8411622"/>
                  </a:ext>
                </a:extLst>
              </a:tr>
              <a:tr h="203200">
                <a:tc>
                  <a:txBody>
                    <a:bodyPr/>
                    <a:lstStyle/>
                    <a:p>
                      <a:pPr algn="ctr" fontAlgn="b"/>
                      <a:r>
                        <a:rPr lang="en-US" sz="1200" u="none" strike="noStrike">
                          <a:effectLst/>
                        </a:rPr>
                        <a:t> Total Interest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$126.84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8688501"/>
                  </a:ext>
                </a:extLst>
              </a:tr>
            </a:tbl>
          </a:graphicData>
        </a:graphic>
      </p:graphicFrame>
      <p:sp>
        <p:nvSpPr>
          <p:cNvPr id="5" name="Rectangle 4">
            <a:extLst>
              <a:ext uri="{FF2B5EF4-FFF2-40B4-BE49-F238E27FC236}">
                <a16:creationId xmlns:a16="http://schemas.microsoft.com/office/drawing/2014/main" id="{BBEAE3CF-32DA-0941-90B3-AFEDB1C6EF75}"/>
              </a:ext>
            </a:extLst>
          </p:cNvPr>
          <p:cNvSpPr/>
          <p:nvPr/>
        </p:nvSpPr>
        <p:spPr>
          <a:xfrm>
            <a:off x="1185860" y="1531969"/>
            <a:ext cx="6096000" cy="1200329"/>
          </a:xfrm>
          <a:prstGeom prst="rect">
            <a:avLst/>
          </a:prstGeom>
        </p:spPr>
        <p:txBody>
          <a:bodyPr>
            <a:spAutoFit/>
          </a:bodyPr>
          <a:lstStyle/>
          <a:p>
            <a:r>
              <a:rPr lang="en-US"/>
              <a:t>Interest rate of 12% per year with a principal loan amount of $1,000 for the term of one year.  </a:t>
            </a:r>
          </a:p>
          <a:p>
            <a:endParaRPr lang="en-US"/>
          </a:p>
          <a:p>
            <a:r>
              <a:rPr lang="en-US"/>
              <a:t>If compounding monthly:</a:t>
            </a:r>
          </a:p>
        </p:txBody>
      </p:sp>
      <p:sp>
        <p:nvSpPr>
          <p:cNvPr id="6" name="TextBox 5">
            <a:extLst>
              <a:ext uri="{FF2B5EF4-FFF2-40B4-BE49-F238E27FC236}">
                <a16:creationId xmlns:a16="http://schemas.microsoft.com/office/drawing/2014/main" id="{96EDAB88-1746-1448-AEFB-5E39DC60229B}"/>
              </a:ext>
            </a:extLst>
          </p:cNvPr>
          <p:cNvSpPr txBox="1"/>
          <p:nvPr/>
        </p:nvSpPr>
        <p:spPr>
          <a:xfrm>
            <a:off x="2936375" y="6103620"/>
            <a:ext cx="4345485" cy="523220"/>
          </a:xfrm>
          <a:prstGeom prst="rect">
            <a:avLst/>
          </a:prstGeom>
          <a:noFill/>
        </p:spPr>
        <p:txBody>
          <a:bodyPr wrap="none" rtlCol="0">
            <a:spAutoFit/>
          </a:bodyPr>
          <a:lstStyle/>
          <a:p>
            <a:r>
              <a:rPr lang="en-US" sz="1400"/>
              <a:t>The Effective Interest Rate = 12.684%</a:t>
            </a:r>
          </a:p>
          <a:p>
            <a:r>
              <a:rPr lang="en-US" sz="1400"/>
              <a:t>If compounding daily, the effective interest rate = 12.75%</a:t>
            </a:r>
          </a:p>
        </p:txBody>
      </p:sp>
      <p:sp>
        <p:nvSpPr>
          <p:cNvPr id="7" name="TextBox 6">
            <a:extLst>
              <a:ext uri="{FF2B5EF4-FFF2-40B4-BE49-F238E27FC236}">
                <a16:creationId xmlns:a16="http://schemas.microsoft.com/office/drawing/2014/main" id="{4D229312-9C4B-FE43-BB5B-D88FF36FA511}"/>
              </a:ext>
            </a:extLst>
          </p:cNvPr>
          <p:cNvSpPr txBox="1"/>
          <p:nvPr/>
        </p:nvSpPr>
        <p:spPr>
          <a:xfrm>
            <a:off x="6503670" y="2857500"/>
            <a:ext cx="5087290" cy="2862322"/>
          </a:xfrm>
          <a:prstGeom prst="rect">
            <a:avLst/>
          </a:prstGeom>
          <a:noFill/>
        </p:spPr>
        <p:txBody>
          <a:bodyPr wrap="none" rtlCol="0">
            <a:spAutoFit/>
          </a:bodyPr>
          <a:lstStyle/>
          <a:p>
            <a:r>
              <a:rPr lang="en-US"/>
              <a:t>Most financial institutions use daily interest for their</a:t>
            </a:r>
          </a:p>
          <a:p>
            <a:r>
              <a:rPr lang="en-US"/>
              <a:t>Calculations.  Mortgages, because they’re designed</a:t>
            </a:r>
          </a:p>
          <a:p>
            <a:r>
              <a:rPr lang="en-US"/>
              <a:t>To receive fixed payments once a month, typically</a:t>
            </a:r>
          </a:p>
          <a:p>
            <a:r>
              <a:rPr lang="en-US"/>
              <a:t>Use monthly interest calculations.</a:t>
            </a:r>
          </a:p>
          <a:p>
            <a:endParaRPr lang="en-US"/>
          </a:p>
          <a:p>
            <a:r>
              <a:rPr lang="en-US"/>
              <a:t>Borrowers may see interest rates expressed as an</a:t>
            </a:r>
          </a:p>
          <a:p>
            <a:r>
              <a:rPr lang="en-US"/>
              <a:t>Annual Percentage Rate (APR), which accounts</a:t>
            </a:r>
          </a:p>
          <a:p>
            <a:r>
              <a:rPr lang="en-US"/>
              <a:t>for various fees and costs.  The APR will always</a:t>
            </a:r>
          </a:p>
          <a:p>
            <a:r>
              <a:rPr lang="en-US"/>
              <a:t>be higher than the stated rate because of the</a:t>
            </a:r>
          </a:p>
          <a:p>
            <a:r>
              <a:rPr lang="en-US"/>
              <a:t>adjustments for fees and costs.</a:t>
            </a:r>
          </a:p>
        </p:txBody>
      </p:sp>
      <p:sp>
        <p:nvSpPr>
          <p:cNvPr id="10" name="TextBox 9">
            <a:extLst>
              <a:ext uri="{FF2B5EF4-FFF2-40B4-BE49-F238E27FC236}">
                <a16:creationId xmlns:a16="http://schemas.microsoft.com/office/drawing/2014/main" id="{1B3C568D-DEFF-7844-9377-79A9CE242733}"/>
              </a:ext>
            </a:extLst>
          </p:cNvPr>
          <p:cNvSpPr txBox="1"/>
          <p:nvPr/>
        </p:nvSpPr>
        <p:spPr>
          <a:xfrm>
            <a:off x="1066800" y="776099"/>
            <a:ext cx="4405052"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Effective Interest Rates</a:t>
            </a:r>
          </a:p>
        </p:txBody>
      </p:sp>
    </p:spTree>
    <p:extLst>
      <p:ext uri="{BB962C8B-B14F-4D97-AF65-F5344CB8AC3E}">
        <p14:creationId xmlns:p14="http://schemas.microsoft.com/office/powerpoint/2010/main" val="35053649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9E4D2D-5917-2A47-A11E-6137A9ABAAE2}"/>
              </a:ext>
            </a:extLst>
          </p:cNvPr>
          <p:cNvSpPr>
            <a:spLocks noGrp="1"/>
          </p:cNvSpPr>
          <p:nvPr>
            <p:ph type="body" sz="quarter" idx="10"/>
          </p:nvPr>
        </p:nvSpPr>
        <p:spPr>
          <a:xfrm>
            <a:off x="1094420" y="1613112"/>
            <a:ext cx="9939337" cy="4209154"/>
          </a:xfrm>
        </p:spPr>
        <p:txBody>
          <a:bodyPr>
            <a:normAutofit/>
          </a:bodyPr>
          <a:lstStyle/>
          <a:p>
            <a:pPr marL="0" indent="0">
              <a:buNone/>
            </a:pPr>
            <a:r>
              <a:rPr lang="en-US" sz="2000"/>
              <a:t>In our examples, we assumed the loan amount (principal) would be paid back at the end of the year.  This is called </a:t>
            </a:r>
            <a:r>
              <a:rPr lang="en-US" sz="2000" i="1" u="sng"/>
              <a:t>lump-sum</a:t>
            </a:r>
            <a:r>
              <a:rPr lang="en-US" sz="2000"/>
              <a:t> or </a:t>
            </a:r>
            <a:r>
              <a:rPr lang="en-US" sz="2000" i="1" u="sng"/>
              <a:t>balloon payment</a:t>
            </a:r>
            <a:r>
              <a:rPr lang="en-US" sz="2000" i="1"/>
              <a:t>.</a:t>
            </a:r>
          </a:p>
          <a:p>
            <a:pPr marL="0" indent="0">
              <a:buNone/>
            </a:pPr>
            <a:r>
              <a:rPr lang="en-US" sz="2000"/>
              <a:t>We also assumed that interest would be accumulated during the year to be paid at the end, with no interest payments made during the year.  The financial term for accumulating the interest is called </a:t>
            </a:r>
            <a:r>
              <a:rPr lang="en-US" sz="2000" i="1" u="sng"/>
              <a:t>accruing</a:t>
            </a:r>
            <a:r>
              <a:rPr lang="en-US" sz="2000"/>
              <a:t>.</a:t>
            </a:r>
          </a:p>
          <a:p>
            <a:pPr marL="0" indent="0">
              <a:buNone/>
            </a:pPr>
            <a:r>
              <a:rPr lang="en-US" sz="2000"/>
              <a:t>Both of these conditions can change depending upon the type of loan.</a:t>
            </a:r>
          </a:p>
          <a:p>
            <a:pPr marL="0" indent="0">
              <a:buNone/>
            </a:pPr>
            <a:r>
              <a:rPr lang="en-US" sz="2000"/>
              <a:t>Most loans require interest payments during the term of the loan and many loans also require that some repayment of principal be made before the end of the term.</a:t>
            </a:r>
          </a:p>
          <a:p>
            <a:pPr marL="0" indent="0">
              <a:buNone/>
            </a:pPr>
            <a:r>
              <a:rPr lang="en-US" sz="2000"/>
              <a:t>When there is a partial or complete repayment of the principal during the term of the loan, this is called </a:t>
            </a:r>
            <a:r>
              <a:rPr lang="en-US" sz="2000" i="1" u="sng"/>
              <a:t>amortizing</a:t>
            </a:r>
            <a:r>
              <a:rPr lang="en-US" sz="2000"/>
              <a:t>.</a:t>
            </a:r>
          </a:p>
          <a:p>
            <a:pPr marL="0" indent="0">
              <a:buNone/>
            </a:pPr>
            <a:endParaRPr lang="en-US" sz="2000"/>
          </a:p>
        </p:txBody>
      </p:sp>
      <p:sp>
        <p:nvSpPr>
          <p:cNvPr id="7" name="TextBox 6">
            <a:extLst>
              <a:ext uri="{FF2B5EF4-FFF2-40B4-BE49-F238E27FC236}">
                <a16:creationId xmlns:a16="http://schemas.microsoft.com/office/drawing/2014/main" id="{2DADDEDC-70A8-BD4E-B8BB-B3CDE25014AC}"/>
              </a:ext>
            </a:extLst>
          </p:cNvPr>
          <p:cNvSpPr txBox="1"/>
          <p:nvPr/>
        </p:nvSpPr>
        <p:spPr>
          <a:xfrm>
            <a:off x="1066800" y="776099"/>
            <a:ext cx="2585964"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Amortization</a:t>
            </a:r>
          </a:p>
        </p:txBody>
      </p:sp>
    </p:spTree>
    <p:extLst>
      <p:ext uri="{BB962C8B-B14F-4D97-AF65-F5344CB8AC3E}">
        <p14:creationId xmlns:p14="http://schemas.microsoft.com/office/powerpoint/2010/main" val="15060637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50B98A-9E8E-D545-BFB1-FC87F94BF053}"/>
              </a:ext>
            </a:extLst>
          </p:cNvPr>
          <p:cNvSpPr>
            <a:spLocks noGrp="1"/>
          </p:cNvSpPr>
          <p:nvPr>
            <p:ph type="body" sz="quarter" idx="10"/>
          </p:nvPr>
        </p:nvSpPr>
        <p:spPr>
          <a:xfrm>
            <a:off x="1082990" y="1647402"/>
            <a:ext cx="9939337" cy="4209154"/>
          </a:xfrm>
        </p:spPr>
        <p:txBody>
          <a:bodyPr>
            <a:normAutofit/>
          </a:bodyPr>
          <a:lstStyle/>
          <a:p>
            <a:pPr marL="0" indent="0">
              <a:buNone/>
            </a:pPr>
            <a:r>
              <a:rPr lang="en-US" sz="2000"/>
              <a:t>Home mortgage loans are the most common type of amortizing loan</a:t>
            </a:r>
          </a:p>
          <a:p>
            <a:pPr marL="0" indent="0">
              <a:buNone/>
            </a:pPr>
            <a:r>
              <a:rPr lang="en-US" sz="2000" u="sng"/>
              <a:t>Example:</a:t>
            </a:r>
          </a:p>
          <a:p>
            <a:pPr marL="0" indent="0">
              <a:spcBef>
                <a:spcPts val="0"/>
              </a:spcBef>
              <a:buNone/>
            </a:pPr>
            <a:r>
              <a:rPr lang="en-US" sz="2000"/>
              <a:t>Interest rate = 4%</a:t>
            </a:r>
          </a:p>
          <a:p>
            <a:pPr marL="0" indent="0">
              <a:spcBef>
                <a:spcPts val="0"/>
              </a:spcBef>
              <a:buNone/>
            </a:pPr>
            <a:r>
              <a:rPr lang="en-US" sz="2000"/>
              <a:t>Principal = $100,000</a:t>
            </a:r>
          </a:p>
          <a:p>
            <a:pPr marL="0" indent="0">
              <a:spcBef>
                <a:spcPts val="0"/>
              </a:spcBef>
              <a:buNone/>
            </a:pPr>
            <a:r>
              <a:rPr lang="en-US" sz="2000"/>
              <a:t>Term = 30 years</a:t>
            </a:r>
          </a:p>
          <a:p>
            <a:pPr marL="0" indent="0">
              <a:spcBef>
                <a:spcPts val="0"/>
              </a:spcBef>
              <a:buNone/>
            </a:pPr>
            <a:r>
              <a:rPr lang="en-US" sz="2000"/>
              <a:t>Using monthly interest, the cost for the first month = $333.33</a:t>
            </a:r>
          </a:p>
          <a:p>
            <a:pPr marL="0" indent="0">
              <a:spcBef>
                <a:spcPts val="0"/>
              </a:spcBef>
              <a:buNone/>
            </a:pPr>
            <a:endParaRPr lang="en-US" sz="2000"/>
          </a:p>
          <a:p>
            <a:pPr marL="0" indent="0">
              <a:spcBef>
                <a:spcPts val="0"/>
              </a:spcBef>
              <a:buNone/>
            </a:pPr>
            <a:r>
              <a:rPr lang="en-US" sz="2000"/>
              <a:t>To amortize the principal, we divide $100,000 into 360 equal pieces (12x30 years).   The borrower would pay back $277.78 of principal every month.</a:t>
            </a:r>
          </a:p>
          <a:p>
            <a:pPr marL="0" indent="0">
              <a:spcBef>
                <a:spcPts val="0"/>
              </a:spcBef>
              <a:buNone/>
            </a:pPr>
            <a:endParaRPr lang="en-US" sz="2000"/>
          </a:p>
          <a:p>
            <a:pPr marL="0" indent="0">
              <a:spcBef>
                <a:spcPts val="0"/>
              </a:spcBef>
              <a:buNone/>
            </a:pPr>
            <a:r>
              <a:rPr lang="en-US" sz="2000"/>
              <a:t>The first months payment would be $611.11 ($333.33 + $277.78)</a:t>
            </a:r>
          </a:p>
          <a:p>
            <a:pPr marL="0" indent="0">
              <a:buNone/>
            </a:pPr>
            <a:endParaRPr lang="en-US" sz="2000"/>
          </a:p>
          <a:p>
            <a:pPr marL="0" indent="0">
              <a:buNone/>
            </a:pPr>
            <a:endParaRPr lang="en-US" sz="2000"/>
          </a:p>
        </p:txBody>
      </p:sp>
      <p:sp>
        <p:nvSpPr>
          <p:cNvPr id="7" name="TextBox 6">
            <a:extLst>
              <a:ext uri="{FF2B5EF4-FFF2-40B4-BE49-F238E27FC236}">
                <a16:creationId xmlns:a16="http://schemas.microsoft.com/office/drawing/2014/main" id="{4D0D82A7-89DB-9B4A-AE27-6E975AA9A896}"/>
              </a:ext>
            </a:extLst>
          </p:cNvPr>
          <p:cNvSpPr txBox="1"/>
          <p:nvPr/>
        </p:nvSpPr>
        <p:spPr>
          <a:xfrm>
            <a:off x="1066800" y="776099"/>
            <a:ext cx="2585964"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Amortization</a:t>
            </a:r>
          </a:p>
        </p:txBody>
      </p:sp>
    </p:spTree>
    <p:extLst>
      <p:ext uri="{BB962C8B-B14F-4D97-AF65-F5344CB8AC3E}">
        <p14:creationId xmlns:p14="http://schemas.microsoft.com/office/powerpoint/2010/main" val="36385475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0EEA8B-40A2-F343-80A9-C75BFE298363}"/>
              </a:ext>
            </a:extLst>
          </p:cNvPr>
          <p:cNvSpPr>
            <a:spLocks noGrp="1"/>
          </p:cNvSpPr>
          <p:nvPr>
            <p:ph type="body" sz="quarter" idx="10"/>
          </p:nvPr>
        </p:nvSpPr>
        <p:spPr/>
        <p:txBody>
          <a:bodyPr>
            <a:normAutofit/>
          </a:bodyPr>
          <a:lstStyle/>
          <a:p>
            <a:pPr marL="0" indent="0">
              <a:buNone/>
            </a:pPr>
            <a:r>
              <a:rPr lang="en-US" sz="2000"/>
              <a:t>During the second month the loan balance would be only $99,722.22 (we paid back $277.78 the month before).  </a:t>
            </a:r>
          </a:p>
          <a:p>
            <a:pPr marL="0" indent="0">
              <a:buNone/>
            </a:pPr>
            <a:r>
              <a:rPr lang="en-US" sz="2000"/>
              <a:t>Therefore, the interest charge for the second month would be $332.41.  The monthly principal would again be $277.78.</a:t>
            </a:r>
          </a:p>
          <a:p>
            <a:pPr marL="0" indent="0">
              <a:buNone/>
            </a:pPr>
            <a:r>
              <a:rPr lang="en-US" sz="2000"/>
              <a:t>The total monthly payment for month two would be $610.19 ($0.92 less than month one).</a:t>
            </a:r>
          </a:p>
          <a:p>
            <a:pPr marL="0" indent="0">
              <a:buNone/>
            </a:pPr>
            <a:r>
              <a:rPr lang="en-US" sz="2000"/>
              <a:t>This pattern would continue throughout.</a:t>
            </a:r>
          </a:p>
        </p:txBody>
      </p:sp>
      <p:sp>
        <p:nvSpPr>
          <p:cNvPr id="7" name="TextBox 6">
            <a:extLst>
              <a:ext uri="{FF2B5EF4-FFF2-40B4-BE49-F238E27FC236}">
                <a16:creationId xmlns:a16="http://schemas.microsoft.com/office/drawing/2014/main" id="{CD1C8AB6-8F6B-D64D-A76C-B66F9BDB976F}"/>
              </a:ext>
            </a:extLst>
          </p:cNvPr>
          <p:cNvSpPr txBox="1"/>
          <p:nvPr/>
        </p:nvSpPr>
        <p:spPr>
          <a:xfrm>
            <a:off x="1066800" y="776099"/>
            <a:ext cx="2585964"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Amortization</a:t>
            </a:r>
          </a:p>
        </p:txBody>
      </p:sp>
    </p:spTree>
    <p:extLst>
      <p:ext uri="{BB962C8B-B14F-4D97-AF65-F5344CB8AC3E}">
        <p14:creationId xmlns:p14="http://schemas.microsoft.com/office/powerpoint/2010/main" val="2587303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17476-8589-764E-B128-6406467F3EC5}"/>
              </a:ext>
            </a:extLst>
          </p:cNvPr>
          <p:cNvSpPr>
            <a:spLocks noGrp="1"/>
          </p:cNvSpPr>
          <p:nvPr>
            <p:ph type="body" sz="quarter" idx="10"/>
          </p:nvPr>
        </p:nvSpPr>
        <p:spPr/>
        <p:txBody>
          <a:bodyPr>
            <a:normAutofit/>
          </a:bodyPr>
          <a:lstStyle/>
          <a:p>
            <a:pPr marL="0" indent="0">
              <a:buNone/>
            </a:pPr>
            <a:r>
              <a:rPr lang="en-US" sz="2000"/>
              <a:t>Although a fixed principal amount is completely amortizing, in this example the loan payment would change every month.</a:t>
            </a:r>
          </a:p>
          <a:p>
            <a:pPr marL="0" indent="0">
              <a:buNone/>
            </a:pPr>
            <a:r>
              <a:rPr lang="en-US" sz="2000"/>
              <a:t>This puts an administrative burden on the lender and also people tend to desire fixed/consistent monthly payments.</a:t>
            </a:r>
          </a:p>
          <a:p>
            <a:pPr marL="0" indent="0">
              <a:buNone/>
            </a:pPr>
            <a:r>
              <a:rPr lang="en-US" sz="2000"/>
              <a:t>As a result, lenders “re-engineer” such that total payments are the same throughout.</a:t>
            </a:r>
          </a:p>
          <a:p>
            <a:pPr marL="228600" lvl="1" indent="0">
              <a:buNone/>
            </a:pPr>
            <a:r>
              <a:rPr lang="en-US"/>
              <a:t>Early payments are mostly interest</a:t>
            </a:r>
          </a:p>
        </p:txBody>
      </p:sp>
      <p:sp>
        <p:nvSpPr>
          <p:cNvPr id="7" name="TextBox 6">
            <a:extLst>
              <a:ext uri="{FF2B5EF4-FFF2-40B4-BE49-F238E27FC236}">
                <a16:creationId xmlns:a16="http://schemas.microsoft.com/office/drawing/2014/main" id="{B9E1BDFF-E4CB-8D44-ABE2-42BF903C33E6}"/>
              </a:ext>
            </a:extLst>
          </p:cNvPr>
          <p:cNvSpPr txBox="1"/>
          <p:nvPr/>
        </p:nvSpPr>
        <p:spPr>
          <a:xfrm>
            <a:off x="1066800" y="776099"/>
            <a:ext cx="2585964"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Amortization</a:t>
            </a:r>
          </a:p>
        </p:txBody>
      </p:sp>
    </p:spTree>
    <p:extLst>
      <p:ext uri="{BB962C8B-B14F-4D97-AF65-F5344CB8AC3E}">
        <p14:creationId xmlns:p14="http://schemas.microsoft.com/office/powerpoint/2010/main" val="411732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1A764D-8A9E-3747-B804-B65EB176B829}"/>
              </a:ext>
            </a:extLst>
          </p:cNvPr>
          <p:cNvSpPr/>
          <p:nvPr/>
        </p:nvSpPr>
        <p:spPr>
          <a:xfrm>
            <a:off x="1082990" y="1790760"/>
            <a:ext cx="5283520" cy="3970318"/>
          </a:xfrm>
          <a:prstGeom prst="rect">
            <a:avLst/>
          </a:prstGeom>
        </p:spPr>
        <p:txBody>
          <a:bodyPr wrap="square">
            <a:spAutoFit/>
          </a:bodyPr>
          <a:lstStyle/>
          <a:p>
            <a:r>
              <a:rPr lang="en-US" b="1" u="sng">
                <a:solidFill>
                  <a:srgbClr val="111111"/>
                </a:solidFill>
                <a:latin typeface="Cabin-semi-bold"/>
              </a:rPr>
              <a:t>Less in Total Interest:</a:t>
            </a:r>
          </a:p>
          <a:p>
            <a:r>
              <a:rPr lang="en-US">
                <a:solidFill>
                  <a:srgbClr val="111111"/>
                </a:solidFill>
                <a:latin typeface="SourceSansPro"/>
              </a:rPr>
              <a:t>A 15-year mortgage costs less in the long run since the total interest payments are less than a 30-year mortgage. The cost of a mortgage is calculated based on an annual interest rate, and since you're borrowing the money for half as long, the total interest paid will likely be half of what you’d pay over 30 years.</a:t>
            </a:r>
          </a:p>
          <a:p>
            <a:endParaRPr lang="en-US">
              <a:solidFill>
                <a:srgbClr val="111111"/>
              </a:solidFill>
              <a:latin typeface="Cabin-semi-bold"/>
            </a:endParaRPr>
          </a:p>
          <a:p>
            <a:r>
              <a:rPr lang="en-US" b="1" u="sng">
                <a:solidFill>
                  <a:srgbClr val="111111"/>
                </a:solidFill>
                <a:latin typeface="Cabin-semi-bold"/>
              </a:rPr>
              <a:t>Lower Interest Rate:</a:t>
            </a:r>
          </a:p>
          <a:p>
            <a:r>
              <a:rPr lang="en-US">
                <a:solidFill>
                  <a:srgbClr val="111111"/>
                </a:solidFill>
                <a:latin typeface="SourceSansPro"/>
              </a:rPr>
              <a:t>Since short-term loans are less risky and cheaper for banks to fund than long-term loans, a 15-year mortgage typically comes with a lower interest rate. The rate can be anywhere between a quarter-point to a whole point less than the 30-year mortgage.</a:t>
            </a:r>
            <a:endParaRPr lang="en-US" b="0" i="0">
              <a:solidFill>
                <a:srgbClr val="111111"/>
              </a:solidFill>
              <a:effectLst/>
              <a:latin typeface="SourceSansPro"/>
            </a:endParaRPr>
          </a:p>
        </p:txBody>
      </p:sp>
      <p:graphicFrame>
        <p:nvGraphicFramePr>
          <p:cNvPr id="5" name="Table 4">
            <a:extLst>
              <a:ext uri="{FF2B5EF4-FFF2-40B4-BE49-F238E27FC236}">
                <a16:creationId xmlns:a16="http://schemas.microsoft.com/office/drawing/2014/main" id="{5A9E333B-CD7E-EC45-8578-BE530CB75841}"/>
              </a:ext>
            </a:extLst>
          </p:cNvPr>
          <p:cNvGraphicFramePr>
            <a:graphicFrameLocks noGrp="1"/>
          </p:cNvGraphicFramePr>
          <p:nvPr/>
        </p:nvGraphicFramePr>
        <p:xfrm>
          <a:off x="7083741" y="2865120"/>
          <a:ext cx="3923349" cy="1219200"/>
        </p:xfrm>
        <a:graphic>
          <a:graphicData uri="http://schemas.openxmlformats.org/drawingml/2006/table">
            <a:tbl>
              <a:tblPr>
                <a:tableStyleId>{5C22544A-7EE6-4342-B048-85BDC9FD1C3A}</a:tableStyleId>
              </a:tblPr>
              <a:tblGrid>
                <a:gridCol w="1125240">
                  <a:extLst>
                    <a:ext uri="{9D8B030D-6E8A-4147-A177-3AD203B41FA5}">
                      <a16:colId xmlns:a16="http://schemas.microsoft.com/office/drawing/2014/main" val="2424865809"/>
                    </a:ext>
                  </a:extLst>
                </a:gridCol>
                <a:gridCol w="1285987">
                  <a:extLst>
                    <a:ext uri="{9D8B030D-6E8A-4147-A177-3AD203B41FA5}">
                      <a16:colId xmlns:a16="http://schemas.microsoft.com/office/drawing/2014/main" val="3020306551"/>
                    </a:ext>
                  </a:extLst>
                </a:gridCol>
                <a:gridCol w="1512122">
                  <a:extLst>
                    <a:ext uri="{9D8B030D-6E8A-4147-A177-3AD203B41FA5}">
                      <a16:colId xmlns:a16="http://schemas.microsoft.com/office/drawing/2014/main" val="1371408592"/>
                    </a:ext>
                  </a:extLst>
                </a:gridCol>
              </a:tblGrid>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15 year</a:t>
                      </a:r>
                      <a:endParaRPr lang="en-US" sz="1200" b="0" i="0" u="sng"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sng" strike="noStrike">
                          <a:effectLst/>
                        </a:rPr>
                        <a:t>30 year</a:t>
                      </a:r>
                      <a:endParaRPr lang="en-US" sz="1200" b="0" i="0" u="sng"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4618763"/>
                  </a:ext>
                </a:extLst>
              </a:tr>
              <a:tr h="203200">
                <a:tc>
                  <a:txBody>
                    <a:bodyPr/>
                    <a:lstStyle/>
                    <a:p>
                      <a:pPr algn="l" fontAlgn="b"/>
                      <a:r>
                        <a:rPr lang="en-US" sz="1200" u="none" strike="noStrike">
                          <a:effectLst/>
                        </a:rPr>
                        <a:t>Interest rate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2.625%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3.375%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8093864"/>
                  </a:ext>
                </a:extLst>
              </a:tr>
              <a:tr h="203200">
                <a:tc>
                  <a:txBody>
                    <a:bodyPr/>
                    <a:lstStyle/>
                    <a:p>
                      <a:pPr algn="l" fontAlgn="b"/>
                      <a:r>
                        <a:rPr lang="en-US" sz="1200" u="none" strike="noStrike">
                          <a:effectLst/>
                        </a:rPr>
                        <a:t>Monthly payment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$1,614.45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$1,061.03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9472455"/>
                  </a:ext>
                </a:extLst>
              </a:tr>
              <a:tr h="203200">
                <a:tc>
                  <a:txBody>
                    <a:bodyPr/>
                    <a:lstStyle/>
                    <a:p>
                      <a:pPr algn="l" fontAlgn="b"/>
                      <a:r>
                        <a:rPr lang="en-US" sz="1200" u="none" strike="noStrike">
                          <a:effectLst/>
                        </a:rPr>
                        <a:t>Principal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$240,000.00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$240,000.00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0074555"/>
                  </a:ext>
                </a:extLst>
              </a:tr>
              <a:tr h="203200">
                <a:tc>
                  <a:txBody>
                    <a:bodyPr/>
                    <a:lstStyle/>
                    <a:p>
                      <a:pPr algn="l" fontAlgn="b"/>
                      <a:r>
                        <a:rPr lang="en-US" sz="1200" u="none" strike="noStrike">
                          <a:effectLst/>
                        </a:rPr>
                        <a:t>Interest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$50,601.84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$141,971.13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5028255"/>
                  </a:ext>
                </a:extLst>
              </a:tr>
              <a:tr h="203200">
                <a:tc>
                  <a:txBody>
                    <a:bodyPr/>
                    <a:lstStyle/>
                    <a:p>
                      <a:pPr algn="l" fontAlgn="b"/>
                      <a:r>
                        <a:rPr lang="en-US" sz="1200" u="none" strike="noStrike">
                          <a:effectLst/>
                        </a:rPr>
                        <a:t>Total payments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$290,601.84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$381,971.13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3163199"/>
                  </a:ext>
                </a:extLst>
              </a:tr>
            </a:tbl>
          </a:graphicData>
        </a:graphic>
      </p:graphicFrame>
      <p:sp>
        <p:nvSpPr>
          <p:cNvPr id="6" name="TextBox 5">
            <a:extLst>
              <a:ext uri="{FF2B5EF4-FFF2-40B4-BE49-F238E27FC236}">
                <a16:creationId xmlns:a16="http://schemas.microsoft.com/office/drawing/2014/main" id="{A89BE891-2B61-E547-8D6E-57806058B6DA}"/>
              </a:ext>
            </a:extLst>
          </p:cNvPr>
          <p:cNvSpPr txBox="1"/>
          <p:nvPr/>
        </p:nvSpPr>
        <p:spPr>
          <a:xfrm>
            <a:off x="7060881" y="1885950"/>
            <a:ext cx="3923349" cy="830997"/>
          </a:xfrm>
          <a:prstGeom prst="rect">
            <a:avLst/>
          </a:prstGeom>
          <a:noFill/>
        </p:spPr>
        <p:txBody>
          <a:bodyPr wrap="square" rtlCol="0">
            <a:spAutoFit/>
          </a:bodyPr>
          <a:lstStyle/>
          <a:p>
            <a:pPr algn="ctr"/>
            <a:r>
              <a:rPr lang="en-US" sz="1600"/>
              <a:t>Home value = $300,000</a:t>
            </a:r>
          </a:p>
          <a:p>
            <a:pPr algn="ctr"/>
            <a:r>
              <a:rPr lang="en-US" sz="1600"/>
              <a:t>20% down ($60,000)</a:t>
            </a:r>
          </a:p>
          <a:p>
            <a:pPr algn="ctr"/>
            <a:r>
              <a:rPr lang="en-US" sz="1600"/>
              <a:t>$240,000 mortgage</a:t>
            </a:r>
          </a:p>
        </p:txBody>
      </p:sp>
      <p:sp>
        <p:nvSpPr>
          <p:cNvPr id="8" name="TextBox 7">
            <a:extLst>
              <a:ext uri="{FF2B5EF4-FFF2-40B4-BE49-F238E27FC236}">
                <a16:creationId xmlns:a16="http://schemas.microsoft.com/office/drawing/2014/main" id="{41EF3D82-3483-B945-8B80-19B3EEA51D57}"/>
              </a:ext>
            </a:extLst>
          </p:cNvPr>
          <p:cNvSpPr txBox="1"/>
          <p:nvPr/>
        </p:nvSpPr>
        <p:spPr>
          <a:xfrm>
            <a:off x="1066800" y="776099"/>
            <a:ext cx="7520007"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Difference Between 15 Year and 30 Year</a:t>
            </a:r>
          </a:p>
        </p:txBody>
      </p:sp>
    </p:spTree>
    <p:extLst>
      <p:ext uri="{BB962C8B-B14F-4D97-AF65-F5344CB8AC3E}">
        <p14:creationId xmlns:p14="http://schemas.microsoft.com/office/powerpoint/2010/main" val="34385568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8FCFEA-1BE2-E747-9F66-A86BB56669DF}"/>
              </a:ext>
            </a:extLst>
          </p:cNvPr>
          <p:cNvSpPr/>
          <p:nvPr/>
        </p:nvSpPr>
        <p:spPr>
          <a:xfrm>
            <a:off x="957260" y="1652350"/>
            <a:ext cx="10118410" cy="4524315"/>
          </a:xfrm>
          <a:prstGeom prst="rect">
            <a:avLst/>
          </a:prstGeom>
        </p:spPr>
        <p:txBody>
          <a:bodyPr wrap="square">
            <a:spAutoFit/>
          </a:bodyPr>
          <a:lstStyle/>
          <a:p>
            <a:r>
              <a:rPr lang="en-US" sz="1600">
                <a:solidFill>
                  <a:srgbClr val="111111"/>
                </a:solidFill>
                <a:latin typeface="Helvetica Neue" panose="02000503000000020004" pitchFamily="2" charset="0"/>
                <a:ea typeface="Helvetica Neue" panose="02000503000000020004" pitchFamily="2" charset="0"/>
                <a:cs typeface="Helvetica Neue" panose="02000503000000020004" pitchFamily="2" charset="0"/>
              </a:rPr>
              <a:t>The interest rate charged by banks is determined by a number of factors such as the state of the economy. A country's central bank (Federal Reserve) sets the interest rate, which each bank uses to determine the APR range they offer. When the central bank sets interest rates at a high level, the cost of debt rises. When the cost of debt is high, it discourages people from borrowing and slows consumer demand. Also, interest rates tend to rise with inflation.</a:t>
            </a:r>
            <a:endParaRPr lang="en-US" sz="1600" baseline="30000">
              <a:solidFill>
                <a:srgbClr val="0000EE"/>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1600">
              <a:solidFill>
                <a:srgbClr val="111111"/>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600">
                <a:solidFill>
                  <a:srgbClr val="111111"/>
                </a:solidFill>
                <a:latin typeface="Helvetica Neue" panose="02000503000000020004" pitchFamily="2" charset="0"/>
                <a:ea typeface="Helvetica Neue" panose="02000503000000020004" pitchFamily="2" charset="0"/>
                <a:cs typeface="Helvetica Neue" panose="02000503000000020004" pitchFamily="2" charset="0"/>
              </a:rPr>
              <a:t>To combat inflation, banks may set higher reserve requirements, tight money supply ensues, or there is greater demand for credit. In a high-interest rate economy, people resort to saving their money since they receive more from the savings rate. The stock market suffers since investors would rather take advantage of the higher rate from savings than invest in the stock market with lower returns. Businesses also have limited access to capital funding through debt, which leads to economic contraction.</a:t>
            </a:r>
          </a:p>
          <a:p>
            <a:endParaRPr lang="en-US" sz="1600">
              <a:solidFill>
                <a:srgbClr val="111111"/>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600">
                <a:solidFill>
                  <a:srgbClr val="111111"/>
                </a:solidFill>
                <a:latin typeface="Helvetica Neue" panose="02000503000000020004" pitchFamily="2" charset="0"/>
                <a:ea typeface="Helvetica Neue" panose="02000503000000020004" pitchFamily="2" charset="0"/>
                <a:cs typeface="Helvetica Neue" panose="02000503000000020004" pitchFamily="2" charset="0"/>
              </a:rPr>
              <a:t>Economies are often stimulated during periods of low-interest rates because borrowers have access to loans at inexpensive rates. Since interest rates on savings are low, businesses and individuals are more likely to spend and purchase riskier investment vehicles such as stocks. This spending fuels the economy and provides an injection to capital markets leading to economic expansion. While governments prefer lower interest rates, they eventually lead to market disequilibrium where demand exceeds supply causing inflation. When inflation occurs, interest rates increase.</a:t>
            </a:r>
            <a:endParaRPr lang="en-US" sz="1600" b="0" i="0">
              <a:solidFill>
                <a:srgbClr val="11111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7D004175-24B5-0C4D-8E4A-957FD683955E}"/>
              </a:ext>
            </a:extLst>
          </p:cNvPr>
          <p:cNvSpPr txBox="1"/>
          <p:nvPr/>
        </p:nvSpPr>
        <p:spPr>
          <a:xfrm>
            <a:off x="1066800" y="776099"/>
            <a:ext cx="6597960"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How are Interest Rates Determined</a:t>
            </a:r>
          </a:p>
        </p:txBody>
      </p:sp>
    </p:spTree>
    <p:extLst>
      <p:ext uri="{BB962C8B-B14F-4D97-AF65-F5344CB8AC3E}">
        <p14:creationId xmlns:p14="http://schemas.microsoft.com/office/powerpoint/2010/main" val="6602798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47860F-5182-4546-9973-975E1D32A2FD}"/>
              </a:ext>
            </a:extLst>
          </p:cNvPr>
          <p:cNvSpPr txBox="1"/>
          <p:nvPr/>
        </p:nvSpPr>
        <p:spPr>
          <a:xfrm>
            <a:off x="525780" y="274320"/>
            <a:ext cx="11327130" cy="6263640"/>
          </a:xfrm>
          <a:prstGeom prst="rect">
            <a:avLst/>
          </a:prstGeom>
          <a:noFill/>
          <a:ln w="25400">
            <a:solidFill>
              <a:schemeClr val="tx1"/>
            </a:solidFill>
          </a:ln>
        </p:spPr>
        <p:txBody>
          <a:bodyPr wrap="square" rtlCol="0">
            <a:spAutoFit/>
          </a:bodyPr>
          <a:lstStyle/>
          <a:p>
            <a:endParaRPr lang="en-US"/>
          </a:p>
        </p:txBody>
      </p:sp>
      <p:sp>
        <p:nvSpPr>
          <p:cNvPr id="2" name="TextBox 1"/>
          <p:cNvSpPr txBox="1"/>
          <p:nvPr/>
        </p:nvSpPr>
        <p:spPr>
          <a:xfrm>
            <a:off x="0" y="196450"/>
            <a:ext cx="12180570" cy="5016758"/>
          </a:xfrm>
          <a:prstGeom prst="rect">
            <a:avLst/>
          </a:prstGeom>
          <a:noFill/>
        </p:spPr>
        <p:txBody>
          <a:bodyPr wrap="square" rtlCol="0">
            <a:spAutoFit/>
          </a:bodyPr>
          <a:lstStyle/>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r>
              <a:rPr lang="en-US" sz="3200">
                <a:latin typeface="Helvetica Neue" charset="0"/>
                <a:ea typeface="Helvetica Neue" charset="0"/>
                <a:cs typeface="Helvetica Neue" charset="0"/>
              </a:rPr>
              <a:t>Micro and Macro Factors</a:t>
            </a:r>
          </a:p>
          <a:p>
            <a:pPr algn="ctr"/>
            <a:endParaRPr lang="en-US" sz="3200">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p:txBody>
      </p:sp>
    </p:spTree>
    <p:extLst>
      <p:ext uri="{BB962C8B-B14F-4D97-AF65-F5344CB8AC3E}">
        <p14:creationId xmlns:p14="http://schemas.microsoft.com/office/powerpoint/2010/main" val="22055503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D5D74E41-89E0-4A88-B5EC-8B1061C6419E}"/>
              </a:ext>
            </a:extLst>
          </p:cNvPr>
          <p:cNvGraphicFramePr>
            <a:graphicFrameLocks/>
          </p:cNvGraphicFramePr>
          <p:nvPr>
            <p:extLst>
              <p:ext uri="{D42A27DB-BD31-4B8C-83A1-F6EECF244321}">
                <p14:modId xmlns:p14="http://schemas.microsoft.com/office/powerpoint/2010/main" val="1599651709"/>
              </p:ext>
            </p:extLst>
          </p:nvPr>
        </p:nvGraphicFramePr>
        <p:xfrm>
          <a:off x="2015490" y="68707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7C2A6CD-4166-1F49-B185-E8B45222BA32}"/>
              </a:ext>
            </a:extLst>
          </p:cNvPr>
          <p:cNvSpPr txBox="1"/>
          <p:nvPr/>
        </p:nvSpPr>
        <p:spPr>
          <a:xfrm>
            <a:off x="1066800" y="776099"/>
            <a:ext cx="7132722"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Micro Factors and Financial Thinking</a:t>
            </a:r>
          </a:p>
        </p:txBody>
      </p:sp>
    </p:spTree>
    <p:extLst>
      <p:ext uri="{BB962C8B-B14F-4D97-AF65-F5344CB8AC3E}">
        <p14:creationId xmlns:p14="http://schemas.microsoft.com/office/powerpoint/2010/main" val="1634341116"/>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 name="Content Placeholder 3">
            <a:extLst>
              <a:ext uri="{FF2B5EF4-FFF2-40B4-BE49-F238E27FC236}">
                <a16:creationId xmlns:a16="http://schemas.microsoft.com/office/drawing/2014/main" id="{59C17AFB-B9EE-46D6-9426-844451FFF4D6}"/>
              </a:ext>
            </a:extLst>
          </p:cNvPr>
          <p:cNvGraphicFramePr>
            <a:graphicFrameLocks/>
          </p:cNvGraphicFramePr>
          <p:nvPr/>
        </p:nvGraphicFramePr>
        <p:xfrm>
          <a:off x="1981200" y="174625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0431A24-7631-1F44-9AE9-DEDC3BC46D3D}"/>
              </a:ext>
            </a:extLst>
          </p:cNvPr>
          <p:cNvSpPr txBox="1"/>
          <p:nvPr/>
        </p:nvSpPr>
        <p:spPr>
          <a:xfrm>
            <a:off x="1066800" y="776099"/>
            <a:ext cx="7132722"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Micro Factors and Financial Thinking</a:t>
            </a:r>
          </a:p>
        </p:txBody>
      </p:sp>
    </p:spTree>
    <p:extLst>
      <p:ext uri="{BB962C8B-B14F-4D97-AF65-F5344CB8AC3E}">
        <p14:creationId xmlns:p14="http://schemas.microsoft.com/office/powerpoint/2010/main" val="5119343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0097-0F67-E74C-BA21-C00C196F2CD6}"/>
              </a:ext>
            </a:extLst>
          </p:cNvPr>
          <p:cNvSpPr>
            <a:spLocks noGrp="1"/>
          </p:cNvSpPr>
          <p:nvPr>
            <p:ph type="title" idx="4294967295"/>
          </p:nvPr>
        </p:nvSpPr>
        <p:spPr>
          <a:xfrm>
            <a:off x="1185860" y="479886"/>
            <a:ext cx="9281160"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Financial Plan</a:t>
            </a:r>
          </a:p>
        </p:txBody>
      </p:sp>
      <p:sp>
        <p:nvSpPr>
          <p:cNvPr id="3" name="Text Placeholder 2">
            <a:extLst>
              <a:ext uri="{FF2B5EF4-FFF2-40B4-BE49-F238E27FC236}">
                <a16:creationId xmlns:a16="http://schemas.microsoft.com/office/drawing/2014/main" id="{51EDA6B2-92F9-5243-B801-C3FF242CFE2B}"/>
              </a:ext>
            </a:extLst>
          </p:cNvPr>
          <p:cNvSpPr>
            <a:spLocks noGrp="1"/>
          </p:cNvSpPr>
          <p:nvPr>
            <p:ph type="body" sz="quarter" idx="10"/>
          </p:nvPr>
        </p:nvSpPr>
        <p:spPr>
          <a:xfrm>
            <a:off x="1062292" y="1638443"/>
            <a:ext cx="9939337" cy="993546"/>
          </a:xfrm>
        </p:spPr>
        <p:txBody>
          <a:bodyPr>
            <a:normAutofit/>
          </a:bodyPr>
          <a:lstStyle/>
          <a:p>
            <a:pPr marL="0" indent="0">
              <a:buNone/>
            </a:pPr>
            <a:r>
              <a:rPr lang="en-US" sz="2400"/>
              <a:t>A financial plan process involves figuring out where you’d like to be, where you are, and how to go from there:</a:t>
            </a:r>
          </a:p>
          <a:p>
            <a:pPr marL="0" indent="0">
              <a:buNone/>
            </a:pPr>
            <a:endParaRPr lang="en-US" sz="3300"/>
          </a:p>
        </p:txBody>
      </p:sp>
      <p:sp>
        <p:nvSpPr>
          <p:cNvPr id="4" name="TextBox 3">
            <a:extLst>
              <a:ext uri="{FF2B5EF4-FFF2-40B4-BE49-F238E27FC236}">
                <a16:creationId xmlns:a16="http://schemas.microsoft.com/office/drawing/2014/main" id="{3BAF66D6-E7AB-3749-ADFB-4F0039FAD560}"/>
              </a:ext>
            </a:extLst>
          </p:cNvPr>
          <p:cNvSpPr txBox="1"/>
          <p:nvPr/>
        </p:nvSpPr>
        <p:spPr>
          <a:xfrm>
            <a:off x="1185860" y="2631989"/>
            <a:ext cx="3593291" cy="1785104"/>
          </a:xfrm>
          <a:prstGeom prst="rect">
            <a:avLst/>
          </a:prstGeom>
          <a:noFill/>
        </p:spPr>
        <p:txBody>
          <a:bodyPr wrap="none" rtlCol="0">
            <a:spAutoFit/>
          </a:bodyPr>
          <a:lstStyle/>
          <a:p>
            <a:pPr marL="342900" indent="-342900">
              <a:buFont typeface="Arial" panose="020B0604020202020204" pitchFamily="34" charset="0"/>
              <a:buChar char="•"/>
            </a:pPr>
            <a:r>
              <a:rPr lang="en-US" sz="2200"/>
              <a:t>Defining goals</a:t>
            </a:r>
          </a:p>
          <a:p>
            <a:pPr marL="342900" indent="-342900">
              <a:buFont typeface="Arial" panose="020B0604020202020204" pitchFamily="34" charset="0"/>
              <a:buChar char="•"/>
            </a:pPr>
            <a:r>
              <a:rPr lang="en-US" sz="2200"/>
              <a:t>Assessing current situation</a:t>
            </a:r>
          </a:p>
          <a:p>
            <a:pPr marL="342900" indent="-342900">
              <a:buFont typeface="Arial" panose="020B0604020202020204" pitchFamily="34" charset="0"/>
              <a:buChar char="•"/>
            </a:pPr>
            <a:r>
              <a:rPr lang="en-US" sz="2200"/>
              <a:t>Identifying choices</a:t>
            </a:r>
          </a:p>
          <a:p>
            <a:pPr marL="342900" indent="-342900">
              <a:buFont typeface="Arial" panose="020B0604020202020204" pitchFamily="34" charset="0"/>
              <a:buChar char="•"/>
            </a:pPr>
            <a:r>
              <a:rPr lang="en-US" sz="2200"/>
              <a:t>Evaluating choices</a:t>
            </a:r>
          </a:p>
          <a:p>
            <a:pPr marL="342900" indent="-342900">
              <a:buFont typeface="Arial" panose="020B0604020202020204" pitchFamily="34" charset="0"/>
              <a:buChar char="•"/>
            </a:pPr>
            <a:r>
              <a:rPr lang="en-US" sz="2200"/>
              <a:t>Choosing/acting</a:t>
            </a:r>
          </a:p>
        </p:txBody>
      </p:sp>
      <p:sp>
        <p:nvSpPr>
          <p:cNvPr id="5" name="TextBox 4">
            <a:extLst>
              <a:ext uri="{FF2B5EF4-FFF2-40B4-BE49-F238E27FC236}">
                <a16:creationId xmlns:a16="http://schemas.microsoft.com/office/drawing/2014/main" id="{58566375-2750-BE48-9837-0A81FF6092BD}"/>
              </a:ext>
            </a:extLst>
          </p:cNvPr>
          <p:cNvSpPr txBox="1"/>
          <p:nvPr/>
        </p:nvSpPr>
        <p:spPr>
          <a:xfrm>
            <a:off x="5826440" y="2631989"/>
            <a:ext cx="4198650" cy="1446550"/>
          </a:xfrm>
          <a:prstGeom prst="rect">
            <a:avLst/>
          </a:prstGeom>
          <a:noFill/>
        </p:spPr>
        <p:txBody>
          <a:bodyPr wrap="none" rtlCol="0">
            <a:spAutoFit/>
          </a:bodyPr>
          <a:lstStyle/>
          <a:p>
            <a:pPr marL="342900" indent="-342900">
              <a:buFont typeface="Arial" panose="020B0604020202020204" pitchFamily="34" charset="0"/>
              <a:buChar char="•"/>
            </a:pPr>
            <a:r>
              <a:rPr lang="en-US" sz="2200"/>
              <a:t>Assessing the resulting situation</a:t>
            </a:r>
          </a:p>
          <a:p>
            <a:pPr marL="342900" indent="-342900">
              <a:buFont typeface="Arial" panose="020B0604020202020204" pitchFamily="34" charset="0"/>
              <a:buChar char="•"/>
            </a:pPr>
            <a:r>
              <a:rPr lang="en-US" sz="2200"/>
              <a:t>Redefining goals</a:t>
            </a:r>
          </a:p>
          <a:p>
            <a:pPr marL="342900" indent="-342900">
              <a:buFont typeface="Arial" panose="020B0604020202020204" pitchFamily="34" charset="0"/>
              <a:buChar char="•"/>
            </a:pPr>
            <a:r>
              <a:rPr lang="en-US" sz="2200"/>
              <a:t>Identifying new choices</a:t>
            </a:r>
          </a:p>
          <a:p>
            <a:pPr marL="342900" indent="-342900">
              <a:buFont typeface="Arial" panose="020B0604020202020204" pitchFamily="34" charset="0"/>
              <a:buChar char="•"/>
            </a:pPr>
            <a:r>
              <a:rPr lang="en-US" sz="2200"/>
              <a:t>Evaluating new choices</a:t>
            </a:r>
          </a:p>
        </p:txBody>
      </p:sp>
    </p:spTree>
    <p:extLst>
      <p:ext uri="{BB962C8B-B14F-4D97-AF65-F5344CB8AC3E}">
        <p14:creationId xmlns:p14="http://schemas.microsoft.com/office/powerpoint/2010/main" val="10865950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DB709918-DE96-4DCC-9F55-44F15989AAFB}"/>
              </a:ext>
            </a:extLst>
          </p:cNvPr>
          <p:cNvGraphicFramePr>
            <a:graphicFrameLocks/>
          </p:cNvGraphicFramePr>
          <p:nvPr/>
        </p:nvGraphicFramePr>
        <p:xfrm>
          <a:off x="1981200" y="1738013"/>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A5DC7F7-3726-0844-BBE2-B4FBEDEE4395}"/>
              </a:ext>
            </a:extLst>
          </p:cNvPr>
          <p:cNvSpPr txBox="1"/>
          <p:nvPr/>
        </p:nvSpPr>
        <p:spPr>
          <a:xfrm>
            <a:off x="1066800" y="776099"/>
            <a:ext cx="7132722"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Micro Factors and Financial Thinking</a:t>
            </a:r>
          </a:p>
        </p:txBody>
      </p:sp>
    </p:spTree>
    <p:extLst>
      <p:ext uri="{BB962C8B-B14F-4D97-AF65-F5344CB8AC3E}">
        <p14:creationId xmlns:p14="http://schemas.microsoft.com/office/powerpoint/2010/main" val="2568886319"/>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EF919C60-00BE-43BB-8025-052EC2648D77}"/>
              </a:ext>
            </a:extLst>
          </p:cNvPr>
          <p:cNvGraphicFramePr>
            <a:graphicFrameLocks/>
          </p:cNvGraphicFramePr>
          <p:nvPr>
            <p:extLst>
              <p:ext uri="{D42A27DB-BD31-4B8C-83A1-F6EECF244321}">
                <p14:modId xmlns:p14="http://schemas.microsoft.com/office/powerpoint/2010/main" val="2915382604"/>
              </p:ext>
            </p:extLst>
          </p:nvPr>
        </p:nvGraphicFramePr>
        <p:xfrm>
          <a:off x="1958340" y="120265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7D72082-E8B9-5A40-9B51-F16BE682CEC9}"/>
              </a:ext>
            </a:extLst>
          </p:cNvPr>
          <p:cNvSpPr txBox="1"/>
          <p:nvPr/>
        </p:nvSpPr>
        <p:spPr>
          <a:xfrm>
            <a:off x="1066800" y="776099"/>
            <a:ext cx="7132722"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Micro Factors and Financial Thinking</a:t>
            </a:r>
          </a:p>
        </p:txBody>
      </p:sp>
    </p:spTree>
    <p:extLst>
      <p:ext uri="{BB962C8B-B14F-4D97-AF65-F5344CB8AC3E}">
        <p14:creationId xmlns:p14="http://schemas.microsoft.com/office/powerpoint/2010/main" val="4280556453"/>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1FC6926C-E303-49F6-A2E5-9A762A4BD6D6}"/>
              </a:ext>
            </a:extLst>
          </p:cNvPr>
          <p:cNvGraphicFramePr>
            <a:graphicFrameLocks/>
          </p:cNvGraphicFramePr>
          <p:nvPr>
            <p:extLst>
              <p:ext uri="{D42A27DB-BD31-4B8C-83A1-F6EECF244321}">
                <p14:modId xmlns:p14="http://schemas.microsoft.com/office/powerpoint/2010/main" val="1514850485"/>
              </p:ext>
            </p:extLst>
          </p:nvPr>
        </p:nvGraphicFramePr>
        <p:xfrm>
          <a:off x="2152650" y="120451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95677E8-659D-1746-A789-51294695C596}"/>
              </a:ext>
            </a:extLst>
          </p:cNvPr>
          <p:cNvSpPr txBox="1"/>
          <p:nvPr/>
        </p:nvSpPr>
        <p:spPr>
          <a:xfrm>
            <a:off x="1066800" y="776099"/>
            <a:ext cx="7132722"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Micro Factors and Financial Thinking</a:t>
            </a:r>
          </a:p>
        </p:txBody>
      </p:sp>
    </p:spTree>
    <p:extLst>
      <p:ext uri="{BB962C8B-B14F-4D97-AF65-F5344CB8AC3E}">
        <p14:creationId xmlns:p14="http://schemas.microsoft.com/office/powerpoint/2010/main" val="465535837"/>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 name="Content Placeholder 3"/>
          <p:cNvGraphicFramePr>
            <a:graphicFrameLocks/>
          </p:cNvGraphicFramePr>
          <p:nvPr/>
        </p:nvGraphicFramePr>
        <p:xfrm>
          <a:off x="1432560" y="1625878"/>
          <a:ext cx="9692639" cy="4597702"/>
        </p:xfrm>
        <a:graphic>
          <a:graphicData uri="http://schemas.openxmlformats.org/drawingml/2006/table">
            <a:tbl>
              <a:tblPr firstRow="1" bandRow="1">
                <a:tableStyleId>{5C22544A-7EE6-4342-B048-85BDC9FD1C3A}</a:tableStyleId>
              </a:tblPr>
              <a:tblGrid>
                <a:gridCol w="1918876">
                  <a:extLst>
                    <a:ext uri="{9D8B030D-6E8A-4147-A177-3AD203B41FA5}">
                      <a16:colId xmlns:a16="http://schemas.microsoft.com/office/drawing/2014/main" val="20000"/>
                    </a:ext>
                  </a:extLst>
                </a:gridCol>
                <a:gridCol w="1712054">
                  <a:extLst>
                    <a:ext uri="{9D8B030D-6E8A-4147-A177-3AD203B41FA5}">
                      <a16:colId xmlns:a16="http://schemas.microsoft.com/office/drawing/2014/main" val="20001"/>
                    </a:ext>
                  </a:extLst>
                </a:gridCol>
                <a:gridCol w="2125980">
                  <a:extLst>
                    <a:ext uri="{9D8B030D-6E8A-4147-A177-3AD203B41FA5}">
                      <a16:colId xmlns:a16="http://schemas.microsoft.com/office/drawing/2014/main" val="20002"/>
                    </a:ext>
                  </a:extLst>
                </a:gridCol>
                <a:gridCol w="1918595">
                  <a:extLst>
                    <a:ext uri="{9D8B030D-6E8A-4147-A177-3AD203B41FA5}">
                      <a16:colId xmlns:a16="http://schemas.microsoft.com/office/drawing/2014/main" val="20003"/>
                    </a:ext>
                  </a:extLst>
                </a:gridCol>
                <a:gridCol w="2017134">
                  <a:extLst>
                    <a:ext uri="{9D8B030D-6E8A-4147-A177-3AD203B41FA5}">
                      <a16:colId xmlns:a16="http://schemas.microsoft.com/office/drawing/2014/main" val="20004"/>
                    </a:ext>
                  </a:extLst>
                </a:gridCol>
              </a:tblGrid>
              <a:tr h="1271254">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Helvetica Neue"/>
                          <a:cs typeface="Arial" panose="020B0604020202020204" pitchFamily="34" charset="0"/>
                        </a:rPr>
                        <a:t>FINANCIAL LIFE STAGES</a:t>
                      </a:r>
                    </a:p>
                  </a:txBody>
                  <a:tcPr anchor="ctr" horzOverflow="overflow">
                    <a:solidFill>
                      <a:srgbClr val="1B2B51"/>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all" normalizeH="0" baseline="0">
                          <a:ln>
                            <a:noFill/>
                          </a:ln>
                          <a:solidFill>
                            <a:srgbClr val="FFFFFF"/>
                          </a:solidFill>
                          <a:effectLst/>
                          <a:latin typeface="Helvetica Neue"/>
                          <a:cs typeface="Arial" panose="020B0604020202020204" pitchFamily="34" charset="0"/>
                        </a:rPr>
                        <a:t>Young adulthood </a:t>
                      </a:r>
                    </a:p>
                  </a:txBody>
                  <a:tcPr anchor="ctr" horzOverflow="overflow">
                    <a:solidFill>
                      <a:srgbClr val="1B2B51"/>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all" normalizeH="0" baseline="0">
                          <a:ln>
                            <a:noFill/>
                          </a:ln>
                          <a:solidFill>
                            <a:srgbClr val="FFFFFF"/>
                          </a:solidFill>
                          <a:effectLst/>
                          <a:latin typeface="Helvetica Neue"/>
                          <a:cs typeface="Arial" panose="020B0604020202020204" pitchFamily="34" charset="0"/>
                        </a:rPr>
                        <a:t>Middle adulthood </a:t>
                      </a:r>
                    </a:p>
                  </a:txBody>
                  <a:tcPr anchor="ctr" horzOverflow="overflow">
                    <a:solidFill>
                      <a:srgbClr val="1B2B51"/>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all" normalizeH="0" baseline="0">
                          <a:ln>
                            <a:noFill/>
                          </a:ln>
                          <a:solidFill>
                            <a:srgbClr val="FFFFFF"/>
                          </a:solidFill>
                          <a:effectLst/>
                          <a:latin typeface="Helvetica Neue"/>
                          <a:cs typeface="Arial" panose="020B0604020202020204" pitchFamily="34" charset="0"/>
                        </a:rPr>
                        <a:t>Older adulthood </a:t>
                      </a:r>
                    </a:p>
                  </a:txBody>
                  <a:tcPr anchor="ctr" horzOverflow="overflow">
                    <a:solidFill>
                      <a:srgbClr val="1B2B51"/>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all" normalizeH="0" baseline="0">
                          <a:ln>
                            <a:noFill/>
                          </a:ln>
                          <a:solidFill>
                            <a:srgbClr val="FFFFFF"/>
                          </a:solidFill>
                          <a:effectLst/>
                          <a:latin typeface="Helvetica Neue"/>
                          <a:cs typeface="Arial" panose="020B0604020202020204" pitchFamily="34" charset="0"/>
                        </a:rPr>
                        <a:t>Retirement </a:t>
                      </a:r>
                    </a:p>
                  </a:txBody>
                  <a:tcPr anchor="ctr" horzOverflow="overflow">
                    <a:solidFill>
                      <a:srgbClr val="1B2B51"/>
                    </a:solidFill>
                  </a:tcPr>
                </a:tc>
                <a:extLst>
                  <a:ext uri="{0D108BD9-81ED-4DB2-BD59-A6C34878D82A}">
                    <a16:rowId xmlns:a16="http://schemas.microsoft.com/office/drawing/2014/main" val="10000"/>
                  </a:ext>
                </a:extLst>
              </a:tr>
              <a:tr h="889878">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cs typeface="Arial" panose="020B0604020202020204" pitchFamily="34" charset="0"/>
                        </a:rPr>
                        <a:t>Source of income</a:t>
                      </a:r>
                      <a:r>
                        <a:rPr kumimoji="0" lang="en-US" altLang="en-US" sz="1600" b="1" i="0" u="none" strike="noStrike" cap="none" normalizeH="0" baseline="0">
                          <a:ln>
                            <a:noFill/>
                          </a:ln>
                          <a:solidFill>
                            <a:srgbClr val="000000"/>
                          </a:solidFill>
                          <a:effectLst/>
                          <a:latin typeface="Helvetica Neue"/>
                          <a:cs typeface="Arial" panose="020B0604020202020204" pitchFamily="34" charset="0"/>
                        </a:rPr>
                        <a:t> </a:t>
                      </a:r>
                    </a:p>
                  </a:txBody>
                  <a:tcPr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Wages</a:t>
                      </a:r>
                    </a:p>
                  </a:txBody>
                  <a:tcPr marL="68580" marR="68580" marT="0" marB="0"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Wages/investment</a:t>
                      </a:r>
                    </a:p>
                  </a:txBody>
                  <a:tcPr marL="68580" marR="68580" marT="0" marB="0"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Wages/investment</a:t>
                      </a:r>
                    </a:p>
                  </a:txBody>
                  <a:tcPr marL="68580" marR="68580" marT="0" marB="0"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Investment</a:t>
                      </a:r>
                    </a:p>
                  </a:txBody>
                  <a:tcPr marL="68580" marR="68580" marT="0" marB="0" anchor="ctr" horzOverflow="overflow">
                    <a:solidFill>
                      <a:schemeClr val="accent1">
                        <a:lumMod val="40000"/>
                        <a:lumOff val="60000"/>
                      </a:schemeClr>
                    </a:solidFill>
                  </a:tcPr>
                </a:tc>
                <a:extLst>
                  <a:ext uri="{0D108BD9-81ED-4DB2-BD59-A6C34878D82A}">
                    <a16:rowId xmlns:a16="http://schemas.microsoft.com/office/drawing/2014/main" val="10001"/>
                  </a:ext>
                </a:extLst>
              </a:tr>
              <a:tr h="515564">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cs typeface="Arial" panose="020B0604020202020204" pitchFamily="34" charset="0"/>
                        </a:rPr>
                        <a:t>Asset base</a:t>
                      </a:r>
                      <a:r>
                        <a:rPr kumimoji="0" lang="en-US" altLang="en-US" sz="1600" b="1" i="0" u="none" strike="noStrike" cap="none" normalizeH="0" baseline="0">
                          <a:ln>
                            <a:noFill/>
                          </a:ln>
                          <a:solidFill>
                            <a:srgbClr val="000000"/>
                          </a:solidFill>
                          <a:effectLst/>
                          <a:latin typeface="Helvetica Neue"/>
                          <a:cs typeface="Arial" panose="020B0604020202020204" pitchFamily="34" charset="0"/>
                        </a:rPr>
                        <a:t> </a:t>
                      </a:r>
                    </a:p>
                  </a:txBody>
                  <a:tcPr anchor="ctr" horzOverflow="overflow">
                    <a:solidFill>
                      <a:schemeClr val="accent1">
                        <a:lumMod val="20000"/>
                        <a:lumOff val="8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None</a:t>
                      </a:r>
                    </a:p>
                  </a:txBody>
                  <a:tcPr marL="68580" marR="68580" marT="0" marB="0" anchor="ctr" horzOverflow="overflow">
                    <a:solidFill>
                      <a:schemeClr val="accent1">
                        <a:lumMod val="20000"/>
                        <a:lumOff val="8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Accumulating</a:t>
                      </a:r>
                    </a:p>
                  </a:txBody>
                  <a:tcPr marL="68580" marR="68580" marT="0" marB="0" anchor="ctr" horzOverflow="overflow">
                    <a:solidFill>
                      <a:schemeClr val="accent1">
                        <a:lumMod val="20000"/>
                        <a:lumOff val="8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Growing</a:t>
                      </a:r>
                    </a:p>
                  </a:txBody>
                  <a:tcPr marL="68580" marR="68580" marT="0" marB="0" anchor="ctr" horzOverflow="overflow">
                    <a:solidFill>
                      <a:schemeClr val="accent1">
                        <a:lumMod val="20000"/>
                        <a:lumOff val="8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Using up</a:t>
                      </a:r>
                    </a:p>
                  </a:txBody>
                  <a:tcPr marL="68580" marR="68580" marT="0" marB="0" anchor="ctr" horzOverflow="overflow">
                    <a:solidFill>
                      <a:schemeClr val="accent1">
                        <a:lumMod val="20000"/>
                        <a:lumOff val="80000"/>
                      </a:schemeClr>
                    </a:solidFill>
                  </a:tcPr>
                </a:tc>
                <a:extLst>
                  <a:ext uri="{0D108BD9-81ED-4DB2-BD59-A6C34878D82A}">
                    <a16:rowId xmlns:a16="http://schemas.microsoft.com/office/drawing/2014/main" val="10002"/>
                  </a:ext>
                </a:extLst>
              </a:tr>
              <a:tr h="515564">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cs typeface="Arial" panose="020B0604020202020204" pitchFamily="34" charset="0"/>
                        </a:rPr>
                        <a:t>Expenses</a:t>
                      </a:r>
                      <a:r>
                        <a:rPr kumimoji="0" lang="en-US" altLang="en-US" sz="1600" b="1" i="0" u="none" strike="noStrike" cap="none" normalizeH="0" baseline="0">
                          <a:ln>
                            <a:noFill/>
                          </a:ln>
                          <a:solidFill>
                            <a:srgbClr val="000000"/>
                          </a:solidFill>
                          <a:effectLst/>
                          <a:latin typeface="Helvetica Neue"/>
                          <a:cs typeface="Arial" panose="020B0604020202020204" pitchFamily="34" charset="0"/>
                        </a:rPr>
                        <a:t> </a:t>
                      </a:r>
                    </a:p>
                  </a:txBody>
                  <a:tcPr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Low</a:t>
                      </a:r>
                    </a:p>
                  </a:txBody>
                  <a:tcPr marL="68580" marR="68580" marT="0" marB="0"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Growing</a:t>
                      </a:r>
                    </a:p>
                  </a:txBody>
                  <a:tcPr marL="68580" marR="68580" marT="0" marB="0"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Growing</a:t>
                      </a:r>
                    </a:p>
                  </a:txBody>
                  <a:tcPr marL="68580" marR="68580" marT="0" marB="0"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Low</a:t>
                      </a:r>
                    </a:p>
                  </a:txBody>
                  <a:tcPr marL="68580" marR="68580" marT="0" marB="0" anchor="ctr" horzOverflow="overflow">
                    <a:solidFill>
                      <a:schemeClr val="accent1">
                        <a:lumMod val="40000"/>
                        <a:lumOff val="60000"/>
                      </a:schemeClr>
                    </a:solidFill>
                  </a:tcPr>
                </a:tc>
                <a:extLst>
                  <a:ext uri="{0D108BD9-81ED-4DB2-BD59-A6C34878D82A}">
                    <a16:rowId xmlns:a16="http://schemas.microsoft.com/office/drawing/2014/main" val="10003"/>
                  </a:ext>
                </a:extLst>
              </a:tr>
              <a:tr h="515564">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cs typeface="Arial" panose="020B0604020202020204" pitchFamily="34" charset="0"/>
                        </a:rPr>
                        <a:t>Risk: ability</a:t>
                      </a:r>
                      <a:r>
                        <a:rPr kumimoji="0" lang="en-US" altLang="en-US" sz="1600" b="1" i="0" u="none" strike="noStrike" cap="none" normalizeH="0" baseline="0">
                          <a:ln>
                            <a:noFill/>
                          </a:ln>
                          <a:solidFill>
                            <a:srgbClr val="000000"/>
                          </a:solidFill>
                          <a:effectLst/>
                          <a:latin typeface="Helvetica Neue"/>
                          <a:cs typeface="Arial" panose="020B0604020202020204" pitchFamily="34" charset="0"/>
                        </a:rPr>
                        <a:t> </a:t>
                      </a:r>
                    </a:p>
                  </a:txBody>
                  <a:tcPr anchor="ctr" horzOverflow="overflow">
                    <a:solidFill>
                      <a:schemeClr val="accent1">
                        <a:lumMod val="20000"/>
                        <a:lumOff val="8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Low</a:t>
                      </a:r>
                    </a:p>
                  </a:txBody>
                  <a:tcPr marL="68580" marR="68580" marT="0" marB="0" anchor="ctr" horzOverflow="overflow">
                    <a:solidFill>
                      <a:schemeClr val="accent1">
                        <a:lumMod val="20000"/>
                        <a:lumOff val="8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Higher</a:t>
                      </a:r>
                    </a:p>
                  </a:txBody>
                  <a:tcPr marL="68580" marR="68580" marT="0" marB="0" anchor="ctr" horzOverflow="overflow">
                    <a:solidFill>
                      <a:schemeClr val="accent1">
                        <a:lumMod val="20000"/>
                        <a:lumOff val="8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Higher</a:t>
                      </a:r>
                    </a:p>
                  </a:txBody>
                  <a:tcPr marL="68580" marR="68580" marT="0" marB="0" anchor="ctr" horzOverflow="overflow">
                    <a:solidFill>
                      <a:schemeClr val="accent1">
                        <a:lumMod val="20000"/>
                        <a:lumOff val="8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High</a:t>
                      </a:r>
                    </a:p>
                  </a:txBody>
                  <a:tcPr marL="68580" marR="68580" marT="0" marB="0" anchor="ctr" horzOverflow="overflow">
                    <a:solidFill>
                      <a:schemeClr val="accent1">
                        <a:lumMod val="20000"/>
                        <a:lumOff val="80000"/>
                      </a:schemeClr>
                    </a:solidFill>
                  </a:tcPr>
                </a:tc>
                <a:extLst>
                  <a:ext uri="{0D108BD9-81ED-4DB2-BD59-A6C34878D82A}">
                    <a16:rowId xmlns:a16="http://schemas.microsoft.com/office/drawing/2014/main" val="10004"/>
                  </a:ext>
                </a:extLst>
              </a:tr>
              <a:tr h="889878">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cs typeface="Arial" panose="020B0604020202020204" pitchFamily="34" charset="0"/>
                        </a:rPr>
                        <a:t>Risk: willingness</a:t>
                      </a:r>
                      <a:r>
                        <a:rPr kumimoji="0" lang="en-US" altLang="en-US" sz="1600" b="1" i="0" u="none" strike="noStrike" cap="none" normalizeH="0" baseline="0">
                          <a:ln>
                            <a:noFill/>
                          </a:ln>
                          <a:solidFill>
                            <a:srgbClr val="000000"/>
                          </a:solidFill>
                          <a:effectLst/>
                          <a:latin typeface="Helvetica Neue"/>
                          <a:cs typeface="Arial" panose="020B0604020202020204" pitchFamily="34" charset="0"/>
                        </a:rPr>
                        <a:t> </a:t>
                      </a:r>
                    </a:p>
                  </a:txBody>
                  <a:tcPr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High</a:t>
                      </a:r>
                    </a:p>
                  </a:txBody>
                  <a:tcPr marL="68580" marR="68580" marT="0" marB="0"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Lower</a:t>
                      </a:r>
                    </a:p>
                  </a:txBody>
                  <a:tcPr marL="68580" marR="68580" marT="0" marB="0"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Lower</a:t>
                      </a:r>
                    </a:p>
                  </a:txBody>
                  <a:tcPr marL="68580" marR="68580" marT="0" marB="0" anchor="ctr" horzOverflow="overflow">
                    <a:solidFill>
                      <a:schemeClr val="accent1">
                        <a:lumMod val="40000"/>
                        <a:lumOff val="60000"/>
                      </a:schemeClr>
                    </a:solidFill>
                  </a:tcPr>
                </a:tc>
                <a:tc>
                  <a:txBody>
                    <a:bodyPr/>
                    <a:lstStyle>
                      <a:lvl1pPr>
                        <a:spcBef>
                          <a:spcPct val="20000"/>
                        </a:spcBef>
                        <a:defRPr sz="2800">
                          <a:solidFill>
                            <a:schemeClr val="tx1"/>
                          </a:solidFill>
                          <a:latin typeface="Book Antiqua" panose="02040602050305030304" pitchFamily="18" charset="0"/>
                          <a:cs typeface="Arial" panose="020B0604020202020204" pitchFamily="34" charset="0"/>
                        </a:defRPr>
                      </a:lvl1pPr>
                      <a:lvl2pPr marL="37931725" indent="-37474525">
                        <a:spcBef>
                          <a:spcPct val="20000"/>
                        </a:spcBef>
                        <a:defRPr sz="2400">
                          <a:solidFill>
                            <a:schemeClr val="tx1"/>
                          </a:solidFill>
                          <a:latin typeface="Book Antiqua" panose="02040602050305030304" pitchFamily="18" charset="0"/>
                          <a:cs typeface="Arial" panose="020B0604020202020204" pitchFamily="34" charset="0"/>
                        </a:defRPr>
                      </a:lvl2pPr>
                      <a:lvl3pPr>
                        <a:spcBef>
                          <a:spcPct val="20000"/>
                        </a:spcBef>
                        <a:defRPr sz="2000">
                          <a:solidFill>
                            <a:schemeClr val="tx1"/>
                          </a:solidFill>
                          <a:latin typeface="Book Antiqua" panose="02040602050305030304" pitchFamily="18" charset="0"/>
                          <a:cs typeface="Arial" panose="020B0604020202020204" pitchFamily="34" charset="0"/>
                        </a:defRPr>
                      </a:lvl3pPr>
                      <a:lvl4pPr>
                        <a:spcBef>
                          <a:spcPct val="20000"/>
                        </a:spcBef>
                        <a:defRPr>
                          <a:solidFill>
                            <a:schemeClr val="tx1"/>
                          </a:solidFill>
                          <a:latin typeface="Book Antiqua" panose="02040602050305030304" pitchFamily="18" charset="0"/>
                          <a:cs typeface="Arial" panose="020B0604020202020204" pitchFamily="34" charset="0"/>
                        </a:defRPr>
                      </a:lvl4pPr>
                      <a:lvl5pPr>
                        <a:spcBef>
                          <a:spcPct val="20000"/>
                        </a:spcBef>
                        <a:defRPr>
                          <a:solidFill>
                            <a:schemeClr val="tx1"/>
                          </a:solidFill>
                          <a:latin typeface="Book Antiqua" panose="02040602050305030304" pitchFamily="18" charset="0"/>
                          <a:cs typeface="Arial" panose="020B0604020202020204" pitchFamily="34" charset="0"/>
                        </a:defRPr>
                      </a:lvl5pPr>
                      <a:lvl6pPr marL="4572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6pPr>
                      <a:lvl7pPr marL="9144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7pPr>
                      <a:lvl8pPr marL="13716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8pPr>
                      <a:lvl9pPr marL="1828800" fontAlgn="base">
                        <a:spcBef>
                          <a:spcPct val="20000"/>
                        </a:spcBef>
                        <a:spcAft>
                          <a:spcPct val="0"/>
                        </a:spcAft>
                        <a:defRPr>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cs typeface="Times New Roman" panose="02020603050405020304" pitchFamily="18" charset="0"/>
                        </a:rPr>
                        <a:t>Low</a:t>
                      </a:r>
                    </a:p>
                  </a:txBody>
                  <a:tcPr marL="68580" marR="68580" marT="0" marB="0" anchor="ctr" horzOverflow="overflow">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391EC44A-AB3F-0045-9AC8-6068F29FD5FE}"/>
              </a:ext>
            </a:extLst>
          </p:cNvPr>
          <p:cNvSpPr txBox="1"/>
          <p:nvPr/>
        </p:nvSpPr>
        <p:spPr>
          <a:xfrm>
            <a:off x="1066800" y="776099"/>
            <a:ext cx="7132722"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Micro Factors and Financial Thinking</a:t>
            </a:r>
          </a:p>
        </p:txBody>
      </p:sp>
    </p:spTree>
    <p:extLst>
      <p:ext uri="{BB962C8B-B14F-4D97-AF65-F5344CB8AC3E}">
        <p14:creationId xmlns:p14="http://schemas.microsoft.com/office/powerpoint/2010/main" val="1319856354"/>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 Placeholder 2"/>
          <p:cNvSpPr>
            <a:spLocks noGrp="1"/>
          </p:cNvSpPr>
          <p:nvPr>
            <p:ph type="body" sz="quarter" idx="10"/>
          </p:nvPr>
        </p:nvSpPr>
        <p:spPr>
          <a:xfrm>
            <a:off x="1071560" y="1624542"/>
            <a:ext cx="9939337" cy="4209154"/>
          </a:xfrm>
        </p:spPr>
        <p:txBody>
          <a:bodyPr>
            <a:normAutofit fontScale="92500"/>
          </a:bodyPr>
          <a:lstStyle/>
          <a:p>
            <a:pPr>
              <a:buFont typeface="Arial" charset="0"/>
              <a:buChar char="•"/>
            </a:pPr>
            <a:r>
              <a:rPr lang="en-US"/>
              <a:t>Personal circumstances that influence financial thinking include family structure, health, career choice, and age. </a:t>
            </a:r>
          </a:p>
          <a:p>
            <a:pPr>
              <a:buFont typeface="Arial" charset="0"/>
              <a:buChar char="•"/>
            </a:pPr>
            <a:r>
              <a:rPr lang="en-US"/>
              <a:t>Family structure and health affect income needs and risk tolerance. </a:t>
            </a:r>
          </a:p>
          <a:p>
            <a:pPr>
              <a:buFont typeface="Arial" charset="0"/>
              <a:buChar char="•"/>
            </a:pPr>
            <a:r>
              <a:rPr lang="en-US"/>
              <a:t>Career choice affects income and wealth or asset accumulation. </a:t>
            </a:r>
          </a:p>
          <a:p>
            <a:pPr>
              <a:buFont typeface="Arial" charset="0"/>
              <a:buChar char="•"/>
            </a:pPr>
            <a:r>
              <a:rPr lang="en-US"/>
              <a:t>Age and stage of life affect sources of income, asset accumulation, spending needs, and risk tolerance. </a:t>
            </a:r>
          </a:p>
          <a:p>
            <a:pPr>
              <a:buFont typeface="Arial" charset="0"/>
              <a:buChar char="•"/>
            </a:pPr>
            <a:r>
              <a:rPr lang="en-US"/>
              <a:t>Sound personal financial planning is based on a thorough understanding of your personal circumstances and goals. </a:t>
            </a:r>
          </a:p>
        </p:txBody>
      </p:sp>
      <p:sp>
        <p:nvSpPr>
          <p:cNvPr id="2" name="TextBox 1">
            <a:extLst>
              <a:ext uri="{FF2B5EF4-FFF2-40B4-BE49-F238E27FC236}">
                <a16:creationId xmlns:a16="http://schemas.microsoft.com/office/drawing/2014/main" id="{F6E78CE4-51A6-3048-99B2-DCAD9B163486}"/>
              </a:ext>
            </a:extLst>
          </p:cNvPr>
          <p:cNvSpPr txBox="1"/>
          <p:nvPr/>
        </p:nvSpPr>
        <p:spPr>
          <a:xfrm>
            <a:off x="1071560" y="5833696"/>
            <a:ext cx="9983118" cy="369332"/>
          </a:xfrm>
          <a:prstGeom prst="rect">
            <a:avLst/>
          </a:prstGeom>
          <a:noFill/>
        </p:spPr>
        <p:txBody>
          <a:bodyPr wrap="none" rtlCol="0">
            <a:spAutoFit/>
          </a:bodyPr>
          <a:lstStyle/>
          <a:p>
            <a:r>
              <a:rPr lang="en-US" i="1"/>
              <a:t>Most people begin their independent financial lives by selling their labor to create an income by working</a:t>
            </a:r>
          </a:p>
        </p:txBody>
      </p:sp>
      <p:sp>
        <p:nvSpPr>
          <p:cNvPr id="6" name="TextBox 5">
            <a:extLst>
              <a:ext uri="{FF2B5EF4-FFF2-40B4-BE49-F238E27FC236}">
                <a16:creationId xmlns:a16="http://schemas.microsoft.com/office/drawing/2014/main" id="{1F030A74-5378-D444-AB8B-FE08EA279825}"/>
              </a:ext>
            </a:extLst>
          </p:cNvPr>
          <p:cNvSpPr txBox="1"/>
          <p:nvPr/>
        </p:nvSpPr>
        <p:spPr>
          <a:xfrm>
            <a:off x="1066800" y="776099"/>
            <a:ext cx="5642891"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Micro Factors Key Takeaways</a:t>
            </a:r>
          </a:p>
        </p:txBody>
      </p:sp>
    </p:spTree>
    <p:extLst>
      <p:ext uri="{BB962C8B-B14F-4D97-AF65-F5344CB8AC3E}">
        <p14:creationId xmlns:p14="http://schemas.microsoft.com/office/powerpoint/2010/main" val="4022758790"/>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0EF74FD-235A-420B-80F9-B5E6AD5EBC4C}"/>
              </a:ext>
            </a:extLst>
          </p:cNvPr>
          <p:cNvGraphicFramePr>
            <a:graphicFrameLocks/>
          </p:cNvGraphicFramePr>
          <p:nvPr>
            <p:extLst>
              <p:ext uri="{D42A27DB-BD31-4B8C-83A1-F6EECF244321}">
                <p14:modId xmlns:p14="http://schemas.microsoft.com/office/powerpoint/2010/main" val="3203265021"/>
              </p:ext>
            </p:extLst>
          </p:nvPr>
        </p:nvGraphicFramePr>
        <p:xfrm>
          <a:off x="2126721" y="776099"/>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E241419C-ED94-1B46-B147-1F80DFC88E82}"/>
              </a:ext>
            </a:extLst>
          </p:cNvPr>
          <p:cNvSpPr txBox="1"/>
          <p:nvPr/>
        </p:nvSpPr>
        <p:spPr>
          <a:xfrm>
            <a:off x="1324252" y="4457700"/>
            <a:ext cx="10108858" cy="646331"/>
          </a:xfrm>
          <a:prstGeom prst="rect">
            <a:avLst/>
          </a:prstGeom>
          <a:noFill/>
        </p:spPr>
        <p:txBody>
          <a:bodyPr wrap="none" rtlCol="0">
            <a:spAutoFit/>
          </a:bodyPr>
          <a:lstStyle/>
          <a:p>
            <a:pPr algn="ctr"/>
            <a:r>
              <a:rPr lang="en-US">
                <a:latin typeface="Helvetica Neue" panose="02000503000000020004" pitchFamily="2" charset="0"/>
                <a:ea typeface="Helvetica Neue" panose="02000503000000020004" pitchFamily="2" charset="0"/>
                <a:cs typeface="Helvetica Neue" panose="02000503000000020004" pitchFamily="2" charset="0"/>
              </a:rPr>
              <a:t>Financial planning has to take in to account conditions in the wider economy and in the markets </a:t>
            </a:r>
          </a:p>
          <a:p>
            <a:pPr algn="ctr"/>
            <a:r>
              <a:rPr lang="en-US">
                <a:latin typeface="Helvetica Neue" panose="02000503000000020004" pitchFamily="2" charset="0"/>
                <a:ea typeface="Helvetica Neue" panose="02000503000000020004" pitchFamily="2" charset="0"/>
                <a:cs typeface="Helvetica Neue" panose="02000503000000020004" pitchFamily="2" charset="0"/>
              </a:rPr>
              <a:t>that make up the economy: labor market, capital market, credit market</a:t>
            </a:r>
          </a:p>
        </p:txBody>
      </p:sp>
      <p:sp>
        <p:nvSpPr>
          <p:cNvPr id="6" name="TextBox 5">
            <a:extLst>
              <a:ext uri="{FF2B5EF4-FFF2-40B4-BE49-F238E27FC236}">
                <a16:creationId xmlns:a16="http://schemas.microsoft.com/office/drawing/2014/main" id="{49D7EFDB-615D-3C4B-A49A-031230A2E209}"/>
              </a:ext>
            </a:extLst>
          </p:cNvPr>
          <p:cNvSpPr txBox="1"/>
          <p:nvPr/>
        </p:nvSpPr>
        <p:spPr>
          <a:xfrm>
            <a:off x="1066800" y="776099"/>
            <a:ext cx="704776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Macro Factors and Financial Thinking</a:t>
            </a:r>
          </a:p>
        </p:txBody>
      </p:sp>
    </p:spTree>
    <p:extLst>
      <p:ext uri="{BB962C8B-B14F-4D97-AF65-F5344CB8AC3E}">
        <p14:creationId xmlns:p14="http://schemas.microsoft.com/office/powerpoint/2010/main" val="3051667716"/>
      </p:ext>
    </p:extLst>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442764B-B812-44C1-91E6-37E3E6DA0572}"/>
              </a:ext>
            </a:extLst>
          </p:cNvPr>
          <p:cNvGraphicFramePr>
            <a:graphicFrameLocks/>
          </p:cNvGraphicFramePr>
          <p:nvPr/>
        </p:nvGraphicFramePr>
        <p:xfrm>
          <a:off x="1981200" y="175427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3B693722-1D4A-674E-A585-1A6213DCC253}"/>
              </a:ext>
            </a:extLst>
          </p:cNvPr>
          <p:cNvSpPr txBox="1"/>
          <p:nvPr/>
        </p:nvSpPr>
        <p:spPr>
          <a:xfrm>
            <a:off x="1066800" y="776099"/>
            <a:ext cx="704776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Macro Factors and Financial Thinking</a:t>
            </a:r>
          </a:p>
        </p:txBody>
      </p:sp>
    </p:spTree>
    <p:extLst>
      <p:ext uri="{BB962C8B-B14F-4D97-AF65-F5344CB8AC3E}">
        <p14:creationId xmlns:p14="http://schemas.microsoft.com/office/powerpoint/2010/main" val="3697689095"/>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6F176B-DF8C-1A4E-A1A2-9AAE956CEA0E}"/>
              </a:ext>
            </a:extLst>
          </p:cNvPr>
          <p:cNvSpPr txBox="1"/>
          <p:nvPr/>
        </p:nvSpPr>
        <p:spPr>
          <a:xfrm>
            <a:off x="1066800" y="776099"/>
            <a:ext cx="10328340" cy="523220"/>
          </a:xfrm>
          <a:prstGeom prst="rect">
            <a:avLst/>
          </a:prstGeom>
          <a:noFill/>
        </p:spPr>
        <p:txBody>
          <a:bodyPr wrap="none" rtlCol="0">
            <a:spAutoFit/>
          </a:bodyPr>
          <a:lstStyle/>
          <a:p>
            <a:r>
              <a:rPr lang="en-US" sz="2800">
                <a:latin typeface="Helvetica Neue" panose="02000503000000020004" pitchFamily="2" charset="0"/>
                <a:ea typeface="Helvetica Neue" panose="02000503000000020004" pitchFamily="2" charset="0"/>
                <a:cs typeface="Helvetica Neue" panose="02000503000000020004" pitchFamily="2" charset="0"/>
              </a:rPr>
              <a:t>Macro Factors: Business Cycles Annual U.S. GDP Growth Rate</a:t>
            </a:r>
          </a:p>
        </p:txBody>
      </p:sp>
      <p:pic>
        <p:nvPicPr>
          <p:cNvPr id="2" name="Picture 1">
            <a:extLst>
              <a:ext uri="{FF2B5EF4-FFF2-40B4-BE49-F238E27FC236}">
                <a16:creationId xmlns:a16="http://schemas.microsoft.com/office/drawing/2014/main" id="{53E330A5-1338-8E42-A57D-B66E794975EC}"/>
              </a:ext>
            </a:extLst>
          </p:cNvPr>
          <p:cNvPicPr>
            <a:picLocks noChangeAspect="1"/>
          </p:cNvPicPr>
          <p:nvPr/>
        </p:nvPicPr>
        <p:blipFill>
          <a:blip r:embed="rId3"/>
          <a:stretch>
            <a:fillRect/>
          </a:stretch>
        </p:blipFill>
        <p:spPr>
          <a:xfrm>
            <a:off x="778860" y="1776581"/>
            <a:ext cx="10904220" cy="4310677"/>
          </a:xfrm>
          <a:prstGeom prst="rect">
            <a:avLst/>
          </a:prstGeom>
        </p:spPr>
      </p:pic>
    </p:spTree>
    <p:extLst>
      <p:ext uri="{BB962C8B-B14F-4D97-AF65-F5344CB8AC3E}">
        <p14:creationId xmlns:p14="http://schemas.microsoft.com/office/powerpoint/2010/main" val="116682188"/>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07B48A3-EF02-4BCE-AC77-3CDEF06023D9}"/>
              </a:ext>
            </a:extLst>
          </p:cNvPr>
          <p:cNvGraphicFramePr>
            <a:graphicFrameLocks/>
          </p:cNvGraphicFramePr>
          <p:nvPr>
            <p:extLst>
              <p:ext uri="{D42A27DB-BD31-4B8C-83A1-F6EECF244321}">
                <p14:modId xmlns:p14="http://schemas.microsoft.com/office/powerpoint/2010/main" val="188600674"/>
              </p:ext>
            </p:extLst>
          </p:nvPr>
        </p:nvGraphicFramePr>
        <p:xfrm>
          <a:off x="263866" y="166736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8842FC2-9DEE-EA4E-BA35-D15A9EE2722C}"/>
              </a:ext>
            </a:extLst>
          </p:cNvPr>
          <p:cNvSpPr txBox="1"/>
          <p:nvPr/>
        </p:nvSpPr>
        <p:spPr>
          <a:xfrm>
            <a:off x="5097043" y="4477151"/>
            <a:ext cx="5031442" cy="646331"/>
          </a:xfrm>
          <a:prstGeom prst="rect">
            <a:avLst/>
          </a:prstGeom>
          <a:noFill/>
        </p:spPr>
        <p:txBody>
          <a:bodyPr wrap="none" rtlCol="0">
            <a:spAutoFit/>
          </a:bodyPr>
          <a:lstStyle/>
          <a:p>
            <a:r>
              <a:rPr lang="en-US" altLang="en-US" sz="1200">
                <a:latin typeface="Helvetica Neue" panose="02000503000000020004" pitchFamily="2" charset="0"/>
                <a:ea typeface="Helvetica Neue" panose="02000503000000020004" pitchFamily="2" charset="0"/>
                <a:cs typeface="Helvetica Neue" panose="02000503000000020004" pitchFamily="2" charset="0"/>
              </a:rPr>
              <a:t>Caused by changes in the industrial makeup of the economy</a:t>
            </a:r>
          </a:p>
          <a:p>
            <a:r>
              <a:rPr lang="en-US" altLang="en-US" sz="1200">
                <a:latin typeface="Helvetica Neue" panose="02000503000000020004" pitchFamily="2" charset="0"/>
                <a:ea typeface="Helvetica Neue" panose="02000503000000020004" pitchFamily="2" charset="0"/>
                <a:cs typeface="Helvetica Neue" panose="02000503000000020004" pitchFamily="2" charset="0"/>
              </a:rPr>
              <a:t>Joseph Schumpeter: </a:t>
            </a:r>
            <a:r>
              <a:rPr lang="ja-JP" altLang="en-US" sz="1200">
                <a:latin typeface="Helvetica Neue" panose="02000503000000020004" pitchFamily="2" charset="0"/>
                <a:cs typeface="Helvetica Neue" panose="02000503000000020004" pitchFamily="2" charset="0"/>
              </a:rPr>
              <a:t>“</a:t>
            </a:r>
            <a:r>
              <a:rPr lang="en-US" altLang="ja-JP" sz="1200">
                <a:latin typeface="Helvetica Neue" panose="02000503000000020004" pitchFamily="2" charset="0"/>
                <a:ea typeface="Helvetica Neue" panose="02000503000000020004" pitchFamily="2" charset="0"/>
                <a:cs typeface="Helvetica Neue" panose="02000503000000020004" pitchFamily="2" charset="0"/>
              </a:rPr>
              <a:t>creative destruction</a:t>
            </a:r>
            <a:r>
              <a:rPr lang="ja-JP" altLang="en-US" sz="1200">
                <a:latin typeface="Helvetica Neue" panose="02000503000000020004" pitchFamily="2" charset="0"/>
                <a:cs typeface="Helvetica Neue" panose="02000503000000020004" pitchFamily="2" charset="0"/>
              </a:rPr>
              <a:t>”</a:t>
            </a:r>
            <a:endParaRPr lang="en-US" altLang="ja-JP" sz="1200">
              <a:latin typeface="Helvetica Neue" panose="02000503000000020004" pitchFamily="2" charset="0"/>
              <a:ea typeface="Helvetica Neue" panose="02000503000000020004" pitchFamily="2" charset="0"/>
              <a:cs typeface="Helvetica Neue" panose="02000503000000020004" pitchFamily="2" charset="0"/>
            </a:endParaRPr>
          </a:p>
          <a:p>
            <a:r>
              <a:rPr lang="en-US" altLang="en-US" sz="1200">
                <a:latin typeface="Helvetica Neue" panose="02000503000000020004" pitchFamily="2" charset="0"/>
                <a:ea typeface="Helvetica Neue" panose="02000503000000020004" pitchFamily="2" charset="0"/>
                <a:cs typeface="Helvetica Neue" panose="02000503000000020004" pitchFamily="2" charset="0"/>
              </a:rPr>
              <a:t>Industry creation and destruction is often a sign of a growing economy</a:t>
            </a:r>
          </a:p>
        </p:txBody>
      </p:sp>
      <p:sp>
        <p:nvSpPr>
          <p:cNvPr id="5" name="TextBox 4">
            <a:extLst>
              <a:ext uri="{FF2B5EF4-FFF2-40B4-BE49-F238E27FC236}">
                <a16:creationId xmlns:a16="http://schemas.microsoft.com/office/drawing/2014/main" id="{36B3D241-AFE2-5944-8B06-A0F99A423841}"/>
              </a:ext>
            </a:extLst>
          </p:cNvPr>
          <p:cNvSpPr txBox="1"/>
          <p:nvPr/>
        </p:nvSpPr>
        <p:spPr>
          <a:xfrm>
            <a:off x="5052060" y="3557169"/>
            <a:ext cx="4472699" cy="646331"/>
          </a:xfrm>
          <a:prstGeom prst="rect">
            <a:avLst/>
          </a:prstGeom>
          <a:noFill/>
        </p:spPr>
        <p:txBody>
          <a:bodyPr wrap="none" rtlCol="0">
            <a:spAutoFit/>
          </a:bodyPr>
          <a:lstStyle/>
          <a:p>
            <a:r>
              <a:rPr lang="en-US" altLang="en-US" sz="1200">
                <a:latin typeface="Helvetica Neue" panose="02000503000000020004" pitchFamily="2" charset="0"/>
                <a:ea typeface="Helvetica Neue" panose="02000503000000020004" pitchFamily="2" charset="0"/>
                <a:cs typeface="Helvetica Neue" panose="02000503000000020004" pitchFamily="2" charset="0"/>
              </a:rPr>
              <a:t>Caused by time delays in matching available jobs and workers</a:t>
            </a:r>
          </a:p>
          <a:p>
            <a:r>
              <a:rPr lang="en-US" altLang="en-US" sz="1200">
                <a:latin typeface="Helvetica Neue" panose="02000503000000020004" pitchFamily="2" charset="0"/>
                <a:ea typeface="Helvetica Neue" panose="02000503000000020004" pitchFamily="2" charset="0"/>
                <a:cs typeface="Helvetica Neue" panose="02000503000000020004" pitchFamily="2" charset="0"/>
              </a:rPr>
              <a:t>People do </a:t>
            </a:r>
            <a:r>
              <a:rPr lang="en-US" altLang="ja-JP" sz="1200">
                <a:latin typeface="Helvetica Neue" panose="02000503000000020004" pitchFamily="2" charset="0"/>
                <a:ea typeface="Helvetica Neue" panose="02000503000000020004" pitchFamily="2" charset="0"/>
                <a:cs typeface="Helvetica Neue" panose="02000503000000020004" pitchFamily="2" charset="0"/>
              </a:rPr>
              <a:t>not always want to accept the first job offer</a:t>
            </a:r>
          </a:p>
          <a:p>
            <a:r>
              <a:rPr lang="en-US" altLang="en-US" sz="1200">
                <a:latin typeface="Helvetica Neue" panose="02000503000000020004" pitchFamily="2" charset="0"/>
                <a:ea typeface="Helvetica Neue" panose="02000503000000020004" pitchFamily="2" charset="0"/>
                <a:cs typeface="Helvetica Neue" panose="02000503000000020004" pitchFamily="2" charset="0"/>
              </a:rPr>
              <a:t>Firms do</a:t>
            </a:r>
            <a:r>
              <a:rPr lang="ja-JP" altLang="en-US" sz="1200">
                <a:latin typeface="Helvetica Neue" panose="02000503000000020004" pitchFamily="2" charset="0"/>
                <a:cs typeface="Helvetica Neue" panose="02000503000000020004" pitchFamily="2" charset="0"/>
              </a:rPr>
              <a:t> </a:t>
            </a:r>
            <a:r>
              <a:rPr lang="en-US" altLang="ja-JP" sz="1200">
                <a:latin typeface="Helvetica Neue" panose="02000503000000020004" pitchFamily="2" charset="0"/>
                <a:ea typeface="Helvetica Neue" panose="02000503000000020004" pitchFamily="2" charset="0"/>
                <a:cs typeface="Helvetica Neue" panose="02000503000000020004" pitchFamily="2" charset="0"/>
              </a:rPr>
              <a:t>not always hire the first applicant</a:t>
            </a:r>
          </a:p>
        </p:txBody>
      </p:sp>
      <p:sp>
        <p:nvSpPr>
          <p:cNvPr id="6" name="TextBox 5">
            <a:extLst>
              <a:ext uri="{FF2B5EF4-FFF2-40B4-BE49-F238E27FC236}">
                <a16:creationId xmlns:a16="http://schemas.microsoft.com/office/drawing/2014/main" id="{4DC1B047-C662-6A41-A67B-52DB77A8A2D6}"/>
              </a:ext>
            </a:extLst>
          </p:cNvPr>
          <p:cNvSpPr txBox="1"/>
          <p:nvPr/>
        </p:nvSpPr>
        <p:spPr>
          <a:xfrm>
            <a:off x="5097043" y="5446978"/>
            <a:ext cx="3434402" cy="646331"/>
          </a:xfrm>
          <a:prstGeom prst="rect">
            <a:avLst/>
          </a:prstGeom>
          <a:noFill/>
        </p:spPr>
        <p:txBody>
          <a:bodyPr wrap="none" rtlCol="0">
            <a:spAutoFit/>
          </a:bodyPr>
          <a:lstStyle/>
          <a:p>
            <a:r>
              <a:rPr lang="en-US" altLang="en-US" sz="1200">
                <a:latin typeface="Helvetica Neue" panose="02000503000000020004" pitchFamily="2" charset="0"/>
                <a:ea typeface="Helvetica Neue" panose="02000503000000020004" pitchFamily="2" charset="0"/>
                <a:cs typeface="Helvetica Neue" panose="02000503000000020004" pitchFamily="2" charset="0"/>
              </a:rPr>
              <a:t>Caused by economic downturns</a:t>
            </a:r>
          </a:p>
          <a:p>
            <a:r>
              <a:rPr lang="en-US" sz="1200">
                <a:latin typeface="Helvetica Neue" panose="02000503000000020004" pitchFamily="2" charset="0"/>
                <a:ea typeface="Helvetica Neue" panose="02000503000000020004" pitchFamily="2" charset="0"/>
                <a:cs typeface="Helvetica Neue" panose="02000503000000020004" pitchFamily="2" charset="0"/>
              </a:rPr>
              <a:t>Unemployment caused by the Great Recession</a:t>
            </a:r>
          </a:p>
          <a:p>
            <a:r>
              <a:rPr lang="en-US" altLang="en-US" sz="1200">
                <a:latin typeface="Helvetica Neue" panose="02000503000000020004" pitchFamily="2" charset="0"/>
                <a:ea typeface="Helvetica Neue" panose="02000503000000020004" pitchFamily="2" charset="0"/>
                <a:cs typeface="Helvetica Neue" panose="02000503000000020004" pitchFamily="2" charset="0"/>
              </a:rPr>
              <a:t>in 2008: in 18 months 10% unemployed</a:t>
            </a:r>
          </a:p>
        </p:txBody>
      </p:sp>
      <p:sp>
        <p:nvSpPr>
          <p:cNvPr id="8" name="TextBox 7">
            <a:extLst>
              <a:ext uri="{FF2B5EF4-FFF2-40B4-BE49-F238E27FC236}">
                <a16:creationId xmlns:a16="http://schemas.microsoft.com/office/drawing/2014/main" id="{50E48BEB-4A53-9A40-A676-35B45D69F8F3}"/>
              </a:ext>
            </a:extLst>
          </p:cNvPr>
          <p:cNvSpPr txBox="1"/>
          <p:nvPr/>
        </p:nvSpPr>
        <p:spPr>
          <a:xfrm>
            <a:off x="1066800" y="776099"/>
            <a:ext cx="704776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Macro Factors and Financial Thinking</a:t>
            </a:r>
          </a:p>
        </p:txBody>
      </p:sp>
    </p:spTree>
    <p:extLst>
      <p:ext uri="{BB962C8B-B14F-4D97-AF65-F5344CB8AC3E}">
        <p14:creationId xmlns:p14="http://schemas.microsoft.com/office/powerpoint/2010/main" val="1088536647"/>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158F740-CC74-4831-87F7-1D1712927F28}"/>
              </a:ext>
            </a:extLst>
          </p:cNvPr>
          <p:cNvGraphicFramePr>
            <a:graphicFrameLocks/>
          </p:cNvGraphicFramePr>
          <p:nvPr/>
        </p:nvGraphicFramePr>
        <p:xfrm>
          <a:off x="1840358" y="1943606"/>
          <a:ext cx="8262740" cy="2194560"/>
        </p:xfrm>
        <a:graphic>
          <a:graphicData uri="http://schemas.openxmlformats.org/drawingml/2006/table">
            <a:tbl>
              <a:tblPr firstRow="1" bandRow="1"/>
              <a:tblGrid>
                <a:gridCol w="1652548">
                  <a:extLst>
                    <a:ext uri="{9D8B030D-6E8A-4147-A177-3AD203B41FA5}">
                      <a16:colId xmlns:a16="http://schemas.microsoft.com/office/drawing/2014/main" val="20000"/>
                    </a:ext>
                  </a:extLst>
                </a:gridCol>
                <a:gridCol w="1652548">
                  <a:extLst>
                    <a:ext uri="{9D8B030D-6E8A-4147-A177-3AD203B41FA5}">
                      <a16:colId xmlns:a16="http://schemas.microsoft.com/office/drawing/2014/main" val="20001"/>
                    </a:ext>
                  </a:extLst>
                </a:gridCol>
                <a:gridCol w="1652548">
                  <a:extLst>
                    <a:ext uri="{9D8B030D-6E8A-4147-A177-3AD203B41FA5}">
                      <a16:colId xmlns:a16="http://schemas.microsoft.com/office/drawing/2014/main" val="20002"/>
                    </a:ext>
                  </a:extLst>
                </a:gridCol>
                <a:gridCol w="1652548">
                  <a:extLst>
                    <a:ext uri="{9D8B030D-6E8A-4147-A177-3AD203B41FA5}">
                      <a16:colId xmlns:a16="http://schemas.microsoft.com/office/drawing/2014/main" val="20003"/>
                    </a:ext>
                  </a:extLst>
                </a:gridCol>
                <a:gridCol w="1652548">
                  <a:extLst>
                    <a:ext uri="{9D8B030D-6E8A-4147-A177-3AD203B41FA5}">
                      <a16:colId xmlns:a16="http://schemas.microsoft.com/office/drawing/2014/main" val="20004"/>
                    </a:ext>
                  </a:extLst>
                </a:gridCol>
              </a:tblGrid>
              <a:tr h="370840">
                <a:tc>
                  <a:txBody>
                    <a:bodyPr/>
                    <a:lstStyle>
                      <a:lvl1pPr marL="0" algn="l" defTabSz="914400" rtl="0" eaLnBrk="1" latinLnBrk="0" hangingPunct="1">
                        <a:spcBef>
                          <a:spcPct val="20000"/>
                        </a:spcBef>
                        <a:defRPr sz="2800" b="1"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b="1"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b="1"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all" normalizeH="0" baseline="0">
                          <a:ln>
                            <a:noFill/>
                          </a:ln>
                          <a:solidFill>
                            <a:srgbClr val="FFFFFF"/>
                          </a:solidFill>
                          <a:effectLst/>
                          <a:latin typeface="Helvetica Neue"/>
                          <a:cs typeface="Arial" panose="020B0604020202020204" pitchFamily="34" charset="0"/>
                        </a:rPr>
                        <a:t>Cyclical Effects</a:t>
                      </a:r>
                    </a:p>
                  </a:txBody>
                  <a:tcP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spcBef>
                          <a:spcPct val="20000"/>
                        </a:spcBef>
                        <a:defRPr sz="2800" b="1"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b="1"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b="1"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1" i="0" u="none" strike="noStrike" cap="all" normalizeH="0" baseline="0">
                          <a:ln>
                            <a:noFill/>
                          </a:ln>
                          <a:solidFill>
                            <a:srgbClr val="FFFFFF"/>
                          </a:solidFill>
                          <a:effectLst/>
                          <a:latin typeface="Helvetica Neue"/>
                          <a:cs typeface="Times New Roman" panose="02020603050405020304" pitchFamily="18" charset="0"/>
                        </a:rPr>
                        <a:t>Boom</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spcBef>
                          <a:spcPct val="20000"/>
                        </a:spcBef>
                        <a:defRPr sz="2800" b="1"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b="1"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b="1"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1" i="0" u="none" strike="noStrike" cap="all" normalizeH="0" baseline="0">
                          <a:ln>
                            <a:noFill/>
                          </a:ln>
                          <a:solidFill>
                            <a:srgbClr val="FFFFFF"/>
                          </a:solidFill>
                          <a:effectLst/>
                          <a:latin typeface="Helvetica Neue"/>
                          <a:cs typeface="Times New Roman" panose="02020603050405020304" pitchFamily="18" charset="0"/>
                        </a:rPr>
                        <a:t>Expansion</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spcBef>
                          <a:spcPct val="20000"/>
                        </a:spcBef>
                        <a:defRPr sz="2800" b="1"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b="1"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b="1"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1" i="0" u="none" strike="noStrike" cap="all" normalizeH="0" baseline="0">
                          <a:ln>
                            <a:noFill/>
                          </a:ln>
                          <a:solidFill>
                            <a:srgbClr val="FFFFFF"/>
                          </a:solidFill>
                          <a:effectLst/>
                          <a:latin typeface="Helvetica Neue"/>
                          <a:cs typeface="Times New Roman" panose="02020603050405020304" pitchFamily="18" charset="0"/>
                        </a:rPr>
                        <a:t>Recession</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spcBef>
                          <a:spcPct val="20000"/>
                        </a:spcBef>
                        <a:defRPr sz="2800" b="1"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b="1"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b="1"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1" i="0" u="none" strike="noStrike" cap="all" normalizeH="0" baseline="0">
                          <a:ln>
                            <a:noFill/>
                          </a:ln>
                          <a:solidFill>
                            <a:srgbClr val="FFFFFF"/>
                          </a:solidFill>
                          <a:effectLst/>
                          <a:latin typeface="Helvetica Neue"/>
                          <a:cs typeface="Times New Roman" panose="02020603050405020304" pitchFamily="18" charset="0"/>
                        </a:rPr>
                        <a:t>Depression</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0840">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Helvetica Neue"/>
                          <a:cs typeface="Arial" panose="020B0604020202020204" pitchFamily="34" charset="0"/>
                        </a:rPr>
                        <a:t>Rate of GDP increase</a:t>
                      </a:r>
                      <a:endParaRPr kumimoji="0" lang="en-US" altLang="en-US" sz="1800" b="1" i="0" u="none" strike="noStrike" cap="none" normalizeH="0" baseline="0">
                        <a:ln>
                          <a:noFill/>
                        </a:ln>
                        <a:solidFill>
                          <a:srgbClr val="000000"/>
                        </a:solidFill>
                        <a:effectLst/>
                        <a:latin typeface="Helvetica Neue"/>
                        <a:cs typeface="Arial" panose="020B0604020202020204" pitchFamily="34" charset="0"/>
                      </a:endParaRPr>
                    </a:p>
                  </a:txBody>
                  <a:tcP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0" i="0" u="none" strike="noStrike" cap="none" normalizeH="0" baseline="0">
                          <a:ln>
                            <a:noFill/>
                          </a:ln>
                          <a:solidFill>
                            <a:schemeClr val="tx1"/>
                          </a:solidFill>
                          <a:effectLst/>
                          <a:latin typeface="Helvetica Neue"/>
                          <a:cs typeface="Times New Roman" panose="02020603050405020304" pitchFamily="18" charset="0"/>
                        </a:rPr>
                        <a:t>Unsustainably high</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0" i="0" u="none" strike="noStrike" cap="none" normalizeH="0" baseline="0">
                          <a:ln>
                            <a:noFill/>
                          </a:ln>
                          <a:solidFill>
                            <a:schemeClr val="tx1"/>
                          </a:solidFill>
                          <a:effectLst/>
                          <a:latin typeface="Helvetica Neue"/>
                          <a:cs typeface="Times New Roman" panose="02020603050405020304" pitchFamily="18" charset="0"/>
                        </a:rPr>
                        <a:t>Positive</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0" i="0" u="none" strike="noStrike" cap="none" normalizeH="0" baseline="0">
                          <a:ln>
                            <a:noFill/>
                          </a:ln>
                          <a:solidFill>
                            <a:schemeClr val="tx1"/>
                          </a:solidFill>
                          <a:effectLst/>
                          <a:latin typeface="Helvetica Neue"/>
                          <a:cs typeface="Times New Roman" panose="02020603050405020304" pitchFamily="18" charset="0"/>
                        </a:rPr>
                        <a:t>Negative</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0" i="0" u="none" strike="noStrike" cap="none" normalizeH="0" baseline="0">
                          <a:ln>
                            <a:noFill/>
                          </a:ln>
                          <a:solidFill>
                            <a:schemeClr val="tx1"/>
                          </a:solidFill>
                          <a:effectLst/>
                          <a:latin typeface="Helvetica Neue"/>
                          <a:cs typeface="Times New Roman" panose="02020603050405020304" pitchFamily="18" charset="0"/>
                        </a:rPr>
                        <a:t>Unsustainably low</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Helvetica Neue"/>
                          <a:cs typeface="Arial" panose="020B0604020202020204" pitchFamily="34" charset="0"/>
                        </a:rPr>
                        <a:t>Rate of </a:t>
                      </a:r>
                      <a:r>
                        <a:rPr kumimoji="0" lang="en-US" altLang="en-US" sz="1800" b="0" i="0" u="none" strike="noStrike" cap="none" normalizeH="0" baseline="0" err="1">
                          <a:ln>
                            <a:noFill/>
                          </a:ln>
                          <a:solidFill>
                            <a:srgbClr val="000000"/>
                          </a:solidFill>
                          <a:effectLst/>
                          <a:latin typeface="Helvetica Neue"/>
                          <a:cs typeface="Arial" panose="020B0604020202020204" pitchFamily="34" charset="0"/>
                        </a:rPr>
                        <a:t>unemploy-ment</a:t>
                      </a:r>
                      <a:r>
                        <a:rPr kumimoji="0" lang="en-US" altLang="en-US" sz="1800" b="1" i="0" u="none" strike="noStrike" cap="none" normalizeH="0" baseline="0">
                          <a:ln>
                            <a:noFill/>
                          </a:ln>
                          <a:solidFill>
                            <a:srgbClr val="000000"/>
                          </a:solidFill>
                          <a:effectLst/>
                          <a:latin typeface="Helvetica Neue"/>
                          <a:cs typeface="Arial" panose="020B0604020202020204" pitchFamily="34" charset="0"/>
                        </a:rPr>
                        <a:t> </a:t>
                      </a:r>
                    </a:p>
                  </a:txBody>
                  <a:tcP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0" i="0" u="none" strike="noStrike" cap="none" normalizeH="0" baseline="0">
                          <a:ln>
                            <a:noFill/>
                          </a:ln>
                          <a:solidFill>
                            <a:schemeClr val="tx1"/>
                          </a:solidFill>
                          <a:effectLst/>
                          <a:latin typeface="Helvetica Neue"/>
                          <a:cs typeface="Times New Roman" panose="02020603050405020304" pitchFamily="18" charset="0"/>
                        </a:rPr>
                        <a:t>Unsustainably low</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0" i="0" u="none" strike="noStrike" cap="none" normalizeH="0" baseline="0">
                          <a:ln>
                            <a:noFill/>
                          </a:ln>
                          <a:solidFill>
                            <a:schemeClr val="tx1"/>
                          </a:solidFill>
                          <a:effectLst/>
                          <a:latin typeface="Helvetica Neue"/>
                          <a:cs typeface="Times New Roman" panose="02020603050405020304" pitchFamily="18" charset="0"/>
                        </a:rPr>
                        <a:t>“Natural” or minimal</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0" i="0" u="none" strike="noStrike" cap="none" normalizeH="0" baseline="0">
                          <a:ln>
                            <a:noFill/>
                          </a:ln>
                          <a:solidFill>
                            <a:schemeClr val="tx1"/>
                          </a:solidFill>
                          <a:effectLst/>
                          <a:latin typeface="Helvetica Neue"/>
                          <a:cs typeface="Times New Roman" panose="02020603050405020304" pitchFamily="18" charset="0"/>
                        </a:rPr>
                        <a:t>Higher</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0" i="0" u="none" strike="noStrike" cap="none" normalizeH="0" baseline="0">
                          <a:ln>
                            <a:noFill/>
                          </a:ln>
                          <a:solidFill>
                            <a:schemeClr val="tx1"/>
                          </a:solidFill>
                          <a:effectLst/>
                          <a:latin typeface="Helvetica Neue"/>
                          <a:cs typeface="Times New Roman" panose="02020603050405020304" pitchFamily="18" charset="0"/>
                        </a:rPr>
                        <a:t>Unsustainably high</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D669B7E8-BAA2-8346-9E4A-0E0F5C125BE5}"/>
              </a:ext>
            </a:extLst>
          </p:cNvPr>
          <p:cNvSpPr txBox="1"/>
          <p:nvPr/>
        </p:nvSpPr>
        <p:spPr>
          <a:xfrm>
            <a:off x="1066800" y="776099"/>
            <a:ext cx="704776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Macro Factors and Financial Thinking</a:t>
            </a:r>
          </a:p>
        </p:txBody>
      </p:sp>
    </p:spTree>
    <p:extLst>
      <p:ext uri="{BB962C8B-B14F-4D97-AF65-F5344CB8AC3E}">
        <p14:creationId xmlns:p14="http://schemas.microsoft.com/office/powerpoint/2010/main" val="295703787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4757-8317-7D4B-ABDE-7DC9A4116310}"/>
              </a:ext>
            </a:extLst>
          </p:cNvPr>
          <p:cNvSpPr>
            <a:spLocks noGrp="1"/>
          </p:cNvSpPr>
          <p:nvPr>
            <p:ph type="title" idx="4294967295"/>
          </p:nvPr>
        </p:nvSpPr>
        <p:spPr>
          <a:xfrm>
            <a:off x="1185860" y="479886"/>
            <a:ext cx="9281160"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Defining Goals</a:t>
            </a:r>
          </a:p>
        </p:txBody>
      </p:sp>
      <p:sp>
        <p:nvSpPr>
          <p:cNvPr id="3" name="Text Placeholder 2">
            <a:extLst>
              <a:ext uri="{FF2B5EF4-FFF2-40B4-BE49-F238E27FC236}">
                <a16:creationId xmlns:a16="http://schemas.microsoft.com/office/drawing/2014/main" id="{BD3C3E49-7EDA-9D4A-AF37-27F04AB1ECFC}"/>
              </a:ext>
            </a:extLst>
          </p:cNvPr>
          <p:cNvSpPr>
            <a:spLocks noGrp="1"/>
          </p:cNvSpPr>
          <p:nvPr>
            <p:ph type="body" sz="quarter" idx="10"/>
          </p:nvPr>
        </p:nvSpPr>
        <p:spPr>
          <a:xfrm>
            <a:off x="1185860" y="2058528"/>
            <a:ext cx="4139902" cy="1302466"/>
          </a:xfrm>
        </p:spPr>
        <p:txBody>
          <a:bodyPr>
            <a:normAutofit fontScale="92500"/>
          </a:bodyPr>
          <a:lstStyle/>
          <a:p>
            <a:pPr>
              <a:spcBef>
                <a:spcPts val="0"/>
              </a:spcBef>
              <a:buFont typeface="Arial" panose="020B0604020202020204" pitchFamily="34" charset="0"/>
              <a:buChar char="•"/>
            </a:pPr>
            <a:r>
              <a:rPr lang="en-US"/>
              <a:t>Shorter term 1-2 years</a:t>
            </a:r>
          </a:p>
          <a:p>
            <a:pPr>
              <a:spcBef>
                <a:spcPts val="0"/>
              </a:spcBef>
              <a:buFont typeface="Arial" panose="020B0604020202020204" pitchFamily="34" charset="0"/>
              <a:buChar char="•"/>
            </a:pPr>
            <a:r>
              <a:rPr lang="en-US"/>
              <a:t>Intermediate 2-10 years</a:t>
            </a:r>
          </a:p>
          <a:p>
            <a:pPr>
              <a:spcBef>
                <a:spcPts val="0"/>
              </a:spcBef>
              <a:buFont typeface="Arial" panose="020B0604020202020204" pitchFamily="34" charset="0"/>
              <a:buChar char="•"/>
            </a:pPr>
            <a:r>
              <a:rPr lang="en-US"/>
              <a:t>Longer term</a:t>
            </a:r>
          </a:p>
          <a:p>
            <a:pPr marL="0" indent="0">
              <a:spcBef>
                <a:spcPts val="0"/>
              </a:spcBef>
              <a:buNone/>
            </a:pPr>
            <a:endParaRPr lang="en-US"/>
          </a:p>
          <a:p>
            <a:pPr marL="0" indent="0">
              <a:spcBef>
                <a:spcPts val="0"/>
              </a:spcBef>
              <a:buNone/>
            </a:pPr>
            <a:endParaRPr lang="en-US"/>
          </a:p>
        </p:txBody>
      </p:sp>
      <p:sp>
        <p:nvSpPr>
          <p:cNvPr id="4" name="TextBox 3">
            <a:extLst>
              <a:ext uri="{FF2B5EF4-FFF2-40B4-BE49-F238E27FC236}">
                <a16:creationId xmlns:a16="http://schemas.microsoft.com/office/drawing/2014/main" id="{5E04BB41-97C1-DD47-BE0E-BF0DBCDB34DF}"/>
              </a:ext>
            </a:extLst>
          </p:cNvPr>
          <p:cNvSpPr txBox="1"/>
          <p:nvPr/>
        </p:nvSpPr>
        <p:spPr>
          <a:xfrm>
            <a:off x="6561447" y="1749654"/>
            <a:ext cx="3657600" cy="2339102"/>
          </a:xfrm>
          <a:prstGeom prst="rect">
            <a:avLst/>
          </a:prstGeom>
          <a:noFill/>
        </p:spPr>
        <p:txBody>
          <a:bodyPr wrap="square" rtlCol="0">
            <a:spAutoFit/>
          </a:bodyPr>
          <a:lstStyle/>
          <a:p>
            <a:r>
              <a:rPr lang="en-US" sz="2600" u="sng">
                <a:latin typeface="Helvetica Neue" panose="02000503000000020004" pitchFamily="2" charset="0"/>
                <a:ea typeface="Helvetica Neue" panose="02000503000000020004" pitchFamily="2" charset="0"/>
                <a:cs typeface="Helvetica Neue" panose="02000503000000020004" pitchFamily="2" charset="0"/>
              </a:rPr>
              <a:t>SMART</a:t>
            </a:r>
          </a:p>
          <a:p>
            <a:pPr lvl="1" indent="-4572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Specific</a:t>
            </a:r>
          </a:p>
          <a:p>
            <a:pPr lvl="1" indent="-4572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Measurable</a:t>
            </a:r>
          </a:p>
          <a:p>
            <a:pPr lvl="1" indent="-4572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Attainable</a:t>
            </a:r>
          </a:p>
          <a:p>
            <a:pPr lvl="1" indent="-4572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Realistic</a:t>
            </a:r>
          </a:p>
          <a:p>
            <a:pPr lvl="1" indent="-4572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Timely</a:t>
            </a:r>
          </a:p>
        </p:txBody>
      </p:sp>
      <p:sp>
        <p:nvSpPr>
          <p:cNvPr id="5" name="TextBox 4">
            <a:extLst>
              <a:ext uri="{FF2B5EF4-FFF2-40B4-BE49-F238E27FC236}">
                <a16:creationId xmlns:a16="http://schemas.microsoft.com/office/drawing/2014/main" id="{861EB240-BE9E-B94D-B740-35268A21EC18}"/>
              </a:ext>
            </a:extLst>
          </p:cNvPr>
          <p:cNvSpPr txBox="1"/>
          <p:nvPr/>
        </p:nvSpPr>
        <p:spPr>
          <a:xfrm>
            <a:off x="2122954" y="4979773"/>
            <a:ext cx="7007239" cy="830997"/>
          </a:xfrm>
          <a:prstGeom prst="rect">
            <a:avLst/>
          </a:prstGeom>
          <a:noFill/>
        </p:spPr>
        <p:txBody>
          <a:bodyPr wrap="none" rtlCol="0">
            <a:spAutoFit/>
          </a:bodyPr>
          <a:lstStyle/>
          <a:p>
            <a:pPr algn="ctr"/>
            <a:r>
              <a:rPr lang="en-US" sz="2400" i="1">
                <a:latin typeface="Helvetica Neue" panose="02000503000000020004" pitchFamily="2" charset="0"/>
                <a:ea typeface="Helvetica Neue" panose="02000503000000020004" pitchFamily="2" charset="0"/>
                <a:cs typeface="Helvetica Neue" panose="02000503000000020004" pitchFamily="2" charset="0"/>
              </a:rPr>
              <a:t>Goals change over time: require flexibility.</a:t>
            </a:r>
          </a:p>
          <a:p>
            <a:pPr algn="ctr"/>
            <a:r>
              <a:rPr lang="en-US" sz="2400" i="1">
                <a:latin typeface="Helvetica Neue" panose="02000503000000020004" pitchFamily="2" charset="0"/>
                <a:ea typeface="Helvetica Neue" panose="02000503000000020004" pitchFamily="2" charset="0"/>
                <a:cs typeface="Helvetica Neue" panose="02000503000000020004" pitchFamily="2" charset="0"/>
              </a:rPr>
              <a:t>Having a Plan increase the odds of reaching goals</a:t>
            </a:r>
          </a:p>
        </p:txBody>
      </p:sp>
      <p:sp>
        <p:nvSpPr>
          <p:cNvPr id="8" name="Rounded Rectangular Callout 7">
            <a:extLst>
              <a:ext uri="{FF2B5EF4-FFF2-40B4-BE49-F238E27FC236}">
                <a16:creationId xmlns:a16="http://schemas.microsoft.com/office/drawing/2014/main" id="{49B6786F-53A2-5E47-A812-BDE19E4E03A9}"/>
              </a:ext>
            </a:extLst>
          </p:cNvPr>
          <p:cNvSpPr/>
          <p:nvPr/>
        </p:nvSpPr>
        <p:spPr>
          <a:xfrm>
            <a:off x="9564131" y="2199503"/>
            <a:ext cx="1507524" cy="1889253"/>
          </a:xfrm>
          <a:prstGeom prst="wedgeRoundRectCallout">
            <a:avLst>
              <a:gd name="adj1" fmla="val -112204"/>
              <a:gd name="adj2" fmla="val -611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State in your PFP whether your goals are “SMART” and why</a:t>
            </a:r>
          </a:p>
        </p:txBody>
      </p:sp>
    </p:spTree>
    <p:extLst>
      <p:ext uri="{BB962C8B-B14F-4D97-AF65-F5344CB8AC3E}">
        <p14:creationId xmlns:p14="http://schemas.microsoft.com/office/powerpoint/2010/main" val="24938535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3A38BBA-69FA-4110-A942-F5723576706F}"/>
              </a:ext>
            </a:extLst>
          </p:cNvPr>
          <p:cNvGraphicFramePr>
            <a:graphicFrameLocks/>
          </p:cNvGraphicFramePr>
          <p:nvPr/>
        </p:nvGraphicFramePr>
        <p:xfrm>
          <a:off x="1981200" y="180721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C048DE4-969A-4949-B0DF-7C72A6C2F920}"/>
              </a:ext>
            </a:extLst>
          </p:cNvPr>
          <p:cNvSpPr txBox="1"/>
          <p:nvPr/>
        </p:nvSpPr>
        <p:spPr>
          <a:xfrm>
            <a:off x="1066800" y="776099"/>
            <a:ext cx="704776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Macro Factors and Financial Thinking</a:t>
            </a:r>
          </a:p>
        </p:txBody>
      </p:sp>
    </p:spTree>
    <p:extLst>
      <p:ext uri="{BB962C8B-B14F-4D97-AF65-F5344CB8AC3E}">
        <p14:creationId xmlns:p14="http://schemas.microsoft.com/office/powerpoint/2010/main" val="217296084"/>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5E81D7F-F363-466E-80BE-59A85242B2F2}"/>
              </a:ext>
            </a:extLst>
          </p:cNvPr>
          <p:cNvGraphicFramePr>
            <a:graphicFrameLocks/>
          </p:cNvGraphicFramePr>
          <p:nvPr/>
        </p:nvGraphicFramePr>
        <p:xfrm>
          <a:off x="1981200" y="1922379"/>
          <a:ext cx="8229600" cy="2002969"/>
        </p:xfrm>
        <a:graphic>
          <a:graphicData uri="http://schemas.openxmlformats.org/drawingml/2006/table">
            <a:tbl>
              <a:tblPr firstRow="1" bandRow="1"/>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940169">
                <a:tc>
                  <a:txBody>
                    <a:bodyPr/>
                    <a:lstStyle>
                      <a:lvl1pPr marL="0" algn="l" defTabSz="914400" rtl="0" eaLnBrk="1" latinLnBrk="0" hangingPunct="1">
                        <a:spcBef>
                          <a:spcPct val="20000"/>
                        </a:spcBef>
                        <a:defRPr sz="2800" b="1"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b="1"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b="1"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all" normalizeH="0" baseline="0">
                          <a:ln>
                            <a:noFill/>
                          </a:ln>
                          <a:solidFill>
                            <a:srgbClr val="FFFFFF"/>
                          </a:solidFill>
                          <a:effectLst/>
                          <a:latin typeface="Helvetica Neue"/>
                          <a:cs typeface="Arial" panose="020B0604020202020204" pitchFamily="34" charset="0"/>
                        </a:rPr>
                        <a:t>CURRENCY DYNAMICS</a:t>
                      </a:r>
                    </a:p>
                  </a:txBody>
                  <a:tcP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spcBef>
                          <a:spcPct val="20000"/>
                        </a:spcBef>
                        <a:defRPr sz="2800" b="1"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b="1"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b="1"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1" i="0" u="none" strike="noStrike" cap="all" normalizeH="0" baseline="0">
                          <a:ln>
                            <a:noFill/>
                          </a:ln>
                          <a:solidFill>
                            <a:srgbClr val="FFFFFF"/>
                          </a:solidFill>
                          <a:effectLst/>
                          <a:latin typeface="Helvetica Neue"/>
                          <a:cs typeface="Times New Roman" panose="02020603050405020304" pitchFamily="18" charset="0"/>
                        </a:rPr>
                        <a:t>Inflation</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spcBef>
                          <a:spcPct val="20000"/>
                        </a:spcBef>
                        <a:defRPr sz="2800" b="1"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b="1"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b="1"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b="1"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b="1"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1" i="0" u="none" strike="noStrike" cap="all" normalizeH="0" baseline="0">
                          <a:ln>
                            <a:noFill/>
                          </a:ln>
                          <a:solidFill>
                            <a:srgbClr val="FFFFFF"/>
                          </a:solidFill>
                          <a:effectLst/>
                          <a:latin typeface="Helvetica Neue"/>
                          <a:cs typeface="Times New Roman" panose="02020603050405020304" pitchFamily="18" charset="0"/>
                        </a:rPr>
                        <a:t>Deflation</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531400">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Helvetica Neue"/>
                          <a:cs typeface="Arial" panose="020B0604020202020204" pitchFamily="34" charset="0"/>
                        </a:rPr>
                        <a:t>Prices</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cs typeface="Times New Roman" panose="02020603050405020304" pitchFamily="18" charset="0"/>
                        </a:rPr>
                        <a:t>Rise</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cs typeface="Times New Roman" panose="02020603050405020304" pitchFamily="18" charset="0"/>
                        </a:rPr>
                        <a:t>Fall</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531400">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Helvetica Neue"/>
                          <a:cs typeface="Arial" panose="020B0604020202020204" pitchFamily="34" charset="0"/>
                        </a:rPr>
                        <a:t>Purchasing Power</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cs typeface="Times New Roman" panose="02020603050405020304" pitchFamily="18" charset="0"/>
                        </a:rPr>
                        <a:t>Decreases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cs typeface="Times New Roman" panose="02020603050405020304" pitchFamily="18" charset="0"/>
                        </a:rPr>
                        <a:t>Increases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428D6703-0508-3C49-9B7A-2750B7018E14}"/>
              </a:ext>
            </a:extLst>
          </p:cNvPr>
          <p:cNvSpPr txBox="1"/>
          <p:nvPr/>
        </p:nvSpPr>
        <p:spPr>
          <a:xfrm>
            <a:off x="1066800" y="776099"/>
            <a:ext cx="6426439"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Macro Factors: Currency Stability</a:t>
            </a:r>
          </a:p>
        </p:txBody>
      </p:sp>
    </p:spTree>
    <p:extLst>
      <p:ext uri="{BB962C8B-B14F-4D97-AF65-F5344CB8AC3E}">
        <p14:creationId xmlns:p14="http://schemas.microsoft.com/office/powerpoint/2010/main" val="796364545"/>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5DC164-2C64-A54B-84A2-0DC37B85F6DD}"/>
              </a:ext>
            </a:extLst>
          </p:cNvPr>
          <p:cNvSpPr txBox="1"/>
          <p:nvPr/>
        </p:nvSpPr>
        <p:spPr>
          <a:xfrm>
            <a:off x="1009650" y="243680"/>
            <a:ext cx="6312626" cy="1077218"/>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Macro Factors: Currency Stability</a:t>
            </a:r>
          </a:p>
          <a:p>
            <a:r>
              <a:rPr lang="en-US" sz="3200">
                <a:latin typeface="Helvetica Neue" panose="02000503000000020004" pitchFamily="2" charset="0"/>
                <a:ea typeface="Helvetica Neue" panose="02000503000000020004" pitchFamily="2" charset="0"/>
                <a:cs typeface="Helvetica Neue" panose="02000503000000020004" pitchFamily="2" charset="0"/>
              </a:rPr>
              <a:t>U.S. Inflation</a:t>
            </a:r>
          </a:p>
        </p:txBody>
      </p:sp>
      <p:pic>
        <p:nvPicPr>
          <p:cNvPr id="2" name="Picture 1">
            <a:extLst>
              <a:ext uri="{FF2B5EF4-FFF2-40B4-BE49-F238E27FC236}">
                <a16:creationId xmlns:a16="http://schemas.microsoft.com/office/drawing/2014/main" id="{14138AA8-BC4B-E54F-A5F5-35C8348AC796}"/>
              </a:ext>
            </a:extLst>
          </p:cNvPr>
          <p:cNvPicPr>
            <a:picLocks noChangeAspect="1"/>
          </p:cNvPicPr>
          <p:nvPr/>
        </p:nvPicPr>
        <p:blipFill>
          <a:blip r:embed="rId3"/>
          <a:stretch>
            <a:fillRect/>
          </a:stretch>
        </p:blipFill>
        <p:spPr>
          <a:xfrm>
            <a:off x="468630" y="1719918"/>
            <a:ext cx="11098530" cy="4103964"/>
          </a:xfrm>
          <a:prstGeom prst="rect">
            <a:avLst/>
          </a:prstGeom>
        </p:spPr>
      </p:pic>
    </p:spTree>
    <p:extLst>
      <p:ext uri="{BB962C8B-B14F-4D97-AF65-F5344CB8AC3E}">
        <p14:creationId xmlns:p14="http://schemas.microsoft.com/office/powerpoint/2010/main" val="542533965"/>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ubtitle 2"/>
          <p:cNvSpPr txBox="1">
            <a:spLocks/>
          </p:cNvSpPr>
          <p:nvPr/>
        </p:nvSpPr>
        <p:spPr>
          <a:xfrm>
            <a:off x="1082990" y="1630390"/>
            <a:ext cx="9939340" cy="461039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8800">
                <a:latin typeface="Helvetica Neue"/>
              </a:rPr>
              <a:t>Business cycles include periods of expansion and contraction as measured by the economy’s productivity (GDP). </a:t>
            </a:r>
          </a:p>
          <a:p>
            <a:r>
              <a:rPr lang="en-US" sz="8800">
                <a:latin typeface="Helvetica Neue"/>
              </a:rPr>
              <a:t>An economy is in an unsustainable situation when it grows too fast or too slowly, as each situation causes too much stress in the economy’s markets. </a:t>
            </a:r>
          </a:p>
          <a:p>
            <a:r>
              <a:rPr lang="en-US" sz="8800">
                <a:latin typeface="Helvetica Neue"/>
              </a:rPr>
              <a:t>In addition to GDP, measures of the health of an economy include </a:t>
            </a:r>
          </a:p>
          <a:p>
            <a:pPr lvl="1"/>
            <a:r>
              <a:rPr lang="en-US" sz="8800">
                <a:latin typeface="Helvetica Neue"/>
              </a:rPr>
              <a:t>the rates of employment and unemployment, </a:t>
            </a:r>
          </a:p>
          <a:p>
            <a:pPr lvl="1"/>
            <a:r>
              <a:rPr lang="en-US" sz="8800">
                <a:latin typeface="Helvetica Neue"/>
              </a:rPr>
              <a:t>the value of currency (CPI). </a:t>
            </a:r>
          </a:p>
          <a:p>
            <a:r>
              <a:rPr lang="en-US" sz="8800">
                <a:latin typeface="Helvetica Neue"/>
              </a:rPr>
              <a:t>Financial planning should take into account the fact that periods of inflation or deflation change the value of currency, affecting purchasing power and investment values. </a:t>
            </a:r>
          </a:p>
          <a:p>
            <a:r>
              <a:rPr lang="en-US" sz="8800">
                <a:latin typeface="Helvetica Neue"/>
              </a:rPr>
              <a:t>Financial planning should take into account </a:t>
            </a:r>
          </a:p>
          <a:p>
            <a:pPr lvl="1"/>
            <a:r>
              <a:rPr lang="en-US" sz="8800">
                <a:latin typeface="Helvetica Neue"/>
              </a:rPr>
              <a:t>business cycles</a:t>
            </a:r>
          </a:p>
          <a:p>
            <a:pPr lvl="1"/>
            <a:r>
              <a:rPr lang="en-US" sz="8800">
                <a:latin typeface="Helvetica Neue"/>
              </a:rPr>
              <a:t>changes in the economy’s productivity </a:t>
            </a:r>
          </a:p>
          <a:p>
            <a:pPr lvl="1"/>
            <a:r>
              <a:rPr lang="en-US" sz="8800">
                <a:latin typeface="Helvetica Neue"/>
              </a:rPr>
              <a:t>changes in the currency value</a:t>
            </a:r>
          </a:p>
          <a:p>
            <a:pPr lvl="1"/>
            <a:r>
              <a:rPr lang="en-US" sz="8800">
                <a:latin typeface="Helvetica Neue"/>
              </a:rPr>
              <a:t>changes in other economic indicators </a:t>
            </a:r>
          </a:p>
          <a:p>
            <a:pPr marL="0" indent="0">
              <a:buFont typeface="Arial"/>
              <a:buNone/>
            </a:pPr>
            <a:endParaRPr lang="en-US" sz="2000">
              <a:latin typeface="Roboto Light" charset="0"/>
              <a:ea typeface="Roboto Light" charset="0"/>
              <a:cs typeface="Roboto Light" charset="0"/>
            </a:endParaRPr>
          </a:p>
        </p:txBody>
      </p:sp>
      <p:sp>
        <p:nvSpPr>
          <p:cNvPr id="7" name="TextBox 6">
            <a:extLst>
              <a:ext uri="{FF2B5EF4-FFF2-40B4-BE49-F238E27FC236}">
                <a16:creationId xmlns:a16="http://schemas.microsoft.com/office/drawing/2014/main" id="{A1C5F169-69C5-8641-9A9F-7EC3EDD3343C}"/>
              </a:ext>
            </a:extLst>
          </p:cNvPr>
          <p:cNvSpPr txBox="1"/>
          <p:nvPr/>
        </p:nvSpPr>
        <p:spPr>
          <a:xfrm>
            <a:off x="1066800" y="776099"/>
            <a:ext cx="5884944"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Macro Factors: Key Takeaways</a:t>
            </a:r>
          </a:p>
        </p:txBody>
      </p:sp>
    </p:spTree>
    <p:extLst>
      <p:ext uri="{BB962C8B-B14F-4D97-AF65-F5344CB8AC3E}">
        <p14:creationId xmlns:p14="http://schemas.microsoft.com/office/powerpoint/2010/main" val="2055895769"/>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76C557F7-15FA-2E43-AB8F-6070654E3497}"/>
              </a:ext>
            </a:extLst>
          </p:cNvPr>
          <p:cNvSpPr>
            <a:spLocks noGrp="1"/>
          </p:cNvSpPr>
          <p:nvPr>
            <p:ph type="title"/>
          </p:nvPr>
        </p:nvSpPr>
        <p:spPr>
          <a:xfrm>
            <a:off x="1066800" y="502498"/>
            <a:ext cx="8229600" cy="902969"/>
          </a:xfrm>
        </p:spPr>
        <p:txBody>
          <a:bodyPr>
            <a:normAutofit/>
          </a:bodyPr>
          <a:lstStyle/>
          <a:p>
            <a:r>
              <a:rPr lang="en-US" altLang="en-US" sz="3200">
                <a:latin typeface="Helvetica Neue" panose="02000503000000020004" pitchFamily="2" charset="0"/>
                <a:cs typeface="Arial" panose="020B0604020202020204" pitchFamily="34" charset="0"/>
              </a:rPr>
              <a:t>Inflation </a:t>
            </a:r>
          </a:p>
        </p:txBody>
      </p:sp>
      <p:sp>
        <p:nvSpPr>
          <p:cNvPr id="16386" name="Content Placeholder 2">
            <a:extLst>
              <a:ext uri="{FF2B5EF4-FFF2-40B4-BE49-F238E27FC236}">
                <a16:creationId xmlns:a16="http://schemas.microsoft.com/office/drawing/2014/main" id="{733EC833-9E66-7F4E-B386-EBC77AAC9112}"/>
              </a:ext>
            </a:extLst>
          </p:cNvPr>
          <p:cNvSpPr>
            <a:spLocks noGrp="1"/>
          </p:cNvSpPr>
          <p:nvPr>
            <p:ph idx="1"/>
          </p:nvPr>
        </p:nvSpPr>
        <p:spPr>
          <a:xfrm>
            <a:off x="1066800" y="1698625"/>
            <a:ext cx="8602980" cy="3433445"/>
          </a:xfrm>
        </p:spPr>
        <p:txBody>
          <a:bodyPr/>
          <a:lstStyle/>
          <a:p>
            <a:pPr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Inflation</a:t>
            </a:r>
          </a:p>
          <a:p>
            <a:pPr lvl="1"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General increase in the price level</a:t>
            </a:r>
          </a:p>
          <a:p>
            <a:pPr lvl="1"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Measured as the average price level growth rate</a:t>
            </a:r>
          </a:p>
          <a:p>
            <a:pPr lvl="1"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Deflation: fall in the price level</a:t>
            </a:r>
          </a:p>
          <a:p>
            <a:pPr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Why is inflation </a:t>
            </a:r>
            <a:r>
              <a:rPr lang="en-US" altLang="en-US" b="1">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problematic</a:t>
            </a: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lvl="1" eaLnBrk="1" hangingPunct="1">
              <a:defRPr/>
            </a:pPr>
            <a:r>
              <a:rPr lang="en-US" altLang="en-US" b="1">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Uncertainty</a:t>
            </a: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 about price changes </a:t>
            </a:r>
          </a:p>
          <a:p>
            <a:pPr lvl="1" eaLnBrk="1" hangingPunct="1">
              <a:defRPr/>
            </a:pPr>
            <a:r>
              <a:rPr lang="en-US" altLang="en-US" b="1">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Long-term wages and contracts </a:t>
            </a: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difficult </a:t>
            </a:r>
          </a:p>
        </p:txBody>
      </p:sp>
      <p:cxnSp>
        <p:nvCxnSpPr>
          <p:cNvPr id="4" name="Straight Connector 3">
            <a:extLst>
              <a:ext uri="{FF2B5EF4-FFF2-40B4-BE49-F238E27FC236}">
                <a16:creationId xmlns:a16="http://schemas.microsoft.com/office/drawing/2014/main" id="{A7E92EA9-7CE8-7C4F-9081-CDC42AD65D6D}"/>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0048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fade">
                                      <p:cBhvr>
                                        <p:cTn id="7" dur="500"/>
                                        <p:tgtEl>
                                          <p:spTgt spid="1638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86">
                                            <p:txEl>
                                              <p:pRg st="1" end="1"/>
                                            </p:txEl>
                                          </p:spTgt>
                                        </p:tgtEl>
                                        <p:attrNameLst>
                                          <p:attrName>style.visibility</p:attrName>
                                        </p:attrNameLst>
                                      </p:cBhvr>
                                      <p:to>
                                        <p:strVal val="visible"/>
                                      </p:to>
                                    </p:set>
                                    <p:animEffect transition="in" filter="fade">
                                      <p:cBhvr>
                                        <p:cTn id="10" dur="500"/>
                                        <p:tgtEl>
                                          <p:spTgt spid="1638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386">
                                            <p:txEl>
                                              <p:pRg st="2" end="2"/>
                                            </p:txEl>
                                          </p:spTgt>
                                        </p:tgtEl>
                                        <p:attrNameLst>
                                          <p:attrName>style.visibility</p:attrName>
                                        </p:attrNameLst>
                                      </p:cBhvr>
                                      <p:to>
                                        <p:strVal val="visible"/>
                                      </p:to>
                                    </p:set>
                                    <p:animEffect transition="in" filter="fade">
                                      <p:cBhvr>
                                        <p:cTn id="13" dur="500"/>
                                        <p:tgtEl>
                                          <p:spTgt spid="1638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386">
                                            <p:txEl>
                                              <p:pRg st="3" end="3"/>
                                            </p:txEl>
                                          </p:spTgt>
                                        </p:tgtEl>
                                        <p:attrNameLst>
                                          <p:attrName>style.visibility</p:attrName>
                                        </p:attrNameLst>
                                      </p:cBhvr>
                                      <p:to>
                                        <p:strVal val="visible"/>
                                      </p:to>
                                    </p:set>
                                    <p:animEffect transition="in" filter="fade">
                                      <p:cBhvr>
                                        <p:cTn id="16" dur="500"/>
                                        <p:tgtEl>
                                          <p:spTgt spid="16386">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6386">
                                            <p:txEl>
                                              <p:pRg st="4" end="4"/>
                                            </p:txEl>
                                          </p:spTgt>
                                        </p:tgtEl>
                                        <p:attrNameLst>
                                          <p:attrName>style.visibility</p:attrName>
                                        </p:attrNameLst>
                                      </p:cBhvr>
                                      <p:to>
                                        <p:strVal val="visible"/>
                                      </p:to>
                                    </p:set>
                                    <p:animEffect transition="in" filter="fade">
                                      <p:cBhvr>
                                        <p:cTn id="21" dur="500"/>
                                        <p:tgtEl>
                                          <p:spTgt spid="1638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386">
                                            <p:txEl>
                                              <p:pRg st="5" end="5"/>
                                            </p:txEl>
                                          </p:spTgt>
                                        </p:tgtEl>
                                        <p:attrNameLst>
                                          <p:attrName>style.visibility</p:attrName>
                                        </p:attrNameLst>
                                      </p:cBhvr>
                                      <p:to>
                                        <p:strVal val="visible"/>
                                      </p:to>
                                    </p:set>
                                    <p:animEffect transition="in" filter="fade">
                                      <p:cBhvr>
                                        <p:cTn id="24" dur="500"/>
                                        <p:tgtEl>
                                          <p:spTgt spid="1638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animEffect transition="in" filter="fade">
                                      <p:cBhvr>
                                        <p:cTn id="27" dur="500"/>
                                        <p:tgtEl>
                                          <p:spTgt spid="163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09CBDDC3-4C23-194B-BCD3-522FA36F64D2}"/>
              </a:ext>
            </a:extLst>
          </p:cNvPr>
          <p:cNvSpPr>
            <a:spLocks noGrp="1"/>
          </p:cNvSpPr>
          <p:nvPr>
            <p:ph type="title"/>
          </p:nvPr>
        </p:nvSpPr>
        <p:spPr>
          <a:xfrm>
            <a:off x="1066800" y="559648"/>
            <a:ext cx="8229600" cy="845819"/>
          </a:xfrm>
        </p:spPr>
        <p:txBody>
          <a:bodyPr>
            <a:normAutofit/>
          </a:bodyPr>
          <a:lstStyle/>
          <a:p>
            <a:r>
              <a:rPr lang="en-US" altLang="en-US" sz="3200">
                <a:latin typeface="Helvetica Neue" panose="02000503000000020004" pitchFamily="2" charset="0"/>
                <a:cs typeface="Arial" panose="020B0604020202020204" pitchFamily="34" charset="0"/>
              </a:rPr>
              <a:t>Consumer Price Index</a:t>
            </a:r>
          </a:p>
        </p:txBody>
      </p:sp>
      <p:sp>
        <p:nvSpPr>
          <p:cNvPr id="9219" name="Content Placeholder 2">
            <a:extLst>
              <a:ext uri="{FF2B5EF4-FFF2-40B4-BE49-F238E27FC236}">
                <a16:creationId xmlns:a16="http://schemas.microsoft.com/office/drawing/2014/main" id="{F8E4637F-DEAA-AE4E-9045-46D21626B66A}"/>
              </a:ext>
            </a:extLst>
          </p:cNvPr>
          <p:cNvSpPr>
            <a:spLocks noGrp="1"/>
          </p:cNvSpPr>
          <p:nvPr>
            <p:ph idx="1"/>
          </p:nvPr>
        </p:nvSpPr>
        <p:spPr>
          <a:xfrm>
            <a:off x="1066800" y="1735773"/>
            <a:ext cx="8229600" cy="3579177"/>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Consumer Price Index (CPI)</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A measure of the price level based on the consumption pattern of a typical consumer</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Goal: measure the cost of living</a:t>
            </a:r>
          </a:p>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Bureau of Labor Statistics (BLS)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The government agency that reports inflation and unemployment data</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Determines how much </a:t>
            </a:r>
            <a:r>
              <a:rPr lang="ja-JP" altLang="en-US">
                <a:latin typeface="Helvetica Neue" panose="02000503000000020004" pitchFamily="2" charset="0"/>
                <a:cs typeface="Helvetica Neue" panose="02000503000000020004" pitchFamily="2" charset="0"/>
              </a:rPr>
              <a:t>“</a:t>
            </a:r>
            <a:r>
              <a:rPr lang="en-US" altLang="ja-JP">
                <a:latin typeface="Helvetica Neue" panose="02000503000000020004" pitchFamily="2" charset="0"/>
                <a:ea typeface="Helvetica Neue" panose="02000503000000020004" pitchFamily="2" charset="0"/>
                <a:cs typeface="Helvetica Neue" panose="02000503000000020004" pitchFamily="2" charset="0"/>
              </a:rPr>
              <a:t>weight</a:t>
            </a:r>
            <a:r>
              <a:rPr lang="ja-JP" altLang="en-US">
                <a:latin typeface="Helvetica Neue" panose="02000503000000020004" pitchFamily="2" charset="0"/>
                <a:cs typeface="Helvetica Neue" panose="02000503000000020004" pitchFamily="2" charset="0"/>
              </a:rPr>
              <a:t>”</a:t>
            </a:r>
            <a:r>
              <a:rPr lang="en-US" altLang="ja-JP">
                <a:latin typeface="Helvetica Neue" panose="02000503000000020004" pitchFamily="2" charset="0"/>
                <a:ea typeface="Helvetica Neue" panose="02000503000000020004" pitchFamily="2" charset="0"/>
                <a:cs typeface="Helvetica Neue" panose="02000503000000020004" pitchFamily="2" charset="0"/>
              </a:rPr>
              <a:t> to put                       on certain consumer prices</a:t>
            </a:r>
            <a:endParaRPr lang="en-US" altLang="ja-JP" sz="2000">
              <a:latin typeface="Helvetica Neue" panose="02000503000000020004" pitchFamily="2" charset="0"/>
              <a:ea typeface="Helvetica Neue" panose="02000503000000020004" pitchFamily="2" charset="0"/>
              <a:cs typeface="Helvetica Neue" panose="02000503000000020004" pitchFamily="2" charset="0"/>
            </a:endParaRPr>
          </a:p>
          <a:p>
            <a:pPr eaLnBrk="1" hangingPunct="1"/>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A01173EA-D9B8-E848-82B4-52F29273F310}"/>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35323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FBCF96D4-8CF9-F84B-ADAE-F7687A5CA524}"/>
              </a:ext>
            </a:extLst>
          </p:cNvPr>
          <p:cNvSpPr>
            <a:spLocks noGrp="1"/>
          </p:cNvSpPr>
          <p:nvPr>
            <p:ph type="title"/>
          </p:nvPr>
        </p:nvSpPr>
        <p:spPr>
          <a:xfrm>
            <a:off x="1066800" y="429948"/>
            <a:ext cx="8229600" cy="859895"/>
          </a:xfrm>
        </p:spPr>
        <p:txBody>
          <a:bodyPr>
            <a:normAutofit/>
          </a:bodyPr>
          <a:lstStyle/>
          <a:p>
            <a:r>
              <a:rPr lang="en-US" altLang="en-US" sz="3200">
                <a:latin typeface="Helvetica Neue" panose="02000503000000020004" pitchFamily="2" charset="0"/>
                <a:cs typeface="Arial" panose="020B0604020202020204" pitchFamily="34" charset="0"/>
              </a:rPr>
              <a:t>Inflation in the United States</a:t>
            </a:r>
          </a:p>
        </p:txBody>
      </p:sp>
      <p:cxnSp>
        <p:nvCxnSpPr>
          <p:cNvPr id="4" name="Straight Connector 3">
            <a:extLst>
              <a:ext uri="{FF2B5EF4-FFF2-40B4-BE49-F238E27FC236}">
                <a16:creationId xmlns:a16="http://schemas.microsoft.com/office/drawing/2014/main" id="{C61A8476-2956-F140-9237-3C3CF98993B3}"/>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2" name="Picture 1">
            <a:extLst>
              <a:ext uri="{FF2B5EF4-FFF2-40B4-BE49-F238E27FC236}">
                <a16:creationId xmlns:a16="http://schemas.microsoft.com/office/drawing/2014/main" id="{4D9BD368-3E75-D141-B407-061C7BAFDC32}"/>
              </a:ext>
            </a:extLst>
          </p:cNvPr>
          <p:cNvPicPr>
            <a:picLocks noChangeAspect="1"/>
          </p:cNvPicPr>
          <p:nvPr/>
        </p:nvPicPr>
        <p:blipFill>
          <a:blip r:embed="rId3"/>
          <a:stretch>
            <a:fillRect/>
          </a:stretch>
        </p:blipFill>
        <p:spPr>
          <a:xfrm>
            <a:off x="1066800" y="2137410"/>
            <a:ext cx="10203180" cy="4151630"/>
          </a:xfrm>
          <a:prstGeom prst="rect">
            <a:avLst/>
          </a:prstGeom>
        </p:spPr>
      </p:pic>
    </p:spTree>
    <p:extLst>
      <p:ext uri="{BB962C8B-B14F-4D97-AF65-F5344CB8AC3E}">
        <p14:creationId xmlns:p14="http://schemas.microsoft.com/office/powerpoint/2010/main" val="31141685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0FE37F-E2B1-C649-B1D3-9372C4D0B130}"/>
              </a:ext>
            </a:extLst>
          </p:cNvPr>
          <p:cNvPicPr>
            <a:picLocks noChangeAspect="1"/>
          </p:cNvPicPr>
          <p:nvPr/>
        </p:nvPicPr>
        <p:blipFill rotWithShape="1">
          <a:blip r:embed="rId2"/>
          <a:srcRect l="23724" t="25947" r="22448" b="11350"/>
          <a:stretch/>
        </p:blipFill>
        <p:spPr>
          <a:xfrm>
            <a:off x="1322173" y="395416"/>
            <a:ext cx="10095470" cy="6017741"/>
          </a:xfrm>
          <a:prstGeom prst="rect">
            <a:avLst/>
          </a:prstGeom>
        </p:spPr>
      </p:pic>
    </p:spTree>
    <p:extLst>
      <p:ext uri="{BB962C8B-B14F-4D97-AF65-F5344CB8AC3E}">
        <p14:creationId xmlns:p14="http://schemas.microsoft.com/office/powerpoint/2010/main" val="3425273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4BBF45F9-0554-D64A-AC65-445FEDCEFD02}"/>
              </a:ext>
            </a:extLst>
          </p:cNvPr>
          <p:cNvSpPr>
            <a:spLocks noGrp="1"/>
          </p:cNvSpPr>
          <p:nvPr>
            <p:ph type="title"/>
          </p:nvPr>
        </p:nvSpPr>
        <p:spPr>
          <a:xfrm>
            <a:off x="1066800" y="250614"/>
            <a:ext cx="8229600" cy="1527175"/>
          </a:xfrm>
        </p:spPr>
        <p:txBody>
          <a:bodyPr>
            <a:normAutofit/>
          </a:bodyPr>
          <a:lstStyle/>
          <a:p>
            <a:r>
              <a:rPr lang="en-US" altLang="en-US" sz="3200">
                <a:latin typeface="Helvetica Neue" panose="02000503000000020004" pitchFamily="2" charset="0"/>
                <a:cs typeface="Arial" panose="020B0604020202020204" pitchFamily="34" charset="0"/>
              </a:rPr>
              <a:t>What Prices Are Included in the CPI?</a:t>
            </a:r>
          </a:p>
        </p:txBody>
      </p:sp>
      <p:pic>
        <p:nvPicPr>
          <p:cNvPr id="13314" name="Picture 3" descr="PRINECOMA2_FIG08.02.jpg">
            <a:extLst>
              <a:ext uri="{FF2B5EF4-FFF2-40B4-BE49-F238E27FC236}">
                <a16:creationId xmlns:a16="http://schemas.microsoft.com/office/drawing/2014/main" id="{8FD690B2-942A-2C44-9EE1-DCF247DD4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805"/>
          <a:stretch>
            <a:fillRect/>
          </a:stretch>
        </p:blipFill>
        <p:spPr bwMode="auto">
          <a:xfrm>
            <a:off x="2598420" y="2150110"/>
            <a:ext cx="5583238" cy="396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31639A3E-3FB9-6444-8B96-0335EE7CB152}"/>
              </a:ext>
            </a:extLst>
          </p:cNvPr>
          <p:cNvCxnSpPr/>
          <p:nvPr/>
        </p:nvCxnSpPr>
        <p:spPr>
          <a:xfrm>
            <a:off x="1066800" y="141689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9321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9512D3A-6DC3-974D-958F-EF67443E19E0}"/>
              </a:ext>
            </a:extLst>
          </p:cNvPr>
          <p:cNvSpPr>
            <a:spLocks noGrp="1"/>
          </p:cNvSpPr>
          <p:nvPr>
            <p:ph type="title"/>
          </p:nvPr>
        </p:nvSpPr>
        <p:spPr>
          <a:xfrm>
            <a:off x="1066800" y="480061"/>
            <a:ext cx="8229600" cy="777239"/>
          </a:xfrm>
        </p:spPr>
        <p:txBody>
          <a:bodyPr>
            <a:normAutofit/>
          </a:bodyPr>
          <a:lstStyle/>
          <a:p>
            <a:r>
              <a:rPr lang="en-US" altLang="en-US" sz="3200">
                <a:latin typeface="Helvetica Neue" panose="02000503000000020004" pitchFamily="2" charset="0"/>
                <a:cs typeface="Arial" panose="020B0604020202020204" pitchFamily="34" charset="0"/>
              </a:rPr>
              <a:t>Computing the CPI</a:t>
            </a:r>
          </a:p>
        </p:txBody>
      </p:sp>
      <p:sp>
        <p:nvSpPr>
          <p:cNvPr id="13315" name="Content Placeholder 2">
            <a:extLst>
              <a:ext uri="{FF2B5EF4-FFF2-40B4-BE49-F238E27FC236}">
                <a16:creationId xmlns:a16="http://schemas.microsoft.com/office/drawing/2014/main" id="{FD6537C0-8576-EF46-BE11-80664DB19239}"/>
              </a:ext>
            </a:extLst>
          </p:cNvPr>
          <p:cNvSpPr>
            <a:spLocks noGrp="1"/>
          </p:cNvSpPr>
          <p:nvPr>
            <p:ph idx="1"/>
          </p:nvPr>
        </p:nvSpPr>
        <p:spPr>
          <a:xfrm>
            <a:off x="1066800" y="1781493"/>
            <a:ext cx="8229600" cy="2470467"/>
          </a:xfrm>
        </p:spPr>
        <p:txBody>
          <a:bodyPr>
            <a:normAutofit/>
          </a:bodyPr>
          <a:lstStyle/>
          <a:p>
            <a:pPr marL="0" indent="0" eaLnBrk="1" hangingPunct="1">
              <a:buNone/>
            </a:pPr>
            <a:r>
              <a:rPr lang="en-US" altLang="en-US">
                <a:latin typeface="Helvetica Neue" panose="02000503000000020004" pitchFamily="2" charset="0"/>
                <a:ea typeface="Helvetica Neue" panose="02000503000000020004" pitchFamily="2" charset="0"/>
                <a:cs typeface="Helvetica Neue" panose="02000503000000020004" pitchFamily="2" charset="0"/>
              </a:rPr>
              <a:t>Each month, the BLS collects price information </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on over 8,000 goods and services each month</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in 211 categories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for 38 geographic locations</a:t>
            </a:r>
          </a:p>
          <a:p>
            <a:pPr eaLnBrk="1" hangingPunct="1"/>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a:p>
            <a:pPr eaLnBrk="1" hangingPunct="1"/>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FC3CDDD3-735A-C64F-9AFB-6407BE3C93E5}"/>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07247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E9CA-C5B5-3241-8B8D-F47ADA2A131E}"/>
              </a:ext>
            </a:extLst>
          </p:cNvPr>
          <p:cNvSpPr>
            <a:spLocks noGrp="1"/>
          </p:cNvSpPr>
          <p:nvPr>
            <p:ph type="title" idx="4294967295"/>
          </p:nvPr>
        </p:nvSpPr>
        <p:spPr>
          <a:xfrm>
            <a:off x="1185860" y="479886"/>
            <a:ext cx="9281160"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Assess current situation</a:t>
            </a:r>
          </a:p>
        </p:txBody>
      </p:sp>
      <p:sp>
        <p:nvSpPr>
          <p:cNvPr id="3" name="Text Placeholder 2">
            <a:extLst>
              <a:ext uri="{FF2B5EF4-FFF2-40B4-BE49-F238E27FC236}">
                <a16:creationId xmlns:a16="http://schemas.microsoft.com/office/drawing/2014/main" id="{D7A6F749-A535-9B48-9869-5E6B3D967266}"/>
              </a:ext>
            </a:extLst>
          </p:cNvPr>
          <p:cNvSpPr>
            <a:spLocks noGrp="1"/>
          </p:cNvSpPr>
          <p:nvPr>
            <p:ph type="body" sz="quarter" idx="10"/>
          </p:nvPr>
        </p:nvSpPr>
        <p:spPr>
          <a:xfrm>
            <a:off x="1062293" y="1551946"/>
            <a:ext cx="9939337" cy="1376605"/>
          </a:xfrm>
        </p:spPr>
        <p:txBody>
          <a:bodyPr/>
          <a:lstStyle/>
          <a:p>
            <a:pPr marL="0" indent="0">
              <a:spcBef>
                <a:spcPts val="0"/>
              </a:spcBef>
              <a:buNone/>
            </a:pPr>
            <a:r>
              <a:rPr lang="en-US"/>
              <a:t>Involves understanding what your present situation is and choices</a:t>
            </a:r>
          </a:p>
          <a:p>
            <a:pPr marL="0" indent="0">
              <a:spcBef>
                <a:spcPts val="0"/>
              </a:spcBef>
              <a:buNone/>
            </a:pPr>
            <a:r>
              <a:rPr lang="en-US"/>
              <a:t>it creates.  There may be many choices, but focus on which ones will help you reach your goals.</a:t>
            </a:r>
          </a:p>
        </p:txBody>
      </p:sp>
      <p:sp>
        <p:nvSpPr>
          <p:cNvPr id="4" name="TextBox 3">
            <a:extLst>
              <a:ext uri="{FF2B5EF4-FFF2-40B4-BE49-F238E27FC236}">
                <a16:creationId xmlns:a16="http://schemas.microsoft.com/office/drawing/2014/main" id="{A2660CE5-48F6-B841-814D-9FAD7BE0CE1F}"/>
              </a:ext>
            </a:extLst>
          </p:cNvPr>
          <p:cNvSpPr txBox="1"/>
          <p:nvPr/>
        </p:nvSpPr>
        <p:spPr>
          <a:xfrm>
            <a:off x="2038476" y="3052119"/>
            <a:ext cx="2244782" cy="1969770"/>
          </a:xfrm>
          <a:prstGeom prst="rect">
            <a:avLst/>
          </a:prstGeom>
          <a:noFill/>
        </p:spPr>
        <p:txBody>
          <a:bodyPr wrap="none" rtlCol="0">
            <a:spAutoFit/>
          </a:bodyPr>
          <a:lstStyle/>
          <a:p>
            <a:r>
              <a:rPr lang="en-US" sz="2600">
                <a:latin typeface="Helvetica Neue" panose="02000503000000020004" pitchFamily="2" charset="0"/>
                <a:ea typeface="Helvetica Neue" panose="02000503000000020004" pitchFamily="2" charset="0"/>
                <a:cs typeface="Helvetica Neue" panose="02000503000000020004" pitchFamily="2" charset="0"/>
              </a:rPr>
              <a:t>Organize info:</a:t>
            </a:r>
          </a:p>
          <a:p>
            <a:pPr marL="285750" indent="-28575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Assets</a:t>
            </a:r>
          </a:p>
          <a:p>
            <a:pPr marL="285750" indent="-28575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Debts</a:t>
            </a:r>
          </a:p>
          <a:p>
            <a:pPr marL="285750" indent="-28575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Incomes</a:t>
            </a:r>
          </a:p>
          <a:p>
            <a:pPr marL="285750" indent="-28575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Expenses</a:t>
            </a:r>
          </a:p>
        </p:txBody>
      </p:sp>
    </p:spTree>
    <p:extLst>
      <p:ext uri="{BB962C8B-B14F-4D97-AF65-F5344CB8AC3E}">
        <p14:creationId xmlns:p14="http://schemas.microsoft.com/office/powerpoint/2010/main" val="27537026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7B9BFF0D-D6EE-C247-8930-6DABF2FC6FBD}"/>
              </a:ext>
            </a:extLst>
          </p:cNvPr>
          <p:cNvSpPr>
            <a:spLocks noGrp="1"/>
          </p:cNvSpPr>
          <p:nvPr>
            <p:ph type="title"/>
          </p:nvPr>
        </p:nvSpPr>
        <p:spPr>
          <a:xfrm>
            <a:off x="1152525" y="388620"/>
            <a:ext cx="8229600" cy="933450"/>
          </a:xfrm>
        </p:spPr>
        <p:txBody>
          <a:bodyPr>
            <a:normAutofit/>
          </a:bodyPr>
          <a:lstStyle/>
          <a:p>
            <a:r>
              <a:rPr lang="en-US" altLang="en-US" sz="3200">
                <a:latin typeface="Helvetica Neue" panose="02000503000000020004" pitchFamily="2" charset="0"/>
                <a:cs typeface="Arial" panose="020B0604020202020204" pitchFamily="34" charset="0"/>
              </a:rPr>
              <a:t>Calculating a Simple Price Index</a:t>
            </a:r>
          </a:p>
        </p:txBody>
      </p:sp>
      <p:pic>
        <p:nvPicPr>
          <p:cNvPr id="17410" name="Picture 3" descr="PRINECOMA2_FIG08.03.jpg">
            <a:extLst>
              <a:ext uri="{FF2B5EF4-FFF2-40B4-BE49-F238E27FC236}">
                <a16:creationId xmlns:a16="http://schemas.microsoft.com/office/drawing/2014/main" id="{FCEF8207-E8FF-2D40-AB08-B7830A759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811" b="3223"/>
          <a:stretch>
            <a:fillRect/>
          </a:stretch>
        </p:blipFill>
        <p:spPr bwMode="auto">
          <a:xfrm>
            <a:off x="1481139" y="1608138"/>
            <a:ext cx="8429625" cy="48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8F4AB88A-96B1-1140-8F3F-68A381A9B1DB}"/>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026427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C0904001-BEB4-A541-9898-50133A811F40}"/>
              </a:ext>
            </a:extLst>
          </p:cNvPr>
          <p:cNvSpPr>
            <a:spLocks noGrp="1"/>
          </p:cNvSpPr>
          <p:nvPr>
            <p:ph type="title"/>
          </p:nvPr>
        </p:nvSpPr>
        <p:spPr>
          <a:xfrm>
            <a:off x="1066800" y="549276"/>
            <a:ext cx="8229600" cy="742949"/>
          </a:xfrm>
        </p:spPr>
        <p:txBody>
          <a:bodyPr>
            <a:normAutofit/>
          </a:bodyPr>
          <a:lstStyle/>
          <a:p>
            <a:r>
              <a:rPr lang="en-US" altLang="en-US" sz="3200">
                <a:latin typeface="Helvetica Neue" panose="02000503000000020004" pitchFamily="2" charset="0"/>
                <a:cs typeface="Arial" panose="020B0604020202020204" pitchFamily="34" charset="0"/>
              </a:rPr>
              <a:t>Inflation </a:t>
            </a:r>
          </a:p>
        </p:txBody>
      </p:sp>
      <p:sp>
        <p:nvSpPr>
          <p:cNvPr id="14339" name="Content Placeholder 2">
            <a:extLst>
              <a:ext uri="{FF2B5EF4-FFF2-40B4-BE49-F238E27FC236}">
                <a16:creationId xmlns:a16="http://schemas.microsoft.com/office/drawing/2014/main" id="{38152A54-EBCF-C443-9F18-2C6993906137}"/>
              </a:ext>
            </a:extLst>
          </p:cNvPr>
          <p:cNvSpPr>
            <a:spLocks noGrp="1"/>
          </p:cNvSpPr>
          <p:nvPr>
            <p:ph idx="1"/>
          </p:nvPr>
        </p:nvSpPr>
        <p:spPr>
          <a:xfrm>
            <a:off x="1565910" y="1712913"/>
            <a:ext cx="8644890" cy="4895850"/>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Calculating the price index</a:t>
            </a:r>
          </a:p>
          <a:p>
            <a:pPr eaLnBrk="1" hangingPunct="1"/>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a:p>
            <a:pPr eaLnBrk="1" hangingPunct="1">
              <a:buFont typeface="Arial" panose="020B0604020202020204" pitchFamily="34" charset="0"/>
              <a:buNone/>
            </a:pPr>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Using the price levels, we can find inflation with the percentage change formula.</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Typically, inflation rates are measured annually.</a:t>
            </a:r>
          </a:p>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In the previous example</a:t>
            </a:r>
          </a:p>
        </p:txBody>
      </p:sp>
      <p:graphicFrame>
        <p:nvGraphicFramePr>
          <p:cNvPr id="15364" name="Object 1">
            <a:extLst>
              <a:ext uri="{FF2B5EF4-FFF2-40B4-BE49-F238E27FC236}">
                <a16:creationId xmlns:a16="http://schemas.microsoft.com/office/drawing/2014/main" id="{BECF5C6D-9658-8940-B801-90B04F273599}"/>
              </a:ext>
            </a:extLst>
          </p:cNvPr>
          <p:cNvGraphicFramePr>
            <a:graphicFrameLocks noChangeAspect="1"/>
          </p:cNvGraphicFramePr>
          <p:nvPr/>
        </p:nvGraphicFramePr>
        <p:xfrm>
          <a:off x="3308351" y="2317750"/>
          <a:ext cx="5451475" cy="844550"/>
        </p:xfrm>
        <a:graphic>
          <a:graphicData uri="http://schemas.openxmlformats.org/presentationml/2006/ole">
            <mc:AlternateContent xmlns:mc="http://schemas.openxmlformats.org/markup-compatibility/2006">
              <mc:Choice xmlns:v="urn:schemas-microsoft-com:vml" Requires="v">
                <p:oleObj name="Equation" r:id="rId3" imgW="2705100" imgH="419100" progId="Equation.3">
                  <p:embed/>
                </p:oleObj>
              </mc:Choice>
              <mc:Fallback>
                <p:oleObj name="Equation" r:id="rId3" imgW="2705100" imgH="419100" progId="Equation.3">
                  <p:embed/>
                  <p:pic>
                    <p:nvPicPr>
                      <p:cNvPr id="15364" name="Object 1">
                        <a:extLst>
                          <a:ext uri="{FF2B5EF4-FFF2-40B4-BE49-F238E27FC236}">
                            <a16:creationId xmlns:a16="http://schemas.microsoft.com/office/drawing/2014/main" id="{BECF5C6D-9658-8940-B801-90B04F273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351" y="2317750"/>
                        <a:ext cx="54514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5" name="Object 2">
            <a:extLst>
              <a:ext uri="{FF2B5EF4-FFF2-40B4-BE49-F238E27FC236}">
                <a16:creationId xmlns:a16="http://schemas.microsoft.com/office/drawing/2014/main" id="{9C847C82-7C05-E340-BBB6-9F66D176741E}"/>
              </a:ext>
            </a:extLst>
          </p:cNvPr>
          <p:cNvGraphicFramePr>
            <a:graphicFrameLocks noChangeAspect="1"/>
          </p:cNvGraphicFramePr>
          <p:nvPr/>
        </p:nvGraphicFramePr>
        <p:xfrm>
          <a:off x="3195638" y="5394325"/>
          <a:ext cx="5067300" cy="793750"/>
        </p:xfrm>
        <a:graphic>
          <a:graphicData uri="http://schemas.openxmlformats.org/presentationml/2006/ole">
            <mc:AlternateContent xmlns:mc="http://schemas.openxmlformats.org/markup-compatibility/2006">
              <mc:Choice xmlns:v="urn:schemas-microsoft-com:vml" Requires="v">
                <p:oleObj name="Equation" r:id="rId5" imgW="2514600" imgH="393700" progId="Equation.3">
                  <p:embed/>
                </p:oleObj>
              </mc:Choice>
              <mc:Fallback>
                <p:oleObj name="Equation" r:id="rId5" imgW="2514600" imgH="393700" progId="Equation.3">
                  <p:embed/>
                  <p:pic>
                    <p:nvPicPr>
                      <p:cNvPr id="15365" name="Object 2">
                        <a:extLst>
                          <a:ext uri="{FF2B5EF4-FFF2-40B4-BE49-F238E27FC236}">
                            <a16:creationId xmlns:a16="http://schemas.microsoft.com/office/drawing/2014/main" id="{9C847C82-7C05-E340-BBB6-9F66D17674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638" y="5394325"/>
                        <a:ext cx="50673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Straight Connector 5">
            <a:extLst>
              <a:ext uri="{FF2B5EF4-FFF2-40B4-BE49-F238E27FC236}">
                <a16:creationId xmlns:a16="http://schemas.microsoft.com/office/drawing/2014/main" id="{7FE3C914-4689-4C41-B812-BC55B5F390F0}"/>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0963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39228A1E-888F-D644-AB2A-DD0C4DD5F597}"/>
              </a:ext>
            </a:extLst>
          </p:cNvPr>
          <p:cNvSpPr>
            <a:spLocks noGrp="1"/>
          </p:cNvSpPr>
          <p:nvPr>
            <p:ph type="title"/>
          </p:nvPr>
        </p:nvSpPr>
        <p:spPr>
          <a:xfrm>
            <a:off x="1066800" y="462917"/>
            <a:ext cx="8229600" cy="811529"/>
          </a:xfrm>
        </p:spPr>
        <p:txBody>
          <a:bodyPr>
            <a:normAutofit/>
          </a:bodyPr>
          <a:lstStyle/>
          <a:p>
            <a:r>
              <a:rPr lang="en-US" altLang="en-US" sz="3200">
                <a:latin typeface="Helvetica Neue" panose="02000503000000020004" pitchFamily="2" charset="0"/>
                <a:cs typeface="Arial" panose="020B0604020202020204" pitchFamily="34" charset="0"/>
              </a:rPr>
              <a:t>CPI and Inflation over the Long Run</a:t>
            </a:r>
          </a:p>
        </p:txBody>
      </p:sp>
      <p:pic>
        <p:nvPicPr>
          <p:cNvPr id="21506" name="Picture 4" descr="PRINECOMA2_FIG08.04a.jpg">
            <a:extLst>
              <a:ext uri="{FF2B5EF4-FFF2-40B4-BE49-F238E27FC236}">
                <a16:creationId xmlns:a16="http://schemas.microsoft.com/office/drawing/2014/main" id="{A6825BFE-13EA-584D-BE0B-A4064EC15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729"/>
          <a:stretch>
            <a:fillRect/>
          </a:stretch>
        </p:blipFill>
        <p:spPr bwMode="auto">
          <a:xfrm>
            <a:off x="796925" y="1841501"/>
            <a:ext cx="529907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RINECOMA2_FIG08.04a.jpg">
            <a:extLst>
              <a:ext uri="{FF2B5EF4-FFF2-40B4-BE49-F238E27FC236}">
                <a16:creationId xmlns:a16="http://schemas.microsoft.com/office/drawing/2014/main" id="{13FAF5E3-73DD-2A43-83C1-8A934B0A6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582"/>
          <a:stretch>
            <a:fillRect/>
          </a:stretch>
        </p:blipFill>
        <p:spPr bwMode="auto">
          <a:xfrm>
            <a:off x="5826125" y="3526473"/>
            <a:ext cx="5299075"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DD4EB74D-825E-A641-8211-2E0586C72CA8}"/>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525351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54E86FC9-F0BD-6844-AD48-5BAA6A296F08}"/>
              </a:ext>
            </a:extLst>
          </p:cNvPr>
          <p:cNvSpPr>
            <a:spLocks noGrp="1"/>
          </p:cNvSpPr>
          <p:nvPr>
            <p:ph type="title"/>
          </p:nvPr>
        </p:nvSpPr>
        <p:spPr>
          <a:xfrm>
            <a:off x="1066800" y="493873"/>
            <a:ext cx="8686800" cy="765809"/>
          </a:xfrm>
        </p:spPr>
        <p:txBody>
          <a:bodyPr>
            <a:normAutofit/>
          </a:bodyPr>
          <a:lstStyle/>
          <a:p>
            <a:r>
              <a:rPr lang="en-US" altLang="en-US" sz="3200">
                <a:latin typeface="Helvetica Neue" panose="02000503000000020004" pitchFamily="2" charset="0"/>
                <a:cs typeface="Arial" panose="020B0604020202020204" pitchFamily="34" charset="0"/>
              </a:rPr>
              <a:t>Prices Don’t</a:t>
            </a:r>
            <a:r>
              <a:rPr lang="en-US" altLang="ja-JP" sz="3200">
                <a:latin typeface="Helvetica Neue" panose="02000503000000020004" pitchFamily="2" charset="0"/>
                <a:cs typeface="Arial" panose="020B0604020202020204" pitchFamily="34" charset="0"/>
              </a:rPr>
              <a:t> All Move Together</a:t>
            </a:r>
            <a:endParaRPr lang="en-US" altLang="en-US" sz="3200">
              <a:latin typeface="Helvetica Neue" panose="02000503000000020004" pitchFamily="2" charset="0"/>
              <a:cs typeface="Arial" panose="020B0604020202020204" pitchFamily="34" charset="0"/>
            </a:endParaRPr>
          </a:p>
        </p:txBody>
      </p:sp>
      <p:sp>
        <p:nvSpPr>
          <p:cNvPr id="18435" name="Content Placeholder 2">
            <a:extLst>
              <a:ext uri="{FF2B5EF4-FFF2-40B4-BE49-F238E27FC236}">
                <a16:creationId xmlns:a16="http://schemas.microsoft.com/office/drawing/2014/main" id="{E2BFF970-AAEF-3443-9CFA-D7D6F8007442}"/>
              </a:ext>
            </a:extLst>
          </p:cNvPr>
          <p:cNvSpPr>
            <a:spLocks noGrp="1"/>
          </p:cNvSpPr>
          <p:nvPr>
            <p:ph idx="1"/>
          </p:nvPr>
        </p:nvSpPr>
        <p:spPr>
          <a:xfrm>
            <a:off x="1066800" y="1697038"/>
            <a:ext cx="9601200" cy="4520882"/>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Clearly, most prices rise over time (see the previous figure)</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Travel</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Education</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Health care</a:t>
            </a:r>
          </a:p>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However, some prices fall over time</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Consumer electronics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Usually due to a result of great</a:t>
            </a:r>
            <a:br>
              <a:rPr lang="en-US" altLang="en-US">
                <a:latin typeface="Helvetica Neue" panose="02000503000000020004" pitchFamily="2" charset="0"/>
                <a:ea typeface="Helvetica Neue" panose="02000503000000020004" pitchFamily="2" charset="0"/>
                <a:cs typeface="Helvetica Neue" panose="02000503000000020004" pitchFamily="2" charset="0"/>
              </a:rPr>
            </a:br>
            <a:r>
              <a:rPr lang="en-US" altLang="en-US">
                <a:latin typeface="Helvetica Neue" panose="02000503000000020004" pitchFamily="2" charset="0"/>
                <a:ea typeface="Helvetica Neue" panose="02000503000000020004" pitchFamily="2" charset="0"/>
                <a:cs typeface="Helvetica Neue" panose="02000503000000020004" pitchFamily="2" charset="0"/>
              </a:rPr>
              <a:t>technological advancements</a:t>
            </a:r>
          </a:p>
          <a:p>
            <a:pPr lvl="2"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Tube TV 1997: $7,000</a:t>
            </a:r>
          </a:p>
          <a:p>
            <a:pPr lvl="2"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Flat panel TV 2012: $500</a:t>
            </a:r>
          </a:p>
        </p:txBody>
      </p:sp>
      <p:cxnSp>
        <p:nvCxnSpPr>
          <p:cNvPr id="4" name="Straight Connector 3">
            <a:extLst>
              <a:ext uri="{FF2B5EF4-FFF2-40B4-BE49-F238E27FC236}">
                <a16:creationId xmlns:a16="http://schemas.microsoft.com/office/drawing/2014/main" id="{1F69F3E4-CC2A-E846-AE39-C41FF6D8C68C}"/>
              </a:ext>
            </a:extLst>
          </p:cNvPr>
          <p:cNvCxnSpPr/>
          <p:nvPr/>
        </p:nvCxnSpPr>
        <p:spPr>
          <a:xfrm>
            <a:off x="1066800" y="141689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29056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43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8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7834DC5C-A582-E143-B961-552F403C5D85}"/>
              </a:ext>
            </a:extLst>
          </p:cNvPr>
          <p:cNvSpPr>
            <a:spLocks noGrp="1"/>
          </p:cNvSpPr>
          <p:nvPr>
            <p:ph type="title"/>
          </p:nvPr>
        </p:nvSpPr>
        <p:spPr>
          <a:xfrm>
            <a:off x="1066800" y="639369"/>
            <a:ext cx="8229600" cy="685799"/>
          </a:xfrm>
        </p:spPr>
        <p:txBody>
          <a:bodyPr>
            <a:normAutofit/>
          </a:bodyPr>
          <a:lstStyle/>
          <a:p>
            <a:r>
              <a:rPr lang="en-US" altLang="en-US" sz="3200">
                <a:latin typeface="Helvetica Neue" panose="02000503000000020004" pitchFamily="2" charset="0"/>
                <a:cs typeface="Arial" panose="020B0604020202020204" pitchFamily="34" charset="0"/>
              </a:rPr>
              <a:t>Example</a:t>
            </a:r>
          </a:p>
        </p:txBody>
      </p:sp>
      <p:pic>
        <p:nvPicPr>
          <p:cNvPr id="25602" name="Picture 4" descr="PRINECOMA2_TABLE08.01.jpg">
            <a:extLst>
              <a:ext uri="{FF2B5EF4-FFF2-40B4-BE49-F238E27FC236}">
                <a16:creationId xmlns:a16="http://schemas.microsoft.com/office/drawing/2014/main" id="{5B27278D-49DA-2044-AFA7-8F9F65ADEA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48" b="8576"/>
          <a:stretch/>
        </p:blipFill>
        <p:spPr bwMode="auto">
          <a:xfrm>
            <a:off x="1828800" y="2925970"/>
            <a:ext cx="8534400" cy="3110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2">
            <a:extLst>
              <a:ext uri="{FF2B5EF4-FFF2-40B4-BE49-F238E27FC236}">
                <a16:creationId xmlns:a16="http://schemas.microsoft.com/office/drawing/2014/main" id="{D55ADC3B-DE0A-BF4F-8B4E-6112FBB07120}"/>
              </a:ext>
            </a:extLst>
          </p:cNvPr>
          <p:cNvSpPr txBox="1">
            <a:spLocks noChangeArrowheads="1"/>
          </p:cNvSpPr>
          <p:nvPr/>
        </p:nvSpPr>
        <p:spPr bwMode="auto">
          <a:xfrm>
            <a:off x="1828800" y="1776413"/>
            <a:ext cx="15113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endParaRPr lang="en-US" altLang="en-US" sz="1800"/>
          </a:p>
        </p:txBody>
      </p:sp>
      <p:cxnSp>
        <p:nvCxnSpPr>
          <p:cNvPr id="6" name="Straight Connector 5">
            <a:extLst>
              <a:ext uri="{FF2B5EF4-FFF2-40B4-BE49-F238E27FC236}">
                <a16:creationId xmlns:a16="http://schemas.microsoft.com/office/drawing/2014/main" id="{3DB58405-F7C8-3243-8D57-8606F36399A6}"/>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3" name="Oval Callout 2">
            <a:extLst>
              <a:ext uri="{FF2B5EF4-FFF2-40B4-BE49-F238E27FC236}">
                <a16:creationId xmlns:a16="http://schemas.microsoft.com/office/drawing/2014/main" id="{74BFBEE9-300C-B648-B974-27F92F7F4D1E}"/>
              </a:ext>
            </a:extLst>
          </p:cNvPr>
          <p:cNvSpPr/>
          <p:nvPr/>
        </p:nvSpPr>
        <p:spPr>
          <a:xfrm>
            <a:off x="6435090" y="1497064"/>
            <a:ext cx="3188970" cy="1337310"/>
          </a:xfrm>
          <a:prstGeom prst="wedgeEllipseCallout">
            <a:avLst>
              <a:gd name="adj1" fmla="val -25134"/>
              <a:gd name="adj2" fmla="val 108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a:t>The CPI in 2015 was 235.</a:t>
            </a:r>
          </a:p>
          <a:p>
            <a:pPr algn="ctr">
              <a:defRPr/>
            </a:pPr>
            <a:r>
              <a:rPr lang="en-US" sz="1600"/>
              <a:t>The CPI in 1942 was 16.</a:t>
            </a:r>
          </a:p>
          <a:p>
            <a:pPr algn="ctr">
              <a:defRPr/>
            </a:pPr>
            <a:r>
              <a:rPr lang="en-US" sz="1600"/>
              <a:t>235/16=14.69</a:t>
            </a:r>
          </a:p>
          <a:p>
            <a:pPr algn="ctr">
              <a:defRPr/>
            </a:pPr>
            <a:r>
              <a:rPr lang="en-US" sz="1600"/>
              <a:t>$0.05X14.69=$0.73</a:t>
            </a:r>
          </a:p>
        </p:txBody>
      </p:sp>
    </p:spTree>
    <p:extLst>
      <p:ext uri="{BB962C8B-B14F-4D97-AF65-F5344CB8AC3E}">
        <p14:creationId xmlns:p14="http://schemas.microsoft.com/office/powerpoint/2010/main" val="54144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5DB0F974-188A-484B-B8AA-727E407827EE}"/>
              </a:ext>
            </a:extLst>
          </p:cNvPr>
          <p:cNvSpPr>
            <a:spLocks noGrp="1"/>
          </p:cNvSpPr>
          <p:nvPr>
            <p:ph type="title"/>
          </p:nvPr>
        </p:nvSpPr>
        <p:spPr>
          <a:xfrm>
            <a:off x="1066800" y="502498"/>
            <a:ext cx="8229600" cy="902969"/>
          </a:xfrm>
        </p:spPr>
        <p:txBody>
          <a:bodyPr>
            <a:normAutofit/>
          </a:bodyPr>
          <a:lstStyle/>
          <a:p>
            <a:r>
              <a:rPr lang="en-US" altLang="en-US" sz="3200">
                <a:latin typeface="Helvetica Neue" panose="02000503000000020004" pitchFamily="2" charset="0"/>
                <a:cs typeface="Arial" panose="020B0604020202020204" pitchFamily="34" charset="0"/>
              </a:rPr>
              <a:t>Concerns about CPI Accuracy </a:t>
            </a:r>
          </a:p>
        </p:txBody>
      </p:sp>
      <p:sp>
        <p:nvSpPr>
          <p:cNvPr id="20483" name="Content Placeholder 2">
            <a:extLst>
              <a:ext uri="{FF2B5EF4-FFF2-40B4-BE49-F238E27FC236}">
                <a16:creationId xmlns:a16="http://schemas.microsoft.com/office/drawing/2014/main" id="{4012A3D2-C818-7D4B-BAAB-5231BA183F63}"/>
              </a:ext>
            </a:extLst>
          </p:cNvPr>
          <p:cNvSpPr>
            <a:spLocks noGrp="1"/>
          </p:cNvSpPr>
          <p:nvPr>
            <p:ph idx="1"/>
          </p:nvPr>
        </p:nvSpPr>
        <p:spPr>
          <a:xfrm>
            <a:off x="1158240" y="1724343"/>
            <a:ext cx="8485188" cy="3864927"/>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CPI overstates true inflation (upward bias) for three possible reasons: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Substitution bias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Changes in quality</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New products and locations</a:t>
            </a:r>
          </a:p>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Substitution bias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When the price of A rises, consumers buy more B.</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Since 1999, the BLS has used a formula that accounts for price changes and shifts in goods consumption.</a:t>
            </a:r>
          </a:p>
        </p:txBody>
      </p:sp>
      <p:cxnSp>
        <p:nvCxnSpPr>
          <p:cNvPr id="5" name="Straight Connector 4">
            <a:extLst>
              <a:ext uri="{FF2B5EF4-FFF2-40B4-BE49-F238E27FC236}">
                <a16:creationId xmlns:a16="http://schemas.microsoft.com/office/drawing/2014/main" id="{EA26DE14-3AEC-5B43-B4A3-3E3B0C6AFC57}"/>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25286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0AEF41BD-83CF-BC4C-9AC1-081B397C916D}"/>
              </a:ext>
            </a:extLst>
          </p:cNvPr>
          <p:cNvSpPr>
            <a:spLocks noGrp="1"/>
          </p:cNvSpPr>
          <p:nvPr>
            <p:ph type="title"/>
          </p:nvPr>
        </p:nvSpPr>
        <p:spPr>
          <a:xfrm>
            <a:off x="1066800" y="651088"/>
            <a:ext cx="8229600" cy="754379"/>
          </a:xfrm>
        </p:spPr>
        <p:txBody>
          <a:bodyPr>
            <a:normAutofit/>
          </a:bodyPr>
          <a:lstStyle/>
          <a:p>
            <a:r>
              <a:rPr lang="en-US" altLang="en-US" sz="3200">
                <a:latin typeface="Helvetica Neue" panose="02000503000000020004" pitchFamily="2" charset="0"/>
                <a:cs typeface="Arial" panose="020B0604020202020204" pitchFamily="34" charset="0"/>
              </a:rPr>
              <a:t>Concerns about CPI Accuracy </a:t>
            </a:r>
          </a:p>
        </p:txBody>
      </p:sp>
      <p:sp>
        <p:nvSpPr>
          <p:cNvPr id="21507" name="Content Placeholder 2">
            <a:extLst>
              <a:ext uri="{FF2B5EF4-FFF2-40B4-BE49-F238E27FC236}">
                <a16:creationId xmlns:a16="http://schemas.microsoft.com/office/drawing/2014/main" id="{155075D7-9F9A-8C41-9FD3-B489E3E935CA}"/>
              </a:ext>
            </a:extLst>
          </p:cNvPr>
          <p:cNvSpPr>
            <a:spLocks noGrp="1"/>
          </p:cNvSpPr>
          <p:nvPr>
            <p:ph idx="1"/>
          </p:nvPr>
        </p:nvSpPr>
        <p:spPr>
          <a:xfrm>
            <a:off x="1066800" y="1792923"/>
            <a:ext cx="8229600" cy="2790507"/>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Quality changes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Prices may rise because the quality of goods is better</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Example: </a:t>
            </a:r>
          </a:p>
          <a:p>
            <a:pPr lvl="2"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Early 1990s: tube TVs</a:t>
            </a:r>
          </a:p>
          <a:p>
            <a:pPr lvl="2"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Now: flat-screen HD TVs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Since 1999, the BLS has used a careful adjustment method to account for quality changes.</a:t>
            </a:r>
          </a:p>
          <a:p>
            <a:pPr eaLnBrk="1" hangingPunct="1"/>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DDD48F4B-1254-CA4B-80AD-12827D218199}"/>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97212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2658F198-1187-614A-B4E4-569FE37DC42D}"/>
              </a:ext>
            </a:extLst>
          </p:cNvPr>
          <p:cNvSpPr>
            <a:spLocks noGrp="1"/>
          </p:cNvSpPr>
          <p:nvPr>
            <p:ph type="title"/>
          </p:nvPr>
        </p:nvSpPr>
        <p:spPr>
          <a:xfrm>
            <a:off x="1066800" y="616798"/>
            <a:ext cx="8229600" cy="788669"/>
          </a:xfrm>
        </p:spPr>
        <p:txBody>
          <a:bodyPr>
            <a:normAutofit/>
          </a:bodyPr>
          <a:lstStyle/>
          <a:p>
            <a:r>
              <a:rPr lang="en-US" altLang="en-US" sz="3200">
                <a:latin typeface="Helvetica Neue" panose="02000503000000020004" pitchFamily="2" charset="0"/>
                <a:cs typeface="Arial" panose="020B0604020202020204" pitchFamily="34" charset="0"/>
              </a:rPr>
              <a:t>Concerns about CPI Accuracy </a:t>
            </a:r>
          </a:p>
        </p:txBody>
      </p:sp>
      <p:sp>
        <p:nvSpPr>
          <p:cNvPr id="22531" name="Content Placeholder 2">
            <a:extLst>
              <a:ext uri="{FF2B5EF4-FFF2-40B4-BE49-F238E27FC236}">
                <a16:creationId xmlns:a16="http://schemas.microsoft.com/office/drawing/2014/main" id="{FF78F9C4-A5EA-1F4C-8FBD-89685CE1A989}"/>
              </a:ext>
            </a:extLst>
          </p:cNvPr>
          <p:cNvSpPr>
            <a:spLocks noGrp="1"/>
          </p:cNvSpPr>
          <p:nvPr>
            <p:ph idx="1"/>
          </p:nvPr>
        </p:nvSpPr>
        <p:spPr>
          <a:xfrm>
            <a:off x="1066800" y="1621473"/>
            <a:ext cx="10058400" cy="4895850"/>
          </a:xfrm>
        </p:spPr>
        <p:txBody>
          <a:bodyPr/>
          <a:lstStyle/>
          <a:p>
            <a:pPr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New goods, services, and locations</a:t>
            </a:r>
          </a:p>
          <a:p>
            <a:pPr lvl="1"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For example, flash drives and iPads</a:t>
            </a:r>
          </a:p>
          <a:p>
            <a:pPr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Previously, the BLS updated CPI after long delays, causing upward bias for two reasons:</a:t>
            </a:r>
          </a:p>
          <a:p>
            <a:pPr lvl="1"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New product prices often drop after a couple of years</a:t>
            </a:r>
          </a:p>
          <a:p>
            <a:pPr lvl="1"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New retail outlets (such as online stores) offer better prices than traditional retail stores</a:t>
            </a:r>
          </a:p>
          <a:p>
            <a:pPr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In order to keep track of these price drops</a:t>
            </a:r>
            <a:endParaRPr lang="en-US" altLang="en-US">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lvl="1"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In 2000, a new </a:t>
            </a:r>
            <a:r>
              <a:rPr lang="en-US" altLang="en-US" b="1">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chained CPI </a:t>
            </a:r>
            <a:r>
              <a:rPr lang="en-US" altLang="en-US">
                <a:latin typeface="Helvetica Neue" panose="02000503000000020004" pitchFamily="2" charset="0"/>
                <a:ea typeface="Helvetica Neue" panose="02000503000000020004" pitchFamily="2" charset="0"/>
                <a:cs typeface="Helvetica Neue" panose="02000503000000020004" pitchFamily="2" charset="0"/>
              </a:rPr>
              <a:t>was instituted</a:t>
            </a:r>
          </a:p>
          <a:p>
            <a:pPr lvl="2"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Measure of CPI in which typical consumer’s basket of goods &amp; services is updated monthly</a:t>
            </a:r>
          </a:p>
          <a:p>
            <a:pPr eaLnBrk="1" hangingPunct="1">
              <a:defRPr/>
            </a:pPr>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a:p>
            <a:pPr eaLnBrk="1" hangingPunct="1">
              <a:defRPr/>
            </a:pPr>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DDA0E67D-4A10-7F43-9ACE-1DE00DAB274F}"/>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78538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9284798A-AF0C-D74C-8120-5FDD776FAC81}"/>
              </a:ext>
            </a:extLst>
          </p:cNvPr>
          <p:cNvSpPr>
            <a:spLocks noGrp="1"/>
          </p:cNvSpPr>
          <p:nvPr>
            <p:ph type="title"/>
          </p:nvPr>
        </p:nvSpPr>
        <p:spPr>
          <a:xfrm>
            <a:off x="986790" y="634525"/>
            <a:ext cx="8229600" cy="640079"/>
          </a:xfrm>
        </p:spPr>
        <p:txBody>
          <a:bodyPr>
            <a:normAutofit/>
          </a:bodyPr>
          <a:lstStyle/>
          <a:p>
            <a:r>
              <a:rPr lang="en-US" altLang="en-US" sz="3200">
                <a:latin typeface="Helvetica Neue" panose="02000503000000020004" pitchFamily="2" charset="0"/>
                <a:cs typeface="Arial" panose="020B0604020202020204" pitchFamily="34" charset="0"/>
              </a:rPr>
              <a:t>The Costs of Inflation</a:t>
            </a:r>
          </a:p>
        </p:txBody>
      </p:sp>
      <p:sp>
        <p:nvSpPr>
          <p:cNvPr id="23555" name="Content Placeholder 2">
            <a:extLst>
              <a:ext uri="{FF2B5EF4-FFF2-40B4-BE49-F238E27FC236}">
                <a16:creationId xmlns:a16="http://schemas.microsoft.com/office/drawing/2014/main" id="{8ED19703-1F77-8F40-BC9C-96F1E29E6A68}"/>
              </a:ext>
            </a:extLst>
          </p:cNvPr>
          <p:cNvSpPr>
            <a:spLocks noGrp="1"/>
          </p:cNvSpPr>
          <p:nvPr>
            <p:ph idx="1"/>
          </p:nvPr>
        </p:nvSpPr>
        <p:spPr>
          <a:xfrm>
            <a:off x="1066800" y="1667193"/>
            <a:ext cx="10058400" cy="4895850"/>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Future price level uncertainty</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Firms often make long-term agreements that involve paying salaries to workers and paying back loans on capital goods.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Uncertain inflation makes long-term contracts riskier.</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Workers fear getting underpaid next year.</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Lenders fear lending out money today and getting less-valuable dollars back next year.</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If long-term contracts don’t</a:t>
            </a:r>
            <a:r>
              <a:rPr lang="en-US" altLang="ja-JP">
                <a:latin typeface="Helvetica Neue" panose="02000503000000020004" pitchFamily="2" charset="0"/>
                <a:ea typeface="Helvetica Neue" panose="02000503000000020004" pitchFamily="2" charset="0"/>
                <a:cs typeface="Helvetica Neue" panose="02000503000000020004" pitchFamily="2" charset="0"/>
              </a:rPr>
              <a:t> transpire, GDP growth is slowed.</a:t>
            </a:r>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42E2CC3F-F45B-F34A-8AB4-7D7045D3A7FC}"/>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87055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3F8E861E-D01F-F44C-B672-25FB08411101}"/>
              </a:ext>
            </a:extLst>
          </p:cNvPr>
          <p:cNvSpPr>
            <a:spLocks noGrp="1"/>
          </p:cNvSpPr>
          <p:nvPr>
            <p:ph type="title"/>
          </p:nvPr>
        </p:nvSpPr>
        <p:spPr>
          <a:xfrm>
            <a:off x="1066800" y="575100"/>
            <a:ext cx="8229600" cy="708659"/>
          </a:xfrm>
        </p:spPr>
        <p:txBody>
          <a:bodyPr>
            <a:normAutofit/>
          </a:bodyPr>
          <a:lstStyle/>
          <a:p>
            <a:r>
              <a:rPr lang="en-US" altLang="en-US" sz="3200">
                <a:latin typeface="Helvetica Neue" panose="02000503000000020004" pitchFamily="2" charset="0"/>
                <a:cs typeface="Arial" panose="020B0604020202020204" pitchFamily="34" charset="0"/>
              </a:rPr>
              <a:t>Costs of Inflation </a:t>
            </a:r>
          </a:p>
        </p:txBody>
      </p:sp>
      <p:sp>
        <p:nvSpPr>
          <p:cNvPr id="27651" name="Content Placeholder 2">
            <a:extLst>
              <a:ext uri="{FF2B5EF4-FFF2-40B4-BE49-F238E27FC236}">
                <a16:creationId xmlns:a16="http://schemas.microsoft.com/office/drawing/2014/main" id="{458BBE69-C89D-8749-90C8-F8F4639EB17C}"/>
              </a:ext>
            </a:extLst>
          </p:cNvPr>
          <p:cNvSpPr>
            <a:spLocks noGrp="1"/>
          </p:cNvSpPr>
          <p:nvPr>
            <p:ph idx="1"/>
          </p:nvPr>
        </p:nvSpPr>
        <p:spPr>
          <a:xfrm>
            <a:off x="1066800" y="1527176"/>
            <a:ext cx="10058400" cy="4895850"/>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Shoe-leather costs</a:t>
            </a:r>
          </a:p>
          <a:p>
            <a:pPr lvl="1" eaLnBrk="1" hangingPunct="1"/>
            <a:r>
              <a:rPr lang="en-US" altLang="en-US" sz="2200">
                <a:latin typeface="Helvetica Neue" panose="02000503000000020004" pitchFamily="2" charset="0"/>
                <a:ea typeface="Helvetica Neue" panose="02000503000000020004" pitchFamily="2" charset="0"/>
                <a:cs typeface="Helvetica Neue" panose="02000503000000020004" pitchFamily="2" charset="0"/>
              </a:rPr>
              <a:t>As prices go up, it becomes more costly to hold money </a:t>
            </a:r>
          </a:p>
          <a:p>
            <a:pPr lvl="1" eaLnBrk="1" hangingPunct="1"/>
            <a:r>
              <a:rPr lang="en-US" altLang="en-US" sz="2200">
                <a:latin typeface="Helvetica Neue" panose="02000503000000020004" pitchFamily="2" charset="0"/>
                <a:ea typeface="Helvetica Neue" panose="02000503000000020004" pitchFamily="2" charset="0"/>
                <a:cs typeface="Helvetica Neue" panose="02000503000000020004" pitchFamily="2" charset="0"/>
              </a:rPr>
              <a:t>Resources are wasted when people change behavior to avoid holding money</a:t>
            </a:r>
          </a:p>
          <a:p>
            <a:pPr lvl="1" eaLnBrk="1" hangingPunct="1"/>
            <a:r>
              <a:rPr lang="en-US" altLang="en-US" sz="2200">
                <a:latin typeface="Helvetica Neue" panose="02000503000000020004" pitchFamily="2" charset="0"/>
                <a:ea typeface="Helvetica Neue" panose="02000503000000020004" pitchFamily="2" charset="0"/>
                <a:cs typeface="Helvetica Neue" panose="02000503000000020004" pitchFamily="2" charset="0"/>
              </a:rPr>
              <a:t>People bear time, effort, and fuel costs when they try to use more money</a:t>
            </a:r>
          </a:p>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Money Illusion</a:t>
            </a:r>
          </a:p>
          <a:p>
            <a:pPr lvl="1" eaLnBrk="1" hangingPunct="1"/>
            <a:r>
              <a:rPr lang="en-US" altLang="en-US" sz="2200">
                <a:latin typeface="Helvetica Neue" panose="02000503000000020004" pitchFamily="2" charset="0"/>
                <a:ea typeface="Helvetica Neue" panose="02000503000000020004" pitchFamily="2" charset="0"/>
                <a:cs typeface="Helvetica Neue" panose="02000503000000020004" pitchFamily="2" charset="0"/>
              </a:rPr>
              <a:t>People interpret </a:t>
            </a:r>
            <a:r>
              <a:rPr lang="en-US" altLang="en-US" sz="2200" i="1">
                <a:latin typeface="Helvetica Neue" panose="02000503000000020004" pitchFamily="2" charset="0"/>
                <a:ea typeface="Helvetica Neue" panose="02000503000000020004" pitchFamily="2" charset="0"/>
                <a:cs typeface="Helvetica Neue" panose="02000503000000020004" pitchFamily="2" charset="0"/>
              </a:rPr>
              <a:t>nominal</a:t>
            </a:r>
            <a:r>
              <a:rPr lang="en-US" altLang="en-US" sz="2200">
                <a:latin typeface="Helvetica Neue" panose="02000503000000020004" pitchFamily="2" charset="0"/>
                <a:ea typeface="Helvetica Neue" panose="02000503000000020004" pitchFamily="2" charset="0"/>
                <a:cs typeface="Helvetica Neue" panose="02000503000000020004" pitchFamily="2" charset="0"/>
              </a:rPr>
              <a:t> wage or price changes as </a:t>
            </a:r>
            <a:r>
              <a:rPr lang="en-US" altLang="en-US" sz="2200" i="1">
                <a:latin typeface="Helvetica Neue" panose="02000503000000020004" pitchFamily="2" charset="0"/>
                <a:ea typeface="Helvetica Neue" panose="02000503000000020004" pitchFamily="2" charset="0"/>
                <a:cs typeface="Helvetica Neue" panose="02000503000000020004" pitchFamily="2" charset="0"/>
              </a:rPr>
              <a:t>real</a:t>
            </a:r>
            <a:r>
              <a:rPr lang="en-US" altLang="en-US" sz="2200">
                <a:latin typeface="Helvetica Neue" panose="02000503000000020004" pitchFamily="2" charset="0"/>
                <a:ea typeface="Helvetica Neue" panose="02000503000000020004" pitchFamily="2" charset="0"/>
                <a:cs typeface="Helvetica Neue" panose="02000503000000020004" pitchFamily="2" charset="0"/>
              </a:rPr>
              <a:t> changes</a:t>
            </a:r>
          </a:p>
          <a:p>
            <a:pPr lvl="1" eaLnBrk="1" hangingPunct="1"/>
            <a:r>
              <a:rPr lang="en-US" altLang="en-US" sz="2200">
                <a:latin typeface="Helvetica Neue" panose="02000503000000020004" pitchFamily="2" charset="0"/>
                <a:ea typeface="Helvetica Neue" panose="02000503000000020004" pitchFamily="2" charset="0"/>
                <a:cs typeface="Helvetica Neue" panose="02000503000000020004" pitchFamily="2" charset="0"/>
              </a:rPr>
              <a:t>If prices </a:t>
            </a:r>
            <a:r>
              <a:rPr lang="en-US" altLang="en-US" sz="2200" i="1">
                <a:latin typeface="Helvetica Neue" panose="02000503000000020004" pitchFamily="2" charset="0"/>
                <a:ea typeface="Helvetica Neue" panose="02000503000000020004" pitchFamily="2" charset="0"/>
                <a:cs typeface="Helvetica Neue" panose="02000503000000020004" pitchFamily="2" charset="0"/>
              </a:rPr>
              <a:t>and</a:t>
            </a:r>
            <a:r>
              <a:rPr lang="en-US" altLang="en-US" sz="2200">
                <a:latin typeface="Helvetica Neue" panose="02000503000000020004" pitchFamily="2" charset="0"/>
                <a:ea typeface="Helvetica Neue" panose="02000503000000020004" pitchFamily="2" charset="0"/>
                <a:cs typeface="Helvetica Neue" panose="02000503000000020004" pitchFamily="2" charset="0"/>
              </a:rPr>
              <a:t> wages all go up by 2%, there is no </a:t>
            </a:r>
            <a:r>
              <a:rPr lang="en-US" altLang="en-US" sz="2200" i="1">
                <a:latin typeface="Helvetica Neue" panose="02000503000000020004" pitchFamily="2" charset="0"/>
                <a:ea typeface="Helvetica Neue" panose="02000503000000020004" pitchFamily="2" charset="0"/>
                <a:cs typeface="Helvetica Neue" panose="02000503000000020004" pitchFamily="2" charset="0"/>
              </a:rPr>
              <a:t>real </a:t>
            </a:r>
            <a:r>
              <a:rPr lang="en-US" altLang="en-US" sz="2200">
                <a:latin typeface="Helvetica Neue" panose="02000503000000020004" pitchFamily="2" charset="0"/>
                <a:ea typeface="Helvetica Neue" panose="02000503000000020004" pitchFamily="2" charset="0"/>
                <a:cs typeface="Helvetica Neue" panose="02000503000000020004" pitchFamily="2" charset="0"/>
              </a:rPr>
              <a:t>change in purchasing power. People with money illusion think they are richer in this case.</a:t>
            </a:r>
          </a:p>
        </p:txBody>
      </p:sp>
      <p:cxnSp>
        <p:nvCxnSpPr>
          <p:cNvPr id="4" name="Straight Connector 3">
            <a:extLst>
              <a:ext uri="{FF2B5EF4-FFF2-40B4-BE49-F238E27FC236}">
                <a16:creationId xmlns:a16="http://schemas.microsoft.com/office/drawing/2014/main" id="{4B2C3D67-0166-2545-A1D6-9EA50774498E}"/>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1556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1FE1-2F74-0146-81E4-787436DF5636}"/>
              </a:ext>
            </a:extLst>
          </p:cNvPr>
          <p:cNvSpPr>
            <a:spLocks noGrp="1"/>
          </p:cNvSpPr>
          <p:nvPr>
            <p:ph type="title" idx="4294967295"/>
          </p:nvPr>
        </p:nvSpPr>
        <p:spPr>
          <a:xfrm>
            <a:off x="1185860" y="479886"/>
            <a:ext cx="9281160"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Assess current situation - Alice</a:t>
            </a:r>
          </a:p>
        </p:txBody>
      </p:sp>
      <p:graphicFrame>
        <p:nvGraphicFramePr>
          <p:cNvPr id="4" name="Table 3">
            <a:extLst>
              <a:ext uri="{FF2B5EF4-FFF2-40B4-BE49-F238E27FC236}">
                <a16:creationId xmlns:a16="http://schemas.microsoft.com/office/drawing/2014/main" id="{6F4F6B17-2115-624E-A3DD-3F95D7D86C36}"/>
              </a:ext>
            </a:extLst>
          </p:cNvPr>
          <p:cNvGraphicFramePr>
            <a:graphicFrameLocks noGrp="1"/>
          </p:cNvGraphicFramePr>
          <p:nvPr/>
        </p:nvGraphicFramePr>
        <p:xfrm>
          <a:off x="1092885" y="2153049"/>
          <a:ext cx="4653007" cy="1478280"/>
        </p:xfrm>
        <a:graphic>
          <a:graphicData uri="http://schemas.openxmlformats.org/drawingml/2006/table">
            <a:tbl>
              <a:tblPr firstRow="1" bandRow="1">
                <a:tableStyleId>{5C22544A-7EE6-4342-B048-85BDC9FD1C3A}</a:tableStyleId>
              </a:tblPr>
              <a:tblGrid>
                <a:gridCol w="1291967">
                  <a:extLst>
                    <a:ext uri="{9D8B030D-6E8A-4147-A177-3AD203B41FA5}">
                      <a16:colId xmlns:a16="http://schemas.microsoft.com/office/drawing/2014/main" val="3118783498"/>
                    </a:ext>
                  </a:extLst>
                </a:gridCol>
                <a:gridCol w="939116">
                  <a:extLst>
                    <a:ext uri="{9D8B030D-6E8A-4147-A177-3AD203B41FA5}">
                      <a16:colId xmlns:a16="http://schemas.microsoft.com/office/drawing/2014/main" val="675082637"/>
                    </a:ext>
                  </a:extLst>
                </a:gridCol>
                <a:gridCol w="1470454">
                  <a:extLst>
                    <a:ext uri="{9D8B030D-6E8A-4147-A177-3AD203B41FA5}">
                      <a16:colId xmlns:a16="http://schemas.microsoft.com/office/drawing/2014/main" val="1511484816"/>
                    </a:ext>
                  </a:extLst>
                </a:gridCol>
                <a:gridCol w="951470">
                  <a:extLst>
                    <a:ext uri="{9D8B030D-6E8A-4147-A177-3AD203B41FA5}">
                      <a16:colId xmlns:a16="http://schemas.microsoft.com/office/drawing/2014/main" val="3119242494"/>
                    </a:ext>
                  </a:extLst>
                </a:gridCol>
              </a:tblGrid>
              <a:tr h="370840">
                <a:tc gridSpan="2">
                  <a:txBody>
                    <a:bodyPr/>
                    <a:lstStyle/>
                    <a:p>
                      <a:r>
                        <a:rPr lang="en-US"/>
                        <a:t>Assets</a:t>
                      </a:r>
                    </a:p>
                  </a:txBody>
                  <a:tcPr/>
                </a:tc>
                <a:tc hMerge="1">
                  <a:txBody>
                    <a:bodyPr/>
                    <a:lstStyle/>
                    <a:p>
                      <a:endParaRPr lang="en-US"/>
                    </a:p>
                  </a:txBody>
                  <a:tcPr/>
                </a:tc>
                <a:tc gridSpan="2">
                  <a:txBody>
                    <a:bodyPr/>
                    <a:lstStyle/>
                    <a:p>
                      <a:r>
                        <a:rPr lang="en-US"/>
                        <a:t>Debts</a:t>
                      </a:r>
                    </a:p>
                  </a:txBody>
                  <a:tcPr/>
                </a:tc>
                <a:tc hMerge="1">
                  <a:txBody>
                    <a:bodyPr/>
                    <a:lstStyle/>
                    <a:p>
                      <a:endParaRPr lang="en-US"/>
                    </a:p>
                  </a:txBody>
                  <a:tcPr/>
                </a:tc>
                <a:extLst>
                  <a:ext uri="{0D108BD9-81ED-4DB2-BD59-A6C34878D82A}">
                    <a16:rowId xmlns:a16="http://schemas.microsoft.com/office/drawing/2014/main" val="2222379029"/>
                  </a:ext>
                </a:extLst>
              </a:tr>
              <a:tr h="370840">
                <a:tc>
                  <a:txBody>
                    <a:bodyPr/>
                    <a:lstStyle/>
                    <a:p>
                      <a:r>
                        <a:rPr lang="en-US"/>
                        <a:t>Car </a:t>
                      </a:r>
                    </a:p>
                  </a:txBody>
                  <a:tcPr/>
                </a:tc>
                <a:tc>
                  <a:txBody>
                    <a:bodyPr/>
                    <a:lstStyle/>
                    <a:p>
                      <a:r>
                        <a:rPr lang="en-US"/>
                        <a:t>$5,000</a:t>
                      </a:r>
                    </a:p>
                  </a:txBody>
                  <a:tcPr/>
                </a:tc>
                <a:tc>
                  <a:txBody>
                    <a:bodyPr/>
                    <a:lstStyle/>
                    <a:p>
                      <a:r>
                        <a:rPr lang="en-US"/>
                        <a:t>Car loan </a:t>
                      </a:r>
                    </a:p>
                  </a:txBody>
                  <a:tcPr/>
                </a:tc>
                <a:tc>
                  <a:txBody>
                    <a:bodyPr/>
                    <a:lstStyle/>
                    <a:p>
                      <a:r>
                        <a:rPr lang="en-US"/>
                        <a:t>$2,700</a:t>
                      </a:r>
                    </a:p>
                  </a:txBody>
                  <a:tcPr/>
                </a:tc>
                <a:extLst>
                  <a:ext uri="{0D108BD9-81ED-4DB2-BD59-A6C34878D82A}">
                    <a16:rowId xmlns:a16="http://schemas.microsoft.com/office/drawing/2014/main" val="3997612943"/>
                  </a:ext>
                </a:extLst>
              </a:tr>
              <a:tr h="370840">
                <a:tc>
                  <a:txBody>
                    <a:bodyPr/>
                    <a:lstStyle/>
                    <a:p>
                      <a:r>
                        <a:rPr lang="en-US"/>
                        <a:t>Savings </a:t>
                      </a:r>
                    </a:p>
                  </a:txBody>
                  <a:tcPr/>
                </a:tc>
                <a:tc>
                  <a:txBody>
                    <a:bodyPr/>
                    <a:lstStyle/>
                    <a:p>
                      <a:r>
                        <a:rPr lang="en-US"/>
                        <a:t>250</a:t>
                      </a:r>
                    </a:p>
                  </a:txBody>
                  <a:tcPr/>
                </a:tc>
                <a:tc>
                  <a:txBody>
                    <a:bodyPr/>
                    <a:lstStyle/>
                    <a:p>
                      <a:r>
                        <a:rPr lang="en-US"/>
                        <a:t>Student loan </a:t>
                      </a:r>
                    </a:p>
                  </a:txBody>
                  <a:tcPr/>
                </a:tc>
                <a:tc>
                  <a:txBody>
                    <a:bodyPr/>
                    <a:lstStyle/>
                    <a:p>
                      <a:r>
                        <a:rPr lang="en-US"/>
                        <a:t>53,000</a:t>
                      </a:r>
                    </a:p>
                  </a:txBody>
                  <a:tcPr/>
                </a:tc>
                <a:extLst>
                  <a:ext uri="{0D108BD9-81ED-4DB2-BD59-A6C34878D82A}">
                    <a16:rowId xmlns:a16="http://schemas.microsoft.com/office/drawing/2014/main" val="3607417262"/>
                  </a:ext>
                </a:extLst>
              </a:tr>
              <a:tr h="305533">
                <a:tc>
                  <a:txBody>
                    <a:bodyPr/>
                    <a:lstStyle/>
                    <a:p>
                      <a:r>
                        <a:rPr lang="en-US"/>
                        <a:t>Total </a:t>
                      </a:r>
                    </a:p>
                  </a:txBody>
                  <a:tcPr/>
                </a:tc>
                <a:tc>
                  <a:txBody>
                    <a:bodyPr/>
                    <a:lstStyle/>
                    <a:p>
                      <a:r>
                        <a:rPr lang="en-US"/>
                        <a:t>$5,250</a:t>
                      </a:r>
                    </a:p>
                  </a:txBody>
                  <a:tcPr/>
                </a:tc>
                <a:tc>
                  <a:txBody>
                    <a:bodyPr/>
                    <a:lstStyle/>
                    <a:p>
                      <a:r>
                        <a:rPr lang="en-US"/>
                        <a:t>Total </a:t>
                      </a:r>
                    </a:p>
                  </a:txBody>
                  <a:tcPr/>
                </a:tc>
                <a:tc>
                  <a:txBody>
                    <a:bodyPr/>
                    <a:lstStyle/>
                    <a:p>
                      <a:r>
                        <a:rPr lang="en-US"/>
                        <a:t>$55,700</a:t>
                      </a:r>
                    </a:p>
                  </a:txBody>
                  <a:tcPr/>
                </a:tc>
                <a:extLst>
                  <a:ext uri="{0D108BD9-81ED-4DB2-BD59-A6C34878D82A}">
                    <a16:rowId xmlns:a16="http://schemas.microsoft.com/office/drawing/2014/main" val="2631533558"/>
                  </a:ext>
                </a:extLst>
              </a:tr>
            </a:tbl>
          </a:graphicData>
        </a:graphic>
      </p:graphicFrame>
      <p:graphicFrame>
        <p:nvGraphicFramePr>
          <p:cNvPr id="5" name="Table 4">
            <a:extLst>
              <a:ext uri="{FF2B5EF4-FFF2-40B4-BE49-F238E27FC236}">
                <a16:creationId xmlns:a16="http://schemas.microsoft.com/office/drawing/2014/main" id="{84A9871E-C90B-BE41-A502-A974CC870831}"/>
              </a:ext>
            </a:extLst>
          </p:cNvPr>
          <p:cNvGraphicFramePr>
            <a:graphicFrameLocks noGrp="1"/>
          </p:cNvGraphicFramePr>
          <p:nvPr/>
        </p:nvGraphicFramePr>
        <p:xfrm>
          <a:off x="6801708" y="2147969"/>
          <a:ext cx="4134022" cy="2966720"/>
        </p:xfrm>
        <a:graphic>
          <a:graphicData uri="http://schemas.openxmlformats.org/drawingml/2006/table">
            <a:tbl>
              <a:tblPr firstRow="1" bandRow="1">
                <a:tableStyleId>{5C22544A-7EE6-4342-B048-85BDC9FD1C3A}</a:tableStyleId>
              </a:tblPr>
              <a:tblGrid>
                <a:gridCol w="2663568">
                  <a:extLst>
                    <a:ext uri="{9D8B030D-6E8A-4147-A177-3AD203B41FA5}">
                      <a16:colId xmlns:a16="http://schemas.microsoft.com/office/drawing/2014/main" val="127466882"/>
                    </a:ext>
                  </a:extLst>
                </a:gridCol>
                <a:gridCol w="1470454">
                  <a:extLst>
                    <a:ext uri="{9D8B030D-6E8A-4147-A177-3AD203B41FA5}">
                      <a16:colId xmlns:a16="http://schemas.microsoft.com/office/drawing/2014/main" val="818299972"/>
                    </a:ext>
                  </a:extLst>
                </a:gridCol>
              </a:tblGrid>
              <a:tr h="370840">
                <a:tc gridSpan="2">
                  <a:txBody>
                    <a:bodyPr/>
                    <a:lstStyle/>
                    <a:p>
                      <a:r>
                        <a:rPr lang="en-US"/>
                        <a:t>Income and Expenses</a:t>
                      </a:r>
                    </a:p>
                  </a:txBody>
                  <a:tcPr/>
                </a:tc>
                <a:tc hMerge="1">
                  <a:txBody>
                    <a:bodyPr/>
                    <a:lstStyle/>
                    <a:p>
                      <a:endParaRPr lang="en-US"/>
                    </a:p>
                  </a:txBody>
                  <a:tcPr/>
                </a:tc>
                <a:extLst>
                  <a:ext uri="{0D108BD9-81ED-4DB2-BD59-A6C34878D82A}">
                    <a16:rowId xmlns:a16="http://schemas.microsoft.com/office/drawing/2014/main" val="1454934850"/>
                  </a:ext>
                </a:extLst>
              </a:tr>
              <a:tr h="370840">
                <a:tc>
                  <a:txBody>
                    <a:bodyPr/>
                    <a:lstStyle/>
                    <a:p>
                      <a:r>
                        <a:rPr lang="en-US"/>
                        <a:t>After tax income</a:t>
                      </a:r>
                    </a:p>
                  </a:txBody>
                  <a:tcPr/>
                </a:tc>
                <a:tc>
                  <a:txBody>
                    <a:bodyPr/>
                    <a:lstStyle/>
                    <a:p>
                      <a:r>
                        <a:rPr lang="en-US"/>
                        <a:t>$35,720</a:t>
                      </a:r>
                    </a:p>
                  </a:txBody>
                  <a:tcPr/>
                </a:tc>
                <a:extLst>
                  <a:ext uri="{0D108BD9-81ED-4DB2-BD59-A6C34878D82A}">
                    <a16:rowId xmlns:a16="http://schemas.microsoft.com/office/drawing/2014/main" val="773917228"/>
                  </a:ext>
                </a:extLst>
              </a:tr>
              <a:tr h="370840">
                <a:tc>
                  <a:txBody>
                    <a:bodyPr/>
                    <a:lstStyle/>
                    <a:p>
                      <a:r>
                        <a:rPr lang="en-US"/>
                        <a:t>Rent</a:t>
                      </a:r>
                    </a:p>
                  </a:txBody>
                  <a:tcPr/>
                </a:tc>
                <a:tc>
                  <a:txBody>
                    <a:bodyPr/>
                    <a:lstStyle/>
                    <a:p>
                      <a:r>
                        <a:rPr lang="en-US"/>
                        <a:t>10,800</a:t>
                      </a:r>
                    </a:p>
                  </a:txBody>
                  <a:tcPr/>
                </a:tc>
                <a:extLst>
                  <a:ext uri="{0D108BD9-81ED-4DB2-BD59-A6C34878D82A}">
                    <a16:rowId xmlns:a16="http://schemas.microsoft.com/office/drawing/2014/main" val="3886236916"/>
                  </a:ext>
                </a:extLst>
              </a:tr>
              <a:tr h="370840">
                <a:tc>
                  <a:txBody>
                    <a:bodyPr/>
                    <a:lstStyle/>
                    <a:p>
                      <a:r>
                        <a:rPr lang="en-US"/>
                        <a:t>Living expenses</a:t>
                      </a:r>
                    </a:p>
                  </a:txBody>
                  <a:tcPr/>
                </a:tc>
                <a:tc>
                  <a:txBody>
                    <a:bodyPr/>
                    <a:lstStyle/>
                    <a:p>
                      <a:r>
                        <a:rPr lang="en-US"/>
                        <a:t>14,400</a:t>
                      </a:r>
                    </a:p>
                  </a:txBody>
                  <a:tcPr/>
                </a:tc>
                <a:extLst>
                  <a:ext uri="{0D108BD9-81ED-4DB2-BD59-A6C34878D82A}">
                    <a16:rowId xmlns:a16="http://schemas.microsoft.com/office/drawing/2014/main" val="3888583241"/>
                  </a:ext>
                </a:extLst>
              </a:tr>
              <a:tr h="370840">
                <a:tc>
                  <a:txBody>
                    <a:bodyPr/>
                    <a:lstStyle/>
                    <a:p>
                      <a:r>
                        <a:rPr lang="en-US"/>
                        <a:t>Remaining</a:t>
                      </a:r>
                    </a:p>
                  </a:txBody>
                  <a:tcPr/>
                </a:tc>
                <a:tc>
                  <a:txBody>
                    <a:bodyPr/>
                    <a:lstStyle/>
                    <a:p>
                      <a:r>
                        <a:rPr lang="en-US"/>
                        <a:t>10,520</a:t>
                      </a:r>
                    </a:p>
                  </a:txBody>
                  <a:tcPr/>
                </a:tc>
                <a:extLst>
                  <a:ext uri="{0D108BD9-81ED-4DB2-BD59-A6C34878D82A}">
                    <a16:rowId xmlns:a16="http://schemas.microsoft.com/office/drawing/2014/main" val="445994720"/>
                  </a:ext>
                </a:extLst>
              </a:tr>
              <a:tr h="370840">
                <a:tc>
                  <a:txBody>
                    <a:bodyPr/>
                    <a:lstStyle/>
                    <a:p>
                      <a:r>
                        <a:rPr lang="en-US"/>
                        <a:t>Student loan payments</a:t>
                      </a:r>
                    </a:p>
                  </a:txBody>
                  <a:tcPr/>
                </a:tc>
                <a:tc>
                  <a:txBody>
                    <a:bodyPr/>
                    <a:lstStyle/>
                    <a:p>
                      <a:r>
                        <a:rPr lang="en-US"/>
                        <a:t>7,720</a:t>
                      </a:r>
                    </a:p>
                  </a:txBody>
                  <a:tcPr/>
                </a:tc>
                <a:extLst>
                  <a:ext uri="{0D108BD9-81ED-4DB2-BD59-A6C34878D82A}">
                    <a16:rowId xmlns:a16="http://schemas.microsoft.com/office/drawing/2014/main" val="3814965533"/>
                  </a:ext>
                </a:extLst>
              </a:tr>
              <a:tr h="370840">
                <a:tc>
                  <a:txBody>
                    <a:bodyPr/>
                    <a:lstStyle/>
                    <a:p>
                      <a:r>
                        <a:rPr lang="en-US"/>
                        <a:t>Car loan payments</a:t>
                      </a:r>
                    </a:p>
                  </a:txBody>
                  <a:tcPr/>
                </a:tc>
                <a:tc>
                  <a:txBody>
                    <a:bodyPr/>
                    <a:lstStyle/>
                    <a:p>
                      <a:r>
                        <a:rPr lang="en-US"/>
                        <a:t>2,400</a:t>
                      </a:r>
                    </a:p>
                  </a:txBody>
                  <a:tcPr/>
                </a:tc>
                <a:extLst>
                  <a:ext uri="{0D108BD9-81ED-4DB2-BD59-A6C34878D82A}">
                    <a16:rowId xmlns:a16="http://schemas.microsoft.com/office/drawing/2014/main" val="3762359099"/>
                  </a:ext>
                </a:extLst>
              </a:tr>
              <a:tr h="370840">
                <a:tc>
                  <a:txBody>
                    <a:bodyPr/>
                    <a:lstStyle/>
                    <a:p>
                      <a:r>
                        <a:rPr lang="en-US"/>
                        <a:t>Remaining for savings</a:t>
                      </a:r>
                    </a:p>
                  </a:txBody>
                  <a:tcPr/>
                </a:tc>
                <a:tc>
                  <a:txBody>
                    <a:bodyPr/>
                    <a:lstStyle/>
                    <a:p>
                      <a:r>
                        <a:rPr lang="en-US"/>
                        <a:t>400</a:t>
                      </a:r>
                    </a:p>
                  </a:txBody>
                  <a:tcPr/>
                </a:tc>
                <a:extLst>
                  <a:ext uri="{0D108BD9-81ED-4DB2-BD59-A6C34878D82A}">
                    <a16:rowId xmlns:a16="http://schemas.microsoft.com/office/drawing/2014/main" val="1033603762"/>
                  </a:ext>
                </a:extLst>
              </a:tr>
            </a:tbl>
          </a:graphicData>
        </a:graphic>
      </p:graphicFrame>
    </p:spTree>
    <p:extLst>
      <p:ext uri="{BB962C8B-B14F-4D97-AF65-F5344CB8AC3E}">
        <p14:creationId xmlns:p14="http://schemas.microsoft.com/office/powerpoint/2010/main" val="11938973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64B7AB60-2545-4C42-9CAF-2EF1D8FBD199}"/>
              </a:ext>
            </a:extLst>
          </p:cNvPr>
          <p:cNvSpPr>
            <a:spLocks noGrp="1"/>
          </p:cNvSpPr>
          <p:nvPr>
            <p:ph type="title"/>
          </p:nvPr>
        </p:nvSpPr>
        <p:spPr>
          <a:xfrm>
            <a:off x="1066800" y="697231"/>
            <a:ext cx="8229600" cy="617219"/>
          </a:xfrm>
        </p:spPr>
        <p:txBody>
          <a:bodyPr>
            <a:normAutofit/>
          </a:bodyPr>
          <a:lstStyle/>
          <a:p>
            <a:r>
              <a:rPr lang="en-US" altLang="en-US" sz="3200">
                <a:latin typeface="Helvetica Neue" panose="02000503000000020004" pitchFamily="2" charset="0"/>
                <a:cs typeface="Arial" panose="020B0604020202020204" pitchFamily="34" charset="0"/>
              </a:rPr>
              <a:t>Costs of Inflation </a:t>
            </a:r>
          </a:p>
        </p:txBody>
      </p:sp>
      <p:sp>
        <p:nvSpPr>
          <p:cNvPr id="28675" name="Content Placeholder 2">
            <a:extLst>
              <a:ext uri="{FF2B5EF4-FFF2-40B4-BE49-F238E27FC236}">
                <a16:creationId xmlns:a16="http://schemas.microsoft.com/office/drawing/2014/main" id="{330AAFA3-49A0-874B-A802-8AAC8005BFE9}"/>
              </a:ext>
            </a:extLst>
          </p:cNvPr>
          <p:cNvSpPr>
            <a:spLocks noGrp="1"/>
          </p:cNvSpPr>
          <p:nvPr>
            <p:ph idx="1"/>
          </p:nvPr>
        </p:nvSpPr>
        <p:spPr>
          <a:xfrm>
            <a:off x="1066800" y="1587183"/>
            <a:ext cx="10058400" cy="4230687"/>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Nominal wage</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The wage in current dollars</a:t>
            </a:r>
          </a:p>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Real wage</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Nominal wage adjusted for inflation</a:t>
            </a:r>
          </a:p>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Another money illusion example:</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Suppose nominal wages increase by 3% and prices go up by 5%.</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Money illusion may cause you to think of yourself as wealthier, but your real wages have actually decreased!</a:t>
            </a:r>
          </a:p>
          <a:p>
            <a:pPr eaLnBrk="1" hangingPunct="1"/>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a:p>
            <a:pPr eaLnBrk="1" hangingPunct="1"/>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a:p>
            <a:pPr eaLnBrk="1" hangingPunct="1"/>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3F5AFE56-8205-EA44-AC5B-FF4EA0EFCCA5}"/>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71541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DF93D081-3CDC-0B4C-BA32-88C27E170EDE}"/>
              </a:ext>
            </a:extLst>
          </p:cNvPr>
          <p:cNvSpPr>
            <a:spLocks noGrp="1"/>
          </p:cNvSpPr>
          <p:nvPr>
            <p:ph type="title"/>
          </p:nvPr>
        </p:nvSpPr>
        <p:spPr>
          <a:xfrm>
            <a:off x="1066800" y="575789"/>
            <a:ext cx="8229600" cy="754379"/>
          </a:xfrm>
        </p:spPr>
        <p:txBody>
          <a:bodyPr>
            <a:normAutofit/>
          </a:bodyPr>
          <a:lstStyle/>
          <a:p>
            <a:r>
              <a:rPr lang="en-US" altLang="en-US" sz="3200">
                <a:latin typeface="Helvetica Neue" panose="02000503000000020004" pitchFamily="2" charset="0"/>
                <a:cs typeface="Arial" panose="020B0604020202020204" pitchFamily="34" charset="0"/>
              </a:rPr>
              <a:t>Costs of Inflation </a:t>
            </a:r>
          </a:p>
        </p:txBody>
      </p:sp>
      <p:sp>
        <p:nvSpPr>
          <p:cNvPr id="29699" name="Content Placeholder 2">
            <a:extLst>
              <a:ext uri="{FF2B5EF4-FFF2-40B4-BE49-F238E27FC236}">
                <a16:creationId xmlns:a16="http://schemas.microsoft.com/office/drawing/2014/main" id="{045B57CE-CB7B-7C49-9519-0F4E691DD509}"/>
              </a:ext>
            </a:extLst>
          </p:cNvPr>
          <p:cNvSpPr>
            <a:spLocks noGrp="1"/>
          </p:cNvSpPr>
          <p:nvPr>
            <p:ph idx="1"/>
          </p:nvPr>
        </p:nvSpPr>
        <p:spPr>
          <a:xfrm>
            <a:off x="1066800" y="1644333"/>
            <a:ext cx="10058400" cy="4895850"/>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Menu costs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The costs of changing prices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Example: A restaurant will have to print new menus for price changes</a:t>
            </a:r>
          </a:p>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Uncertainty about future price levels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Wage and other input contracts often have long-term commitments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Uncertainty about prices may make borrowing riskier</a:t>
            </a:r>
          </a:p>
        </p:txBody>
      </p:sp>
      <p:cxnSp>
        <p:nvCxnSpPr>
          <p:cNvPr id="4" name="Straight Connector 3">
            <a:extLst>
              <a:ext uri="{FF2B5EF4-FFF2-40B4-BE49-F238E27FC236}">
                <a16:creationId xmlns:a16="http://schemas.microsoft.com/office/drawing/2014/main" id="{BDDE6892-D188-6542-9B9A-3F9854CC08CF}"/>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973950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418C075A-3B90-6F4B-8D4A-885FBF2946DF}"/>
              </a:ext>
            </a:extLst>
          </p:cNvPr>
          <p:cNvSpPr>
            <a:spLocks noGrp="1"/>
          </p:cNvSpPr>
          <p:nvPr>
            <p:ph type="title"/>
          </p:nvPr>
        </p:nvSpPr>
        <p:spPr>
          <a:xfrm>
            <a:off x="1066800" y="617221"/>
            <a:ext cx="8229600" cy="674369"/>
          </a:xfrm>
        </p:spPr>
        <p:txBody>
          <a:bodyPr>
            <a:normAutofit/>
          </a:bodyPr>
          <a:lstStyle/>
          <a:p>
            <a:r>
              <a:rPr lang="en-US" altLang="en-US" sz="3200">
                <a:latin typeface="Helvetica Neue" panose="02000503000000020004" pitchFamily="2" charset="0"/>
                <a:cs typeface="Arial" panose="020B0604020202020204" pitchFamily="34" charset="0"/>
              </a:rPr>
              <a:t>Costs of Inflation </a:t>
            </a:r>
          </a:p>
        </p:txBody>
      </p:sp>
      <p:sp>
        <p:nvSpPr>
          <p:cNvPr id="31747" name="Content Placeholder 2">
            <a:extLst>
              <a:ext uri="{FF2B5EF4-FFF2-40B4-BE49-F238E27FC236}">
                <a16:creationId xmlns:a16="http://schemas.microsoft.com/office/drawing/2014/main" id="{E90DD635-31B8-E54A-93C7-231CAF2181C3}"/>
              </a:ext>
            </a:extLst>
          </p:cNvPr>
          <p:cNvSpPr>
            <a:spLocks noGrp="1"/>
          </p:cNvSpPr>
          <p:nvPr>
            <p:ph idx="1"/>
          </p:nvPr>
        </p:nvSpPr>
        <p:spPr>
          <a:xfrm>
            <a:off x="1066800" y="1621474"/>
            <a:ext cx="10058400" cy="5000625"/>
          </a:xfrm>
        </p:spPr>
        <p:txBody>
          <a:bodyPr/>
          <a:lstStyle/>
          <a:p>
            <a:pPr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Wealth redistribution</a:t>
            </a:r>
          </a:p>
          <a:p>
            <a:pPr lvl="1"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between borrowers and lenders</a:t>
            </a:r>
          </a:p>
          <a:p>
            <a:pPr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Example:</a:t>
            </a:r>
          </a:p>
          <a:p>
            <a:pPr lvl="1"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Suppose you borrow $50,000 and expect to pay back $60,000 in five years</a:t>
            </a:r>
          </a:p>
          <a:p>
            <a:pPr lvl="1"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If </a:t>
            </a:r>
            <a:r>
              <a:rPr lang="en-US" altLang="en-US" i="1">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unexpected inflation </a:t>
            </a: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occurs</a:t>
            </a:r>
          </a:p>
          <a:p>
            <a:pPr lvl="2"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You are better off, bank is worse off</a:t>
            </a:r>
          </a:p>
          <a:p>
            <a:pPr lvl="1"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If the </a:t>
            </a:r>
            <a:r>
              <a:rPr lang="en-US" altLang="en-US" i="1">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inflation was expected</a:t>
            </a:r>
          </a:p>
          <a:p>
            <a:pPr lvl="2"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The bank would have required more in return for the loan  (i.e., you</a:t>
            </a:r>
            <a:r>
              <a:rPr lang="ja-JP" altLang="en-US">
                <a:solidFill>
                  <a:schemeClr val="tx1">
                    <a:lumMod val="95000"/>
                    <a:lumOff val="5000"/>
                  </a:schemeClr>
                </a:solidFill>
                <a:latin typeface="Helvetica Neue" panose="02000503000000020004" pitchFamily="2" charset="0"/>
                <a:cs typeface="Helvetica Neue" panose="02000503000000020004" pitchFamily="2" charset="0"/>
              </a:rPr>
              <a:t>’</a:t>
            </a:r>
            <a:r>
              <a:rPr lang="en-US" altLang="ja-JP">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d have to repay $75,000 in five years)</a:t>
            </a:r>
            <a:endParaRPr lang="en-US" altLang="en-US" u="sng">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If </a:t>
            </a:r>
            <a:r>
              <a:rPr lang="en-US" altLang="en-US" i="1">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unexpected deflation </a:t>
            </a: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occurs</a:t>
            </a:r>
          </a:p>
          <a:p>
            <a:pPr lvl="2" eaLnBrk="1" hangingPunct="1">
              <a:defRPr/>
            </a:pPr>
            <a:r>
              <a:rPr lang="en-US" altLang="en-US">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rPr>
              <a:t>You are worse off, bank is better off</a:t>
            </a:r>
            <a:endParaRPr lang="en-US" altLang="en-US" u="sng">
              <a:solidFill>
                <a:schemeClr val="tx1">
                  <a:lumMod val="95000"/>
                  <a:lumOff val="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2" eaLnBrk="1" hangingPunct="1">
              <a:defRPr/>
            </a:pPr>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Connector 3">
            <a:extLst>
              <a:ext uri="{FF2B5EF4-FFF2-40B4-BE49-F238E27FC236}">
                <a16:creationId xmlns:a16="http://schemas.microsoft.com/office/drawing/2014/main" id="{67675896-593A-DD46-A867-BF4DC02F04E1}"/>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03631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93C36ECA-A5A4-6B47-B35A-7AB858FCB9B1}"/>
              </a:ext>
            </a:extLst>
          </p:cNvPr>
          <p:cNvSpPr>
            <a:spLocks noGrp="1"/>
          </p:cNvSpPr>
          <p:nvPr>
            <p:ph type="title"/>
          </p:nvPr>
        </p:nvSpPr>
        <p:spPr>
          <a:xfrm>
            <a:off x="1108398" y="679311"/>
            <a:ext cx="8229600" cy="586552"/>
          </a:xfrm>
        </p:spPr>
        <p:txBody>
          <a:bodyPr>
            <a:normAutofit/>
          </a:bodyPr>
          <a:lstStyle/>
          <a:p>
            <a:r>
              <a:rPr lang="en-US" altLang="en-US" sz="3200">
                <a:latin typeface="Helvetica Neue" panose="02000503000000020004" pitchFamily="2" charset="0"/>
                <a:cs typeface="Arial" panose="020B0604020202020204" pitchFamily="34" charset="0"/>
              </a:rPr>
              <a:t>Costs of Inflation </a:t>
            </a:r>
          </a:p>
        </p:txBody>
      </p:sp>
      <p:sp>
        <p:nvSpPr>
          <p:cNvPr id="44034" name="Content Placeholder 2">
            <a:extLst>
              <a:ext uri="{FF2B5EF4-FFF2-40B4-BE49-F238E27FC236}">
                <a16:creationId xmlns:a16="http://schemas.microsoft.com/office/drawing/2014/main" id="{EDF189B5-50A3-BA40-AC00-423BEE030B5B}"/>
              </a:ext>
            </a:extLst>
          </p:cNvPr>
          <p:cNvSpPr>
            <a:spLocks noGrp="1"/>
          </p:cNvSpPr>
          <p:nvPr>
            <p:ph idx="1"/>
          </p:nvPr>
        </p:nvSpPr>
        <p:spPr>
          <a:xfrm>
            <a:off x="1304983" y="1545072"/>
            <a:ext cx="8686800" cy="4322127"/>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Price confusion</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Are price changes a result of demand shifts or inflation?</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Implications are very different!</a:t>
            </a:r>
          </a:p>
        </p:txBody>
      </p:sp>
      <p:sp>
        <p:nvSpPr>
          <p:cNvPr id="44035" name="Rectangle 16">
            <a:extLst>
              <a:ext uri="{FF2B5EF4-FFF2-40B4-BE49-F238E27FC236}">
                <a16:creationId xmlns:a16="http://schemas.microsoft.com/office/drawing/2014/main" id="{EE0DB54F-EE61-ED4B-83DB-0694B698AEA3}"/>
              </a:ext>
            </a:extLst>
          </p:cNvPr>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eaLnBrk="1" hangingPunct="1">
              <a:spcBef>
                <a:spcPct val="0"/>
              </a:spcBef>
              <a:buFontTx/>
              <a:buNone/>
            </a:pPr>
            <a:endParaRPr lang="en-US" altLang="en-US" sz="1800">
              <a:solidFill>
                <a:srgbClr val="000000"/>
              </a:solidFill>
            </a:endParaRPr>
          </a:p>
        </p:txBody>
      </p:sp>
      <p:grpSp>
        <p:nvGrpSpPr>
          <p:cNvPr id="44036" name="Group 4">
            <a:extLst>
              <a:ext uri="{FF2B5EF4-FFF2-40B4-BE49-F238E27FC236}">
                <a16:creationId xmlns:a16="http://schemas.microsoft.com/office/drawing/2014/main" id="{3AF5B6C7-5DD6-2541-B88A-E9B82189E357}"/>
              </a:ext>
            </a:extLst>
          </p:cNvPr>
          <p:cNvGrpSpPr>
            <a:grpSpLocks noChangeAspect="1"/>
          </p:cNvGrpSpPr>
          <p:nvPr/>
        </p:nvGrpSpPr>
        <p:grpSpPr bwMode="auto">
          <a:xfrm>
            <a:off x="2066925" y="2782888"/>
            <a:ext cx="8058150" cy="3048000"/>
            <a:chOff x="4030" y="2284"/>
            <a:chExt cx="9431" cy="4820"/>
          </a:xfrm>
        </p:grpSpPr>
        <p:sp>
          <p:nvSpPr>
            <p:cNvPr id="44037" name="AutoShape 15">
              <a:extLst>
                <a:ext uri="{FF2B5EF4-FFF2-40B4-BE49-F238E27FC236}">
                  <a16:creationId xmlns:a16="http://schemas.microsoft.com/office/drawing/2014/main" id="{E3A9CC06-02D7-FA4A-B214-8545234E4F2E}"/>
                </a:ext>
              </a:extLst>
            </p:cNvPr>
            <p:cNvSpPr>
              <a:spLocks noChangeAspect="1" noChangeArrowheads="1" noTextEdit="1"/>
            </p:cNvSpPr>
            <p:nvPr/>
          </p:nvSpPr>
          <p:spPr bwMode="auto">
            <a:xfrm>
              <a:off x="4357" y="2284"/>
              <a:ext cx="9104" cy="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038" name="Text Box 14">
              <a:extLst>
                <a:ext uri="{FF2B5EF4-FFF2-40B4-BE49-F238E27FC236}">
                  <a16:creationId xmlns:a16="http://schemas.microsoft.com/office/drawing/2014/main" id="{5591BB10-CDE8-5B49-91ED-1F3F7C517AFC}"/>
                </a:ext>
              </a:extLst>
            </p:cNvPr>
            <p:cNvSpPr txBox="1">
              <a:spLocks noChangeArrowheads="1"/>
            </p:cNvSpPr>
            <p:nvPr/>
          </p:nvSpPr>
          <p:spPr bwMode="auto">
            <a:xfrm>
              <a:off x="4030" y="4677"/>
              <a:ext cx="1266" cy="961"/>
            </a:xfrm>
            <a:prstGeom prst="rect">
              <a:avLst/>
            </a:prstGeom>
            <a:solidFill>
              <a:srgbClr val="FFFFFF"/>
            </a:solidFill>
            <a:ln w="9525">
              <a:solidFill>
                <a:srgbClr val="000000"/>
              </a:solidFill>
              <a:miter lim="800000"/>
              <a:headEnd/>
              <a:tailEnd/>
            </a:ln>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000000"/>
                  </a:solidFill>
                  <a:latin typeface="Arial" panose="020B0604020202020204" pitchFamily="34" charset="0"/>
                </a:rPr>
                <a:t>Price</a:t>
              </a:r>
            </a:p>
            <a:p>
              <a:pPr algn="ctr">
                <a:spcBef>
                  <a:spcPct val="0"/>
                </a:spcBef>
                <a:buFontTx/>
                <a:buNone/>
              </a:pPr>
              <a:r>
                <a:rPr lang="en-US" altLang="en-US" sz="1800">
                  <a:solidFill>
                    <a:srgbClr val="000000"/>
                  </a:solidFill>
                  <a:latin typeface="Arial" panose="020B0604020202020204" pitchFamily="34" charset="0"/>
                </a:rPr>
                <a:t>Increase</a:t>
              </a:r>
            </a:p>
          </p:txBody>
        </p:sp>
        <p:sp>
          <p:nvSpPr>
            <p:cNvPr id="44039" name="Text Box 13">
              <a:extLst>
                <a:ext uri="{FF2B5EF4-FFF2-40B4-BE49-F238E27FC236}">
                  <a16:creationId xmlns:a16="http://schemas.microsoft.com/office/drawing/2014/main" id="{44F5ABB3-9223-774D-8480-F5B7A01FBD49}"/>
                </a:ext>
              </a:extLst>
            </p:cNvPr>
            <p:cNvSpPr txBox="1">
              <a:spLocks noChangeArrowheads="1"/>
            </p:cNvSpPr>
            <p:nvPr/>
          </p:nvSpPr>
          <p:spPr bwMode="auto">
            <a:xfrm>
              <a:off x="7724" y="5413"/>
              <a:ext cx="3038" cy="1136"/>
            </a:xfrm>
            <a:prstGeom prst="rect">
              <a:avLst/>
            </a:prstGeom>
            <a:solidFill>
              <a:srgbClr val="FFFFFF"/>
            </a:solidFill>
            <a:ln w="15875">
              <a:solidFill>
                <a:srgbClr val="C0504D"/>
              </a:solidFill>
              <a:miter lim="800000"/>
              <a:headEnd/>
              <a:tailEnd/>
            </a:ln>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C0504D"/>
                  </a:solidFill>
                  <a:latin typeface="Arial" panose="020B0604020202020204" pitchFamily="34" charset="0"/>
                </a:rPr>
                <a:t>No</a:t>
              </a:r>
              <a:r>
                <a:rPr lang="en-US" altLang="ja-JP" sz="1800">
                  <a:solidFill>
                    <a:srgbClr val="C0504D"/>
                  </a:solidFill>
                  <a:latin typeface="Arial" panose="020B0604020202020204" pitchFamily="34" charset="0"/>
                </a:rPr>
                <a:t> Change in Output</a:t>
              </a:r>
              <a:endParaRPr lang="en-US" altLang="ja-JP" sz="1800">
                <a:solidFill>
                  <a:srgbClr val="000000"/>
                </a:solidFill>
                <a:latin typeface="Arial" panose="020B0604020202020204" pitchFamily="34" charset="0"/>
              </a:endParaRPr>
            </a:p>
            <a:p>
              <a:pPr algn="ctr">
                <a:spcBef>
                  <a:spcPct val="0"/>
                </a:spcBef>
                <a:buFontTx/>
                <a:buNone/>
              </a:pPr>
              <a:r>
                <a:rPr lang="en-US" altLang="en-US" sz="1800">
                  <a:solidFill>
                    <a:srgbClr val="C0504D"/>
                  </a:solidFill>
                  <a:latin typeface="Arial" panose="020B0604020202020204" pitchFamily="34" charset="0"/>
                </a:rPr>
                <a:t>All prices affected</a:t>
              </a:r>
              <a:endParaRPr lang="en-US" altLang="en-US" sz="1800">
                <a:solidFill>
                  <a:srgbClr val="000000"/>
                </a:solidFill>
                <a:latin typeface="Arial" panose="020B0604020202020204" pitchFamily="34" charset="0"/>
              </a:endParaRPr>
            </a:p>
          </p:txBody>
        </p:sp>
        <p:sp>
          <p:nvSpPr>
            <p:cNvPr id="44040" name="Text Box 12">
              <a:extLst>
                <a:ext uri="{FF2B5EF4-FFF2-40B4-BE49-F238E27FC236}">
                  <a16:creationId xmlns:a16="http://schemas.microsoft.com/office/drawing/2014/main" id="{B41036DE-4377-DD4A-BA96-AE5D97F30788}"/>
                </a:ext>
              </a:extLst>
            </p:cNvPr>
            <p:cNvSpPr txBox="1">
              <a:spLocks noChangeArrowheads="1"/>
            </p:cNvSpPr>
            <p:nvPr/>
          </p:nvSpPr>
          <p:spPr bwMode="auto">
            <a:xfrm>
              <a:off x="7724" y="3348"/>
              <a:ext cx="3039" cy="1508"/>
            </a:xfrm>
            <a:prstGeom prst="rect">
              <a:avLst/>
            </a:prstGeom>
            <a:solidFill>
              <a:srgbClr val="FFFFFF"/>
            </a:solidFill>
            <a:ln w="15875">
              <a:solidFill>
                <a:srgbClr val="4F81BD"/>
              </a:solidFill>
              <a:miter lim="800000"/>
              <a:headEnd/>
              <a:tailEnd/>
            </a:ln>
          </p:spPr>
          <p:txBody>
            <a:bodyPr lIns="0" tIns="0" rIns="0" bIns="0"/>
            <a:lstStyle>
              <a:lvl1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r>
                <a:rPr lang="en-US" altLang="en-US" sz="1800">
                  <a:solidFill>
                    <a:srgbClr val="4F81BD"/>
                  </a:solidFill>
                  <a:latin typeface="Arial" panose="020B0604020202020204" pitchFamily="34" charset="0"/>
                </a:rPr>
                <a:t>Buy New Resources</a:t>
              </a:r>
              <a:endParaRPr lang="en-US" altLang="en-US" sz="1800">
                <a:solidFill>
                  <a:srgbClr val="000000"/>
                </a:solidFill>
                <a:latin typeface="Arial" panose="020B0604020202020204" pitchFamily="34" charset="0"/>
              </a:endParaRPr>
            </a:p>
            <a:p>
              <a:pPr>
                <a:spcBef>
                  <a:spcPct val="0"/>
                </a:spcBef>
                <a:buFontTx/>
                <a:buNone/>
              </a:pPr>
              <a:r>
                <a:rPr lang="en-US" altLang="en-US" sz="1800">
                  <a:solidFill>
                    <a:srgbClr val="4F81BD"/>
                  </a:solidFill>
                  <a:latin typeface="Arial" panose="020B0604020202020204" pitchFamily="34" charset="0"/>
                </a:rPr>
                <a:t>Build Factories</a:t>
              </a:r>
              <a:endParaRPr lang="en-US" altLang="en-US" sz="1800">
                <a:solidFill>
                  <a:srgbClr val="000000"/>
                </a:solidFill>
                <a:latin typeface="Arial" panose="020B0604020202020204" pitchFamily="34" charset="0"/>
              </a:endParaRPr>
            </a:p>
            <a:p>
              <a:pPr>
                <a:spcBef>
                  <a:spcPct val="0"/>
                </a:spcBef>
                <a:buFontTx/>
                <a:buNone/>
              </a:pPr>
              <a:r>
                <a:rPr lang="en-US" altLang="en-US" sz="1800">
                  <a:solidFill>
                    <a:srgbClr val="4F81BD"/>
                  </a:solidFill>
                  <a:latin typeface="Arial" panose="020B0604020202020204" pitchFamily="34" charset="0"/>
                </a:rPr>
                <a:t>Hire Workers</a:t>
              </a:r>
              <a:endParaRPr lang="en-US" altLang="en-US" sz="1800">
                <a:solidFill>
                  <a:srgbClr val="000000"/>
                </a:solidFill>
                <a:latin typeface="Arial" panose="020B0604020202020204" pitchFamily="34" charset="0"/>
              </a:endParaRPr>
            </a:p>
          </p:txBody>
        </p:sp>
        <p:sp>
          <p:nvSpPr>
            <p:cNvPr id="44041" name="Line 11">
              <a:extLst>
                <a:ext uri="{FF2B5EF4-FFF2-40B4-BE49-F238E27FC236}">
                  <a16:creationId xmlns:a16="http://schemas.microsoft.com/office/drawing/2014/main" id="{80CA6A24-8D9B-8642-B9D7-B1EEB9AD8447}"/>
                </a:ext>
              </a:extLst>
            </p:cNvPr>
            <p:cNvSpPr>
              <a:spLocks noChangeShapeType="1"/>
            </p:cNvSpPr>
            <p:nvPr/>
          </p:nvSpPr>
          <p:spPr bwMode="auto">
            <a:xfrm flipV="1">
              <a:off x="5435" y="4299"/>
              <a:ext cx="2151" cy="557"/>
            </a:xfrm>
            <a:prstGeom prst="line">
              <a:avLst/>
            </a:prstGeom>
            <a:noFill/>
            <a:ln w="25400">
              <a:solidFill>
                <a:srgbClr val="4F81BD"/>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4042" name="Line 10">
              <a:extLst>
                <a:ext uri="{FF2B5EF4-FFF2-40B4-BE49-F238E27FC236}">
                  <a16:creationId xmlns:a16="http://schemas.microsoft.com/office/drawing/2014/main" id="{A39D514C-2376-7041-BFFA-F537798B5DA3}"/>
                </a:ext>
              </a:extLst>
            </p:cNvPr>
            <p:cNvSpPr>
              <a:spLocks noChangeShapeType="1"/>
            </p:cNvSpPr>
            <p:nvPr/>
          </p:nvSpPr>
          <p:spPr bwMode="auto">
            <a:xfrm>
              <a:off x="10762" y="4117"/>
              <a:ext cx="969" cy="1"/>
            </a:xfrm>
            <a:prstGeom prst="line">
              <a:avLst/>
            </a:prstGeom>
            <a:noFill/>
            <a:ln w="25400">
              <a:solidFill>
                <a:srgbClr val="4F81BD"/>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4043" name="Line 9">
              <a:extLst>
                <a:ext uri="{FF2B5EF4-FFF2-40B4-BE49-F238E27FC236}">
                  <a16:creationId xmlns:a16="http://schemas.microsoft.com/office/drawing/2014/main" id="{AF611985-066D-B14A-9C80-EA0DB9F17AB2}"/>
                </a:ext>
              </a:extLst>
            </p:cNvPr>
            <p:cNvSpPr>
              <a:spLocks noChangeShapeType="1"/>
            </p:cNvSpPr>
            <p:nvPr/>
          </p:nvSpPr>
          <p:spPr bwMode="auto">
            <a:xfrm>
              <a:off x="5435" y="5414"/>
              <a:ext cx="2151" cy="719"/>
            </a:xfrm>
            <a:prstGeom prst="line">
              <a:avLst/>
            </a:prstGeom>
            <a:noFill/>
            <a:ln w="25400">
              <a:solidFill>
                <a:srgbClr val="C0504D"/>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4044" name="Text Box 7">
              <a:extLst>
                <a:ext uri="{FF2B5EF4-FFF2-40B4-BE49-F238E27FC236}">
                  <a16:creationId xmlns:a16="http://schemas.microsoft.com/office/drawing/2014/main" id="{C05CA180-6FDD-1140-9144-36E2FB412DBB}"/>
                </a:ext>
              </a:extLst>
            </p:cNvPr>
            <p:cNvSpPr txBox="1">
              <a:spLocks noChangeArrowheads="1"/>
            </p:cNvSpPr>
            <p:nvPr/>
          </p:nvSpPr>
          <p:spPr bwMode="auto">
            <a:xfrm>
              <a:off x="11775" y="3563"/>
              <a:ext cx="1530" cy="1064"/>
            </a:xfrm>
            <a:prstGeom prst="rect">
              <a:avLst/>
            </a:prstGeom>
            <a:solidFill>
              <a:srgbClr val="FFFFFF"/>
            </a:solidFill>
            <a:ln w="15875">
              <a:solidFill>
                <a:srgbClr val="4F81BD"/>
              </a:solidFill>
              <a:miter lim="800000"/>
              <a:headEnd/>
              <a:tailEnd/>
            </a:ln>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4F81BD"/>
                  </a:solidFill>
                  <a:latin typeface="Arial" panose="020B0604020202020204" pitchFamily="34" charset="0"/>
                </a:rPr>
                <a:t>Increase Output</a:t>
              </a:r>
              <a:endParaRPr lang="en-US" altLang="en-US" sz="1800">
                <a:solidFill>
                  <a:srgbClr val="000000"/>
                </a:solidFill>
                <a:latin typeface="Arial" panose="020B0604020202020204" pitchFamily="34" charset="0"/>
              </a:endParaRPr>
            </a:p>
          </p:txBody>
        </p:sp>
        <p:sp>
          <p:nvSpPr>
            <p:cNvPr id="44045" name="Text Box 6">
              <a:extLst>
                <a:ext uri="{FF2B5EF4-FFF2-40B4-BE49-F238E27FC236}">
                  <a16:creationId xmlns:a16="http://schemas.microsoft.com/office/drawing/2014/main" id="{FA245100-55C5-854B-94F7-D05805A32DF3}"/>
                </a:ext>
              </a:extLst>
            </p:cNvPr>
            <p:cNvSpPr txBox="1">
              <a:spLocks noChangeArrowheads="1"/>
            </p:cNvSpPr>
            <p:nvPr/>
          </p:nvSpPr>
          <p:spPr bwMode="auto">
            <a:xfrm>
              <a:off x="5472" y="3469"/>
              <a:ext cx="1701" cy="92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r>
                <a:rPr lang="en-US" altLang="en-US" sz="1800">
                  <a:solidFill>
                    <a:srgbClr val="4F81BD"/>
                  </a:solidFill>
                  <a:latin typeface="Arial" panose="020B0604020202020204" pitchFamily="34" charset="0"/>
                </a:rPr>
                <a:t>Increase in Demand?</a:t>
              </a:r>
              <a:endParaRPr lang="en-US" altLang="en-US" sz="1800">
                <a:solidFill>
                  <a:srgbClr val="000000"/>
                </a:solidFill>
                <a:latin typeface="Arial" panose="020B0604020202020204" pitchFamily="34" charset="0"/>
              </a:endParaRPr>
            </a:p>
          </p:txBody>
        </p:sp>
        <p:sp>
          <p:nvSpPr>
            <p:cNvPr id="44046" name="Text Box 5">
              <a:extLst>
                <a:ext uri="{FF2B5EF4-FFF2-40B4-BE49-F238E27FC236}">
                  <a16:creationId xmlns:a16="http://schemas.microsoft.com/office/drawing/2014/main" id="{D8F2FC10-B73A-9744-A8B1-085F85E53C25}"/>
                </a:ext>
              </a:extLst>
            </p:cNvPr>
            <p:cNvSpPr txBox="1">
              <a:spLocks noChangeArrowheads="1"/>
            </p:cNvSpPr>
            <p:nvPr/>
          </p:nvSpPr>
          <p:spPr bwMode="auto">
            <a:xfrm>
              <a:off x="5472" y="5942"/>
              <a:ext cx="1329" cy="451"/>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r>
                <a:rPr lang="en-US" altLang="en-US" sz="1800">
                  <a:solidFill>
                    <a:srgbClr val="C0504D"/>
                  </a:solidFill>
                  <a:latin typeface="Arial" panose="020B0604020202020204" pitchFamily="34" charset="0"/>
                </a:rPr>
                <a:t>Inflation?</a:t>
              </a:r>
              <a:endParaRPr lang="en-US" altLang="en-US" sz="1800">
                <a:solidFill>
                  <a:srgbClr val="000000"/>
                </a:solidFill>
                <a:latin typeface="Arial" panose="020B0604020202020204" pitchFamily="34" charset="0"/>
              </a:endParaRPr>
            </a:p>
          </p:txBody>
        </p:sp>
      </p:grpSp>
      <p:cxnSp>
        <p:nvCxnSpPr>
          <p:cNvPr id="16" name="Straight Connector 15">
            <a:extLst>
              <a:ext uri="{FF2B5EF4-FFF2-40B4-BE49-F238E27FC236}">
                <a16:creationId xmlns:a16="http://schemas.microsoft.com/office/drawing/2014/main" id="{6C4296AB-FF4F-9B4B-88D0-B0CAD0831274}"/>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74559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E474DB3C-70EA-B84E-8211-7DF06DB71AC5}"/>
              </a:ext>
            </a:extLst>
          </p:cNvPr>
          <p:cNvSpPr>
            <a:spLocks noGrp="1"/>
          </p:cNvSpPr>
          <p:nvPr>
            <p:ph type="title"/>
          </p:nvPr>
        </p:nvSpPr>
        <p:spPr>
          <a:xfrm>
            <a:off x="1066800" y="696119"/>
            <a:ext cx="8229600" cy="595471"/>
          </a:xfrm>
        </p:spPr>
        <p:txBody>
          <a:bodyPr>
            <a:normAutofit/>
          </a:bodyPr>
          <a:lstStyle/>
          <a:p>
            <a:r>
              <a:rPr lang="en-US" altLang="en-US" sz="3200">
                <a:latin typeface="Helvetica Neue" panose="02000503000000020004" pitchFamily="2" charset="0"/>
                <a:cs typeface="Arial" panose="020B0604020202020204" pitchFamily="34" charset="0"/>
              </a:rPr>
              <a:t>Costs of Inflation </a:t>
            </a:r>
          </a:p>
        </p:txBody>
      </p:sp>
      <p:sp>
        <p:nvSpPr>
          <p:cNvPr id="33795" name="Content Placeholder 2">
            <a:extLst>
              <a:ext uri="{FF2B5EF4-FFF2-40B4-BE49-F238E27FC236}">
                <a16:creationId xmlns:a16="http://schemas.microsoft.com/office/drawing/2014/main" id="{161522E2-4A09-854A-809B-14F195E439D8}"/>
              </a:ext>
            </a:extLst>
          </p:cNvPr>
          <p:cNvSpPr>
            <a:spLocks noGrp="1"/>
          </p:cNvSpPr>
          <p:nvPr>
            <p:ph idx="1"/>
          </p:nvPr>
        </p:nvSpPr>
        <p:spPr>
          <a:xfrm>
            <a:off x="1066800" y="1770065"/>
            <a:ext cx="8229600" cy="3053396"/>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Tax distortions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Capital gains taxes are taxes on the gains realized by selling an asset for more than its purchase price</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Problem: often, the price rises due to inflation rather than an increase in the value of the good</a:t>
            </a:r>
          </a:p>
        </p:txBody>
      </p:sp>
      <p:cxnSp>
        <p:nvCxnSpPr>
          <p:cNvPr id="4" name="Straight Connector 3">
            <a:extLst>
              <a:ext uri="{FF2B5EF4-FFF2-40B4-BE49-F238E27FC236}">
                <a16:creationId xmlns:a16="http://schemas.microsoft.com/office/drawing/2014/main" id="{2DC21264-9239-CE47-94E2-D452BBDD5EC4}"/>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07237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249751BA-225F-1F4A-AF44-3A9FFEEC9D96}"/>
              </a:ext>
            </a:extLst>
          </p:cNvPr>
          <p:cNvSpPr>
            <a:spLocks noGrp="1"/>
          </p:cNvSpPr>
          <p:nvPr>
            <p:ph type="title"/>
          </p:nvPr>
        </p:nvSpPr>
        <p:spPr>
          <a:xfrm>
            <a:off x="1066800" y="617221"/>
            <a:ext cx="8229600" cy="662939"/>
          </a:xfrm>
        </p:spPr>
        <p:txBody>
          <a:bodyPr>
            <a:normAutofit/>
          </a:bodyPr>
          <a:lstStyle/>
          <a:p>
            <a:r>
              <a:rPr lang="en-US" altLang="en-US" sz="3200">
                <a:latin typeface="Helvetica Neue" panose="02000503000000020004" pitchFamily="2" charset="0"/>
                <a:cs typeface="Arial" panose="020B0604020202020204" pitchFamily="34" charset="0"/>
              </a:rPr>
              <a:t>Costs of Inflation  </a:t>
            </a:r>
          </a:p>
        </p:txBody>
      </p:sp>
      <p:sp>
        <p:nvSpPr>
          <p:cNvPr id="33795" name="Content Placeholder 2">
            <a:extLst>
              <a:ext uri="{FF2B5EF4-FFF2-40B4-BE49-F238E27FC236}">
                <a16:creationId xmlns:a16="http://schemas.microsoft.com/office/drawing/2014/main" id="{432A0903-4FA5-7549-AF64-E9BAA834E619}"/>
              </a:ext>
            </a:extLst>
          </p:cNvPr>
          <p:cNvSpPr>
            <a:spLocks noGrp="1"/>
          </p:cNvSpPr>
          <p:nvPr>
            <p:ph idx="1"/>
          </p:nvPr>
        </p:nvSpPr>
        <p:spPr>
          <a:xfrm>
            <a:off x="1066800" y="1667195"/>
            <a:ext cx="10058400" cy="3373436"/>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Example</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If you buy a house in 1980 for $80,000</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and sell the house in 2012 for $230,000 </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Capital gains = $150,000 </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You have to pay taxes on this $150,000</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However, CPI rose from 80 to 230 in those years, so the real value of the house is the same!</a:t>
            </a:r>
          </a:p>
        </p:txBody>
      </p:sp>
      <p:cxnSp>
        <p:nvCxnSpPr>
          <p:cNvPr id="4" name="Straight Connector 3">
            <a:extLst>
              <a:ext uri="{FF2B5EF4-FFF2-40B4-BE49-F238E27FC236}">
                <a16:creationId xmlns:a16="http://schemas.microsoft.com/office/drawing/2014/main" id="{2DD8604B-C942-BB44-A3C5-533A639A59B0}"/>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71170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E83DE2B2-FE83-424B-B7CF-1A241189B6C8}"/>
              </a:ext>
            </a:extLst>
          </p:cNvPr>
          <p:cNvSpPr>
            <a:spLocks noGrp="1"/>
          </p:cNvSpPr>
          <p:nvPr>
            <p:ph type="title"/>
          </p:nvPr>
        </p:nvSpPr>
        <p:spPr>
          <a:xfrm>
            <a:off x="1169670" y="621031"/>
            <a:ext cx="8229600" cy="674369"/>
          </a:xfrm>
        </p:spPr>
        <p:txBody>
          <a:bodyPr>
            <a:normAutofit/>
          </a:bodyPr>
          <a:lstStyle/>
          <a:p>
            <a:r>
              <a:rPr lang="en-US" altLang="en-US" sz="3200">
                <a:latin typeface="Helvetica Neue" panose="02000503000000020004" pitchFamily="2" charset="0"/>
                <a:cs typeface="Arial" panose="020B0604020202020204" pitchFamily="34" charset="0"/>
              </a:rPr>
              <a:t>Costs of Inflation</a:t>
            </a:r>
          </a:p>
        </p:txBody>
      </p:sp>
      <p:pic>
        <p:nvPicPr>
          <p:cNvPr id="50178" name="Picture 2" descr="TAB08">
            <a:extLst>
              <a:ext uri="{FF2B5EF4-FFF2-40B4-BE49-F238E27FC236}">
                <a16:creationId xmlns:a16="http://schemas.microsoft.com/office/drawing/2014/main" id="{04BBB236-98F4-024F-A71F-333B94A7A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18" b="3735"/>
          <a:stretch/>
        </p:blipFill>
        <p:spPr bwMode="auto">
          <a:xfrm>
            <a:off x="1066800" y="1774799"/>
            <a:ext cx="9955530" cy="398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Box 4">
            <a:extLst>
              <a:ext uri="{FF2B5EF4-FFF2-40B4-BE49-F238E27FC236}">
                <a16:creationId xmlns:a16="http://schemas.microsoft.com/office/drawing/2014/main" id="{BD1EEA4B-A0D9-7F40-8C55-B7BA453A9524}"/>
              </a:ext>
            </a:extLst>
          </p:cNvPr>
          <p:cNvSpPr txBox="1">
            <a:spLocks noChangeArrowheads="1"/>
          </p:cNvSpPr>
          <p:nvPr/>
        </p:nvSpPr>
        <p:spPr bwMode="auto">
          <a:xfrm>
            <a:off x="2087564" y="1295400"/>
            <a:ext cx="1512887"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endParaRPr lang="en-US" altLang="en-US" sz="1800"/>
          </a:p>
        </p:txBody>
      </p:sp>
      <p:cxnSp>
        <p:nvCxnSpPr>
          <p:cNvPr id="5" name="Straight Connector 4">
            <a:extLst>
              <a:ext uri="{FF2B5EF4-FFF2-40B4-BE49-F238E27FC236}">
                <a16:creationId xmlns:a16="http://schemas.microsoft.com/office/drawing/2014/main" id="{D919B991-6B71-9844-8B77-FA05620AF048}"/>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234170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F6C85DFB-500D-384B-AB4E-3CC071B7B902}"/>
              </a:ext>
            </a:extLst>
          </p:cNvPr>
          <p:cNvSpPr>
            <a:spLocks noGrp="1"/>
          </p:cNvSpPr>
          <p:nvPr>
            <p:ph type="title"/>
          </p:nvPr>
        </p:nvSpPr>
        <p:spPr>
          <a:xfrm>
            <a:off x="1066800" y="662518"/>
            <a:ext cx="8229600" cy="74294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U.S. Unemployment Rate 1965–2015</a:t>
            </a:r>
          </a:p>
        </p:txBody>
      </p:sp>
      <p:cxnSp>
        <p:nvCxnSpPr>
          <p:cNvPr id="6" name="Straight Connector 5">
            <a:extLst>
              <a:ext uri="{FF2B5EF4-FFF2-40B4-BE49-F238E27FC236}">
                <a16:creationId xmlns:a16="http://schemas.microsoft.com/office/drawing/2014/main" id="{28F48500-C47E-B34E-8912-B0CA97479D49}"/>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2" name="Picture 1">
            <a:extLst>
              <a:ext uri="{FF2B5EF4-FFF2-40B4-BE49-F238E27FC236}">
                <a16:creationId xmlns:a16="http://schemas.microsoft.com/office/drawing/2014/main" id="{916E8195-844F-394B-97F8-D17976CFB8DC}"/>
              </a:ext>
            </a:extLst>
          </p:cNvPr>
          <p:cNvPicPr>
            <a:picLocks noChangeAspect="1"/>
          </p:cNvPicPr>
          <p:nvPr/>
        </p:nvPicPr>
        <p:blipFill>
          <a:blip r:embed="rId3"/>
          <a:stretch>
            <a:fillRect/>
          </a:stretch>
        </p:blipFill>
        <p:spPr>
          <a:xfrm>
            <a:off x="1066800" y="1986939"/>
            <a:ext cx="10058400" cy="3844241"/>
          </a:xfrm>
          <a:prstGeom prst="rect">
            <a:avLst/>
          </a:prstGeom>
        </p:spPr>
      </p:pic>
    </p:spTree>
    <p:extLst>
      <p:ext uri="{BB962C8B-B14F-4D97-AF65-F5344CB8AC3E}">
        <p14:creationId xmlns:p14="http://schemas.microsoft.com/office/powerpoint/2010/main" val="2288613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C76D2-D3F1-CD4E-BE82-46D44F2EFD00}"/>
              </a:ext>
            </a:extLst>
          </p:cNvPr>
          <p:cNvPicPr>
            <a:picLocks noChangeAspect="1"/>
          </p:cNvPicPr>
          <p:nvPr/>
        </p:nvPicPr>
        <p:blipFill rotWithShape="1">
          <a:blip r:embed="rId2"/>
          <a:srcRect l="9647" t="44685" r="37875" b="18559"/>
          <a:stretch/>
        </p:blipFill>
        <p:spPr>
          <a:xfrm>
            <a:off x="1668162" y="2397211"/>
            <a:ext cx="8081319" cy="3744097"/>
          </a:xfrm>
          <a:prstGeom prst="rect">
            <a:avLst/>
          </a:prstGeom>
        </p:spPr>
      </p:pic>
      <p:cxnSp>
        <p:nvCxnSpPr>
          <p:cNvPr id="6" name="Straight Connector 5">
            <a:extLst>
              <a:ext uri="{FF2B5EF4-FFF2-40B4-BE49-F238E27FC236}">
                <a16:creationId xmlns:a16="http://schemas.microsoft.com/office/drawing/2014/main" id="{34C72925-34B6-0A45-84FB-B3D5FF4E7463}"/>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7" name="Title 1">
            <a:extLst>
              <a:ext uri="{FF2B5EF4-FFF2-40B4-BE49-F238E27FC236}">
                <a16:creationId xmlns:a16="http://schemas.microsoft.com/office/drawing/2014/main" id="{44E667A6-009F-2C40-99EE-F3F1F7599E63}"/>
              </a:ext>
            </a:extLst>
          </p:cNvPr>
          <p:cNvSpPr>
            <a:spLocks noGrp="1"/>
          </p:cNvSpPr>
          <p:nvPr>
            <p:ph type="title"/>
          </p:nvPr>
        </p:nvSpPr>
        <p:spPr>
          <a:xfrm>
            <a:off x="1066800" y="662518"/>
            <a:ext cx="8229600" cy="742949"/>
          </a:xfrm>
        </p:spPr>
        <p:txBody>
          <a:bodyPr>
            <a:normAutofit fontScale="90000"/>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U.S. Unemployment Rate 2003 – 2023 (March)</a:t>
            </a:r>
          </a:p>
        </p:txBody>
      </p:sp>
    </p:spTree>
    <p:extLst>
      <p:ext uri="{BB962C8B-B14F-4D97-AF65-F5344CB8AC3E}">
        <p14:creationId xmlns:p14="http://schemas.microsoft.com/office/powerpoint/2010/main" val="40050583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DA91E966-E75C-C64D-AE2F-75187AE76DF0}"/>
              </a:ext>
            </a:extLst>
          </p:cNvPr>
          <p:cNvSpPr>
            <a:spLocks noGrp="1"/>
          </p:cNvSpPr>
          <p:nvPr>
            <p:ph type="title"/>
          </p:nvPr>
        </p:nvSpPr>
        <p:spPr>
          <a:xfrm>
            <a:off x="1066800" y="532290"/>
            <a:ext cx="8229600" cy="857249"/>
          </a:xfrm>
        </p:spPr>
        <p:txBody>
          <a:bodyPr>
            <a:normAutofit/>
          </a:bodyPr>
          <a:lstStyle/>
          <a:p>
            <a:pPr>
              <a:defRPr/>
            </a:pPr>
            <a:r>
              <a:rPr lang="en-US" altLang="en-US" sz="3200">
                <a:latin typeface="Helvetica Neue" panose="02000503000000020004" pitchFamily="2" charset="0"/>
                <a:ea typeface="Helvetica Neue" panose="02000503000000020004" pitchFamily="2" charset="0"/>
                <a:cs typeface="Helvetica Neue" panose="02000503000000020004" pitchFamily="2" charset="0"/>
              </a:rPr>
              <a:t>Three Types of Unemployment</a:t>
            </a:r>
          </a:p>
        </p:txBody>
      </p:sp>
      <p:sp>
        <p:nvSpPr>
          <p:cNvPr id="10243" name="Content Placeholder 2">
            <a:extLst>
              <a:ext uri="{FF2B5EF4-FFF2-40B4-BE49-F238E27FC236}">
                <a16:creationId xmlns:a16="http://schemas.microsoft.com/office/drawing/2014/main" id="{85B7CCDB-FBF1-0446-8526-1BB6E0248C54}"/>
              </a:ext>
            </a:extLst>
          </p:cNvPr>
          <p:cNvSpPr>
            <a:spLocks noGrp="1"/>
          </p:cNvSpPr>
          <p:nvPr>
            <p:ph idx="1"/>
          </p:nvPr>
        </p:nvSpPr>
        <p:spPr>
          <a:xfrm>
            <a:off x="1066800" y="1711643"/>
            <a:ext cx="10058400" cy="3877627"/>
          </a:xfrm>
        </p:spPr>
        <p:txBody>
          <a:bodyPr/>
          <a:lstStyle/>
          <a:p>
            <a:pPr eaLnBrk="1" hangingPunct="1"/>
            <a:r>
              <a:rPr lang="en-US" altLang="en-US">
                <a:latin typeface="Helvetica Neue" panose="02000503000000020004" pitchFamily="2" charset="0"/>
                <a:cs typeface="Arial" panose="020B0604020202020204" pitchFamily="34" charset="0"/>
              </a:rPr>
              <a:t>Is it practical to have zero unemployment?</a:t>
            </a:r>
          </a:p>
          <a:p>
            <a:pPr lvl="1" eaLnBrk="1" hangingPunct="1"/>
            <a:r>
              <a:rPr lang="en-US" altLang="en-US">
                <a:latin typeface="Helvetica Neue" panose="02000503000000020004" pitchFamily="2" charset="0"/>
                <a:cs typeface="Arial" panose="020B0604020202020204" pitchFamily="34" charset="0"/>
              </a:rPr>
              <a:t>Generally, unemployment is undesirable.</a:t>
            </a:r>
          </a:p>
          <a:p>
            <a:pPr lvl="1" eaLnBrk="1" hangingPunct="1"/>
            <a:r>
              <a:rPr lang="en-US" altLang="en-US">
                <a:latin typeface="Helvetica Neue" panose="02000503000000020004" pitchFamily="2" charset="0"/>
                <a:cs typeface="Arial" panose="020B0604020202020204" pitchFamily="34" charset="0"/>
              </a:rPr>
              <a:t>However, as the economy evolves, jobs are created and destroyed.</a:t>
            </a:r>
          </a:p>
          <a:p>
            <a:pPr eaLnBrk="1" hangingPunct="1"/>
            <a:r>
              <a:rPr lang="en-US" altLang="en-US">
                <a:latin typeface="Helvetica Neue" panose="02000503000000020004" pitchFamily="2" charset="0"/>
                <a:cs typeface="Arial" panose="020B0604020202020204" pitchFamily="34" charset="0"/>
              </a:rPr>
              <a:t>Three types of unemployment</a:t>
            </a:r>
          </a:p>
          <a:p>
            <a:pPr lvl="1" eaLnBrk="1" hangingPunct="1"/>
            <a:r>
              <a:rPr lang="en-US" altLang="en-US">
                <a:latin typeface="Helvetica Neue" panose="02000503000000020004" pitchFamily="2" charset="0"/>
                <a:cs typeface="Arial" panose="020B0604020202020204" pitchFamily="34" charset="0"/>
              </a:rPr>
              <a:t>Structural</a:t>
            </a:r>
          </a:p>
          <a:p>
            <a:pPr lvl="1" eaLnBrk="1" hangingPunct="1"/>
            <a:r>
              <a:rPr lang="en-US" altLang="en-US">
                <a:latin typeface="Helvetica Neue" panose="02000503000000020004" pitchFamily="2" charset="0"/>
                <a:cs typeface="Arial" panose="020B0604020202020204" pitchFamily="34" charset="0"/>
              </a:rPr>
              <a:t>Frictional</a:t>
            </a:r>
          </a:p>
          <a:p>
            <a:pPr lvl="1" eaLnBrk="1" hangingPunct="1"/>
            <a:r>
              <a:rPr lang="en-US" altLang="en-US">
                <a:latin typeface="Helvetica Neue" panose="02000503000000020004" pitchFamily="2" charset="0"/>
                <a:cs typeface="Arial" panose="020B0604020202020204" pitchFamily="34" charset="0"/>
              </a:rPr>
              <a:t>Cyclical</a:t>
            </a:r>
          </a:p>
        </p:txBody>
      </p:sp>
      <p:cxnSp>
        <p:nvCxnSpPr>
          <p:cNvPr id="5" name="Straight Connector 4">
            <a:extLst>
              <a:ext uri="{FF2B5EF4-FFF2-40B4-BE49-F238E27FC236}">
                <a16:creationId xmlns:a16="http://schemas.microsoft.com/office/drawing/2014/main" id="{8179E9AA-D125-3747-B919-7316EA6A7C84}"/>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0257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FDE-C72B-A94A-A91D-D4A45563CF07}"/>
              </a:ext>
            </a:extLst>
          </p:cNvPr>
          <p:cNvSpPr>
            <a:spLocks noGrp="1"/>
          </p:cNvSpPr>
          <p:nvPr>
            <p:ph type="title" idx="4294967295"/>
          </p:nvPr>
        </p:nvSpPr>
        <p:spPr>
          <a:xfrm>
            <a:off x="1185860" y="479886"/>
            <a:ext cx="9281160"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Alice</a:t>
            </a:r>
          </a:p>
        </p:txBody>
      </p:sp>
      <p:sp>
        <p:nvSpPr>
          <p:cNvPr id="3" name="Text Placeholder 2">
            <a:extLst>
              <a:ext uri="{FF2B5EF4-FFF2-40B4-BE49-F238E27FC236}">
                <a16:creationId xmlns:a16="http://schemas.microsoft.com/office/drawing/2014/main" id="{E709D156-96C6-F545-A35A-EA323B240FAE}"/>
              </a:ext>
            </a:extLst>
          </p:cNvPr>
          <p:cNvSpPr>
            <a:spLocks noGrp="1"/>
          </p:cNvSpPr>
          <p:nvPr>
            <p:ph type="body" sz="quarter" idx="10"/>
          </p:nvPr>
        </p:nvSpPr>
        <p:spPr/>
        <p:txBody>
          <a:bodyPr>
            <a:normAutofit fontScale="92500" lnSpcReduction="10000"/>
          </a:bodyPr>
          <a:lstStyle/>
          <a:p>
            <a:pPr>
              <a:buFont typeface="Arial" panose="020B0604020202020204" pitchFamily="34" charset="0"/>
              <a:buChar char="•"/>
            </a:pPr>
            <a:r>
              <a:rPr lang="en-US"/>
              <a:t>To reach her intermediate goal she will need to increase income and/or decrease expenses</a:t>
            </a:r>
          </a:p>
          <a:p>
            <a:pPr>
              <a:buFont typeface="Arial" panose="020B0604020202020204" pitchFamily="34" charset="0"/>
              <a:buChar char="•"/>
            </a:pPr>
            <a:r>
              <a:rPr lang="en-US"/>
              <a:t>Her long term goals depend on her ability to accumulate productive assets</a:t>
            </a:r>
          </a:p>
          <a:p>
            <a:pPr>
              <a:buFont typeface="Arial" panose="020B0604020202020204" pitchFamily="34" charset="0"/>
              <a:buChar char="•"/>
            </a:pPr>
            <a:r>
              <a:rPr lang="en-US"/>
              <a:t>Assessing her current situation allows Alice to see that she has to delay accumulating assets until she can reduce expenses by reducing debt</a:t>
            </a:r>
          </a:p>
          <a:p>
            <a:pPr>
              <a:buFont typeface="Arial" panose="020B0604020202020204" pitchFamily="34" charset="0"/>
              <a:buChar char="•"/>
            </a:pPr>
            <a:r>
              <a:rPr lang="en-US"/>
              <a:t>Alice learned about her current situation from two simple lists:</a:t>
            </a:r>
          </a:p>
          <a:p>
            <a:pPr lvl="1">
              <a:spcBef>
                <a:spcPts val="0"/>
              </a:spcBef>
              <a:buFont typeface="Arial" panose="020B0604020202020204" pitchFamily="34" charset="0"/>
              <a:buChar char="•"/>
            </a:pPr>
            <a:r>
              <a:rPr lang="en-US" sz="2200"/>
              <a:t>Assets and Debts</a:t>
            </a:r>
          </a:p>
          <a:p>
            <a:pPr lvl="1">
              <a:spcBef>
                <a:spcPts val="0"/>
              </a:spcBef>
              <a:buFont typeface="Arial" panose="020B0604020202020204" pitchFamily="34" charset="0"/>
              <a:buChar char="•"/>
            </a:pPr>
            <a:r>
              <a:rPr lang="en-US" sz="2200"/>
              <a:t>Income and Expenses</a:t>
            </a:r>
          </a:p>
        </p:txBody>
      </p:sp>
    </p:spTree>
    <p:extLst>
      <p:ext uri="{BB962C8B-B14F-4D97-AF65-F5344CB8AC3E}">
        <p14:creationId xmlns:p14="http://schemas.microsoft.com/office/powerpoint/2010/main" val="41573151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DA9D7669-C7F2-C94C-B9AB-249A8341A62C}"/>
              </a:ext>
            </a:extLst>
          </p:cNvPr>
          <p:cNvSpPr>
            <a:spLocks noGrp="1"/>
          </p:cNvSpPr>
          <p:nvPr>
            <p:ph type="title"/>
          </p:nvPr>
        </p:nvSpPr>
        <p:spPr>
          <a:xfrm>
            <a:off x="1066800" y="536787"/>
            <a:ext cx="8229600" cy="86868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Structural Unemployment </a:t>
            </a:r>
          </a:p>
        </p:txBody>
      </p:sp>
      <p:sp>
        <p:nvSpPr>
          <p:cNvPr id="11267" name="Content Placeholder 2">
            <a:extLst>
              <a:ext uri="{FF2B5EF4-FFF2-40B4-BE49-F238E27FC236}">
                <a16:creationId xmlns:a16="http://schemas.microsoft.com/office/drawing/2014/main" id="{3CA2A37D-2B88-FD45-8E0B-1374FB067CA1}"/>
              </a:ext>
            </a:extLst>
          </p:cNvPr>
          <p:cNvSpPr>
            <a:spLocks noGrp="1"/>
          </p:cNvSpPr>
          <p:nvPr>
            <p:ph sz="half" idx="1"/>
          </p:nvPr>
        </p:nvSpPr>
        <p:spPr>
          <a:xfrm>
            <a:off x="1066800" y="1589088"/>
            <a:ext cx="7851775" cy="2514282"/>
          </a:xfrm>
        </p:spPr>
        <p:txBody>
          <a:bodyPr/>
          <a:lstStyle/>
          <a:p>
            <a:pPr eaLnBrk="1" hangingPunct="1"/>
            <a:r>
              <a:rPr lang="en-US" altLang="en-US">
                <a:latin typeface="Helvetica Neue" panose="02000503000000020004" pitchFamily="2" charset="0"/>
                <a:cs typeface="Arial" panose="020B0604020202020204" pitchFamily="34" charset="0"/>
              </a:rPr>
              <a:t>Structural unemployment</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Caused by changes in the industrial makeup of the economy</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Joseph Schumpeter: </a:t>
            </a:r>
            <a:r>
              <a:rPr lang="ja-JP" altLang="en-US">
                <a:latin typeface="Helvetica Neue" panose="02000503000000020004" pitchFamily="2" charset="0"/>
                <a:cs typeface="Helvetica Neue" panose="02000503000000020004" pitchFamily="2" charset="0"/>
              </a:rPr>
              <a:t>“</a:t>
            </a:r>
            <a:r>
              <a:rPr lang="en-US" altLang="ja-JP">
                <a:latin typeface="Helvetica Neue" panose="02000503000000020004" pitchFamily="2" charset="0"/>
                <a:ea typeface="Helvetica Neue" panose="02000503000000020004" pitchFamily="2" charset="0"/>
                <a:cs typeface="Helvetica Neue" panose="02000503000000020004" pitchFamily="2" charset="0"/>
              </a:rPr>
              <a:t>creative destruction</a:t>
            </a:r>
            <a:r>
              <a:rPr lang="ja-JP" altLang="en-US">
                <a:latin typeface="Helvetica Neue" panose="02000503000000020004" pitchFamily="2" charset="0"/>
                <a:cs typeface="Helvetica Neue" panose="02000503000000020004" pitchFamily="2" charset="0"/>
              </a:rPr>
              <a:t>”</a:t>
            </a:r>
            <a:endParaRPr lang="en-US" altLang="ja-JP">
              <a:latin typeface="Helvetica Neue" panose="02000503000000020004" pitchFamily="2" charset="0"/>
              <a:ea typeface="Helvetica Neue" panose="02000503000000020004" pitchFamily="2" charset="0"/>
              <a:cs typeface="Helvetica Neue" panose="02000503000000020004" pitchFamily="2" charset="0"/>
            </a:endParaRP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Industry creation and destruction is often a sign of a growing economy</a:t>
            </a:r>
          </a:p>
          <a:p>
            <a:pPr eaLnBrk="1" hangingPunct="1"/>
            <a:endParaRPr lang="en-US" altLang="en-US">
              <a:latin typeface="Helvetica Neue" panose="02000503000000020004" pitchFamily="2" charset="0"/>
              <a:cs typeface="Arial" panose="020B0604020202020204" pitchFamily="34" charset="0"/>
            </a:endParaRPr>
          </a:p>
        </p:txBody>
      </p:sp>
      <p:cxnSp>
        <p:nvCxnSpPr>
          <p:cNvPr id="5" name="Straight Connector 4">
            <a:extLst>
              <a:ext uri="{FF2B5EF4-FFF2-40B4-BE49-F238E27FC236}">
                <a16:creationId xmlns:a16="http://schemas.microsoft.com/office/drawing/2014/main" id="{73F4A561-E079-5147-AC74-00E9DCB55DFB}"/>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7090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06A32462-E789-FA44-A36F-E12DEAF30118}"/>
              </a:ext>
            </a:extLst>
          </p:cNvPr>
          <p:cNvSpPr>
            <a:spLocks noGrp="1"/>
          </p:cNvSpPr>
          <p:nvPr>
            <p:ph type="title"/>
          </p:nvPr>
        </p:nvSpPr>
        <p:spPr>
          <a:xfrm>
            <a:off x="1066800" y="572621"/>
            <a:ext cx="8229600" cy="77723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Structural Unemployment </a:t>
            </a:r>
          </a:p>
        </p:txBody>
      </p:sp>
      <p:sp>
        <p:nvSpPr>
          <p:cNvPr id="15362" name="Content Placeholder 2">
            <a:extLst>
              <a:ext uri="{FF2B5EF4-FFF2-40B4-BE49-F238E27FC236}">
                <a16:creationId xmlns:a16="http://schemas.microsoft.com/office/drawing/2014/main" id="{C20EE882-2BD5-BF4F-BB7B-1E8107ADD6FC}"/>
              </a:ext>
            </a:extLst>
          </p:cNvPr>
          <p:cNvSpPr>
            <a:spLocks noGrp="1"/>
          </p:cNvSpPr>
          <p:nvPr>
            <p:ph idx="1"/>
          </p:nvPr>
        </p:nvSpPr>
        <p:spPr>
          <a:xfrm>
            <a:off x="1981200" y="1712913"/>
            <a:ext cx="8229600" cy="4895850"/>
          </a:xfrm>
        </p:spPr>
        <p:txBody>
          <a:bodyPr/>
          <a:lstStyle/>
          <a:p>
            <a:pPr eaLnBrk="1" hangingPunct="1"/>
            <a:r>
              <a:rPr lang="en-US" altLang="en-US">
                <a:latin typeface="Helvetica Neue" panose="02000503000000020004" pitchFamily="2" charset="0"/>
                <a:cs typeface="Arial" panose="020B0604020202020204" pitchFamily="34" charset="0"/>
              </a:rPr>
              <a:t>Changes in American economy over time</a:t>
            </a:r>
          </a:p>
          <a:p>
            <a:pPr lvl="1" eaLnBrk="1" hangingPunct="1"/>
            <a:endParaRPr lang="en-US" altLang="en-US">
              <a:latin typeface="Helvetica Neue" panose="02000503000000020004" pitchFamily="2" charset="0"/>
              <a:cs typeface="Arial" panose="020B0604020202020204" pitchFamily="34" charset="0"/>
            </a:endParaRPr>
          </a:p>
          <a:p>
            <a:pPr lvl="1" eaLnBrk="1" hangingPunct="1"/>
            <a:endParaRPr lang="en-US" altLang="en-US">
              <a:latin typeface="Helvetica Neue" panose="02000503000000020004" pitchFamily="2" charset="0"/>
              <a:cs typeface="Arial" panose="020B0604020202020204" pitchFamily="34" charset="0"/>
            </a:endParaRPr>
          </a:p>
          <a:p>
            <a:pPr lvl="1" eaLnBrk="1" hangingPunct="1"/>
            <a:endParaRPr lang="en-US" altLang="en-US">
              <a:latin typeface="Helvetica Neue" panose="02000503000000020004" pitchFamily="2" charset="0"/>
              <a:cs typeface="Arial" panose="020B0604020202020204" pitchFamily="34" charset="0"/>
            </a:endParaRPr>
          </a:p>
          <a:p>
            <a:pPr lvl="1" eaLnBrk="1" hangingPunct="1"/>
            <a:endParaRPr lang="en-US" altLang="en-US">
              <a:latin typeface="Helvetica Neue" panose="02000503000000020004" pitchFamily="2" charset="0"/>
              <a:cs typeface="Arial" panose="020B0604020202020204" pitchFamily="34" charset="0"/>
            </a:endParaRPr>
          </a:p>
          <a:p>
            <a:pPr lvl="1" eaLnBrk="1" hangingPunct="1"/>
            <a:endParaRPr lang="en-US" altLang="en-US">
              <a:latin typeface="Helvetica Neue" panose="02000503000000020004" pitchFamily="2" charset="0"/>
              <a:cs typeface="Arial" panose="020B0604020202020204" pitchFamily="34" charset="0"/>
            </a:endParaRPr>
          </a:p>
          <a:p>
            <a:pPr lvl="1" eaLnBrk="1" hangingPunct="1"/>
            <a:endParaRPr lang="en-US" altLang="en-US">
              <a:latin typeface="Helvetica Neue" panose="02000503000000020004" pitchFamily="2" charset="0"/>
              <a:cs typeface="Arial" panose="020B0604020202020204" pitchFamily="34" charset="0"/>
            </a:endParaRPr>
          </a:p>
          <a:p>
            <a:pPr lvl="1" eaLnBrk="1" hangingPunct="1"/>
            <a:endParaRPr lang="en-US" altLang="en-US">
              <a:latin typeface="Helvetica Neue" panose="02000503000000020004" pitchFamily="2" charset="0"/>
              <a:cs typeface="Arial" panose="020B0604020202020204" pitchFamily="34" charset="0"/>
            </a:endParaRPr>
          </a:p>
          <a:p>
            <a:pPr lvl="1" eaLnBrk="1" hangingPunct="1"/>
            <a:endParaRPr lang="en-US" altLang="en-US">
              <a:latin typeface="Helvetica Neue" panose="02000503000000020004" pitchFamily="2" charset="0"/>
              <a:cs typeface="Arial" panose="020B0604020202020204" pitchFamily="34" charset="0"/>
            </a:endParaRPr>
          </a:p>
          <a:p>
            <a:pPr lvl="1" eaLnBrk="1" hangingPunct="1"/>
            <a:endParaRPr lang="en-US" altLang="en-US">
              <a:latin typeface="Helvetica Neue" panose="02000503000000020004" pitchFamily="2"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813EB21C-82D4-044A-B640-0F7A3F254947}"/>
              </a:ext>
            </a:extLst>
          </p:cNvPr>
          <p:cNvGraphicFramePr/>
          <p:nvPr>
            <p:extLst>
              <p:ext uri="{D42A27DB-BD31-4B8C-83A1-F6EECF244321}">
                <p14:modId xmlns:p14="http://schemas.microsoft.com/office/powerpoint/2010/main" val="2613573267"/>
              </p:ext>
            </p:extLst>
          </p:nvPr>
        </p:nvGraphicFramePr>
        <p:xfrm>
          <a:off x="1855694" y="961240"/>
          <a:ext cx="7440706" cy="482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70B9B5DA-F079-5747-8579-C3550B987BDD}"/>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48140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AE388B4E-66FA-2E47-8A95-A59F2C1D5B7C}"/>
              </a:ext>
            </a:extLst>
          </p:cNvPr>
          <p:cNvSpPr>
            <a:spLocks noGrp="1"/>
          </p:cNvSpPr>
          <p:nvPr>
            <p:ph type="title"/>
          </p:nvPr>
        </p:nvSpPr>
        <p:spPr>
          <a:xfrm>
            <a:off x="1066800" y="673948"/>
            <a:ext cx="8229600" cy="73151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Growing and Changing Economies</a:t>
            </a:r>
          </a:p>
        </p:txBody>
      </p:sp>
      <p:pic>
        <p:nvPicPr>
          <p:cNvPr id="17410" name="Picture 2" descr="FIG07">
            <a:extLst>
              <a:ext uri="{FF2B5EF4-FFF2-40B4-BE49-F238E27FC236}">
                <a16:creationId xmlns:a16="http://schemas.microsoft.com/office/drawing/2014/main" id="{07A51CFE-841E-D741-B20E-0D1C778EB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623"/>
          <a:stretch>
            <a:fillRect/>
          </a:stretch>
        </p:blipFill>
        <p:spPr bwMode="auto">
          <a:xfrm>
            <a:off x="1981200" y="1527176"/>
            <a:ext cx="82296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3B317B75-C019-6B43-9ED7-F6901E9D6A0E}"/>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49622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B91FF96A-1760-344C-9057-0D7E75A55E1A}"/>
              </a:ext>
            </a:extLst>
          </p:cNvPr>
          <p:cNvSpPr>
            <a:spLocks noGrp="1"/>
          </p:cNvSpPr>
          <p:nvPr>
            <p:ph type="title"/>
          </p:nvPr>
        </p:nvSpPr>
        <p:spPr>
          <a:xfrm>
            <a:off x="1066800" y="616798"/>
            <a:ext cx="8229600" cy="78866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Structural Unemployment </a:t>
            </a:r>
          </a:p>
        </p:txBody>
      </p:sp>
      <p:sp>
        <p:nvSpPr>
          <p:cNvPr id="13315" name="Content Placeholder 2">
            <a:extLst>
              <a:ext uri="{FF2B5EF4-FFF2-40B4-BE49-F238E27FC236}">
                <a16:creationId xmlns:a16="http://schemas.microsoft.com/office/drawing/2014/main" id="{46594502-E498-CB4E-8ED7-53BA4E16D899}"/>
              </a:ext>
            </a:extLst>
          </p:cNvPr>
          <p:cNvSpPr>
            <a:spLocks noGrp="1"/>
          </p:cNvSpPr>
          <p:nvPr>
            <p:ph idx="1"/>
          </p:nvPr>
        </p:nvSpPr>
        <p:spPr>
          <a:xfrm>
            <a:off x="1066800" y="1701483"/>
            <a:ext cx="10058400" cy="2756217"/>
          </a:xfrm>
        </p:spPr>
        <p:txBody>
          <a:bodyPr/>
          <a:lstStyle/>
          <a:p>
            <a:pPr eaLnBrk="1" hangingPunct="1"/>
            <a:r>
              <a:rPr lang="en-US" altLang="en-US">
                <a:latin typeface="Helvetica Neue" panose="02000503000000020004" pitchFamily="2" charset="0"/>
                <a:cs typeface="Arial" panose="020B0604020202020204" pitchFamily="34" charset="0"/>
              </a:rPr>
              <a:t>Undesirable to save obsolete or inefficient jobs</a:t>
            </a:r>
          </a:p>
          <a:p>
            <a:pPr eaLnBrk="1" hangingPunct="1"/>
            <a:r>
              <a:rPr lang="en-US" altLang="en-US">
                <a:latin typeface="Helvetica Neue" panose="02000503000000020004" pitchFamily="2" charset="0"/>
                <a:cs typeface="Arial" panose="020B0604020202020204" pitchFamily="34" charset="0"/>
              </a:rPr>
              <a:t>What can structurally unemployed people do?</a:t>
            </a:r>
          </a:p>
          <a:p>
            <a:pPr lvl="1" eaLnBrk="1" hangingPunct="1"/>
            <a:r>
              <a:rPr lang="en-US" altLang="en-US">
                <a:latin typeface="Helvetica Neue" panose="02000503000000020004" pitchFamily="2" charset="0"/>
                <a:cs typeface="Arial" panose="020B0604020202020204" pitchFamily="34" charset="0"/>
              </a:rPr>
              <a:t>Workers must retrain, reeducate, relocate, or change expectations about work and pay</a:t>
            </a:r>
          </a:p>
          <a:p>
            <a:pPr eaLnBrk="1" hangingPunct="1"/>
            <a:r>
              <a:rPr lang="en-US" altLang="en-US">
                <a:solidFill>
                  <a:srgbClr val="000000"/>
                </a:solidFill>
                <a:latin typeface="Helvetica Neue" panose="02000503000000020004" pitchFamily="2" charset="0"/>
                <a:cs typeface="Arial" panose="020B0604020202020204" pitchFamily="34" charset="0"/>
              </a:rPr>
              <a:t>Government can help with training programs or relocation subsidies</a:t>
            </a:r>
          </a:p>
          <a:p>
            <a:pPr lvl="1" eaLnBrk="1" hangingPunct="1"/>
            <a:endParaRPr lang="en-US" altLang="en-US">
              <a:latin typeface="Helvetica Neue" panose="02000503000000020004" pitchFamily="2" charset="0"/>
              <a:cs typeface="Arial" panose="020B0604020202020204" pitchFamily="34" charset="0"/>
            </a:endParaRPr>
          </a:p>
        </p:txBody>
      </p:sp>
      <p:cxnSp>
        <p:nvCxnSpPr>
          <p:cNvPr id="5" name="Straight Connector 4">
            <a:extLst>
              <a:ext uri="{FF2B5EF4-FFF2-40B4-BE49-F238E27FC236}">
                <a16:creationId xmlns:a16="http://schemas.microsoft.com/office/drawing/2014/main" id="{652A4AAA-DFC5-984E-B822-12C808D1A297}"/>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66014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8FF3BF69-103D-EB48-9F92-FB474D606987}"/>
              </a:ext>
            </a:extLst>
          </p:cNvPr>
          <p:cNvSpPr>
            <a:spLocks noGrp="1"/>
          </p:cNvSpPr>
          <p:nvPr>
            <p:ph type="title"/>
          </p:nvPr>
        </p:nvSpPr>
        <p:spPr>
          <a:xfrm>
            <a:off x="1066800" y="628227"/>
            <a:ext cx="8229600" cy="77724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Frictional Unemployment </a:t>
            </a:r>
          </a:p>
        </p:txBody>
      </p:sp>
      <p:sp>
        <p:nvSpPr>
          <p:cNvPr id="16387" name="Content Placeholder 2">
            <a:extLst>
              <a:ext uri="{FF2B5EF4-FFF2-40B4-BE49-F238E27FC236}">
                <a16:creationId xmlns:a16="http://schemas.microsoft.com/office/drawing/2014/main" id="{B00E27B2-D8D6-674F-A818-035E8B431FC3}"/>
              </a:ext>
            </a:extLst>
          </p:cNvPr>
          <p:cNvSpPr>
            <a:spLocks noGrp="1"/>
          </p:cNvSpPr>
          <p:nvPr>
            <p:ph sz="half" idx="1"/>
          </p:nvPr>
        </p:nvSpPr>
        <p:spPr>
          <a:xfrm>
            <a:off x="1066800" y="1594487"/>
            <a:ext cx="8548688" cy="2188844"/>
          </a:xfrm>
        </p:spPr>
        <p:txBody>
          <a:bodyPr/>
          <a:lstStyle/>
          <a:p>
            <a:pPr eaLnBrk="1" hangingPunct="1"/>
            <a:r>
              <a:rPr lang="en-US" altLang="en-US">
                <a:latin typeface="Helvetica Neue" panose="02000503000000020004" pitchFamily="2" charset="0"/>
                <a:cs typeface="Arial" panose="020B0604020202020204" pitchFamily="34" charset="0"/>
              </a:rPr>
              <a:t>Frictional unemployment</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Caused by time delays in matching available jobs and workers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People do </a:t>
            </a:r>
            <a:r>
              <a:rPr lang="en-US" altLang="ja-JP">
                <a:latin typeface="Helvetica Neue" panose="02000503000000020004" pitchFamily="2" charset="0"/>
                <a:ea typeface="Helvetica Neue" panose="02000503000000020004" pitchFamily="2" charset="0"/>
                <a:cs typeface="Helvetica Neue" panose="02000503000000020004" pitchFamily="2" charset="0"/>
              </a:rPr>
              <a:t>not always want to accept the first job offer</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Firms do</a:t>
            </a:r>
            <a:r>
              <a:rPr lang="ja-JP" altLang="en-US">
                <a:latin typeface="Helvetica Neue" panose="02000503000000020004" pitchFamily="2" charset="0"/>
                <a:cs typeface="Helvetica Neue" panose="02000503000000020004" pitchFamily="2" charset="0"/>
              </a:rPr>
              <a:t> </a:t>
            </a:r>
            <a:r>
              <a:rPr lang="en-US" altLang="ja-JP">
                <a:latin typeface="Helvetica Neue" panose="02000503000000020004" pitchFamily="2" charset="0"/>
                <a:ea typeface="Helvetica Neue" panose="02000503000000020004" pitchFamily="2" charset="0"/>
                <a:cs typeface="Helvetica Neue" panose="02000503000000020004" pitchFamily="2" charset="0"/>
              </a:rPr>
              <a:t>not always hire the first applicant</a:t>
            </a:r>
          </a:p>
        </p:txBody>
      </p:sp>
      <p:cxnSp>
        <p:nvCxnSpPr>
          <p:cNvPr id="5" name="Straight Connector 4">
            <a:extLst>
              <a:ext uri="{FF2B5EF4-FFF2-40B4-BE49-F238E27FC236}">
                <a16:creationId xmlns:a16="http://schemas.microsoft.com/office/drawing/2014/main" id="{73932827-96D5-4A4F-A3D3-8B95B6BB7BE9}"/>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54327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AF696BA9-BE67-B84C-B4BE-6DCA3A983243}"/>
              </a:ext>
            </a:extLst>
          </p:cNvPr>
          <p:cNvSpPr>
            <a:spLocks noGrp="1"/>
          </p:cNvSpPr>
          <p:nvPr>
            <p:ph type="title"/>
          </p:nvPr>
        </p:nvSpPr>
        <p:spPr>
          <a:xfrm>
            <a:off x="1066800" y="639658"/>
            <a:ext cx="8229600" cy="76580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Frictional Unemployment </a:t>
            </a:r>
          </a:p>
        </p:txBody>
      </p:sp>
      <p:sp>
        <p:nvSpPr>
          <p:cNvPr id="17411" name="Content Placeholder 2">
            <a:extLst>
              <a:ext uri="{FF2B5EF4-FFF2-40B4-BE49-F238E27FC236}">
                <a16:creationId xmlns:a16="http://schemas.microsoft.com/office/drawing/2014/main" id="{B1B62045-3C11-6346-B425-0A356F711498}"/>
              </a:ext>
            </a:extLst>
          </p:cNvPr>
          <p:cNvSpPr>
            <a:spLocks noGrp="1"/>
          </p:cNvSpPr>
          <p:nvPr>
            <p:ph idx="1"/>
          </p:nvPr>
        </p:nvSpPr>
        <p:spPr>
          <a:xfrm>
            <a:off x="1066800" y="1621473"/>
            <a:ext cx="10058400" cy="3510597"/>
          </a:xfrm>
        </p:spPr>
        <p:txBody>
          <a:bodyPr>
            <a:normAutofit lnSpcReduction="10000"/>
          </a:bodyPr>
          <a:lstStyle/>
          <a:p>
            <a:pPr eaLnBrk="1" hangingPunct="1">
              <a:defRPr/>
            </a:pPr>
            <a:r>
              <a:rPr lang="en-US" altLang="en-US">
                <a:latin typeface="Helvetica Neue" charset="0"/>
              </a:rPr>
              <a:t>Length of frictional unemployment:</a:t>
            </a:r>
          </a:p>
          <a:p>
            <a:pPr lvl="1" eaLnBrk="1" hangingPunct="1">
              <a:defRPr/>
            </a:pPr>
            <a:r>
              <a:rPr lang="en-US" altLang="en-US">
                <a:latin typeface="Helvetica Neue" charset="0"/>
              </a:rPr>
              <a:t>Internet has decreased time and costs of job searching</a:t>
            </a:r>
          </a:p>
          <a:p>
            <a:pPr lvl="1" eaLnBrk="1" hangingPunct="1">
              <a:defRPr/>
            </a:pPr>
            <a:r>
              <a:rPr lang="en-US" altLang="en-US">
                <a:latin typeface="Helvetica Neue" charset="0"/>
              </a:rPr>
              <a:t>Also affected by government regulations that make it difficult to hire or fire</a:t>
            </a:r>
          </a:p>
          <a:p>
            <a:pPr eaLnBrk="1" hangingPunct="1">
              <a:defRPr/>
            </a:pPr>
            <a:r>
              <a:rPr lang="en-US" altLang="en-US">
                <a:latin typeface="Helvetica Neue" charset="0"/>
              </a:rPr>
              <a:t>Consequences of unemployment insurance:</a:t>
            </a:r>
          </a:p>
          <a:p>
            <a:pPr lvl="1" eaLnBrk="1" hangingPunct="1">
              <a:buFontTx/>
              <a:buChar char="+"/>
              <a:defRPr/>
            </a:pPr>
            <a:r>
              <a:rPr lang="en-US" altLang="en-US">
                <a:solidFill>
                  <a:schemeClr val="tx1">
                    <a:lumMod val="95000"/>
                    <a:lumOff val="5000"/>
                  </a:schemeClr>
                </a:solidFill>
                <a:latin typeface="Helvetica Neue" charset="0"/>
              </a:rPr>
              <a:t>Provides income to workers who are laid off</a:t>
            </a:r>
          </a:p>
          <a:p>
            <a:pPr lvl="1" eaLnBrk="1" hangingPunct="1">
              <a:buFontTx/>
              <a:buChar char="+"/>
              <a:defRPr/>
            </a:pPr>
            <a:r>
              <a:rPr lang="en-US" altLang="en-US">
                <a:solidFill>
                  <a:schemeClr val="tx1">
                    <a:lumMod val="95000"/>
                    <a:lumOff val="5000"/>
                  </a:schemeClr>
                </a:solidFill>
                <a:latin typeface="Helvetica Neue" charset="0"/>
              </a:rPr>
              <a:t>Provides people time to find a new job</a:t>
            </a:r>
          </a:p>
          <a:p>
            <a:pPr lvl="1" eaLnBrk="1" hangingPunct="1">
              <a:buFontTx/>
              <a:buChar char="+"/>
              <a:defRPr/>
            </a:pPr>
            <a:r>
              <a:rPr lang="en-US" altLang="en-US">
                <a:solidFill>
                  <a:schemeClr val="tx1">
                    <a:lumMod val="95000"/>
                    <a:lumOff val="5000"/>
                  </a:schemeClr>
                </a:solidFill>
                <a:latin typeface="Helvetica Neue" charset="0"/>
              </a:rPr>
              <a:t>Prevents economic problems from spilling over to other industries</a:t>
            </a:r>
          </a:p>
          <a:p>
            <a:pPr lvl="1" eaLnBrk="1" hangingPunct="1">
              <a:buFont typeface="Arial" panose="020B0604020202020204" pitchFamily="34" charset="0"/>
              <a:buChar char="־"/>
              <a:defRPr/>
            </a:pPr>
            <a:r>
              <a:rPr lang="en-US" altLang="en-US">
                <a:solidFill>
                  <a:schemeClr val="tx1">
                    <a:lumMod val="95000"/>
                    <a:lumOff val="5000"/>
                  </a:schemeClr>
                </a:solidFill>
                <a:latin typeface="Helvetica Neue" charset="0"/>
              </a:rPr>
              <a:t>Reduces incentives to find another job quickly</a:t>
            </a:r>
          </a:p>
        </p:txBody>
      </p:sp>
      <p:cxnSp>
        <p:nvCxnSpPr>
          <p:cNvPr id="5" name="Straight Connector 4">
            <a:extLst>
              <a:ext uri="{FF2B5EF4-FFF2-40B4-BE49-F238E27FC236}">
                <a16:creationId xmlns:a16="http://schemas.microsoft.com/office/drawing/2014/main" id="{88211DF9-165B-D143-870F-507A13DA86D7}"/>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52728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3F81BE5E-12D0-1F40-8BD8-D62C1FECC239}"/>
              </a:ext>
            </a:extLst>
          </p:cNvPr>
          <p:cNvSpPr>
            <a:spLocks noGrp="1"/>
          </p:cNvSpPr>
          <p:nvPr>
            <p:ph type="title"/>
          </p:nvPr>
        </p:nvSpPr>
        <p:spPr>
          <a:xfrm>
            <a:off x="1066800" y="731097"/>
            <a:ext cx="8229600" cy="67437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Cyclical Unemployment</a:t>
            </a:r>
          </a:p>
        </p:txBody>
      </p:sp>
      <p:sp>
        <p:nvSpPr>
          <p:cNvPr id="19459" name="Content Placeholder 2">
            <a:extLst>
              <a:ext uri="{FF2B5EF4-FFF2-40B4-BE49-F238E27FC236}">
                <a16:creationId xmlns:a16="http://schemas.microsoft.com/office/drawing/2014/main" id="{115F3855-49EB-CC4E-83C3-C2ECC5B10E5D}"/>
              </a:ext>
            </a:extLst>
          </p:cNvPr>
          <p:cNvSpPr>
            <a:spLocks noGrp="1"/>
          </p:cNvSpPr>
          <p:nvPr>
            <p:ph sz="half" idx="1"/>
          </p:nvPr>
        </p:nvSpPr>
        <p:spPr>
          <a:xfrm>
            <a:off x="1066800" y="1612900"/>
            <a:ext cx="10058400" cy="3107690"/>
          </a:xfrm>
        </p:spPr>
        <p:txBody>
          <a:bodyPr/>
          <a:lstStyle/>
          <a:p>
            <a:pPr eaLnBrk="1" hangingPunct="1"/>
            <a:r>
              <a:rPr lang="en-US" altLang="en-US">
                <a:latin typeface="Helvetica Neue" panose="02000503000000020004" pitchFamily="2" charset="0"/>
                <a:cs typeface="Arial" panose="020B0604020202020204" pitchFamily="34" charset="0"/>
              </a:rPr>
              <a:t>Cyclical unemployment</a:t>
            </a:r>
          </a:p>
          <a:p>
            <a:pPr lvl="1" eaLnBrk="1" hangingPunct="1"/>
            <a:r>
              <a:rPr lang="en-US" altLang="en-US">
                <a:latin typeface="Helvetica Neue" panose="02000503000000020004" pitchFamily="2" charset="0"/>
                <a:cs typeface="Arial" panose="020B0604020202020204" pitchFamily="34" charset="0"/>
              </a:rPr>
              <a:t>Caused by economic downturns</a:t>
            </a:r>
          </a:p>
          <a:p>
            <a:r>
              <a:rPr lang="en-US" altLang="en-US">
                <a:latin typeface="Helvetica Neue" panose="02000503000000020004" pitchFamily="2" charset="0"/>
                <a:cs typeface="Arial" panose="020B0604020202020204" pitchFamily="34" charset="0"/>
              </a:rPr>
              <a:t>Example:</a:t>
            </a:r>
          </a:p>
          <a:p>
            <a:pPr lvl="1"/>
            <a:r>
              <a:rPr lang="en-US" altLang="en-US">
                <a:latin typeface="Helvetica Neue" panose="02000503000000020004" pitchFamily="2" charset="0"/>
                <a:cs typeface="Arial" panose="020B0604020202020204" pitchFamily="34" charset="0"/>
              </a:rPr>
              <a:t>Unemployment caused by the Great Recession</a:t>
            </a:r>
          </a:p>
          <a:p>
            <a:pPr lvl="1"/>
            <a:r>
              <a:rPr lang="en-US" altLang="en-US">
                <a:latin typeface="Helvetica Neue" panose="02000503000000020004" pitchFamily="2" charset="0"/>
                <a:cs typeface="Arial" panose="020B0604020202020204" pitchFamily="34" charset="0"/>
              </a:rPr>
              <a:t>In 2008:</a:t>
            </a:r>
          </a:p>
          <a:p>
            <a:pPr lvl="2"/>
            <a:r>
              <a:rPr lang="en-US" altLang="en-US">
                <a:latin typeface="Helvetica Neue" panose="02000503000000020004" pitchFamily="2" charset="0"/>
                <a:ea typeface="Helvetica Neue" panose="02000503000000020004" pitchFamily="2" charset="0"/>
                <a:cs typeface="Helvetica Neue" panose="02000503000000020004" pitchFamily="2" charset="0"/>
              </a:rPr>
              <a:t>18 months</a:t>
            </a:r>
          </a:p>
          <a:p>
            <a:pPr lvl="2"/>
            <a:r>
              <a:rPr lang="en-US" altLang="en-US">
                <a:latin typeface="Helvetica Neue" panose="02000503000000020004" pitchFamily="2" charset="0"/>
                <a:ea typeface="Helvetica Neue" panose="02000503000000020004" pitchFamily="2" charset="0"/>
                <a:cs typeface="Helvetica Neue" panose="02000503000000020004" pitchFamily="2" charset="0"/>
              </a:rPr>
              <a:t>10% unemployed</a:t>
            </a:r>
          </a:p>
          <a:p>
            <a:pPr lvl="1"/>
            <a:endParaRPr lang="en-US" altLang="en-US">
              <a:latin typeface="Helvetica Neue" panose="02000503000000020004" pitchFamily="2" charset="0"/>
              <a:cs typeface="Arial" panose="020B0604020202020204" pitchFamily="34" charset="0"/>
            </a:endParaRPr>
          </a:p>
          <a:p>
            <a:pPr eaLnBrk="1" hangingPunct="1"/>
            <a:endParaRPr lang="en-US" altLang="en-US" sz="2200">
              <a:latin typeface="Helvetica Neue" panose="02000503000000020004" pitchFamily="2" charset="0"/>
              <a:cs typeface="Arial" panose="020B0604020202020204" pitchFamily="34" charset="0"/>
            </a:endParaRPr>
          </a:p>
        </p:txBody>
      </p:sp>
      <p:cxnSp>
        <p:nvCxnSpPr>
          <p:cNvPr id="5" name="Straight Connector 4">
            <a:extLst>
              <a:ext uri="{FF2B5EF4-FFF2-40B4-BE49-F238E27FC236}">
                <a16:creationId xmlns:a16="http://schemas.microsoft.com/office/drawing/2014/main" id="{7944B27F-B18B-894E-B475-7FCA2F533598}"/>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91558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EBB645AA-E6FB-5843-A610-38EFFEA0ACA4}"/>
              </a:ext>
            </a:extLst>
          </p:cNvPr>
          <p:cNvSpPr>
            <a:spLocks noGrp="1"/>
          </p:cNvSpPr>
          <p:nvPr>
            <p:ph type="title"/>
          </p:nvPr>
        </p:nvSpPr>
        <p:spPr>
          <a:xfrm>
            <a:off x="1066800" y="629616"/>
            <a:ext cx="8229600" cy="702025"/>
          </a:xfrm>
        </p:spPr>
        <p:txBody>
          <a:bodyPr>
            <a:normAutofit/>
          </a:bodyPr>
          <a:lstStyle/>
          <a:p>
            <a:r>
              <a:rPr lang="en-US" altLang="en-US" sz="3200">
                <a:latin typeface="Helvetica Neue" panose="02000503000000020004" pitchFamily="2" charset="0"/>
                <a:cs typeface="Arial" panose="020B0604020202020204" pitchFamily="34" charset="0"/>
              </a:rPr>
              <a:t>Types of Unemployment  </a:t>
            </a:r>
          </a:p>
        </p:txBody>
      </p:sp>
      <p:sp>
        <p:nvSpPr>
          <p:cNvPr id="27650" name="Rectangle 16">
            <a:extLst>
              <a:ext uri="{FF2B5EF4-FFF2-40B4-BE49-F238E27FC236}">
                <a16:creationId xmlns:a16="http://schemas.microsoft.com/office/drawing/2014/main" id="{72E4F70A-D775-8843-9D34-1E0DE3D4BB83}"/>
              </a:ext>
            </a:extLst>
          </p:cNvPr>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endParaRPr lang="en-US" altLang="en-US" sz="1800"/>
          </a:p>
        </p:txBody>
      </p:sp>
      <p:grpSp>
        <p:nvGrpSpPr>
          <p:cNvPr id="27651" name="Group 4">
            <a:extLst>
              <a:ext uri="{FF2B5EF4-FFF2-40B4-BE49-F238E27FC236}">
                <a16:creationId xmlns:a16="http://schemas.microsoft.com/office/drawing/2014/main" id="{EE20A3EC-493C-0C40-9C5C-EA8867DDBDCD}"/>
              </a:ext>
            </a:extLst>
          </p:cNvPr>
          <p:cNvGrpSpPr>
            <a:grpSpLocks noChangeAspect="1"/>
          </p:cNvGrpSpPr>
          <p:nvPr/>
        </p:nvGrpSpPr>
        <p:grpSpPr bwMode="auto">
          <a:xfrm>
            <a:off x="3467100" y="1752600"/>
            <a:ext cx="6172200" cy="4864100"/>
            <a:chOff x="3065" y="7936"/>
            <a:chExt cx="5432" cy="4685"/>
          </a:xfrm>
        </p:grpSpPr>
        <p:sp>
          <p:nvSpPr>
            <p:cNvPr id="27658" name="Text Box 13">
              <a:extLst>
                <a:ext uri="{FF2B5EF4-FFF2-40B4-BE49-F238E27FC236}">
                  <a16:creationId xmlns:a16="http://schemas.microsoft.com/office/drawing/2014/main" id="{826468BB-7D66-024A-BF36-13DE06B38D31}"/>
                </a:ext>
              </a:extLst>
            </p:cNvPr>
            <p:cNvSpPr txBox="1">
              <a:spLocks noChangeArrowheads="1"/>
            </p:cNvSpPr>
            <p:nvPr/>
          </p:nvSpPr>
          <p:spPr bwMode="auto">
            <a:xfrm>
              <a:off x="5191" y="11734"/>
              <a:ext cx="1313" cy="887"/>
            </a:xfrm>
            <a:prstGeom prst="rect">
              <a:avLst/>
            </a:prstGeom>
            <a:solidFill>
              <a:srgbClr val="C2D69B"/>
            </a:solidFill>
            <a:ln w="38100">
              <a:solidFill>
                <a:srgbClr val="FFFFFF"/>
              </a:solidFill>
              <a:miter lim="800000"/>
              <a:headEnd/>
              <a:tailEnd/>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FFFFFF"/>
                  </a:solidFill>
                  <a:latin typeface="Helvetica Neue" panose="02000503000000020004" pitchFamily="2" charset="0"/>
                </a:rPr>
                <a:t>Frictional</a:t>
              </a:r>
              <a:endParaRPr lang="en-US" altLang="en-US" sz="2800">
                <a:latin typeface="Helvetica Neue" panose="02000503000000020004" pitchFamily="2" charset="0"/>
              </a:endParaRPr>
            </a:p>
          </p:txBody>
        </p:sp>
        <p:sp>
          <p:nvSpPr>
            <p:cNvPr id="27659" name="Text Box 12">
              <a:extLst>
                <a:ext uri="{FF2B5EF4-FFF2-40B4-BE49-F238E27FC236}">
                  <a16:creationId xmlns:a16="http://schemas.microsoft.com/office/drawing/2014/main" id="{0C813A0D-08C9-9446-961C-9DC7CF3EC8F2}"/>
                </a:ext>
              </a:extLst>
            </p:cNvPr>
            <p:cNvSpPr txBox="1">
              <a:spLocks noChangeArrowheads="1"/>
            </p:cNvSpPr>
            <p:nvPr/>
          </p:nvSpPr>
          <p:spPr bwMode="auto">
            <a:xfrm>
              <a:off x="5191" y="10782"/>
              <a:ext cx="1313" cy="887"/>
            </a:xfrm>
            <a:prstGeom prst="rect">
              <a:avLst/>
            </a:prstGeom>
            <a:solidFill>
              <a:srgbClr val="C2D69B"/>
            </a:solidFill>
            <a:ln w="38100">
              <a:solidFill>
                <a:srgbClr val="FFFFFF"/>
              </a:solidFill>
              <a:miter lim="800000"/>
              <a:headEnd/>
              <a:tailEnd/>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FFFFFF"/>
                  </a:solidFill>
                  <a:latin typeface="Helvetica Neue" panose="02000503000000020004" pitchFamily="2" charset="0"/>
                </a:rPr>
                <a:t>Structural</a:t>
              </a:r>
              <a:endParaRPr lang="en-US" altLang="en-US" sz="2800">
                <a:latin typeface="Helvetica Neue" panose="02000503000000020004" pitchFamily="2" charset="0"/>
              </a:endParaRPr>
            </a:p>
          </p:txBody>
        </p:sp>
        <p:sp>
          <p:nvSpPr>
            <p:cNvPr id="27660" name="Text Box 11">
              <a:extLst>
                <a:ext uri="{FF2B5EF4-FFF2-40B4-BE49-F238E27FC236}">
                  <a16:creationId xmlns:a16="http://schemas.microsoft.com/office/drawing/2014/main" id="{87392037-6728-B241-B8C8-A61847EDF5E0}"/>
                </a:ext>
              </a:extLst>
            </p:cNvPr>
            <p:cNvSpPr txBox="1">
              <a:spLocks noChangeArrowheads="1"/>
            </p:cNvSpPr>
            <p:nvPr/>
          </p:nvSpPr>
          <p:spPr bwMode="auto">
            <a:xfrm>
              <a:off x="3302" y="11734"/>
              <a:ext cx="1313" cy="887"/>
            </a:xfrm>
            <a:prstGeom prst="rect">
              <a:avLst/>
            </a:prstGeom>
            <a:solidFill>
              <a:srgbClr val="C2D69B"/>
            </a:solidFill>
            <a:ln w="38100">
              <a:solidFill>
                <a:srgbClr val="FFFFFF"/>
              </a:solidFill>
              <a:miter lim="800000"/>
              <a:headEnd/>
              <a:tailEnd/>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FFFFFF"/>
                  </a:solidFill>
                  <a:latin typeface="Helvetica Neue" panose="02000503000000020004" pitchFamily="2" charset="0"/>
                </a:rPr>
                <a:t>Frictional</a:t>
              </a:r>
              <a:endParaRPr lang="en-US" altLang="en-US" sz="2800">
                <a:latin typeface="Helvetica Neue" panose="02000503000000020004" pitchFamily="2" charset="0"/>
              </a:endParaRPr>
            </a:p>
          </p:txBody>
        </p:sp>
        <p:sp>
          <p:nvSpPr>
            <p:cNvPr id="27661" name="Text Box 10">
              <a:extLst>
                <a:ext uri="{FF2B5EF4-FFF2-40B4-BE49-F238E27FC236}">
                  <a16:creationId xmlns:a16="http://schemas.microsoft.com/office/drawing/2014/main" id="{6B0DAC74-5118-4B43-A17E-1AFA0571DC38}"/>
                </a:ext>
              </a:extLst>
            </p:cNvPr>
            <p:cNvSpPr txBox="1">
              <a:spLocks noChangeArrowheads="1"/>
            </p:cNvSpPr>
            <p:nvPr/>
          </p:nvSpPr>
          <p:spPr bwMode="auto">
            <a:xfrm>
              <a:off x="3302" y="10782"/>
              <a:ext cx="1313" cy="887"/>
            </a:xfrm>
            <a:prstGeom prst="rect">
              <a:avLst/>
            </a:prstGeom>
            <a:solidFill>
              <a:srgbClr val="C2D69B"/>
            </a:solidFill>
            <a:ln w="38100">
              <a:solidFill>
                <a:srgbClr val="FFFFFF"/>
              </a:solidFill>
              <a:miter lim="800000"/>
              <a:headEnd/>
              <a:tailEnd/>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FFFFFF"/>
                  </a:solidFill>
                  <a:latin typeface="Helvetica Neue" panose="02000503000000020004" pitchFamily="2" charset="0"/>
                </a:rPr>
                <a:t>Structural</a:t>
              </a:r>
              <a:endParaRPr lang="en-US" altLang="en-US" sz="2800">
                <a:latin typeface="Helvetica Neue" panose="02000503000000020004" pitchFamily="2" charset="0"/>
              </a:endParaRPr>
            </a:p>
          </p:txBody>
        </p:sp>
        <p:sp>
          <p:nvSpPr>
            <p:cNvPr id="27662" name="Text Box 9">
              <a:extLst>
                <a:ext uri="{FF2B5EF4-FFF2-40B4-BE49-F238E27FC236}">
                  <a16:creationId xmlns:a16="http://schemas.microsoft.com/office/drawing/2014/main" id="{337F9D05-EC7C-484D-AF1C-142AF299BE21}"/>
                </a:ext>
              </a:extLst>
            </p:cNvPr>
            <p:cNvSpPr txBox="1">
              <a:spLocks noChangeArrowheads="1"/>
            </p:cNvSpPr>
            <p:nvPr/>
          </p:nvSpPr>
          <p:spPr bwMode="auto">
            <a:xfrm>
              <a:off x="3302" y="8726"/>
              <a:ext cx="1313" cy="1979"/>
            </a:xfrm>
            <a:prstGeom prst="rect">
              <a:avLst/>
            </a:prstGeom>
            <a:solidFill>
              <a:srgbClr val="D99594"/>
            </a:solidFill>
            <a:ln w="38100">
              <a:solidFill>
                <a:srgbClr val="FFFFFF"/>
              </a:solidFill>
              <a:miter lim="800000"/>
              <a:headEnd/>
              <a:tailEnd/>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FFFFFF"/>
                  </a:solidFill>
                  <a:latin typeface="Helvetica Neue" panose="02000503000000020004" pitchFamily="2" charset="0"/>
                </a:rPr>
                <a:t>Cyclical</a:t>
              </a:r>
              <a:endParaRPr lang="en-US" altLang="en-US" sz="2800">
                <a:latin typeface="Helvetica Neue" panose="02000503000000020004" pitchFamily="2" charset="0"/>
              </a:endParaRPr>
            </a:p>
          </p:txBody>
        </p:sp>
        <p:sp>
          <p:nvSpPr>
            <p:cNvPr id="27663" name="Text Box 8">
              <a:extLst>
                <a:ext uri="{FF2B5EF4-FFF2-40B4-BE49-F238E27FC236}">
                  <a16:creationId xmlns:a16="http://schemas.microsoft.com/office/drawing/2014/main" id="{C9ECFC12-54AA-7440-81F1-1593FDCD86C3}"/>
                </a:ext>
              </a:extLst>
            </p:cNvPr>
            <p:cNvSpPr txBox="1">
              <a:spLocks noChangeArrowheads="1"/>
            </p:cNvSpPr>
            <p:nvPr/>
          </p:nvSpPr>
          <p:spPr bwMode="auto">
            <a:xfrm>
              <a:off x="3065" y="7936"/>
              <a:ext cx="1912"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4F81BD"/>
                  </a:solidFill>
                  <a:latin typeface="Helvetica Neue" panose="02000503000000020004" pitchFamily="2" charset="0"/>
                </a:rPr>
                <a:t>Unemployment Rate during Recession</a:t>
              </a:r>
              <a:endParaRPr lang="en-US" altLang="en-US" sz="1800">
                <a:latin typeface="Helvetica Neue" panose="02000503000000020004" pitchFamily="2" charset="0"/>
              </a:endParaRPr>
            </a:p>
          </p:txBody>
        </p:sp>
        <p:sp>
          <p:nvSpPr>
            <p:cNvPr id="27664" name="Text Box 7">
              <a:extLst>
                <a:ext uri="{FF2B5EF4-FFF2-40B4-BE49-F238E27FC236}">
                  <a16:creationId xmlns:a16="http://schemas.microsoft.com/office/drawing/2014/main" id="{6A846DD7-3733-DF49-9F30-33D6B2E4E014}"/>
                </a:ext>
              </a:extLst>
            </p:cNvPr>
            <p:cNvSpPr txBox="1">
              <a:spLocks noChangeArrowheads="1"/>
            </p:cNvSpPr>
            <p:nvPr/>
          </p:nvSpPr>
          <p:spPr bwMode="auto">
            <a:xfrm>
              <a:off x="4885" y="9481"/>
              <a:ext cx="2047" cy="11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4F81BD"/>
                  </a:solidFill>
                  <a:latin typeface="Helvetica Neue" panose="02000503000000020004" pitchFamily="2" charset="0"/>
                </a:rPr>
                <a:t>Unemployment Rate during Normal Macroeconomic Conditions</a:t>
              </a:r>
              <a:endParaRPr lang="en-US" altLang="en-US" sz="1800">
                <a:latin typeface="Helvetica Neue" panose="02000503000000020004" pitchFamily="2" charset="0"/>
              </a:endParaRPr>
            </a:p>
          </p:txBody>
        </p:sp>
        <p:sp>
          <p:nvSpPr>
            <p:cNvPr id="27665" name="Text Box 6">
              <a:extLst>
                <a:ext uri="{FF2B5EF4-FFF2-40B4-BE49-F238E27FC236}">
                  <a16:creationId xmlns:a16="http://schemas.microsoft.com/office/drawing/2014/main" id="{0FDF4576-D2B9-094A-AB0A-640CB0C7A23F}"/>
                </a:ext>
              </a:extLst>
            </p:cNvPr>
            <p:cNvSpPr txBox="1">
              <a:spLocks noChangeArrowheads="1"/>
            </p:cNvSpPr>
            <p:nvPr/>
          </p:nvSpPr>
          <p:spPr bwMode="auto">
            <a:xfrm>
              <a:off x="6865" y="11454"/>
              <a:ext cx="1632" cy="7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1800">
                  <a:solidFill>
                    <a:srgbClr val="76923C"/>
                  </a:solidFill>
                  <a:latin typeface="Helvetica Neue" panose="02000503000000020004" pitchFamily="2" charset="0"/>
                </a:rPr>
                <a:t>Natural Unemployment</a:t>
              </a:r>
              <a:endParaRPr lang="en-US" altLang="en-US" sz="2800">
                <a:latin typeface="Helvetica Neue" panose="02000503000000020004" pitchFamily="2" charset="0"/>
              </a:endParaRPr>
            </a:p>
          </p:txBody>
        </p:sp>
        <p:sp>
          <p:nvSpPr>
            <p:cNvPr id="27666" name="AutoShape 5">
              <a:extLst>
                <a:ext uri="{FF2B5EF4-FFF2-40B4-BE49-F238E27FC236}">
                  <a16:creationId xmlns:a16="http://schemas.microsoft.com/office/drawing/2014/main" id="{95FD8FED-39B3-FB49-A18F-995B91ECFB41}"/>
                </a:ext>
              </a:extLst>
            </p:cNvPr>
            <p:cNvSpPr>
              <a:spLocks/>
            </p:cNvSpPr>
            <p:nvPr/>
          </p:nvSpPr>
          <p:spPr bwMode="auto">
            <a:xfrm>
              <a:off x="6681" y="10888"/>
              <a:ext cx="188" cy="1645"/>
            </a:xfrm>
            <a:prstGeom prst="rightBrace">
              <a:avLst>
                <a:gd name="adj1" fmla="val 72917"/>
                <a:gd name="adj2" fmla="val 50000"/>
              </a:avLst>
            </a:prstGeom>
            <a:noFill/>
            <a:ln w="19050">
              <a:solidFill>
                <a:srgbClr val="76923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eaLnBrk="1" hangingPunct="1">
                <a:spcBef>
                  <a:spcPct val="0"/>
                </a:spcBef>
                <a:buFontTx/>
                <a:buNone/>
              </a:pPr>
              <a:endParaRPr lang="en-US" altLang="en-US" sz="2800">
                <a:latin typeface="Helvetica Neue" panose="02000503000000020004" pitchFamily="2" charset="0"/>
              </a:endParaRPr>
            </a:p>
          </p:txBody>
        </p:sp>
      </p:grpSp>
      <p:sp>
        <p:nvSpPr>
          <p:cNvPr id="27652" name="Rectangle 26">
            <a:extLst>
              <a:ext uri="{FF2B5EF4-FFF2-40B4-BE49-F238E27FC236}">
                <a16:creationId xmlns:a16="http://schemas.microsoft.com/office/drawing/2014/main" id="{E5F3E95F-A266-1249-A1E5-03032BEE1010}"/>
              </a:ext>
            </a:extLst>
          </p:cNvPr>
          <p:cNvSpPr>
            <a:spLocks noChangeArrowheads="1"/>
          </p:cNvSpPr>
          <p:nvPr/>
        </p:nvSpPr>
        <p:spPr bwMode="auto">
          <a:xfrm>
            <a:off x="1524001" y="41301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endParaRPr lang="en-US" altLang="en-US" sz="1800"/>
          </a:p>
        </p:txBody>
      </p:sp>
      <p:sp>
        <p:nvSpPr>
          <p:cNvPr id="27653" name="Text Box 8">
            <a:extLst>
              <a:ext uri="{FF2B5EF4-FFF2-40B4-BE49-F238E27FC236}">
                <a16:creationId xmlns:a16="http://schemas.microsoft.com/office/drawing/2014/main" id="{F254995D-F9BB-DC43-9FBB-34E8C8848B0C}"/>
              </a:ext>
            </a:extLst>
          </p:cNvPr>
          <p:cNvSpPr txBox="1">
            <a:spLocks noChangeArrowheads="1"/>
          </p:cNvSpPr>
          <p:nvPr/>
        </p:nvSpPr>
        <p:spPr bwMode="auto">
          <a:xfrm>
            <a:off x="1816100" y="3149600"/>
            <a:ext cx="1079500" cy="292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2000">
                <a:latin typeface="Helvetica Neue" panose="02000503000000020004" pitchFamily="2" charset="0"/>
              </a:rPr>
              <a:t>Bad!</a:t>
            </a:r>
          </a:p>
        </p:txBody>
      </p:sp>
      <p:sp>
        <p:nvSpPr>
          <p:cNvPr id="27654" name="Text Box 8">
            <a:extLst>
              <a:ext uri="{FF2B5EF4-FFF2-40B4-BE49-F238E27FC236}">
                <a16:creationId xmlns:a16="http://schemas.microsoft.com/office/drawing/2014/main" id="{9858DED7-18AB-BF4C-9BD7-64B62AE75763}"/>
              </a:ext>
            </a:extLst>
          </p:cNvPr>
          <p:cNvSpPr txBox="1">
            <a:spLocks noChangeArrowheads="1"/>
          </p:cNvSpPr>
          <p:nvPr/>
        </p:nvSpPr>
        <p:spPr bwMode="auto">
          <a:xfrm>
            <a:off x="7924800" y="3313113"/>
            <a:ext cx="1778000" cy="1041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lgn="ctr">
              <a:spcBef>
                <a:spcPct val="0"/>
              </a:spcBef>
              <a:buFontTx/>
              <a:buNone/>
            </a:pPr>
            <a:r>
              <a:rPr lang="en-US" altLang="en-US" sz="2000">
                <a:latin typeface="Helvetica Neue" panose="02000503000000020004" pitchFamily="2" charset="0"/>
              </a:rPr>
              <a:t>Always occurring</a:t>
            </a:r>
          </a:p>
        </p:txBody>
      </p:sp>
      <p:cxnSp>
        <p:nvCxnSpPr>
          <p:cNvPr id="27" name="Straight Arrow Connector 26">
            <a:extLst>
              <a:ext uri="{FF2B5EF4-FFF2-40B4-BE49-F238E27FC236}">
                <a16:creationId xmlns:a16="http://schemas.microsoft.com/office/drawing/2014/main" id="{285CDE5E-2B74-1046-8798-7824BF8EA0D9}"/>
              </a:ext>
            </a:extLst>
          </p:cNvPr>
          <p:cNvCxnSpPr/>
          <p:nvPr/>
        </p:nvCxnSpPr>
        <p:spPr>
          <a:xfrm>
            <a:off x="2781300" y="3314700"/>
            <a:ext cx="7366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A191467-7FCE-5943-8BB9-8FF491E4A09E}"/>
              </a:ext>
            </a:extLst>
          </p:cNvPr>
          <p:cNvCxnSpPr/>
          <p:nvPr/>
        </p:nvCxnSpPr>
        <p:spPr>
          <a:xfrm>
            <a:off x="8801100" y="4394200"/>
            <a:ext cx="12700" cy="8001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E0E7FAD-5C08-454A-A475-33D14FFF2052}"/>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6141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E74B2DEA-B66E-4D40-AF65-01E219AE80D7}"/>
              </a:ext>
            </a:extLst>
          </p:cNvPr>
          <p:cNvSpPr>
            <a:spLocks noGrp="1"/>
          </p:cNvSpPr>
          <p:nvPr>
            <p:ph type="title"/>
          </p:nvPr>
        </p:nvSpPr>
        <p:spPr>
          <a:xfrm>
            <a:off x="958924" y="714697"/>
            <a:ext cx="8229600" cy="617219"/>
          </a:xfrm>
        </p:spPr>
        <p:txBody>
          <a:bodyPr>
            <a:normAutofit/>
          </a:bodyPr>
          <a:lstStyle/>
          <a:p>
            <a:r>
              <a:rPr lang="en-US" altLang="en-US" sz="3200">
                <a:latin typeface="Helvetica Neue" panose="02000503000000020004" pitchFamily="2" charset="0"/>
                <a:cs typeface="Arial" panose="020B0604020202020204" pitchFamily="34" charset="0"/>
              </a:rPr>
              <a:t>Looking at the Data</a:t>
            </a:r>
          </a:p>
        </p:txBody>
      </p:sp>
      <p:sp>
        <p:nvSpPr>
          <p:cNvPr id="23555" name="Content Placeholder 2">
            <a:extLst>
              <a:ext uri="{FF2B5EF4-FFF2-40B4-BE49-F238E27FC236}">
                <a16:creationId xmlns:a16="http://schemas.microsoft.com/office/drawing/2014/main" id="{8F15244B-1B1B-EB4D-AF82-48632B6F84E6}"/>
              </a:ext>
            </a:extLst>
          </p:cNvPr>
          <p:cNvSpPr>
            <a:spLocks noGrp="1"/>
          </p:cNvSpPr>
          <p:nvPr>
            <p:ph idx="1"/>
          </p:nvPr>
        </p:nvSpPr>
        <p:spPr>
          <a:xfrm>
            <a:off x="1066800" y="1575753"/>
            <a:ext cx="8229600" cy="4895850"/>
          </a:xfrm>
        </p:spPr>
        <p:txBody>
          <a:bodyPr/>
          <a:lstStyle/>
          <a:p>
            <a:pPr eaLnBrk="1" hangingPunct="1"/>
            <a:r>
              <a:rPr lang="en-US" altLang="en-US">
                <a:latin typeface="Helvetica Neue" panose="02000503000000020004" pitchFamily="2" charset="0"/>
                <a:cs typeface="Arial" panose="020B0604020202020204" pitchFamily="34" charset="0"/>
              </a:rPr>
              <a:t>Labor force</a:t>
            </a:r>
          </a:p>
          <a:p>
            <a:pPr lvl="1" eaLnBrk="1" hangingPunct="1"/>
            <a:r>
              <a:rPr lang="en-US" altLang="en-US">
                <a:latin typeface="Helvetica Neue" panose="02000503000000020004" pitchFamily="2" charset="0"/>
                <a:cs typeface="Arial" panose="020B0604020202020204" pitchFamily="34" charset="0"/>
              </a:rPr>
              <a:t>People who are employed or actively seeking work</a:t>
            </a:r>
          </a:p>
          <a:p>
            <a:pPr eaLnBrk="1" hangingPunct="1"/>
            <a:r>
              <a:rPr lang="en-US" altLang="en-US">
                <a:latin typeface="Helvetica Neue" panose="02000503000000020004" pitchFamily="2" charset="0"/>
                <a:cs typeface="Arial" panose="020B0604020202020204" pitchFamily="34" charset="0"/>
              </a:rPr>
              <a:t>Who is not in the labor force?</a:t>
            </a:r>
          </a:p>
          <a:p>
            <a:pPr lvl="1" eaLnBrk="1" hangingPunct="1"/>
            <a:r>
              <a:rPr lang="en-US" altLang="en-US">
                <a:latin typeface="Helvetica Neue" panose="02000503000000020004" pitchFamily="2" charset="0"/>
                <a:cs typeface="Arial" panose="020B0604020202020204" pitchFamily="34" charset="0"/>
              </a:rPr>
              <a:t>Jobless people not actively seeking           employment (no efforts made in                              four weeks)</a:t>
            </a:r>
          </a:p>
          <a:p>
            <a:pPr lvl="1" eaLnBrk="1" hangingPunct="1"/>
            <a:r>
              <a:rPr lang="en-US" altLang="en-US">
                <a:latin typeface="Helvetica Neue" panose="02000503000000020004" pitchFamily="2" charset="0"/>
                <a:cs typeface="Arial" panose="020B0604020202020204" pitchFamily="34" charset="0"/>
              </a:rPr>
              <a:t>Retirees</a:t>
            </a:r>
          </a:p>
          <a:p>
            <a:pPr lvl="1" eaLnBrk="1" hangingPunct="1"/>
            <a:r>
              <a:rPr lang="en-US" altLang="en-US">
                <a:latin typeface="Helvetica Neue" panose="02000503000000020004" pitchFamily="2" charset="0"/>
                <a:cs typeface="Arial" panose="020B0604020202020204" pitchFamily="34" charset="0"/>
              </a:rPr>
              <a:t>Students</a:t>
            </a:r>
          </a:p>
          <a:p>
            <a:pPr lvl="1" eaLnBrk="1" hangingPunct="1"/>
            <a:r>
              <a:rPr lang="en-US" altLang="en-US">
                <a:latin typeface="Helvetica Neue" panose="02000503000000020004" pitchFamily="2" charset="0"/>
                <a:cs typeface="Arial" panose="020B0604020202020204" pitchFamily="34" charset="0"/>
              </a:rPr>
              <a:t>Institutionalized</a:t>
            </a:r>
          </a:p>
        </p:txBody>
      </p:sp>
      <p:sp>
        <p:nvSpPr>
          <p:cNvPr id="7" name="TextBox 6">
            <a:extLst>
              <a:ext uri="{FF2B5EF4-FFF2-40B4-BE49-F238E27FC236}">
                <a16:creationId xmlns:a16="http://schemas.microsoft.com/office/drawing/2014/main" id="{23F3D30C-C0DC-6B42-A59E-EB92879D322A}"/>
              </a:ext>
            </a:extLst>
          </p:cNvPr>
          <p:cNvSpPr txBox="1">
            <a:spLocks noRot="1" noChangeAspect="1" noMove="1" noResize="1" noEditPoints="1" noAdjustHandles="1" noChangeArrowheads="1" noChangeShapeType="1" noTextEdit="1"/>
          </p:cNvSpPr>
          <p:nvPr/>
        </p:nvSpPr>
        <p:spPr>
          <a:xfrm>
            <a:off x="2578445" y="5565376"/>
            <a:ext cx="6610079" cy="586186"/>
          </a:xfrm>
          <a:prstGeom prst="rect">
            <a:avLst/>
          </a:prstGeom>
          <a:blipFill>
            <a:blip r:embed="rId3"/>
            <a:stretch>
              <a:fillRect l="-1916" t="-6383" r="-5172" b="-17021"/>
            </a:stretch>
          </a:blipFill>
        </p:spPr>
        <p:txBody>
          <a:bodyPr/>
          <a:lstStyle/>
          <a:p>
            <a:r>
              <a:rPr lang="en-US">
                <a:noFill/>
              </a:rPr>
              <a:t> </a:t>
            </a:r>
          </a:p>
        </p:txBody>
      </p:sp>
      <p:cxnSp>
        <p:nvCxnSpPr>
          <p:cNvPr id="6" name="Straight Connector 5">
            <a:extLst>
              <a:ext uri="{FF2B5EF4-FFF2-40B4-BE49-F238E27FC236}">
                <a16:creationId xmlns:a16="http://schemas.microsoft.com/office/drawing/2014/main" id="{0AA55432-E218-A240-924B-BFBEE5F25988}"/>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05421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3555">
                                            <p:txEl>
                                              <p:pRg st="3" end="3"/>
                                            </p:txEl>
                                          </p:spTgt>
                                        </p:tgtEl>
                                        <p:attrNameLst>
                                          <p:attrName>style.visibility</p:attrName>
                                        </p:attrNameLst>
                                      </p:cBhvr>
                                      <p:to>
                                        <p:strVal val="visible"/>
                                      </p:to>
                                    </p:set>
                                    <p:animEffect transition="in" filter="barn(inVertical)">
                                      <p:cBhvr>
                                        <p:cTn id="7" dur="500"/>
                                        <p:tgtEl>
                                          <p:spTgt spid="23555">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3555">
                                            <p:txEl>
                                              <p:pRg st="4" end="4"/>
                                            </p:txEl>
                                          </p:spTgt>
                                        </p:tgtEl>
                                        <p:attrNameLst>
                                          <p:attrName>style.visibility</p:attrName>
                                        </p:attrNameLst>
                                      </p:cBhvr>
                                      <p:to>
                                        <p:strVal val="visible"/>
                                      </p:to>
                                    </p:set>
                                    <p:animEffect transition="in" filter="barn(inVertical)">
                                      <p:cBhvr>
                                        <p:cTn id="12" dur="500"/>
                                        <p:tgtEl>
                                          <p:spTgt spid="23555">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3555">
                                            <p:txEl>
                                              <p:pRg st="5" end="5"/>
                                            </p:txEl>
                                          </p:spTgt>
                                        </p:tgtEl>
                                        <p:attrNameLst>
                                          <p:attrName>style.visibility</p:attrName>
                                        </p:attrNameLst>
                                      </p:cBhvr>
                                      <p:to>
                                        <p:strVal val="visible"/>
                                      </p:to>
                                    </p:set>
                                    <p:animEffect transition="in" filter="barn(inVertical)">
                                      <p:cBhvr>
                                        <p:cTn id="17" dur="500"/>
                                        <p:tgtEl>
                                          <p:spTgt spid="23555">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23555">
                                            <p:txEl>
                                              <p:pRg st="6" end="6"/>
                                            </p:txEl>
                                          </p:spTgt>
                                        </p:tgtEl>
                                        <p:attrNameLst>
                                          <p:attrName>style.visibility</p:attrName>
                                        </p:attrNameLst>
                                      </p:cBhvr>
                                      <p:to>
                                        <p:strVal val="visible"/>
                                      </p:to>
                                    </p:set>
                                    <p:animEffect transition="in" filter="barn(inVertical)">
                                      <p:cBhvr>
                                        <p:cTn id="22" dur="500"/>
                                        <p:tgtEl>
                                          <p:spTgt spid="235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1C69D485-EE0E-F645-9F88-6D2C17A185D5}"/>
              </a:ext>
            </a:extLst>
          </p:cNvPr>
          <p:cNvSpPr>
            <a:spLocks noGrp="1"/>
          </p:cNvSpPr>
          <p:nvPr>
            <p:ph type="title"/>
          </p:nvPr>
        </p:nvSpPr>
        <p:spPr>
          <a:xfrm>
            <a:off x="954218" y="562087"/>
            <a:ext cx="10079542" cy="685602"/>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Measuring Unemployment in the U.S., Dec. 2014</a:t>
            </a:r>
          </a:p>
        </p:txBody>
      </p:sp>
      <p:sp>
        <p:nvSpPr>
          <p:cNvPr id="31746" name="Rectangle 17">
            <a:extLst>
              <a:ext uri="{FF2B5EF4-FFF2-40B4-BE49-F238E27FC236}">
                <a16:creationId xmlns:a16="http://schemas.microsoft.com/office/drawing/2014/main" id="{914843EE-D304-7D4F-97C1-696D582F581B}"/>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eaLnBrk="1" hangingPunct="1">
              <a:spcBef>
                <a:spcPct val="0"/>
              </a:spcBef>
              <a:buFontTx/>
              <a:buNone/>
            </a:pPr>
            <a:endParaRPr lang="en-US" altLang="en-US" sz="1800"/>
          </a:p>
        </p:txBody>
      </p:sp>
      <p:grpSp>
        <p:nvGrpSpPr>
          <p:cNvPr id="31747" name="Group 4">
            <a:extLst>
              <a:ext uri="{FF2B5EF4-FFF2-40B4-BE49-F238E27FC236}">
                <a16:creationId xmlns:a16="http://schemas.microsoft.com/office/drawing/2014/main" id="{3C7F3D75-4D43-0944-8B1D-504922A694D8}"/>
              </a:ext>
            </a:extLst>
          </p:cNvPr>
          <p:cNvGrpSpPr>
            <a:grpSpLocks noChangeAspect="1"/>
          </p:cNvGrpSpPr>
          <p:nvPr/>
        </p:nvGrpSpPr>
        <p:grpSpPr bwMode="auto">
          <a:xfrm>
            <a:off x="2316545" y="1507801"/>
            <a:ext cx="7354888" cy="5626100"/>
            <a:chOff x="2601" y="7607"/>
            <a:chExt cx="7561" cy="5412"/>
          </a:xfrm>
        </p:grpSpPr>
        <p:sp>
          <p:nvSpPr>
            <p:cNvPr id="31749" name="AutoShape 16">
              <a:extLst>
                <a:ext uri="{FF2B5EF4-FFF2-40B4-BE49-F238E27FC236}">
                  <a16:creationId xmlns:a16="http://schemas.microsoft.com/office/drawing/2014/main" id="{EBD937C6-A6CD-2840-A01B-4217B0925ABB}"/>
                </a:ext>
              </a:extLst>
            </p:cNvPr>
            <p:cNvSpPr>
              <a:spLocks noChangeAspect="1" noChangeArrowheads="1" noTextEdit="1"/>
            </p:cNvSpPr>
            <p:nvPr/>
          </p:nvSpPr>
          <p:spPr bwMode="auto">
            <a:xfrm>
              <a:off x="2827" y="7607"/>
              <a:ext cx="7288" cy="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31750" name="Group 5">
              <a:extLst>
                <a:ext uri="{FF2B5EF4-FFF2-40B4-BE49-F238E27FC236}">
                  <a16:creationId xmlns:a16="http://schemas.microsoft.com/office/drawing/2014/main" id="{F07C7514-F153-BF4C-B149-781CAB1D6910}"/>
                </a:ext>
              </a:extLst>
            </p:cNvPr>
            <p:cNvGrpSpPr>
              <a:grpSpLocks/>
            </p:cNvGrpSpPr>
            <p:nvPr/>
          </p:nvGrpSpPr>
          <p:grpSpPr bwMode="auto">
            <a:xfrm>
              <a:off x="2601" y="7855"/>
              <a:ext cx="7561" cy="4502"/>
              <a:chOff x="3316" y="7659"/>
              <a:chExt cx="6058" cy="3085"/>
            </a:xfrm>
          </p:grpSpPr>
          <p:sp>
            <p:nvSpPr>
              <p:cNvPr id="31751" name="Text Box 14">
                <a:extLst>
                  <a:ext uri="{FF2B5EF4-FFF2-40B4-BE49-F238E27FC236}">
                    <a16:creationId xmlns:a16="http://schemas.microsoft.com/office/drawing/2014/main" id="{7D078F1E-D47F-684A-96EF-C4F1761B894C}"/>
                  </a:ext>
                </a:extLst>
              </p:cNvPr>
              <p:cNvSpPr txBox="1">
                <a:spLocks noChangeArrowheads="1"/>
              </p:cNvSpPr>
              <p:nvPr/>
            </p:nvSpPr>
            <p:spPr bwMode="auto">
              <a:xfrm>
                <a:off x="5077" y="7659"/>
                <a:ext cx="2666" cy="771"/>
              </a:xfrm>
              <a:prstGeom prst="rect">
                <a:avLst/>
              </a:prstGeom>
              <a:solidFill>
                <a:srgbClr val="FFFFFF"/>
              </a:solidFill>
              <a:ln w="9525">
                <a:solidFill>
                  <a:srgbClr val="4F81BD"/>
                </a:solidFill>
                <a:miter lim="800000"/>
                <a:headEnd/>
                <a:tailEnd/>
              </a:ln>
            </p:spPr>
            <p:txBody>
              <a:bodyPr rIns="0"/>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r>
                  <a:rPr lang="en-US" altLang="en-US" sz="1600">
                    <a:latin typeface="Helvetica Neue" panose="02000503000000020004" pitchFamily="2" charset="0"/>
                    <a:cs typeface="Times New Roman" panose="02020603050405020304" pitchFamily="18" charset="0"/>
                  </a:rPr>
                  <a:t>Relevant Population: </a:t>
                </a:r>
                <a:r>
                  <a:rPr lang="en-US" altLang="en-US" sz="1600">
                    <a:solidFill>
                      <a:srgbClr val="C0504D"/>
                    </a:solidFill>
                    <a:latin typeface="Helvetica Neue" panose="02000503000000020004" pitchFamily="2" charset="0"/>
                    <a:cs typeface="Times New Roman" panose="02020603050405020304" pitchFamily="18" charset="0"/>
                  </a:rPr>
                  <a:t>249,027,000</a:t>
                </a:r>
                <a:endParaRPr lang="en-US" altLang="en-US" sz="1600">
                  <a:latin typeface="Helvetica Neue" panose="02000503000000020004" pitchFamily="2" charset="0"/>
                  <a:cs typeface="Times New Roman" panose="02020603050405020304" pitchFamily="18" charset="0"/>
                </a:endParaRPr>
              </a:p>
              <a:p>
                <a:pPr>
                  <a:spcBef>
                    <a:spcPct val="0"/>
                  </a:spcBef>
                  <a:buFontTx/>
                  <a:buNone/>
                </a:pPr>
                <a:r>
                  <a:rPr lang="en-US" altLang="en-US" sz="1600">
                    <a:latin typeface="Helvetica Neue" panose="02000503000000020004" pitchFamily="2" charset="0"/>
                    <a:cs typeface="Times New Roman" panose="02020603050405020304" pitchFamily="18" charset="0"/>
                  </a:rPr>
                  <a:t> - Noninstitutionalized</a:t>
                </a:r>
              </a:p>
              <a:p>
                <a:pPr>
                  <a:spcBef>
                    <a:spcPct val="0"/>
                  </a:spcBef>
                  <a:buFontTx/>
                  <a:buNone/>
                </a:pPr>
                <a:r>
                  <a:rPr lang="en-US" altLang="en-US" sz="1600">
                    <a:latin typeface="Helvetica Neue" panose="02000503000000020004" pitchFamily="2" charset="0"/>
                    <a:cs typeface="Times New Roman" panose="02020603050405020304" pitchFamily="18" charset="0"/>
                  </a:rPr>
                  <a:t> - Civilian</a:t>
                </a:r>
              </a:p>
              <a:p>
                <a:pPr>
                  <a:spcBef>
                    <a:spcPct val="0"/>
                  </a:spcBef>
                  <a:buFontTx/>
                  <a:buNone/>
                </a:pPr>
                <a:r>
                  <a:rPr lang="en-US" altLang="en-US" sz="1600">
                    <a:latin typeface="Helvetica Neue" panose="02000503000000020004" pitchFamily="2" charset="0"/>
                    <a:cs typeface="Times New Roman" panose="02020603050405020304" pitchFamily="18" charset="0"/>
                  </a:rPr>
                  <a:t> - Aged 16+</a:t>
                </a:r>
              </a:p>
              <a:p>
                <a:pPr>
                  <a:spcBef>
                    <a:spcPct val="0"/>
                  </a:spcBef>
                  <a:buFontTx/>
                  <a:buNone/>
                </a:pPr>
                <a:endParaRPr lang="en-US" altLang="en-US" sz="1600">
                  <a:latin typeface="Helvetica Neue" panose="02000503000000020004" pitchFamily="2" charset="0"/>
                  <a:cs typeface="Times New Roman" panose="02020603050405020304" pitchFamily="18" charset="0"/>
                </a:endParaRPr>
              </a:p>
            </p:txBody>
          </p:sp>
          <p:sp>
            <p:nvSpPr>
              <p:cNvPr id="31752" name="Text Box 13">
                <a:extLst>
                  <a:ext uri="{FF2B5EF4-FFF2-40B4-BE49-F238E27FC236}">
                    <a16:creationId xmlns:a16="http://schemas.microsoft.com/office/drawing/2014/main" id="{43207DF1-456D-F447-BB00-E3C8590AF694}"/>
                  </a:ext>
                </a:extLst>
              </p:cNvPr>
              <p:cNvSpPr txBox="1">
                <a:spLocks noChangeArrowheads="1"/>
              </p:cNvSpPr>
              <p:nvPr/>
            </p:nvSpPr>
            <p:spPr bwMode="auto">
              <a:xfrm>
                <a:off x="3316" y="8893"/>
                <a:ext cx="2511" cy="926"/>
              </a:xfrm>
              <a:prstGeom prst="rect">
                <a:avLst/>
              </a:prstGeom>
              <a:solidFill>
                <a:srgbClr val="FFFFFF"/>
              </a:solidFill>
              <a:ln w="9525">
                <a:solidFill>
                  <a:srgbClr val="4F81BD"/>
                </a:solidFill>
                <a:miter lim="800000"/>
                <a:headEnd/>
                <a:tailEnd/>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r>
                  <a:rPr lang="en-US" altLang="en-US" sz="1600">
                    <a:latin typeface="Helvetica Neue" panose="02000503000000020004" pitchFamily="2" charset="0"/>
                    <a:cs typeface="Times New Roman" panose="02020603050405020304" pitchFamily="18" charset="0"/>
                  </a:rPr>
                  <a:t>Not in Labor Force: </a:t>
                </a:r>
                <a:r>
                  <a:rPr lang="en-US" altLang="en-US" sz="1600">
                    <a:solidFill>
                      <a:srgbClr val="C0504D"/>
                    </a:solidFill>
                    <a:latin typeface="Helvetica Neue" panose="02000503000000020004" pitchFamily="2" charset="0"/>
                    <a:cs typeface="Times New Roman" panose="02020603050405020304" pitchFamily="18" charset="0"/>
                  </a:rPr>
                  <a:t>92,898,000</a:t>
                </a:r>
                <a:endParaRPr lang="en-US" altLang="en-US" sz="1600">
                  <a:latin typeface="Helvetica Neue" panose="02000503000000020004" pitchFamily="2" charset="0"/>
                  <a:cs typeface="Times New Roman" panose="02020603050405020304" pitchFamily="18" charset="0"/>
                </a:endParaRPr>
              </a:p>
              <a:p>
                <a:pPr>
                  <a:spcBef>
                    <a:spcPct val="0"/>
                  </a:spcBef>
                  <a:buFontTx/>
                  <a:buNone/>
                </a:pPr>
                <a:r>
                  <a:rPr lang="en-US" altLang="en-US" sz="1600">
                    <a:latin typeface="Helvetica Neue" panose="02000503000000020004" pitchFamily="2" charset="0"/>
                    <a:cs typeface="Times New Roman" panose="02020603050405020304" pitchFamily="18" charset="0"/>
                  </a:rPr>
                  <a:t> - Students</a:t>
                </a:r>
              </a:p>
              <a:p>
                <a:pPr>
                  <a:spcBef>
                    <a:spcPct val="0"/>
                  </a:spcBef>
                  <a:buFontTx/>
                  <a:buNone/>
                </a:pPr>
                <a:r>
                  <a:rPr lang="en-US" altLang="en-US" sz="1600">
                    <a:latin typeface="Helvetica Neue" panose="02000503000000020004" pitchFamily="2" charset="0"/>
                    <a:cs typeface="Times New Roman" panose="02020603050405020304" pitchFamily="18" charset="0"/>
                  </a:rPr>
                  <a:t> - Homemakers</a:t>
                </a:r>
              </a:p>
              <a:p>
                <a:pPr>
                  <a:spcBef>
                    <a:spcPct val="0"/>
                  </a:spcBef>
                  <a:buFontTx/>
                  <a:buNone/>
                </a:pPr>
                <a:r>
                  <a:rPr lang="en-US" altLang="en-US" sz="1600">
                    <a:latin typeface="Helvetica Neue" panose="02000503000000020004" pitchFamily="2" charset="0"/>
                    <a:cs typeface="Times New Roman" panose="02020603050405020304" pitchFamily="18" charset="0"/>
                  </a:rPr>
                  <a:t>  -Retirees</a:t>
                </a:r>
              </a:p>
              <a:p>
                <a:pPr>
                  <a:spcBef>
                    <a:spcPct val="0"/>
                  </a:spcBef>
                  <a:buFontTx/>
                  <a:buNone/>
                </a:pPr>
                <a:r>
                  <a:rPr lang="en-US" altLang="en-US" sz="1600">
                    <a:latin typeface="Helvetica Neue" panose="02000503000000020004" pitchFamily="2" charset="0"/>
                    <a:cs typeface="Times New Roman" panose="02020603050405020304" pitchFamily="18" charset="0"/>
                  </a:rPr>
                  <a:t> - Others</a:t>
                </a:r>
              </a:p>
              <a:p>
                <a:pPr>
                  <a:spcBef>
                    <a:spcPct val="0"/>
                  </a:spcBef>
                  <a:buFontTx/>
                  <a:buNone/>
                </a:pPr>
                <a:endParaRPr lang="en-US" altLang="en-US" sz="1600">
                  <a:latin typeface="Helvetica Neue" panose="02000503000000020004" pitchFamily="2" charset="0"/>
                  <a:cs typeface="Times New Roman" panose="02020603050405020304" pitchFamily="18" charset="0"/>
                </a:endParaRPr>
              </a:p>
            </p:txBody>
          </p:sp>
          <p:sp>
            <p:nvSpPr>
              <p:cNvPr id="31753" name="Text Box 12">
                <a:extLst>
                  <a:ext uri="{FF2B5EF4-FFF2-40B4-BE49-F238E27FC236}">
                    <a16:creationId xmlns:a16="http://schemas.microsoft.com/office/drawing/2014/main" id="{0F1469A1-9643-5F4C-8307-A3C126D4D07F}"/>
                  </a:ext>
                </a:extLst>
              </p:cNvPr>
              <p:cNvSpPr txBox="1">
                <a:spLocks noChangeArrowheads="1"/>
              </p:cNvSpPr>
              <p:nvPr/>
            </p:nvSpPr>
            <p:spPr bwMode="auto">
              <a:xfrm>
                <a:off x="6127" y="8893"/>
                <a:ext cx="2086" cy="308"/>
              </a:xfrm>
              <a:prstGeom prst="rect">
                <a:avLst/>
              </a:prstGeom>
              <a:solidFill>
                <a:srgbClr val="FFFFFF"/>
              </a:solidFill>
              <a:ln w="9525">
                <a:solidFill>
                  <a:srgbClr val="4F81BD"/>
                </a:solidFill>
                <a:miter lim="800000"/>
                <a:headEnd/>
                <a:tailEnd/>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r>
                  <a:rPr lang="en-US" altLang="en-US" sz="1600">
                    <a:latin typeface="Helvetica Neue" panose="02000503000000020004" pitchFamily="2" charset="0"/>
                    <a:cs typeface="Times New Roman" panose="02020603050405020304" pitchFamily="18" charset="0"/>
                  </a:rPr>
                  <a:t>Labor Force: </a:t>
                </a:r>
                <a:r>
                  <a:rPr lang="en-US" altLang="en-US" sz="1600">
                    <a:solidFill>
                      <a:srgbClr val="C0504D"/>
                    </a:solidFill>
                    <a:latin typeface="Helvetica Neue" panose="02000503000000020004" pitchFamily="2" charset="0"/>
                    <a:cs typeface="Times New Roman" panose="02020603050405020304" pitchFamily="18" charset="0"/>
                  </a:rPr>
                  <a:t>156,129,000</a:t>
                </a:r>
                <a:endParaRPr lang="en-US" altLang="en-US" sz="1600">
                  <a:latin typeface="Helvetica Neue" panose="02000503000000020004" pitchFamily="2" charset="0"/>
                  <a:cs typeface="Times New Roman" panose="02020603050405020304" pitchFamily="18" charset="0"/>
                </a:endParaRPr>
              </a:p>
              <a:p>
                <a:pPr>
                  <a:spcBef>
                    <a:spcPct val="0"/>
                  </a:spcBef>
                  <a:buFontTx/>
                  <a:buNone/>
                </a:pPr>
                <a:r>
                  <a:rPr lang="en-US" altLang="en-US" sz="1600">
                    <a:latin typeface="Helvetica Neue" panose="02000503000000020004" pitchFamily="2" charset="0"/>
                    <a:cs typeface="Times New Roman" panose="02020603050405020304" pitchFamily="18" charset="0"/>
                  </a:rPr>
                  <a:t> </a:t>
                </a:r>
              </a:p>
            </p:txBody>
          </p:sp>
          <p:cxnSp>
            <p:nvCxnSpPr>
              <p:cNvPr id="31754" name="AutoShape 11">
                <a:extLst>
                  <a:ext uri="{FF2B5EF4-FFF2-40B4-BE49-F238E27FC236}">
                    <a16:creationId xmlns:a16="http://schemas.microsoft.com/office/drawing/2014/main" id="{B5BA8077-1EAC-254F-B62C-4883C5F42B59}"/>
                  </a:ext>
                </a:extLst>
              </p:cNvPr>
              <p:cNvCxnSpPr>
                <a:cxnSpLocks noChangeShapeType="1"/>
              </p:cNvCxnSpPr>
              <p:nvPr/>
            </p:nvCxnSpPr>
            <p:spPr bwMode="auto">
              <a:xfrm flipV="1">
                <a:off x="4852" y="8430"/>
                <a:ext cx="1200" cy="463"/>
              </a:xfrm>
              <a:prstGeom prst="straightConnector1">
                <a:avLst/>
              </a:prstGeom>
              <a:noFill/>
              <a:ln w="9525">
                <a:solidFill>
                  <a:srgbClr val="4F81BD"/>
                </a:solidFill>
                <a:round/>
                <a:headEnd/>
                <a:tailEnd/>
              </a:ln>
              <a:extLst>
                <a:ext uri="{909E8E84-426E-40DD-AFC4-6F175D3DCCD1}">
                  <a14:hiddenFill xmlns:a14="http://schemas.microsoft.com/office/drawing/2010/main">
                    <a:noFill/>
                  </a14:hiddenFill>
                </a:ext>
              </a:extLst>
            </p:spPr>
          </p:cxnSp>
          <p:cxnSp>
            <p:nvCxnSpPr>
              <p:cNvPr id="31755" name="AutoShape 10">
                <a:extLst>
                  <a:ext uri="{FF2B5EF4-FFF2-40B4-BE49-F238E27FC236}">
                    <a16:creationId xmlns:a16="http://schemas.microsoft.com/office/drawing/2014/main" id="{2781B075-A77C-F44F-8BFF-2AF5928D4EF3}"/>
                  </a:ext>
                </a:extLst>
              </p:cNvPr>
              <p:cNvCxnSpPr>
                <a:cxnSpLocks noChangeShapeType="1"/>
              </p:cNvCxnSpPr>
              <p:nvPr/>
            </p:nvCxnSpPr>
            <p:spPr bwMode="auto">
              <a:xfrm flipH="1" flipV="1">
                <a:off x="6052" y="8430"/>
                <a:ext cx="900" cy="463"/>
              </a:xfrm>
              <a:prstGeom prst="straightConnector1">
                <a:avLst/>
              </a:prstGeom>
              <a:noFill/>
              <a:ln w="9525">
                <a:solidFill>
                  <a:srgbClr val="4F81BD"/>
                </a:solidFill>
                <a:round/>
                <a:headEnd/>
                <a:tailEnd/>
              </a:ln>
              <a:extLst>
                <a:ext uri="{909E8E84-426E-40DD-AFC4-6F175D3DCCD1}">
                  <a14:hiddenFill xmlns:a14="http://schemas.microsoft.com/office/drawing/2010/main">
                    <a:noFill/>
                  </a14:hiddenFill>
                </a:ext>
              </a:extLst>
            </p:spPr>
          </p:cxnSp>
          <p:sp>
            <p:nvSpPr>
              <p:cNvPr id="31756" name="Text Box 9">
                <a:extLst>
                  <a:ext uri="{FF2B5EF4-FFF2-40B4-BE49-F238E27FC236}">
                    <a16:creationId xmlns:a16="http://schemas.microsoft.com/office/drawing/2014/main" id="{DD0849A2-4A46-2C40-ABA0-1C9E7B927B59}"/>
                  </a:ext>
                </a:extLst>
              </p:cNvPr>
              <p:cNvSpPr txBox="1">
                <a:spLocks noChangeArrowheads="1"/>
              </p:cNvSpPr>
              <p:nvPr/>
            </p:nvSpPr>
            <p:spPr bwMode="auto">
              <a:xfrm>
                <a:off x="4793" y="10127"/>
                <a:ext cx="1934" cy="617"/>
              </a:xfrm>
              <a:prstGeom prst="rect">
                <a:avLst/>
              </a:prstGeom>
              <a:solidFill>
                <a:srgbClr val="FFFFFF"/>
              </a:solidFill>
              <a:ln w="9525">
                <a:solidFill>
                  <a:srgbClr val="4F81BD"/>
                </a:solidFill>
                <a:miter lim="800000"/>
                <a:headEnd/>
                <a:tailEnd/>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r>
                  <a:rPr lang="en-US" altLang="en-US" sz="1600">
                    <a:latin typeface="Helvetica Neue" panose="02000503000000020004" pitchFamily="2" charset="0"/>
                    <a:cs typeface="Times New Roman" panose="02020603050405020304" pitchFamily="18" charset="0"/>
                  </a:rPr>
                  <a:t>Employed: </a:t>
                </a:r>
                <a:r>
                  <a:rPr lang="en-US" altLang="en-US" sz="1600">
                    <a:solidFill>
                      <a:srgbClr val="C0504D"/>
                    </a:solidFill>
                    <a:latin typeface="Helvetica Neue" panose="02000503000000020004" pitchFamily="2" charset="0"/>
                    <a:cs typeface="Times New Roman" panose="02020603050405020304" pitchFamily="18" charset="0"/>
                  </a:rPr>
                  <a:t>147,441,000</a:t>
                </a:r>
              </a:p>
              <a:p>
                <a:pPr>
                  <a:spcBef>
                    <a:spcPct val="0"/>
                  </a:spcBef>
                  <a:buFontTx/>
                  <a:buNone/>
                </a:pPr>
                <a:endParaRPr lang="en-US" altLang="en-US" sz="1600">
                  <a:solidFill>
                    <a:srgbClr val="C0504D"/>
                  </a:solidFill>
                  <a:latin typeface="Helvetica Neue" panose="02000503000000020004" pitchFamily="2" charset="0"/>
                  <a:cs typeface="Times New Roman" panose="02020603050405020304" pitchFamily="18" charset="0"/>
                </a:endParaRPr>
              </a:p>
              <a:p>
                <a:pPr>
                  <a:spcBef>
                    <a:spcPct val="0"/>
                  </a:spcBef>
                  <a:buFontTx/>
                  <a:buNone/>
                </a:pPr>
                <a:endParaRPr lang="en-US" altLang="en-US" sz="1600">
                  <a:latin typeface="Helvetica Neue" panose="02000503000000020004" pitchFamily="2" charset="0"/>
                  <a:cs typeface="Times New Roman" panose="02020603050405020304" pitchFamily="18" charset="0"/>
                </a:endParaRPr>
              </a:p>
            </p:txBody>
          </p:sp>
          <p:sp>
            <p:nvSpPr>
              <p:cNvPr id="31757" name="Text Box 8">
                <a:extLst>
                  <a:ext uri="{FF2B5EF4-FFF2-40B4-BE49-F238E27FC236}">
                    <a16:creationId xmlns:a16="http://schemas.microsoft.com/office/drawing/2014/main" id="{DBE7F959-3F1E-354C-BF42-B3DCBD508C9B}"/>
                  </a:ext>
                </a:extLst>
              </p:cNvPr>
              <p:cNvSpPr txBox="1">
                <a:spLocks noChangeArrowheads="1"/>
              </p:cNvSpPr>
              <p:nvPr/>
            </p:nvSpPr>
            <p:spPr bwMode="auto">
              <a:xfrm>
                <a:off x="7177" y="10127"/>
                <a:ext cx="2197" cy="617"/>
              </a:xfrm>
              <a:prstGeom prst="rect">
                <a:avLst/>
              </a:prstGeom>
              <a:solidFill>
                <a:srgbClr val="FFFFFF"/>
              </a:solidFill>
              <a:ln w="9525">
                <a:solidFill>
                  <a:srgbClr val="4F81BD"/>
                </a:solidFill>
                <a:miter lim="800000"/>
                <a:headEnd/>
                <a:tailEnd/>
              </a:ln>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r>
                  <a:rPr lang="en-US" altLang="en-US" sz="1600">
                    <a:latin typeface="Helvetica Neue" panose="02000503000000020004" pitchFamily="2" charset="0"/>
                    <a:cs typeface="Times New Roman" panose="02020603050405020304" pitchFamily="18" charset="0"/>
                  </a:rPr>
                  <a:t>Unemployed: </a:t>
                </a:r>
                <a:r>
                  <a:rPr lang="en-US" altLang="en-US" sz="1600">
                    <a:solidFill>
                      <a:srgbClr val="C0504D"/>
                    </a:solidFill>
                    <a:latin typeface="Helvetica Neue" panose="02000503000000020004" pitchFamily="2" charset="0"/>
                    <a:cs typeface="Times New Roman" panose="02020603050405020304" pitchFamily="18" charset="0"/>
                  </a:rPr>
                  <a:t>8,688,000</a:t>
                </a:r>
                <a:endParaRPr lang="en-US" altLang="en-US" sz="1600">
                  <a:latin typeface="Helvetica Neue" panose="02000503000000020004" pitchFamily="2" charset="0"/>
                  <a:cs typeface="Times New Roman" panose="02020603050405020304" pitchFamily="18" charset="0"/>
                </a:endParaRPr>
              </a:p>
              <a:p>
                <a:pPr>
                  <a:spcBef>
                    <a:spcPct val="0"/>
                  </a:spcBef>
                  <a:buFontTx/>
                  <a:buNone/>
                </a:pPr>
                <a:r>
                  <a:rPr lang="en-US" altLang="en-US" sz="1600">
                    <a:solidFill>
                      <a:srgbClr val="C0504D"/>
                    </a:solidFill>
                    <a:latin typeface="Helvetica Neue" panose="02000503000000020004" pitchFamily="2" charset="0"/>
                    <a:cs typeface="Times New Roman" panose="02020603050405020304" pitchFamily="18" charset="0"/>
                  </a:rPr>
                  <a:t>5.6%</a:t>
                </a:r>
                <a:r>
                  <a:rPr lang="en-US" altLang="en-US" sz="1600">
                    <a:latin typeface="Helvetica Neue" panose="02000503000000020004" pitchFamily="2" charset="0"/>
                    <a:cs typeface="Times New Roman" panose="02020603050405020304" pitchFamily="18" charset="0"/>
                  </a:rPr>
                  <a:t> of labor force</a:t>
                </a:r>
              </a:p>
              <a:p>
                <a:pPr>
                  <a:spcBef>
                    <a:spcPct val="0"/>
                  </a:spcBef>
                  <a:buFontTx/>
                  <a:buNone/>
                </a:pPr>
                <a:r>
                  <a:rPr lang="en-US" altLang="en-US" sz="1600">
                    <a:latin typeface="Helvetica Neue" panose="02000503000000020004" pitchFamily="2" charset="0"/>
                    <a:cs typeface="Times New Roman" panose="02020603050405020304" pitchFamily="18" charset="0"/>
                  </a:rPr>
                  <a:t> </a:t>
                </a:r>
              </a:p>
            </p:txBody>
          </p:sp>
          <p:cxnSp>
            <p:nvCxnSpPr>
              <p:cNvPr id="31758" name="AutoShape 7">
                <a:extLst>
                  <a:ext uri="{FF2B5EF4-FFF2-40B4-BE49-F238E27FC236}">
                    <a16:creationId xmlns:a16="http://schemas.microsoft.com/office/drawing/2014/main" id="{41A47420-EF8A-214E-9E3D-A3DE3B67FAE6}"/>
                  </a:ext>
                </a:extLst>
              </p:cNvPr>
              <p:cNvCxnSpPr>
                <a:cxnSpLocks noChangeShapeType="1"/>
              </p:cNvCxnSpPr>
              <p:nvPr/>
            </p:nvCxnSpPr>
            <p:spPr bwMode="auto">
              <a:xfrm flipH="1">
                <a:off x="5977" y="9201"/>
                <a:ext cx="975" cy="926"/>
              </a:xfrm>
              <a:prstGeom prst="straightConnector1">
                <a:avLst/>
              </a:prstGeom>
              <a:noFill/>
              <a:ln w="9525">
                <a:solidFill>
                  <a:srgbClr val="4F81BD"/>
                </a:solidFill>
                <a:round/>
                <a:headEnd/>
                <a:tailEnd/>
              </a:ln>
              <a:extLst>
                <a:ext uri="{909E8E84-426E-40DD-AFC4-6F175D3DCCD1}">
                  <a14:hiddenFill xmlns:a14="http://schemas.microsoft.com/office/drawing/2010/main">
                    <a:noFill/>
                  </a14:hiddenFill>
                </a:ext>
              </a:extLst>
            </p:spPr>
          </p:cxnSp>
          <p:cxnSp>
            <p:nvCxnSpPr>
              <p:cNvPr id="31759" name="AutoShape 6">
                <a:extLst>
                  <a:ext uri="{FF2B5EF4-FFF2-40B4-BE49-F238E27FC236}">
                    <a16:creationId xmlns:a16="http://schemas.microsoft.com/office/drawing/2014/main" id="{73F6C546-D13F-3447-A811-78F13330993A}"/>
                  </a:ext>
                </a:extLst>
              </p:cNvPr>
              <p:cNvCxnSpPr>
                <a:cxnSpLocks noChangeShapeType="1"/>
              </p:cNvCxnSpPr>
              <p:nvPr/>
            </p:nvCxnSpPr>
            <p:spPr bwMode="auto">
              <a:xfrm>
                <a:off x="6952" y="9201"/>
                <a:ext cx="1045" cy="926"/>
              </a:xfrm>
              <a:prstGeom prst="straightConnector1">
                <a:avLst/>
              </a:prstGeom>
              <a:noFill/>
              <a:ln w="9525">
                <a:solidFill>
                  <a:srgbClr val="4F81BD"/>
                </a:solidFill>
                <a:round/>
                <a:headEnd/>
                <a:tailEnd/>
              </a:ln>
              <a:extLst>
                <a:ext uri="{909E8E84-426E-40DD-AFC4-6F175D3DCCD1}">
                  <a14:hiddenFill xmlns:a14="http://schemas.microsoft.com/office/drawing/2010/main">
                    <a:noFill/>
                  </a14:hiddenFill>
                </a:ext>
              </a:extLst>
            </p:spPr>
          </p:cxnSp>
        </p:grpSp>
      </p:grpSp>
      <p:cxnSp>
        <p:nvCxnSpPr>
          <p:cNvPr id="17" name="Straight Connector 16">
            <a:extLst>
              <a:ext uri="{FF2B5EF4-FFF2-40B4-BE49-F238E27FC236}">
                <a16:creationId xmlns:a16="http://schemas.microsoft.com/office/drawing/2014/main" id="{50B319CC-6FE9-FB4F-A7DE-E614F82F4454}"/>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60962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9120C-F18D-0843-802B-6B5A50577529}"/>
              </a:ext>
            </a:extLst>
          </p:cNvPr>
          <p:cNvSpPr/>
          <p:nvPr/>
        </p:nvSpPr>
        <p:spPr>
          <a:xfrm>
            <a:off x="1013460" y="1730597"/>
            <a:ext cx="10107930" cy="1752596"/>
          </a:xfrm>
          <a:prstGeom prst="rect">
            <a:avLst/>
          </a:prstGeom>
        </p:spPr>
        <p:txBody>
          <a:bodyPr wrap="square">
            <a:spAutoFit/>
          </a:bodyPr>
          <a:lstStyle/>
          <a:p>
            <a:pPr marR="0" lvl="0">
              <a:lnSpc>
                <a:spcPct val="115000"/>
              </a:lnSpc>
              <a:spcBef>
                <a:spcPts val="0"/>
              </a:spcBef>
              <a:spcAft>
                <a:spcPts val="0"/>
              </a:spcAft>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 financial plan is all about what you want to do with money, how to achieve your goals, and how to protect the things you buy with your money.  It can be about big dreams you have for the future, or it can be about small needs you must meet right now - </a:t>
            </a:r>
            <a:r>
              <a:rPr lang="en-US" sz="1600" i="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Smith</a:t>
            </a:r>
            <a:endParaRPr lang="en-US" sz="1600" i="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What is a Financial Plan</a:t>
            </a:r>
          </a:p>
        </p:txBody>
      </p:sp>
    </p:spTree>
    <p:extLst>
      <p:ext uri="{BB962C8B-B14F-4D97-AF65-F5344CB8AC3E}">
        <p14:creationId xmlns:p14="http://schemas.microsoft.com/office/powerpoint/2010/main" val="2734778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1789FA7F-70D1-6242-B945-F2502D13CC7F}"/>
              </a:ext>
            </a:extLst>
          </p:cNvPr>
          <p:cNvSpPr>
            <a:spLocks noGrp="1"/>
          </p:cNvSpPr>
          <p:nvPr>
            <p:ph type="title"/>
          </p:nvPr>
        </p:nvSpPr>
        <p:spPr>
          <a:xfrm>
            <a:off x="963930" y="311151"/>
            <a:ext cx="8229600" cy="1527175"/>
          </a:xfrm>
        </p:spPr>
        <p:txBody>
          <a:bodyPr>
            <a:normAutofit/>
          </a:bodyPr>
          <a:lstStyle/>
          <a:p>
            <a:pPr>
              <a:defRPr/>
            </a:pPr>
            <a:r>
              <a:rPr lang="en-US" altLang="en-US" sz="3200">
                <a:latin typeface="Helvetica Neue" panose="02000503000000020004" pitchFamily="2" charset="0"/>
                <a:ea typeface="Helvetica Neue" panose="02000503000000020004" pitchFamily="2" charset="0"/>
                <a:cs typeface="Helvetica Neue" panose="02000503000000020004" pitchFamily="2" charset="0"/>
              </a:rPr>
              <a:t>Historical U.S. Unemployment Rates</a:t>
            </a:r>
          </a:p>
        </p:txBody>
      </p:sp>
      <p:pic>
        <p:nvPicPr>
          <p:cNvPr id="33794" name="Picture 3" descr="PRINECOMA2_FIG07.06.jpg">
            <a:extLst>
              <a:ext uri="{FF2B5EF4-FFF2-40B4-BE49-F238E27FC236}">
                <a16:creationId xmlns:a16="http://schemas.microsoft.com/office/drawing/2014/main" id="{C0C1AB71-D67D-324F-AAB6-B3DFE241C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712"/>
          <a:stretch>
            <a:fillRect/>
          </a:stretch>
        </p:blipFill>
        <p:spPr bwMode="auto">
          <a:xfrm>
            <a:off x="1066800" y="1689736"/>
            <a:ext cx="10058400"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D934DAB3-A7E2-EB43-84A1-5975619436DC}"/>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890195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BB0811F3-94E9-E343-856D-376EE1AB0199}"/>
              </a:ext>
            </a:extLst>
          </p:cNvPr>
          <p:cNvSpPr>
            <a:spLocks noGrp="1"/>
          </p:cNvSpPr>
          <p:nvPr>
            <p:ph type="title"/>
          </p:nvPr>
        </p:nvSpPr>
        <p:spPr>
          <a:xfrm>
            <a:off x="963930" y="251461"/>
            <a:ext cx="8229600" cy="1527175"/>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Shortcomings of the Unemployment Rate </a:t>
            </a:r>
          </a:p>
        </p:txBody>
      </p:sp>
      <p:sp>
        <p:nvSpPr>
          <p:cNvPr id="26627" name="Content Placeholder 2">
            <a:extLst>
              <a:ext uri="{FF2B5EF4-FFF2-40B4-BE49-F238E27FC236}">
                <a16:creationId xmlns:a16="http://schemas.microsoft.com/office/drawing/2014/main" id="{E14C28E9-4589-4844-B2FC-6D12D5F91580}"/>
              </a:ext>
            </a:extLst>
          </p:cNvPr>
          <p:cNvSpPr>
            <a:spLocks noGrp="1"/>
          </p:cNvSpPr>
          <p:nvPr>
            <p:ph idx="1"/>
          </p:nvPr>
        </p:nvSpPr>
        <p:spPr>
          <a:xfrm>
            <a:off x="1066800" y="1585278"/>
            <a:ext cx="10058400" cy="3569652"/>
          </a:xfrm>
        </p:spPr>
        <p:txBody>
          <a:bodyPr/>
          <a:lstStyle/>
          <a:p>
            <a:pPr eaLnBrk="1" hangingPunct="1"/>
            <a:r>
              <a:rPr lang="en-US" altLang="en-US">
                <a:latin typeface="Helvetica Neue" panose="02000503000000020004" pitchFamily="2" charset="0"/>
                <a:cs typeface="Arial" panose="020B0604020202020204" pitchFamily="34" charset="0"/>
              </a:rPr>
              <a:t>Discouraged workers</a:t>
            </a:r>
          </a:p>
          <a:p>
            <a:pPr lvl="1" eaLnBrk="1" hangingPunct="1"/>
            <a:r>
              <a:rPr lang="en-US" altLang="en-US">
                <a:latin typeface="Helvetica Neue" panose="02000503000000020004" pitchFamily="2" charset="0"/>
                <a:cs typeface="Arial" panose="020B0604020202020204" pitchFamily="34" charset="0"/>
              </a:rPr>
              <a:t>People who want a job but get discouraged and give up looking for work</a:t>
            </a:r>
          </a:p>
          <a:p>
            <a:pPr lvl="1" eaLnBrk="1" hangingPunct="1"/>
            <a:r>
              <a:rPr lang="en-US" altLang="en-US">
                <a:latin typeface="Helvetica Neue" panose="02000503000000020004" pitchFamily="2" charset="0"/>
                <a:cs typeface="Arial" panose="020B0604020202020204" pitchFamily="34" charset="0"/>
              </a:rPr>
              <a:t>Not included in the labor force and not considered unemployed</a:t>
            </a:r>
          </a:p>
          <a:p>
            <a:pPr eaLnBrk="1" hangingPunct="1"/>
            <a:r>
              <a:rPr lang="en-US" altLang="en-US">
                <a:latin typeface="Helvetica Neue" panose="02000503000000020004" pitchFamily="2" charset="0"/>
                <a:cs typeface="Arial" panose="020B0604020202020204" pitchFamily="34" charset="0"/>
              </a:rPr>
              <a:t>Underemployed workers</a:t>
            </a:r>
          </a:p>
          <a:p>
            <a:pPr lvl="1" eaLnBrk="1" hangingPunct="1"/>
            <a:r>
              <a:rPr lang="en-US" altLang="en-US">
                <a:latin typeface="Helvetica Neue" panose="02000503000000020004" pitchFamily="2" charset="0"/>
                <a:cs typeface="Arial" panose="020B0604020202020204" pitchFamily="34" charset="0"/>
              </a:rPr>
              <a:t>Part-time workers who want full-time jobs</a:t>
            </a:r>
          </a:p>
          <a:p>
            <a:pPr lvl="1" eaLnBrk="1" hangingPunct="1"/>
            <a:r>
              <a:rPr lang="en-US" altLang="en-US">
                <a:latin typeface="Helvetica Neue" panose="02000503000000020004" pitchFamily="2" charset="0"/>
                <a:cs typeface="Arial" panose="020B0604020202020204" pitchFamily="34" charset="0"/>
              </a:rPr>
              <a:t>Workers who are very overqualified at their job</a:t>
            </a:r>
          </a:p>
          <a:p>
            <a:pPr lvl="1" eaLnBrk="1" hangingPunct="1"/>
            <a:r>
              <a:rPr lang="en-US" altLang="en-US">
                <a:latin typeface="Helvetica Neue" panose="02000503000000020004" pitchFamily="2" charset="0"/>
                <a:cs typeface="Arial" panose="020B0604020202020204" pitchFamily="34" charset="0"/>
              </a:rPr>
              <a:t>Considered employed</a:t>
            </a:r>
          </a:p>
          <a:p>
            <a:pPr eaLnBrk="1" hangingPunct="1"/>
            <a:endParaRPr lang="en-US" altLang="en-US">
              <a:latin typeface="Helvetica Neue" panose="02000503000000020004" pitchFamily="2" charset="0"/>
              <a:cs typeface="Arial" panose="020B0604020202020204" pitchFamily="34" charset="0"/>
            </a:endParaRPr>
          </a:p>
        </p:txBody>
      </p:sp>
      <p:cxnSp>
        <p:nvCxnSpPr>
          <p:cNvPr id="5" name="Straight Connector 4">
            <a:extLst>
              <a:ext uri="{FF2B5EF4-FFF2-40B4-BE49-F238E27FC236}">
                <a16:creationId xmlns:a16="http://schemas.microsoft.com/office/drawing/2014/main" id="{5BC4CB03-BF2A-2F49-A21F-CD49A9A94E94}"/>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19445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66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DA1903E4-3924-AF44-95D9-D9F3CEBB7E6B}"/>
              </a:ext>
            </a:extLst>
          </p:cNvPr>
          <p:cNvSpPr>
            <a:spLocks noGrp="1"/>
          </p:cNvSpPr>
          <p:nvPr>
            <p:ph type="title"/>
          </p:nvPr>
        </p:nvSpPr>
        <p:spPr>
          <a:xfrm>
            <a:off x="1066800" y="651511"/>
            <a:ext cx="8229600" cy="640079"/>
          </a:xfrm>
        </p:spPr>
        <p:txBody>
          <a:bodyPr>
            <a:normAutofit/>
          </a:bodyPr>
          <a:lstStyle/>
          <a:p>
            <a:pPr>
              <a:defRPr/>
            </a:pPr>
            <a:r>
              <a:rPr lang="en-US" altLang="en-US" sz="3200">
                <a:latin typeface="Helvetica Neue" panose="02000503000000020004" pitchFamily="2" charset="0"/>
                <a:ea typeface="Helvetica Neue" panose="02000503000000020004" pitchFamily="2" charset="0"/>
                <a:cs typeface="Helvetica Neue" panose="02000503000000020004" pitchFamily="2" charset="0"/>
              </a:rPr>
              <a:t>Historical U.S. Unemployment Rates</a:t>
            </a:r>
          </a:p>
        </p:txBody>
      </p:sp>
      <p:pic>
        <p:nvPicPr>
          <p:cNvPr id="37890" name="Picture 3" descr="PRINECOMA2_FIG07.07.jpg">
            <a:extLst>
              <a:ext uri="{FF2B5EF4-FFF2-40B4-BE49-F238E27FC236}">
                <a16:creationId xmlns:a16="http://schemas.microsoft.com/office/drawing/2014/main" id="{924B960A-E765-6549-990F-AD967D20B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148"/>
          <a:stretch>
            <a:fillRect/>
          </a:stretch>
        </p:blipFill>
        <p:spPr bwMode="auto">
          <a:xfrm>
            <a:off x="1066800" y="1600200"/>
            <a:ext cx="9597390" cy="503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5B14874-155C-574D-A03E-51F0F2DBCC3D}"/>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2" name="Slide Number Placeholder 1">
            <a:extLst>
              <a:ext uri="{FF2B5EF4-FFF2-40B4-BE49-F238E27FC236}">
                <a16:creationId xmlns:a16="http://schemas.microsoft.com/office/drawing/2014/main" id="{E59CD4DB-DFC2-2346-A041-E0E9CA323A7C}"/>
              </a:ext>
            </a:extLst>
          </p:cNvPr>
          <p:cNvSpPr>
            <a:spLocks noGrp="1"/>
          </p:cNvSpPr>
          <p:nvPr>
            <p:ph type="sldNum" sz="quarter" idx="4294967295"/>
          </p:nvPr>
        </p:nvSpPr>
        <p:spPr>
          <a:xfrm>
            <a:off x="8496300" y="5869623"/>
            <a:ext cx="2743200" cy="365125"/>
          </a:xfrm>
          <a:prstGeom prst="rect">
            <a:avLst/>
          </a:prstGeom>
        </p:spPr>
        <p:txBody>
          <a:bodyPr/>
          <a:lstStyle/>
          <a:p>
            <a:fld id="{B77DDEFF-E759-6B45-9C92-567ECA39E788}" type="slidenum">
              <a:rPr lang="en-US" smtClean="0"/>
              <a:t>182</a:t>
            </a:fld>
            <a:endParaRPr lang="en-US"/>
          </a:p>
        </p:txBody>
      </p:sp>
    </p:spTree>
    <p:extLst>
      <p:ext uri="{BB962C8B-B14F-4D97-AF65-F5344CB8AC3E}">
        <p14:creationId xmlns:p14="http://schemas.microsoft.com/office/powerpoint/2010/main" val="24763726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CBC1C2A5-0419-5F4F-B56E-81B1899DCBFD}"/>
              </a:ext>
            </a:extLst>
          </p:cNvPr>
          <p:cNvSpPr>
            <a:spLocks noGrp="1"/>
          </p:cNvSpPr>
          <p:nvPr>
            <p:ph type="title"/>
          </p:nvPr>
        </p:nvSpPr>
        <p:spPr>
          <a:xfrm>
            <a:off x="1066800" y="640081"/>
            <a:ext cx="8229600" cy="66293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Shortcomings of the Unemployment Rate </a:t>
            </a:r>
          </a:p>
        </p:txBody>
      </p:sp>
      <p:sp>
        <p:nvSpPr>
          <p:cNvPr id="29699" name="Content Placeholder 2">
            <a:extLst>
              <a:ext uri="{FF2B5EF4-FFF2-40B4-BE49-F238E27FC236}">
                <a16:creationId xmlns:a16="http://schemas.microsoft.com/office/drawing/2014/main" id="{232CD950-C148-B040-929F-FC712BED2959}"/>
              </a:ext>
            </a:extLst>
          </p:cNvPr>
          <p:cNvSpPr>
            <a:spLocks noGrp="1"/>
          </p:cNvSpPr>
          <p:nvPr>
            <p:ph idx="1"/>
          </p:nvPr>
        </p:nvSpPr>
        <p:spPr>
          <a:xfrm>
            <a:off x="1070610" y="1606233"/>
            <a:ext cx="10054590" cy="3720147"/>
          </a:xfrm>
        </p:spPr>
        <p:txBody>
          <a:bodyPr/>
          <a:lstStyle/>
          <a:p>
            <a:pPr eaLnBrk="1" hangingPunct="1"/>
            <a:r>
              <a:rPr lang="en-US" altLang="en-US">
                <a:latin typeface="Helvetica Neue" panose="02000503000000020004" pitchFamily="2" charset="0"/>
                <a:cs typeface="Arial" panose="020B0604020202020204" pitchFamily="34" charset="0"/>
              </a:rPr>
              <a:t>Unemployment timeline</a:t>
            </a:r>
          </a:p>
          <a:p>
            <a:pPr lvl="1" eaLnBrk="1" hangingPunct="1"/>
            <a:r>
              <a:rPr lang="en-US" altLang="en-US">
                <a:latin typeface="Helvetica Neue" panose="02000503000000020004" pitchFamily="2" charset="0"/>
                <a:cs typeface="Arial" panose="020B0604020202020204" pitchFamily="34" charset="0"/>
              </a:rPr>
              <a:t>Unemployment rate lags behind economic activity</a:t>
            </a:r>
          </a:p>
          <a:p>
            <a:pPr lvl="1" eaLnBrk="1" hangingPunct="1"/>
            <a:r>
              <a:rPr lang="en-US" altLang="en-US">
                <a:latin typeface="Helvetica Neue" panose="02000503000000020004" pitchFamily="2" charset="0"/>
                <a:cs typeface="Arial" panose="020B0604020202020204" pitchFamily="34" charset="0"/>
              </a:rPr>
              <a:t>Recovery happens, people re-enter the labor force, and the unemployment rate can actually increase!</a:t>
            </a:r>
          </a:p>
          <a:p>
            <a:pPr eaLnBrk="1" hangingPunct="1"/>
            <a:r>
              <a:rPr lang="en-US" altLang="en-US">
                <a:latin typeface="Helvetica Neue" panose="02000503000000020004" pitchFamily="2" charset="0"/>
                <a:cs typeface="Arial" panose="020B0604020202020204" pitchFamily="34" charset="0"/>
              </a:rPr>
              <a:t>Who is unemployed?</a:t>
            </a:r>
          </a:p>
          <a:p>
            <a:pPr lvl="1" eaLnBrk="1" hangingPunct="1"/>
            <a:r>
              <a:rPr lang="en-US" altLang="en-US">
                <a:latin typeface="Helvetica Neue" panose="02000503000000020004" pitchFamily="2" charset="0"/>
                <a:cs typeface="Arial" panose="020B0604020202020204" pitchFamily="34" charset="0"/>
              </a:rPr>
              <a:t>Do not know who is unemployed</a:t>
            </a:r>
          </a:p>
          <a:p>
            <a:pPr lvl="1" eaLnBrk="1" hangingPunct="1"/>
            <a:r>
              <a:rPr lang="en-US" altLang="en-US">
                <a:latin typeface="Helvetica Neue" panose="02000503000000020004" pitchFamily="2" charset="0"/>
                <a:cs typeface="Arial" panose="020B0604020202020204" pitchFamily="34" charset="0"/>
              </a:rPr>
              <a:t>Do not know how long they have been out of work</a:t>
            </a:r>
          </a:p>
          <a:p>
            <a:pPr lvl="1" eaLnBrk="1" hangingPunct="1"/>
            <a:r>
              <a:rPr lang="en-US" altLang="en-US">
                <a:latin typeface="Helvetica Neue" panose="02000503000000020004" pitchFamily="2" charset="0"/>
                <a:cs typeface="Arial" panose="020B0604020202020204" pitchFamily="34" charset="0"/>
              </a:rPr>
              <a:t>Short-run unemployment may not be a big concern, but long-term unemployment </a:t>
            </a:r>
            <a:r>
              <a:rPr lang="en-US" altLang="en-US" i="1">
                <a:latin typeface="Helvetica Neue" panose="02000503000000020004" pitchFamily="2" charset="0"/>
                <a:cs typeface="Arial" panose="020B0604020202020204" pitchFamily="34" charset="0"/>
              </a:rPr>
              <a:t>is</a:t>
            </a:r>
            <a:r>
              <a:rPr lang="en-US" altLang="en-US">
                <a:latin typeface="Helvetica Neue" panose="02000503000000020004" pitchFamily="2" charset="0"/>
                <a:cs typeface="Arial" panose="020B0604020202020204" pitchFamily="34" charset="0"/>
              </a:rPr>
              <a:t> a big concern</a:t>
            </a:r>
          </a:p>
          <a:p>
            <a:pPr lvl="1" eaLnBrk="1" hangingPunct="1"/>
            <a:endParaRPr lang="en-US" altLang="en-US">
              <a:latin typeface="Helvetica Neue" panose="02000503000000020004" pitchFamily="2" charset="0"/>
              <a:cs typeface="Arial" panose="020B0604020202020204" pitchFamily="34" charset="0"/>
            </a:endParaRPr>
          </a:p>
          <a:p>
            <a:pPr lvl="1" eaLnBrk="1" hangingPunct="1"/>
            <a:endParaRPr lang="en-US" altLang="en-US">
              <a:latin typeface="Helvetica Neue" panose="02000503000000020004" pitchFamily="2" charset="0"/>
              <a:cs typeface="Arial" panose="020B0604020202020204" pitchFamily="34" charset="0"/>
            </a:endParaRPr>
          </a:p>
          <a:p>
            <a:pPr eaLnBrk="1" hangingPunct="1"/>
            <a:endParaRPr lang="en-US" altLang="en-US">
              <a:latin typeface="Helvetica Neue" panose="02000503000000020004" pitchFamily="2" charset="0"/>
              <a:cs typeface="Arial" panose="020B0604020202020204" pitchFamily="34" charset="0"/>
            </a:endParaRPr>
          </a:p>
        </p:txBody>
      </p:sp>
      <p:cxnSp>
        <p:nvCxnSpPr>
          <p:cNvPr id="4" name="Straight Connector 3">
            <a:extLst>
              <a:ext uri="{FF2B5EF4-FFF2-40B4-BE49-F238E27FC236}">
                <a16:creationId xmlns:a16="http://schemas.microsoft.com/office/drawing/2014/main" id="{E7B25C14-E3EF-3D4A-B8A1-6E282635CA3B}"/>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771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6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9CAB6447-0410-7A44-B24E-7B386B840EE2}"/>
              </a:ext>
            </a:extLst>
          </p:cNvPr>
          <p:cNvSpPr>
            <a:spLocks noGrp="1"/>
          </p:cNvSpPr>
          <p:nvPr>
            <p:ph type="title"/>
          </p:nvPr>
        </p:nvSpPr>
        <p:spPr>
          <a:xfrm>
            <a:off x="1066800" y="570020"/>
            <a:ext cx="8229600" cy="77723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Duration of Unemployment</a:t>
            </a:r>
          </a:p>
        </p:txBody>
      </p:sp>
      <p:pic>
        <p:nvPicPr>
          <p:cNvPr id="41986" name="Picture 3" descr="PRINECOMA2_TABLE07.02.jpg">
            <a:extLst>
              <a:ext uri="{FF2B5EF4-FFF2-40B4-BE49-F238E27FC236}">
                <a16:creationId xmlns:a16="http://schemas.microsoft.com/office/drawing/2014/main" id="{1F02137D-A6D6-2A48-AA3A-4AE4D03988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20" b="3907"/>
          <a:stretch/>
        </p:blipFill>
        <p:spPr bwMode="auto">
          <a:xfrm>
            <a:off x="1066800" y="1977390"/>
            <a:ext cx="10058400" cy="392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8AAFEA1F-6587-1C4B-B761-BE04973E4929}"/>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464771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847B9928-DDCB-E142-93BD-B775AFA18373}"/>
              </a:ext>
            </a:extLst>
          </p:cNvPr>
          <p:cNvSpPr>
            <a:spLocks noGrp="1"/>
          </p:cNvSpPr>
          <p:nvPr>
            <p:ph type="title"/>
          </p:nvPr>
        </p:nvSpPr>
        <p:spPr>
          <a:xfrm>
            <a:off x="1066800" y="591293"/>
            <a:ext cx="8229600" cy="697229"/>
          </a:xfrm>
        </p:spPr>
        <p:txBody>
          <a:bodyPr>
            <a:normAutofit/>
          </a:bodyPr>
          <a:lstStyle/>
          <a:p>
            <a:pPr>
              <a:defRPr/>
            </a:pPr>
            <a:r>
              <a:rPr lang="en-US" altLang="en-US" sz="3200">
                <a:latin typeface="Helvetica Neue" panose="02000503000000020004" pitchFamily="2" charset="0"/>
                <a:ea typeface="Helvetica Neue" panose="02000503000000020004" pitchFamily="2" charset="0"/>
                <a:cs typeface="Helvetica Neue" panose="02000503000000020004" pitchFamily="2" charset="0"/>
              </a:rPr>
              <a:t>Other Labor Market Indicators </a:t>
            </a:r>
          </a:p>
        </p:txBody>
      </p:sp>
      <p:sp>
        <p:nvSpPr>
          <p:cNvPr id="33795" name="Content Placeholder 2">
            <a:extLst>
              <a:ext uri="{FF2B5EF4-FFF2-40B4-BE49-F238E27FC236}">
                <a16:creationId xmlns:a16="http://schemas.microsoft.com/office/drawing/2014/main" id="{862BB906-D19F-F649-A649-6C7775D2E226}"/>
              </a:ext>
            </a:extLst>
          </p:cNvPr>
          <p:cNvSpPr txBox="1">
            <a:spLocks/>
          </p:cNvSpPr>
          <p:nvPr/>
        </p:nvSpPr>
        <p:spPr bwMode="auto">
          <a:xfrm>
            <a:off x="1167130" y="2526770"/>
            <a:ext cx="9958070" cy="334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eaLnBrk="1" hangingPunct="1"/>
            <a:r>
              <a:rPr lang="en-US" altLang="en-US" sz="2800">
                <a:latin typeface="Helvetica Neue" panose="02000503000000020004" pitchFamily="2" charset="0"/>
              </a:rPr>
              <a:t>Labor force participation rate</a:t>
            </a:r>
          </a:p>
          <a:p>
            <a:pPr lvl="1" eaLnBrk="1" hangingPunct="1"/>
            <a:r>
              <a:rPr lang="en-US" altLang="en-US">
                <a:latin typeface="Helvetica Neue" panose="02000503000000020004" pitchFamily="2" charset="0"/>
              </a:rPr>
              <a:t>The portion of the population that is in the labor force</a:t>
            </a:r>
          </a:p>
          <a:p>
            <a:pPr lvl="1" eaLnBrk="1" hangingPunct="1"/>
            <a:r>
              <a:rPr lang="en-US" altLang="en-US">
                <a:latin typeface="Helvetica Neue" panose="02000503000000020004" pitchFamily="2" charset="0"/>
              </a:rPr>
              <a:t>Tells us the fraction of people who are working or looking for work</a:t>
            </a:r>
          </a:p>
          <a:p>
            <a:pPr eaLnBrk="1" hangingPunct="1"/>
            <a:r>
              <a:rPr lang="en-US" altLang="en-US" sz="2800">
                <a:latin typeface="Helvetica Neue" panose="02000503000000020004" pitchFamily="2" charset="0"/>
              </a:rPr>
              <a:t>Applications</a:t>
            </a:r>
          </a:p>
          <a:p>
            <a:pPr lvl="1" eaLnBrk="1" hangingPunct="1"/>
            <a:r>
              <a:rPr lang="en-US" altLang="en-US">
                <a:latin typeface="Helvetica Neue" panose="02000503000000020004" pitchFamily="2" charset="0"/>
              </a:rPr>
              <a:t>Baby boomers retiring—Social Security and Medicare?</a:t>
            </a:r>
          </a:p>
          <a:p>
            <a:pPr lvl="1" eaLnBrk="1" hangingPunct="1"/>
            <a:r>
              <a:rPr lang="en-US" altLang="en-US">
                <a:latin typeface="Helvetica Neue" panose="02000503000000020004" pitchFamily="2" charset="0"/>
              </a:rPr>
              <a:t>Gender participation over time?</a:t>
            </a:r>
          </a:p>
        </p:txBody>
      </p:sp>
      <p:graphicFrame>
        <p:nvGraphicFramePr>
          <p:cNvPr id="33796" name="Object 5">
            <a:extLst>
              <a:ext uri="{FF2B5EF4-FFF2-40B4-BE49-F238E27FC236}">
                <a16:creationId xmlns:a16="http://schemas.microsoft.com/office/drawing/2014/main" id="{CF24552D-811F-6C4A-8F01-A5C773EF777C}"/>
              </a:ext>
            </a:extLst>
          </p:cNvPr>
          <p:cNvGraphicFramePr>
            <a:graphicFrameLocks noChangeAspect="1"/>
          </p:cNvGraphicFramePr>
          <p:nvPr/>
        </p:nvGraphicFramePr>
        <p:xfrm>
          <a:off x="2481264" y="1522413"/>
          <a:ext cx="6427787" cy="887412"/>
        </p:xfrm>
        <a:graphic>
          <a:graphicData uri="http://schemas.openxmlformats.org/presentationml/2006/ole">
            <mc:AlternateContent xmlns:mc="http://schemas.openxmlformats.org/markup-compatibility/2006">
              <mc:Choice xmlns:v="urn:schemas-microsoft-com:vml" Requires="v">
                <p:oleObj name="Equation" r:id="rId3" imgW="3035300" imgH="419100" progId="Equation.3">
                  <p:embed/>
                </p:oleObj>
              </mc:Choice>
              <mc:Fallback>
                <p:oleObj name="Equation" r:id="rId3" imgW="3035300" imgH="419100" progId="Equation.3">
                  <p:embed/>
                  <p:pic>
                    <p:nvPicPr>
                      <p:cNvPr id="33796" name="Object 5">
                        <a:extLst>
                          <a:ext uri="{FF2B5EF4-FFF2-40B4-BE49-F238E27FC236}">
                            <a16:creationId xmlns:a16="http://schemas.microsoft.com/office/drawing/2014/main" id="{CF24552D-811F-6C4A-8F01-A5C773EF7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1522413"/>
                        <a:ext cx="6427787"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5921" dir="2700000" algn="ctr" rotWithShape="0">
                                <a:srgbClr val="808080">
                                  <a:alpha val="74997"/>
                                </a:srgbClr>
                              </a:outerShdw>
                            </a:effectLst>
                          </a14:hiddenEffects>
                        </a:ext>
                      </a:extLst>
                    </p:spPr>
                  </p:pic>
                </p:oleObj>
              </mc:Fallback>
            </mc:AlternateContent>
          </a:graphicData>
        </a:graphic>
      </p:graphicFrame>
      <p:cxnSp>
        <p:nvCxnSpPr>
          <p:cNvPr id="6" name="Straight Connector 5">
            <a:extLst>
              <a:ext uri="{FF2B5EF4-FFF2-40B4-BE49-F238E27FC236}">
                <a16:creationId xmlns:a16="http://schemas.microsoft.com/office/drawing/2014/main" id="{94C67CD6-F89B-3A4A-AA3D-FBAFCB458DA0}"/>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07680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443FC9CB-5745-484B-A8A3-9D8E5E9DF8F9}"/>
              </a:ext>
            </a:extLst>
          </p:cNvPr>
          <p:cNvSpPr>
            <a:spLocks noGrp="1"/>
          </p:cNvSpPr>
          <p:nvPr>
            <p:ph type="title"/>
          </p:nvPr>
        </p:nvSpPr>
        <p:spPr>
          <a:xfrm>
            <a:off x="1066800" y="525781"/>
            <a:ext cx="8229600" cy="76580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Labor Force Participation Rate</a:t>
            </a:r>
          </a:p>
        </p:txBody>
      </p:sp>
      <p:pic>
        <p:nvPicPr>
          <p:cNvPr id="45058" name="Picture 4" descr="PRINECOMA2_FIG07.08.jpg">
            <a:extLst>
              <a:ext uri="{FF2B5EF4-FFF2-40B4-BE49-F238E27FC236}">
                <a16:creationId xmlns:a16="http://schemas.microsoft.com/office/drawing/2014/main" id="{DE81CC6D-FBCC-7744-94AD-C7C3CC90E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722"/>
          <a:stretch>
            <a:fillRect/>
          </a:stretch>
        </p:blipFill>
        <p:spPr bwMode="auto">
          <a:xfrm>
            <a:off x="1154430" y="1700531"/>
            <a:ext cx="9886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652FF974-C5E1-7D48-964A-72972554563A}"/>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774617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980ED4-25D2-3242-88BF-FF441712D316}"/>
              </a:ext>
            </a:extLst>
          </p:cNvPr>
          <p:cNvPicPr>
            <a:picLocks noChangeAspect="1"/>
          </p:cNvPicPr>
          <p:nvPr/>
        </p:nvPicPr>
        <p:blipFill rotWithShape="1">
          <a:blip r:embed="rId2"/>
          <a:srcRect l="2328" t="17478" r="4991" b="15676"/>
          <a:stretch/>
        </p:blipFill>
        <p:spPr>
          <a:xfrm>
            <a:off x="469557" y="790832"/>
            <a:ext cx="11306432" cy="5609968"/>
          </a:xfrm>
          <a:prstGeom prst="rect">
            <a:avLst/>
          </a:prstGeom>
        </p:spPr>
      </p:pic>
      <p:sp>
        <p:nvSpPr>
          <p:cNvPr id="5" name="TextBox 4">
            <a:extLst>
              <a:ext uri="{FF2B5EF4-FFF2-40B4-BE49-F238E27FC236}">
                <a16:creationId xmlns:a16="http://schemas.microsoft.com/office/drawing/2014/main" id="{A3CC8BD2-D7B1-A649-B8FE-B025CC68345C}"/>
              </a:ext>
            </a:extLst>
          </p:cNvPr>
          <p:cNvSpPr txBox="1"/>
          <p:nvPr/>
        </p:nvSpPr>
        <p:spPr>
          <a:xfrm>
            <a:off x="10552669" y="790832"/>
            <a:ext cx="1482811" cy="1371600"/>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25817746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356715FA-BBEF-0040-9DF6-E67782198625}"/>
              </a:ext>
            </a:extLst>
          </p:cNvPr>
          <p:cNvSpPr>
            <a:spLocks noGrp="1"/>
          </p:cNvSpPr>
          <p:nvPr>
            <p:ph type="title"/>
          </p:nvPr>
        </p:nvSpPr>
        <p:spPr>
          <a:xfrm>
            <a:off x="1066800" y="719668"/>
            <a:ext cx="8229600" cy="685799"/>
          </a:xfrm>
        </p:spPr>
        <p:txBody>
          <a:bodyPr>
            <a:normAutofit/>
          </a:bodyPr>
          <a:lstStyle/>
          <a:p>
            <a:pPr>
              <a:defRPr/>
            </a:pPr>
            <a:r>
              <a:rPr lang="en-US" altLang="en-US" sz="3200">
                <a:latin typeface="Helvetica Neue" panose="02000503000000020004" pitchFamily="2" charset="0"/>
                <a:ea typeface="Helvetica Neue" panose="02000503000000020004" pitchFamily="2" charset="0"/>
                <a:cs typeface="Helvetica Neue" panose="02000503000000020004" pitchFamily="2" charset="0"/>
              </a:rPr>
              <a:t>Other Labor Market Indicators </a:t>
            </a:r>
          </a:p>
        </p:txBody>
      </p:sp>
      <p:sp>
        <p:nvSpPr>
          <p:cNvPr id="35843" name="Content Placeholder 2">
            <a:extLst>
              <a:ext uri="{FF2B5EF4-FFF2-40B4-BE49-F238E27FC236}">
                <a16:creationId xmlns:a16="http://schemas.microsoft.com/office/drawing/2014/main" id="{4F57D9C9-9D81-3B47-B1D0-D5F564AC77E8}"/>
              </a:ext>
            </a:extLst>
          </p:cNvPr>
          <p:cNvSpPr>
            <a:spLocks noGrp="1"/>
          </p:cNvSpPr>
          <p:nvPr>
            <p:ph idx="1"/>
          </p:nvPr>
        </p:nvSpPr>
        <p:spPr>
          <a:xfrm>
            <a:off x="1066800" y="1690053"/>
            <a:ext cx="10058400" cy="3476307"/>
          </a:xfrm>
        </p:spPr>
        <p:txBody>
          <a:bodyPr/>
          <a:lstStyle/>
          <a:p>
            <a:pPr eaLnBrk="1" hangingPunct="1"/>
            <a:r>
              <a:rPr lang="en-US" altLang="en-US">
                <a:latin typeface="Helvetica Neue" panose="02000503000000020004" pitchFamily="2" charset="0"/>
                <a:cs typeface="Arial" panose="020B0604020202020204" pitchFamily="34" charset="0"/>
              </a:rPr>
              <a:t>People tend to leave the labor force in bad times and re-enter in good times</a:t>
            </a:r>
          </a:p>
          <a:p>
            <a:pPr lvl="1" eaLnBrk="1" hangingPunct="1"/>
            <a:r>
              <a:rPr lang="en-US" altLang="en-US">
                <a:latin typeface="Helvetica Neue" panose="02000503000000020004" pitchFamily="2" charset="0"/>
                <a:cs typeface="Arial" panose="020B0604020202020204" pitchFamily="34" charset="0"/>
              </a:rPr>
              <a:t>Causes unemployment rate to lag economic conditions</a:t>
            </a:r>
          </a:p>
          <a:p>
            <a:pPr lvl="1" eaLnBrk="1" hangingPunct="1"/>
            <a:r>
              <a:rPr lang="en-US" altLang="en-US">
                <a:latin typeface="Helvetica Neue" panose="02000503000000020004" pitchFamily="2" charset="0"/>
                <a:cs typeface="Arial" panose="020B0604020202020204" pitchFamily="34" charset="0"/>
              </a:rPr>
              <a:t>Secondary indicators include nonfarm employment</a:t>
            </a:r>
          </a:p>
          <a:p>
            <a:pPr eaLnBrk="1" hangingPunct="1"/>
            <a:r>
              <a:rPr lang="en-US" altLang="en-US">
                <a:latin typeface="Helvetica Neue" panose="02000503000000020004" pitchFamily="2" charset="0"/>
                <a:cs typeface="Arial" panose="020B0604020202020204" pitchFamily="34" charset="0"/>
              </a:rPr>
              <a:t>Total employment figures</a:t>
            </a:r>
          </a:p>
          <a:p>
            <a:pPr lvl="1" eaLnBrk="1" hangingPunct="1"/>
            <a:r>
              <a:rPr lang="en-US" altLang="en-US">
                <a:latin typeface="Helvetica Neue" panose="02000503000000020004" pitchFamily="2" charset="0"/>
                <a:cs typeface="Arial" panose="020B0604020202020204" pitchFamily="34" charset="0"/>
              </a:rPr>
              <a:t>Reported each month</a:t>
            </a:r>
          </a:p>
          <a:p>
            <a:pPr lvl="1" eaLnBrk="1" hangingPunct="1"/>
            <a:r>
              <a:rPr lang="en-US" altLang="en-US">
                <a:latin typeface="Helvetica Neue" panose="02000503000000020004" pitchFamily="2" charset="0"/>
                <a:cs typeface="Arial" panose="020B0604020202020204" pitchFamily="34" charset="0"/>
              </a:rPr>
              <a:t>Help evaluate cyclical effects</a:t>
            </a:r>
          </a:p>
        </p:txBody>
      </p:sp>
      <p:cxnSp>
        <p:nvCxnSpPr>
          <p:cNvPr id="5" name="Straight Connector 4">
            <a:extLst>
              <a:ext uri="{FF2B5EF4-FFF2-40B4-BE49-F238E27FC236}">
                <a16:creationId xmlns:a16="http://schemas.microsoft.com/office/drawing/2014/main" id="{CC7EAD0E-58C5-874E-8470-C7E74D52C5EE}"/>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82437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734004AA-2641-EE44-B8E5-91B4913E45FD}"/>
              </a:ext>
            </a:extLst>
          </p:cNvPr>
          <p:cNvSpPr>
            <a:spLocks noGrp="1"/>
          </p:cNvSpPr>
          <p:nvPr>
            <p:ph type="title"/>
          </p:nvPr>
        </p:nvSpPr>
        <p:spPr>
          <a:xfrm>
            <a:off x="1066800" y="628228"/>
            <a:ext cx="8229600" cy="77723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Trends in Labor Force Participation</a:t>
            </a:r>
          </a:p>
        </p:txBody>
      </p:sp>
      <p:pic>
        <p:nvPicPr>
          <p:cNvPr id="49154" name="Picture 3" descr="PRINECOMA2_FIG07.09.jpg">
            <a:extLst>
              <a:ext uri="{FF2B5EF4-FFF2-40B4-BE49-F238E27FC236}">
                <a16:creationId xmlns:a16="http://schemas.microsoft.com/office/drawing/2014/main" id="{AEE401A9-57C8-FA41-8F11-DF226E01C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121"/>
          <a:stretch>
            <a:fillRect/>
          </a:stretch>
        </p:blipFill>
        <p:spPr bwMode="auto">
          <a:xfrm>
            <a:off x="1066800" y="1688784"/>
            <a:ext cx="9917430"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A623B9-2A1E-2448-885B-A0D22C3D7AAA}"/>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43803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9120C-F18D-0843-802B-6B5A50577529}"/>
              </a:ext>
            </a:extLst>
          </p:cNvPr>
          <p:cNvSpPr/>
          <p:nvPr/>
        </p:nvSpPr>
        <p:spPr>
          <a:xfrm>
            <a:off x="1013460" y="1582007"/>
            <a:ext cx="10107930" cy="3451522"/>
          </a:xfrm>
          <a:prstGeom prst="rect">
            <a:avLst/>
          </a:prstGeom>
        </p:spPr>
        <p:txBody>
          <a:bodyPr wrap="square">
            <a:spAutoFit/>
          </a:bodyPr>
          <a:lstStyle/>
          <a:p>
            <a:pPr marR="0" lvl="0">
              <a:lnSpc>
                <a:spcPct val="115000"/>
              </a:lnSpc>
              <a:spcBef>
                <a:spcPts val="0"/>
              </a:spcBef>
              <a:spcAft>
                <a:spcPts val="0"/>
              </a:spcAft>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Money is a way to get things that you want and need.  </a:t>
            </a:r>
            <a:r>
              <a:rPr lang="en-US" sz="2400" u="sng">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Money is a medium of exchange</a:t>
            </a: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Money has a value in the things we can get when you trade it for goods and services.</a:t>
            </a:r>
          </a:p>
          <a:p>
            <a:pPr marR="0" lvl="0">
              <a:lnSpc>
                <a:spcPct val="115000"/>
              </a:lnSpc>
              <a:spcBef>
                <a:spcPts val="0"/>
              </a:spcBef>
              <a:spcAft>
                <a:spcPts val="0"/>
              </a:spcAft>
            </a:pPr>
            <a:endPar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R="0" lvl="0">
              <a:lnSpc>
                <a:spcPct val="115000"/>
              </a:lnSpc>
              <a:spcBef>
                <a:spcPts val="0"/>
              </a:spcBef>
              <a:spcAft>
                <a:spcPts val="0"/>
              </a:spcAft>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There are other uses for money.  Money can be used to </a:t>
            </a:r>
            <a:r>
              <a:rPr lang="en-US" sz="2400" u="sng">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store value </a:t>
            </a: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to use at a later time.  It also act as a </a:t>
            </a:r>
            <a:r>
              <a:rPr lang="en-US" sz="2400" u="sng">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unit of account</a:t>
            </a: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meaning that we can use it to record and measure the value of things such as someone’s income, a country’s output, or a company’s debts.</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a:t>
            </a:r>
          </a:p>
        </p:txBody>
      </p:sp>
    </p:spTree>
    <p:extLst>
      <p:ext uri="{BB962C8B-B14F-4D97-AF65-F5344CB8AC3E}">
        <p14:creationId xmlns:p14="http://schemas.microsoft.com/office/powerpoint/2010/main" val="31156276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608FE1B9-E1A4-6140-911C-A92FC21F639D}"/>
              </a:ext>
            </a:extLst>
          </p:cNvPr>
          <p:cNvSpPr>
            <a:spLocks noGrp="1"/>
          </p:cNvSpPr>
          <p:nvPr>
            <p:ph type="title"/>
          </p:nvPr>
        </p:nvSpPr>
        <p:spPr>
          <a:xfrm>
            <a:off x="1066800" y="628122"/>
            <a:ext cx="8229600" cy="742949"/>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Labor Market Data: Race and Gender</a:t>
            </a:r>
          </a:p>
        </p:txBody>
      </p:sp>
      <p:pic>
        <p:nvPicPr>
          <p:cNvPr id="51202" name="Picture 3" descr="PRINECOMA2_TABLE07.03.jpg">
            <a:extLst>
              <a:ext uri="{FF2B5EF4-FFF2-40B4-BE49-F238E27FC236}">
                <a16:creationId xmlns:a16="http://schemas.microsoft.com/office/drawing/2014/main" id="{61BA4100-B0E9-D644-8E32-1884D4E0F5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91" b="3070"/>
          <a:stretch/>
        </p:blipFill>
        <p:spPr bwMode="auto">
          <a:xfrm>
            <a:off x="1066800" y="1760220"/>
            <a:ext cx="10058400" cy="464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3FF31780-08C7-2543-85AE-CF5F4502FEF7}"/>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150429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BC152F70-5FE1-E445-A34D-82A4F5D175C4}"/>
              </a:ext>
            </a:extLst>
          </p:cNvPr>
          <p:cNvSpPr>
            <a:spLocks noGrp="1"/>
          </p:cNvSpPr>
          <p:nvPr>
            <p:ph type="title"/>
          </p:nvPr>
        </p:nvSpPr>
        <p:spPr>
          <a:xfrm>
            <a:off x="1066800" y="611930"/>
            <a:ext cx="8229600" cy="720089"/>
          </a:xfrm>
        </p:spPr>
        <p:txBody>
          <a:bodyPr>
            <a:normAutofit/>
          </a:bodyPr>
          <a:lstStyle/>
          <a:p>
            <a:r>
              <a:rPr lang="en-US" altLang="en-US" sz="3200">
                <a:latin typeface="Helvetica Neue" panose="02000503000000020004" pitchFamily="2" charset="0"/>
                <a:cs typeface="Arial" panose="020B0604020202020204" pitchFamily="34" charset="0"/>
              </a:rPr>
              <a:t>Money and Banking - What are Banks</a:t>
            </a:r>
          </a:p>
        </p:txBody>
      </p:sp>
      <p:sp>
        <p:nvSpPr>
          <p:cNvPr id="14338" name="Content Placeholder 2">
            <a:extLst>
              <a:ext uri="{FF2B5EF4-FFF2-40B4-BE49-F238E27FC236}">
                <a16:creationId xmlns:a16="http://schemas.microsoft.com/office/drawing/2014/main" id="{A9D09EBA-5C73-774A-AC2B-78E8B8078696}"/>
              </a:ext>
            </a:extLst>
          </p:cNvPr>
          <p:cNvSpPr>
            <a:spLocks noGrp="1"/>
          </p:cNvSpPr>
          <p:nvPr>
            <p:ph idx="1"/>
          </p:nvPr>
        </p:nvSpPr>
        <p:spPr>
          <a:xfrm>
            <a:off x="1066800" y="1667510"/>
            <a:ext cx="9963150" cy="3704590"/>
          </a:xfrm>
        </p:spPr>
        <p:txBody>
          <a:bodyPr/>
          <a:lstStyle/>
          <a:p>
            <a:pPr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Commercial bank</a:t>
            </a:r>
          </a:p>
          <a:p>
            <a:pPr lvl="1"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A for profit business that accepts deposits from savers and makes loans to borrowers</a:t>
            </a:r>
          </a:p>
          <a:p>
            <a:pPr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Financial intermediary</a:t>
            </a:r>
          </a:p>
          <a:p>
            <a:pPr lvl="1" eaLnBrk="1" hangingPunct="1">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An institution that brings together savers and borrowers</a:t>
            </a:r>
          </a:p>
          <a:p>
            <a:pPr lvl="1" eaLnBrk="1" hangingPunct="1">
              <a:defRPr/>
            </a:pPr>
            <a:endParaRPr lang="en-US" altLang="en-US">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lgn="ctr">
              <a:buNone/>
              <a:defRPr/>
            </a:pPr>
            <a:r>
              <a:rPr lang="en-US" altLang="en-US">
                <a:latin typeface="Helvetica Neue" panose="02000503000000020004" pitchFamily="2" charset="0"/>
                <a:ea typeface="Helvetica Neue" panose="02000503000000020004" pitchFamily="2" charset="0"/>
                <a:cs typeface="Helvetica Neue" panose="02000503000000020004" pitchFamily="2" charset="0"/>
              </a:rPr>
              <a:t>A commercial bank is a financial intermediary.  They are organized to earn a profit by using the deposits of savers as the basis for making loans to borrowers</a:t>
            </a:r>
          </a:p>
        </p:txBody>
      </p:sp>
      <p:cxnSp>
        <p:nvCxnSpPr>
          <p:cNvPr id="4" name="Straight Connector 3">
            <a:extLst>
              <a:ext uri="{FF2B5EF4-FFF2-40B4-BE49-F238E27FC236}">
                <a16:creationId xmlns:a16="http://schemas.microsoft.com/office/drawing/2014/main" id="{7126512D-EBBC-6A47-8874-C1E8A9FB2CA7}"/>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6003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3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3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77ACF5C1-69EE-DE4B-B962-4B053C7E7BF2}"/>
              </a:ext>
            </a:extLst>
          </p:cNvPr>
          <p:cNvSpPr>
            <a:spLocks noGrp="1"/>
          </p:cNvSpPr>
          <p:nvPr>
            <p:ph type="title"/>
          </p:nvPr>
        </p:nvSpPr>
        <p:spPr>
          <a:xfrm>
            <a:off x="1066800" y="685377"/>
            <a:ext cx="8229600" cy="720090"/>
          </a:xfrm>
        </p:spPr>
        <p:txBody>
          <a:bodyPr>
            <a:normAutofit/>
          </a:bodyPr>
          <a:lstStyle/>
          <a:p>
            <a:r>
              <a:rPr lang="en-US" altLang="en-US" sz="3200">
                <a:latin typeface="Helvetica Neue" panose="02000503000000020004" pitchFamily="2" charset="0"/>
                <a:cs typeface="Arial" panose="020B0604020202020204" pitchFamily="34" charset="0"/>
              </a:rPr>
              <a:t>The Loanable Funds Market </a:t>
            </a:r>
          </a:p>
        </p:txBody>
      </p:sp>
      <p:sp>
        <p:nvSpPr>
          <p:cNvPr id="7170" name="Content Placeholder 2">
            <a:extLst>
              <a:ext uri="{FF2B5EF4-FFF2-40B4-BE49-F238E27FC236}">
                <a16:creationId xmlns:a16="http://schemas.microsoft.com/office/drawing/2014/main" id="{6483AC51-A3AF-E442-BAC0-A79378C9FE9A}"/>
              </a:ext>
            </a:extLst>
          </p:cNvPr>
          <p:cNvSpPr>
            <a:spLocks noGrp="1"/>
          </p:cNvSpPr>
          <p:nvPr>
            <p:ph idx="1"/>
          </p:nvPr>
        </p:nvSpPr>
        <p:spPr>
          <a:xfrm>
            <a:off x="1066800" y="1687195"/>
            <a:ext cx="10058400" cy="3376295"/>
          </a:xfrm>
        </p:spPr>
        <p:txBody>
          <a:bodyPr/>
          <a:lstStyle/>
          <a:p>
            <a:pPr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Loanable funds market</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Includes such places as: </a:t>
            </a:r>
          </a:p>
          <a:p>
            <a:pPr lvl="2"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stock exchanges</a:t>
            </a:r>
          </a:p>
          <a:p>
            <a:pPr lvl="2"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investment banks</a:t>
            </a:r>
          </a:p>
          <a:p>
            <a:pPr lvl="2"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mutual fund firms</a:t>
            </a:r>
          </a:p>
          <a:p>
            <a:pPr lvl="2"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commercial banks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Borrowers use funds for businesses</a:t>
            </a:r>
          </a:p>
          <a:p>
            <a:pPr lvl="1" eaLnBrk="1" hangingPunct="1"/>
            <a:r>
              <a:rPr lang="en-US" altLang="en-US">
                <a:latin typeface="Helvetica Neue" panose="02000503000000020004" pitchFamily="2" charset="0"/>
                <a:ea typeface="Helvetica Neue" panose="02000503000000020004" pitchFamily="2" charset="0"/>
                <a:cs typeface="Helvetica Neue" panose="02000503000000020004" pitchFamily="2" charset="0"/>
              </a:rPr>
              <a:t>Savers lend to businesses</a:t>
            </a:r>
          </a:p>
        </p:txBody>
      </p:sp>
      <p:cxnSp>
        <p:nvCxnSpPr>
          <p:cNvPr id="4" name="Straight Connector 3">
            <a:extLst>
              <a:ext uri="{FF2B5EF4-FFF2-40B4-BE49-F238E27FC236}">
                <a16:creationId xmlns:a16="http://schemas.microsoft.com/office/drawing/2014/main" id="{D6FAF76F-2245-3549-B377-57AE6CBB4C6B}"/>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1722427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999778C0-55AE-0A4F-BE13-4FE7DB5FDF3E}"/>
              </a:ext>
            </a:extLst>
          </p:cNvPr>
          <p:cNvSpPr>
            <a:spLocks noGrp="1"/>
          </p:cNvSpPr>
          <p:nvPr>
            <p:ph type="title"/>
          </p:nvPr>
        </p:nvSpPr>
        <p:spPr>
          <a:xfrm>
            <a:off x="986790" y="699560"/>
            <a:ext cx="8229600" cy="674370"/>
          </a:xfrm>
        </p:spPr>
        <p:txBody>
          <a:bodyPr>
            <a:normAutofit/>
          </a:bodyPr>
          <a:lstStyle/>
          <a:p>
            <a:r>
              <a:rPr lang="en-US" altLang="en-US" sz="3200">
                <a:latin typeface="Helvetica Neue" panose="02000503000000020004" pitchFamily="2" charset="0"/>
                <a:cs typeface="Arial" panose="020B0604020202020204" pitchFamily="34" charset="0"/>
              </a:rPr>
              <a:t>The Loanable Funds Market </a:t>
            </a:r>
          </a:p>
        </p:txBody>
      </p:sp>
      <p:sp>
        <p:nvSpPr>
          <p:cNvPr id="9218" name="Rectangle 15">
            <a:extLst>
              <a:ext uri="{FF2B5EF4-FFF2-40B4-BE49-F238E27FC236}">
                <a16:creationId xmlns:a16="http://schemas.microsoft.com/office/drawing/2014/main" id="{D7F74CD6-E394-134A-A888-5C747BD0169C}"/>
              </a:ext>
            </a:extLst>
          </p:cNvPr>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spcBef>
                <a:spcPct val="20000"/>
              </a:spcBef>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9pPr>
          </a:lstStyle>
          <a:p>
            <a:pPr>
              <a:spcBef>
                <a:spcPct val="0"/>
              </a:spcBef>
              <a:buFontTx/>
              <a:buNone/>
            </a:pPr>
            <a:endParaRPr lang="en-US" altLang="en-US" sz="1800"/>
          </a:p>
        </p:txBody>
      </p:sp>
      <p:pic>
        <p:nvPicPr>
          <p:cNvPr id="9219" name="Picture 24">
            <a:extLst>
              <a:ext uri="{FF2B5EF4-FFF2-40B4-BE49-F238E27FC236}">
                <a16:creationId xmlns:a16="http://schemas.microsoft.com/office/drawing/2014/main" id="{D68A265E-6B30-894C-B6ED-E7ED79D11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025" y="2111375"/>
            <a:ext cx="798195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488D42EC-4E40-1140-843B-A24CF0BD809A}"/>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566974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4A9FD8B-F153-E449-946B-953DB0642F93}"/>
              </a:ext>
            </a:extLst>
          </p:cNvPr>
          <p:cNvSpPr>
            <a:spLocks noGrp="1"/>
          </p:cNvSpPr>
          <p:nvPr>
            <p:ph type="title"/>
          </p:nvPr>
        </p:nvSpPr>
        <p:spPr>
          <a:xfrm>
            <a:off x="1066800" y="677757"/>
            <a:ext cx="8229600" cy="632883"/>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Some Details</a:t>
            </a:r>
          </a:p>
        </p:txBody>
      </p:sp>
      <p:sp>
        <p:nvSpPr>
          <p:cNvPr id="14338" name="Content Placeholder 2">
            <a:extLst>
              <a:ext uri="{FF2B5EF4-FFF2-40B4-BE49-F238E27FC236}">
                <a16:creationId xmlns:a16="http://schemas.microsoft.com/office/drawing/2014/main" id="{412AF5D3-C2F2-9541-8D10-D9CEA2B08BB5}"/>
              </a:ext>
            </a:extLst>
          </p:cNvPr>
          <p:cNvSpPr>
            <a:spLocks noGrp="1"/>
          </p:cNvSpPr>
          <p:nvPr>
            <p:ph idx="1"/>
          </p:nvPr>
        </p:nvSpPr>
        <p:spPr>
          <a:xfrm>
            <a:off x="1066800" y="1706035"/>
            <a:ext cx="8229600" cy="3895089"/>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Investment Bank</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 bank that specializes in selling new issues of stocks and bonds for existing corporations</a:t>
            </a:r>
          </a:p>
          <a:p>
            <a:r>
              <a:rPr lang="en-US" altLang="en-US">
                <a:latin typeface="Helvetica Neue" panose="02000503000000020004" pitchFamily="2" charset="0"/>
                <a:ea typeface="Helvetica Neue" panose="02000503000000020004" pitchFamily="2" charset="0"/>
                <a:cs typeface="Helvetica Neue" panose="02000503000000020004" pitchFamily="2" charset="0"/>
              </a:rPr>
              <a:t>Stock</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 financial asset that represents a share of ownership in the issuing corporation</a:t>
            </a:r>
          </a:p>
          <a:p>
            <a:r>
              <a:rPr lang="en-US" altLang="en-US">
                <a:latin typeface="Helvetica Neue" panose="02000503000000020004" pitchFamily="2" charset="0"/>
                <a:ea typeface="Helvetica Neue" panose="02000503000000020004" pitchFamily="2" charset="0"/>
                <a:cs typeface="Helvetica Neue" panose="02000503000000020004" pitchFamily="2" charset="0"/>
              </a:rPr>
              <a:t>Bond</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 financial asset that represents a loan which will be paid back over time with interest.  A bond is a debt</a:t>
            </a:r>
          </a:p>
        </p:txBody>
      </p:sp>
      <p:cxnSp>
        <p:nvCxnSpPr>
          <p:cNvPr id="4" name="Straight Connector 3">
            <a:extLst>
              <a:ext uri="{FF2B5EF4-FFF2-40B4-BE49-F238E27FC236}">
                <a16:creationId xmlns:a16="http://schemas.microsoft.com/office/drawing/2014/main" id="{B9816158-99B2-2148-9EA0-A0EE5CDFEF62}"/>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972734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C9623240-7FEE-0F41-837D-A1C689718C12}"/>
              </a:ext>
            </a:extLst>
          </p:cNvPr>
          <p:cNvSpPr>
            <a:spLocks noGrp="1"/>
          </p:cNvSpPr>
          <p:nvPr>
            <p:ph type="title"/>
          </p:nvPr>
        </p:nvSpPr>
        <p:spPr>
          <a:xfrm>
            <a:off x="1066800" y="853440"/>
            <a:ext cx="8229600" cy="502920"/>
          </a:xfrm>
        </p:spPr>
        <p:txBody>
          <a:bodyPr>
            <a:no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More Details</a:t>
            </a:r>
          </a:p>
        </p:txBody>
      </p:sp>
      <p:sp>
        <p:nvSpPr>
          <p:cNvPr id="15362" name="Content Placeholder 2">
            <a:extLst>
              <a:ext uri="{FF2B5EF4-FFF2-40B4-BE49-F238E27FC236}">
                <a16:creationId xmlns:a16="http://schemas.microsoft.com/office/drawing/2014/main" id="{3DAD7DCA-77AA-064B-B9E9-5D6B18CE894A}"/>
              </a:ext>
            </a:extLst>
          </p:cNvPr>
          <p:cNvSpPr>
            <a:spLocks noGrp="1"/>
          </p:cNvSpPr>
          <p:nvPr>
            <p:ph idx="1"/>
          </p:nvPr>
        </p:nvSpPr>
        <p:spPr>
          <a:xfrm>
            <a:off x="1066800" y="1706035"/>
            <a:ext cx="10058400" cy="2729229"/>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Dividends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The distribution of profits from a corporation to its stockholders</a:t>
            </a:r>
          </a:p>
          <a:p>
            <a:r>
              <a:rPr lang="en-US" altLang="en-US">
                <a:latin typeface="Helvetica Neue" panose="02000503000000020004" pitchFamily="2" charset="0"/>
                <a:ea typeface="Helvetica Neue" panose="02000503000000020004" pitchFamily="2" charset="0"/>
                <a:cs typeface="Helvetica Neue" panose="02000503000000020004" pitchFamily="2" charset="0"/>
              </a:rPr>
              <a:t>Capital gain</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The profit earned by selling a financial asset at a price greater that the price paid to acquire it</a:t>
            </a:r>
          </a:p>
        </p:txBody>
      </p:sp>
      <p:cxnSp>
        <p:nvCxnSpPr>
          <p:cNvPr id="4" name="Straight Connector 3">
            <a:extLst>
              <a:ext uri="{FF2B5EF4-FFF2-40B4-BE49-F238E27FC236}">
                <a16:creationId xmlns:a16="http://schemas.microsoft.com/office/drawing/2014/main" id="{97C5F024-0BD3-C248-890B-2EA558988701}"/>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515195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52CCD6B6-36A0-2341-B14A-603359E8E518}"/>
              </a:ext>
            </a:extLst>
          </p:cNvPr>
          <p:cNvSpPr>
            <a:spLocks noGrp="1"/>
          </p:cNvSpPr>
          <p:nvPr>
            <p:ph type="title"/>
          </p:nvPr>
        </p:nvSpPr>
        <p:spPr>
          <a:xfrm>
            <a:off x="1066800" y="754380"/>
            <a:ext cx="8229600" cy="514350"/>
          </a:xfrm>
        </p:spPr>
        <p:txBody>
          <a:bodyPr>
            <a:no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More Details</a:t>
            </a:r>
          </a:p>
        </p:txBody>
      </p:sp>
      <p:sp>
        <p:nvSpPr>
          <p:cNvPr id="16386" name="Content Placeholder 2">
            <a:extLst>
              <a:ext uri="{FF2B5EF4-FFF2-40B4-BE49-F238E27FC236}">
                <a16:creationId xmlns:a16="http://schemas.microsoft.com/office/drawing/2014/main" id="{49FBB9A7-E2BD-D948-9DE9-8A403698C34F}"/>
              </a:ext>
            </a:extLst>
          </p:cNvPr>
          <p:cNvSpPr>
            <a:spLocks noGrp="1"/>
          </p:cNvSpPr>
          <p:nvPr>
            <p:ph idx="1"/>
          </p:nvPr>
        </p:nvSpPr>
        <p:spPr>
          <a:xfrm>
            <a:off x="1066800" y="1706035"/>
            <a:ext cx="10058400" cy="4405313"/>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Primary financial market</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 market in which new financial assets such as stocks and bonds are sold for the first time</a:t>
            </a:r>
          </a:p>
          <a:p>
            <a:r>
              <a:rPr lang="en-US" altLang="en-US">
                <a:latin typeface="Helvetica Neue" panose="02000503000000020004" pitchFamily="2" charset="0"/>
                <a:ea typeface="Helvetica Neue" panose="02000503000000020004" pitchFamily="2" charset="0"/>
                <a:cs typeface="Helvetica Neue" panose="02000503000000020004" pitchFamily="2" charset="0"/>
              </a:rPr>
              <a:t>Secondary financial market</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 market in which existing financial assets such as stocks and bonds are bought and sold between current owners</a:t>
            </a:r>
          </a:p>
          <a:p>
            <a:r>
              <a:rPr lang="en-US" altLang="en-US">
                <a:latin typeface="Helvetica Neue" panose="02000503000000020004" pitchFamily="2" charset="0"/>
                <a:ea typeface="Helvetica Neue" panose="02000503000000020004" pitchFamily="2" charset="0"/>
                <a:cs typeface="Helvetica Neue" panose="02000503000000020004" pitchFamily="2" charset="0"/>
              </a:rPr>
              <a:t>Liquidity</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The degree to which a financial asset can be converted to cash</a:t>
            </a:r>
          </a:p>
        </p:txBody>
      </p:sp>
      <p:cxnSp>
        <p:nvCxnSpPr>
          <p:cNvPr id="4" name="Straight Connector 3">
            <a:extLst>
              <a:ext uri="{FF2B5EF4-FFF2-40B4-BE49-F238E27FC236}">
                <a16:creationId xmlns:a16="http://schemas.microsoft.com/office/drawing/2014/main" id="{BC892A16-5888-D145-86F5-91D381A1B47E}"/>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334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6ACF7198-C172-BE4F-9BCB-AD69258A3CAD}"/>
              </a:ext>
            </a:extLst>
          </p:cNvPr>
          <p:cNvSpPr>
            <a:spLocks noGrp="1"/>
          </p:cNvSpPr>
          <p:nvPr>
            <p:ph type="title"/>
          </p:nvPr>
        </p:nvSpPr>
        <p:spPr>
          <a:xfrm>
            <a:off x="1066800" y="697230"/>
            <a:ext cx="8229600" cy="60579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More Details</a:t>
            </a:r>
          </a:p>
        </p:txBody>
      </p:sp>
      <p:sp>
        <p:nvSpPr>
          <p:cNvPr id="17410" name="Content Placeholder 2">
            <a:extLst>
              <a:ext uri="{FF2B5EF4-FFF2-40B4-BE49-F238E27FC236}">
                <a16:creationId xmlns:a16="http://schemas.microsoft.com/office/drawing/2014/main" id="{905202A2-57F7-2E4D-BAC7-C16A0A40D889}"/>
              </a:ext>
            </a:extLst>
          </p:cNvPr>
          <p:cNvSpPr>
            <a:spLocks noGrp="1"/>
          </p:cNvSpPr>
          <p:nvPr>
            <p:ph idx="1"/>
          </p:nvPr>
        </p:nvSpPr>
        <p:spPr>
          <a:xfrm>
            <a:off x="1066800" y="1706035"/>
            <a:ext cx="10058400" cy="2637789"/>
          </a:xfrm>
        </p:spPr>
        <p:txBody>
          <a:bodyPr>
            <a:normAutofit/>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Insurance company</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 financial intermediary that sells policies that guarantee a minimum payment in the case of an unlikely future event</a:t>
            </a:r>
          </a:p>
          <a:p>
            <a:r>
              <a:rPr lang="en-US" altLang="en-US">
                <a:latin typeface="Helvetica Neue" panose="02000503000000020004" pitchFamily="2" charset="0"/>
                <a:ea typeface="Helvetica Neue" panose="02000503000000020004" pitchFamily="2" charset="0"/>
                <a:cs typeface="Helvetica Neue" panose="02000503000000020004" pitchFamily="2" charset="0"/>
              </a:rPr>
              <a:t>Insurance premium</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Payments made by customers to secure a policy written by an insurance company</a:t>
            </a:r>
          </a:p>
        </p:txBody>
      </p:sp>
      <p:cxnSp>
        <p:nvCxnSpPr>
          <p:cNvPr id="4" name="Straight Connector 3">
            <a:extLst>
              <a:ext uri="{FF2B5EF4-FFF2-40B4-BE49-F238E27FC236}">
                <a16:creationId xmlns:a16="http://schemas.microsoft.com/office/drawing/2014/main" id="{12DF7D44-E527-FB42-93BE-7C5714B640DB}"/>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849014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F81BAD5B-2A7F-8F45-B7D8-60DA1163D36C}"/>
              </a:ext>
            </a:extLst>
          </p:cNvPr>
          <p:cNvSpPr>
            <a:spLocks noGrp="1"/>
          </p:cNvSpPr>
          <p:nvPr>
            <p:ph type="title"/>
          </p:nvPr>
        </p:nvSpPr>
        <p:spPr>
          <a:xfrm>
            <a:off x="1066800" y="628650"/>
            <a:ext cx="8229600" cy="61722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15 Largest US Banks</a:t>
            </a:r>
          </a:p>
        </p:txBody>
      </p:sp>
      <p:graphicFrame>
        <p:nvGraphicFramePr>
          <p:cNvPr id="4" name="Table 3">
            <a:extLst>
              <a:ext uri="{FF2B5EF4-FFF2-40B4-BE49-F238E27FC236}">
                <a16:creationId xmlns:a16="http://schemas.microsoft.com/office/drawing/2014/main" id="{546F285B-653D-3A48-A8C5-86797AD38BA8}"/>
              </a:ext>
            </a:extLst>
          </p:cNvPr>
          <p:cNvGraphicFramePr>
            <a:graphicFrameLocks noGrp="1"/>
          </p:cNvGraphicFramePr>
          <p:nvPr>
            <p:extLst>
              <p:ext uri="{D42A27DB-BD31-4B8C-83A1-F6EECF244321}">
                <p14:modId xmlns:p14="http://schemas.microsoft.com/office/powerpoint/2010/main" val="196464657"/>
              </p:ext>
            </p:extLst>
          </p:nvPr>
        </p:nvGraphicFramePr>
        <p:xfrm>
          <a:off x="1066800" y="1706035"/>
          <a:ext cx="10058400" cy="4409855"/>
        </p:xfrm>
        <a:graphic>
          <a:graphicData uri="http://schemas.openxmlformats.org/drawingml/2006/table">
            <a:tbl>
              <a:tblPr/>
              <a:tblGrid>
                <a:gridCol w="1784273">
                  <a:extLst>
                    <a:ext uri="{9D8B030D-6E8A-4147-A177-3AD203B41FA5}">
                      <a16:colId xmlns:a16="http://schemas.microsoft.com/office/drawing/2014/main" val="2209135143"/>
                    </a:ext>
                  </a:extLst>
                </a:gridCol>
                <a:gridCol w="4921327">
                  <a:extLst>
                    <a:ext uri="{9D8B030D-6E8A-4147-A177-3AD203B41FA5}">
                      <a16:colId xmlns:a16="http://schemas.microsoft.com/office/drawing/2014/main" val="2718206566"/>
                    </a:ext>
                  </a:extLst>
                </a:gridCol>
                <a:gridCol w="3352800">
                  <a:extLst>
                    <a:ext uri="{9D8B030D-6E8A-4147-A177-3AD203B41FA5}">
                      <a16:colId xmlns:a16="http://schemas.microsoft.com/office/drawing/2014/main" val="3703652655"/>
                    </a:ext>
                  </a:extLst>
                </a:gridCol>
              </a:tblGrid>
              <a:tr h="229163">
                <a:tc>
                  <a:txBody>
                    <a:bodyPr/>
                    <a:lstStyle/>
                    <a:p>
                      <a:pPr algn="ctr"/>
                      <a:r>
                        <a:rPr lang="en-US" sz="1400" b="1" u="sng">
                          <a:solidFill>
                            <a:srgbClr val="515260"/>
                          </a:solidFill>
                          <a:effectLst/>
                          <a:latin typeface="Helvetica Neue" panose="02000503000000020004" pitchFamily="2" charset="0"/>
                          <a:ea typeface="Helvetica Neue" panose="02000503000000020004" pitchFamily="2" charset="0"/>
                          <a:cs typeface="Helvetica Neue" panose="02000503000000020004" pitchFamily="2" charset="0"/>
                        </a:rPr>
                        <a:t>Rank</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9525"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b="1" u="sng">
                          <a:solidFill>
                            <a:srgbClr val="515260"/>
                          </a:solidFill>
                          <a:effectLst/>
                          <a:latin typeface="Helvetica Neue" panose="02000503000000020004" pitchFamily="2" charset="0"/>
                          <a:ea typeface="Helvetica Neue" panose="02000503000000020004" pitchFamily="2" charset="0"/>
                          <a:cs typeface="Helvetica Neue" panose="02000503000000020004" pitchFamily="2" charset="0"/>
                        </a:rPr>
                        <a:t>Bank name</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9525"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b="1" u="sng">
                          <a:solidFill>
                            <a:srgbClr val="515260"/>
                          </a:solidFill>
                          <a:effectLst/>
                          <a:latin typeface="Helvetica Neue" panose="02000503000000020004" pitchFamily="2" charset="0"/>
                          <a:ea typeface="Helvetica Neue" panose="02000503000000020004" pitchFamily="2" charset="0"/>
                          <a:cs typeface="Helvetica Neue" panose="02000503000000020004" pitchFamily="2" charset="0"/>
                        </a:rPr>
                        <a:t>Total assets</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9525"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3179041809"/>
                  </a:ext>
                </a:extLst>
              </a:tr>
              <a:tr h="22916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1</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JPMorgan Chase &amp; Co.</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$3.03 trillion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4149982675"/>
                  </a:ext>
                </a:extLst>
              </a:tr>
              <a:tr h="22916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2</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Bank of America Corp.</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$2.26 trillion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1506797895"/>
                  </a:ext>
                </a:extLst>
              </a:tr>
              <a:tr h="22916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3</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Wells Fargo &amp; Co.</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$1.77 trillion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3695526857"/>
                  </a:ext>
                </a:extLst>
              </a:tr>
              <a:tr h="22916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4</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Citigroup Inc.</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$1.67 trillion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3953366942"/>
                  </a:ext>
                </a:extLst>
              </a:tr>
              <a:tr h="22916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5</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U.S. Bancorp</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$544.77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507626386"/>
                  </a:ext>
                </a:extLst>
              </a:tr>
              <a:tr h="22916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6</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err="1">
                          <a:effectLst/>
                          <a:latin typeface="Helvetica Neue" panose="02000503000000020004" pitchFamily="2" charset="0"/>
                          <a:ea typeface="Helvetica Neue" panose="02000503000000020004" pitchFamily="2" charset="0"/>
                          <a:cs typeface="Helvetica Neue" panose="02000503000000020004" pitchFamily="2" charset="0"/>
                        </a:rPr>
                        <a:t>Truist</a:t>
                      </a:r>
                      <a:r>
                        <a:rPr lang="en-US" sz="1400">
                          <a:effectLst/>
                          <a:latin typeface="Helvetica Neue" panose="02000503000000020004" pitchFamily="2" charset="0"/>
                          <a:ea typeface="Helvetica Neue" panose="02000503000000020004" pitchFamily="2" charset="0"/>
                          <a:cs typeface="Helvetica Neue" panose="02000503000000020004" pitchFamily="2" charset="0"/>
                        </a:rPr>
                        <a:t> Bank</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$498.94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1325609297"/>
                  </a:ext>
                </a:extLst>
              </a:tr>
              <a:tr h="297045">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7</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PNC Financial Services Group Inc.</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$463.1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3990993815"/>
                  </a:ext>
                </a:extLst>
              </a:tr>
              <a:tr h="308610">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8</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TD Group US Holdings LLC</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$401.51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1969979891"/>
                  </a:ext>
                </a:extLst>
              </a:tr>
              <a:tr h="285750">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9</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Bank of New York Mellon Corp.</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$386.52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2220781207"/>
                  </a:ext>
                </a:extLst>
              </a:tr>
              <a:tr h="160020">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10</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Capital One Financial Corp.</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$363.52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1107739609"/>
                  </a:ext>
                </a:extLst>
              </a:tr>
              <a:tr h="17935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11</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State Street Corp.</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$311.18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3800765687"/>
                  </a:ext>
                </a:extLst>
              </a:tr>
              <a:tr h="213080">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12</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Goldman Sachs Group Inc.</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$271.65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2389947681"/>
                  </a:ext>
                </a:extLst>
              </a:tr>
              <a:tr h="22916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13</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Fifth Third Bank</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$203.17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700035403"/>
                  </a:ext>
                </a:extLst>
              </a:tr>
              <a:tr h="22916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14</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HSBC</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$197.98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12700"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672653270"/>
                  </a:ext>
                </a:extLst>
              </a:tr>
              <a:tr h="229163">
                <a:tc>
                  <a:txBody>
                    <a:bodyPr/>
                    <a:lstStyle/>
                    <a:p>
                      <a:pPr algn="ctr"/>
                      <a:r>
                        <a:rPr lang="en-US" sz="1400">
                          <a:effectLst/>
                          <a:latin typeface="Helvetica Neue" panose="02000503000000020004" pitchFamily="2" charset="0"/>
                          <a:ea typeface="Helvetica Neue" panose="02000503000000020004" pitchFamily="2" charset="0"/>
                          <a:cs typeface="Helvetica Neue" panose="02000503000000020004" pitchFamily="2" charset="0"/>
                        </a:rPr>
                        <a:t>15</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9525"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Citizens Financial Group</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9525" cap="flat" cmpd="sng" algn="ctr">
                      <a:solidFill>
                        <a:srgbClr val="F3F4F8"/>
                      </a:solidFill>
                      <a:prstDash val="solid"/>
                      <a:round/>
                      <a:headEnd type="none" w="med" len="med"/>
                      <a:tailEnd type="none" w="med" len="med"/>
                    </a:lnB>
                    <a:noFill/>
                  </a:tcPr>
                </a:tc>
                <a:tc>
                  <a:txBody>
                    <a:bodyPr/>
                    <a:lstStyle/>
                    <a:p>
                      <a:pPr algn="l"/>
                      <a:r>
                        <a:rPr lang="en-US" sz="1400">
                          <a:effectLst/>
                          <a:latin typeface="Helvetica Neue" panose="02000503000000020004" pitchFamily="2" charset="0"/>
                          <a:ea typeface="Helvetica Neue" panose="02000503000000020004" pitchFamily="2" charset="0"/>
                          <a:cs typeface="Helvetica Neue" panose="02000503000000020004" pitchFamily="2" charset="0"/>
                        </a:rPr>
                        <a:t>$183.37 billion</a:t>
                      </a:r>
                    </a:p>
                  </a:txBody>
                  <a:tcPr marL="57282" marR="57282" marT="28645" marB="28645" anchor="ctr">
                    <a:lnL w="12700" cap="flat" cmpd="sng" algn="ctr">
                      <a:solidFill>
                        <a:srgbClr val="F3F4F8"/>
                      </a:solidFill>
                      <a:prstDash val="solid"/>
                      <a:round/>
                      <a:headEnd type="none" w="med" len="med"/>
                      <a:tailEnd type="none" w="med" len="med"/>
                    </a:lnL>
                    <a:lnR w="12700" cap="flat" cmpd="sng" algn="ctr">
                      <a:solidFill>
                        <a:srgbClr val="F3F4F8"/>
                      </a:solidFill>
                      <a:prstDash val="solid"/>
                      <a:round/>
                      <a:headEnd type="none" w="med" len="med"/>
                      <a:tailEnd type="none" w="med" len="med"/>
                    </a:lnR>
                    <a:lnT w="12700" cap="flat" cmpd="sng" algn="ctr">
                      <a:solidFill>
                        <a:srgbClr val="F3F4F8"/>
                      </a:solidFill>
                      <a:prstDash val="solid"/>
                      <a:round/>
                      <a:headEnd type="none" w="med" len="med"/>
                      <a:tailEnd type="none" w="med" len="med"/>
                    </a:lnT>
                    <a:lnB w="9525" cap="flat" cmpd="sng" algn="ctr">
                      <a:solidFill>
                        <a:srgbClr val="F3F4F8"/>
                      </a:solidFill>
                      <a:prstDash val="solid"/>
                      <a:round/>
                      <a:headEnd type="none" w="med" len="med"/>
                      <a:tailEnd type="none" w="med" len="med"/>
                    </a:lnB>
                    <a:noFill/>
                  </a:tcPr>
                </a:tc>
                <a:extLst>
                  <a:ext uri="{0D108BD9-81ED-4DB2-BD59-A6C34878D82A}">
                    <a16:rowId xmlns:a16="http://schemas.microsoft.com/office/drawing/2014/main" val="2418199519"/>
                  </a:ext>
                </a:extLst>
              </a:tr>
            </a:tbl>
          </a:graphicData>
        </a:graphic>
      </p:graphicFrame>
      <p:cxnSp>
        <p:nvCxnSpPr>
          <p:cNvPr id="5" name="Straight Connector 4">
            <a:extLst>
              <a:ext uri="{FF2B5EF4-FFF2-40B4-BE49-F238E27FC236}">
                <a16:creationId xmlns:a16="http://schemas.microsoft.com/office/drawing/2014/main" id="{9E2692C7-4DD0-BF4C-BB11-B26528D079A5}"/>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973862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8D5568E3-257A-2F4D-A789-1FEFB71344E8}"/>
              </a:ext>
            </a:extLst>
          </p:cNvPr>
          <p:cNvSpPr>
            <a:spLocks noGrp="1"/>
          </p:cNvSpPr>
          <p:nvPr>
            <p:ph type="title"/>
          </p:nvPr>
        </p:nvSpPr>
        <p:spPr>
          <a:xfrm>
            <a:off x="1066800" y="544188"/>
            <a:ext cx="8229600" cy="66294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Returns</a:t>
            </a:r>
          </a:p>
        </p:txBody>
      </p:sp>
      <p:sp>
        <p:nvSpPr>
          <p:cNvPr id="3" name="Content Placeholder 2">
            <a:extLst>
              <a:ext uri="{FF2B5EF4-FFF2-40B4-BE49-F238E27FC236}">
                <a16:creationId xmlns:a16="http://schemas.microsoft.com/office/drawing/2014/main" id="{2886780E-7667-ED4B-AA30-F9313B9E95C3}"/>
              </a:ext>
            </a:extLst>
          </p:cNvPr>
          <p:cNvSpPr>
            <a:spLocks noGrp="1"/>
          </p:cNvSpPr>
          <p:nvPr>
            <p:ph idx="1"/>
          </p:nvPr>
        </p:nvSpPr>
        <p:spPr>
          <a:xfrm>
            <a:off x="1066800" y="1619568"/>
            <a:ext cx="10058400" cy="4405312"/>
          </a:xfrm>
        </p:spPr>
        <p:txBody>
          <a:bodyPr/>
          <a:lstStyle/>
          <a:p>
            <a:pPr>
              <a:defRPr/>
            </a:pPr>
            <a:r>
              <a:rPr lang="en-US">
                <a:latin typeface="Helvetica Neue" panose="02000503000000020004" pitchFamily="2" charset="0"/>
                <a:ea typeface="Helvetica Neue" panose="02000503000000020004" pitchFamily="2" charset="0"/>
                <a:cs typeface="Helvetica Neue" panose="02000503000000020004" pitchFamily="2" charset="0"/>
              </a:rPr>
              <a:t>For bonds</a:t>
            </a:r>
          </a:p>
          <a:p>
            <a:pPr lvl="1">
              <a:defRPr/>
            </a:pPr>
            <a:r>
              <a:rPr lang="en-US">
                <a:latin typeface="Helvetica Neue" panose="02000503000000020004" pitchFamily="2" charset="0"/>
                <a:ea typeface="Helvetica Neue" panose="02000503000000020004" pitchFamily="2" charset="0"/>
                <a:cs typeface="Helvetica Neue" panose="02000503000000020004" pitchFamily="2" charset="0"/>
              </a:rPr>
              <a:t>The return takes the form of interest payments made by the issuing corporation to the bond holders</a:t>
            </a:r>
          </a:p>
          <a:p>
            <a:pPr>
              <a:defRPr/>
            </a:pPr>
            <a:r>
              <a:rPr lang="en-US">
                <a:latin typeface="Helvetica Neue" panose="02000503000000020004" pitchFamily="2" charset="0"/>
                <a:ea typeface="Helvetica Neue" panose="02000503000000020004" pitchFamily="2" charset="0"/>
                <a:cs typeface="Helvetica Neue" panose="02000503000000020004" pitchFamily="2" charset="0"/>
              </a:rPr>
              <a:t>For stocks</a:t>
            </a:r>
          </a:p>
          <a:p>
            <a:pPr lvl="1">
              <a:defRPr/>
            </a:pPr>
            <a:r>
              <a:rPr lang="en-US">
                <a:latin typeface="Helvetica Neue" panose="02000503000000020004" pitchFamily="2" charset="0"/>
                <a:ea typeface="Helvetica Neue" panose="02000503000000020004" pitchFamily="2" charset="0"/>
                <a:cs typeface="Helvetica Neue" panose="02000503000000020004" pitchFamily="2" charset="0"/>
              </a:rPr>
              <a:t>There are two forms</a:t>
            </a:r>
          </a:p>
          <a:p>
            <a:pPr lvl="2">
              <a:defRPr/>
            </a:pPr>
            <a:r>
              <a:rPr lang="en-US">
                <a:latin typeface="Helvetica Neue" panose="02000503000000020004" pitchFamily="2" charset="0"/>
                <a:ea typeface="Helvetica Neue" panose="02000503000000020004" pitchFamily="2" charset="0"/>
                <a:cs typeface="Helvetica Neue" panose="02000503000000020004" pitchFamily="2" charset="0"/>
              </a:rPr>
              <a:t>Stockholders are entitled to a share in any profits earned, called dividends</a:t>
            </a:r>
          </a:p>
          <a:p>
            <a:pPr lvl="2">
              <a:defRPr/>
            </a:pPr>
            <a:r>
              <a:rPr lang="en-US">
                <a:latin typeface="Helvetica Neue" panose="02000503000000020004" pitchFamily="2" charset="0"/>
                <a:ea typeface="Helvetica Neue" panose="02000503000000020004" pitchFamily="2" charset="0"/>
                <a:cs typeface="Helvetica Neue" panose="02000503000000020004" pitchFamily="2" charset="0"/>
              </a:rPr>
              <a:t>Stockholders expect to earn a return through appreciation over time in the price of their shares, a capital gain</a:t>
            </a:r>
          </a:p>
          <a:p>
            <a:pPr lvl="2">
              <a:defRPr/>
            </a:pP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435" name="TextBox 3">
            <a:extLst>
              <a:ext uri="{FF2B5EF4-FFF2-40B4-BE49-F238E27FC236}">
                <a16:creationId xmlns:a16="http://schemas.microsoft.com/office/drawing/2014/main" id="{DA823088-6124-6542-AC62-449D2C79DB67}"/>
              </a:ext>
            </a:extLst>
          </p:cNvPr>
          <p:cNvSpPr txBox="1">
            <a:spLocks noChangeArrowheads="1"/>
          </p:cNvSpPr>
          <p:nvPr/>
        </p:nvSpPr>
        <p:spPr bwMode="auto">
          <a:xfrm>
            <a:off x="3632645" y="5085398"/>
            <a:ext cx="50953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a:latin typeface="Helvetica Neue" panose="02000503000000020004" pitchFamily="2" charset="0"/>
                <a:ea typeface="Helvetica Neue" panose="02000503000000020004" pitchFamily="2" charset="0"/>
                <a:cs typeface="Helvetica Neue" panose="02000503000000020004" pitchFamily="2" charset="0"/>
              </a:rPr>
              <a:t>Corporations receive payments only when their </a:t>
            </a:r>
          </a:p>
          <a:p>
            <a:pPr algn="ctr"/>
            <a:r>
              <a:rPr lang="en-US" altLang="en-US">
                <a:latin typeface="Helvetica Neue" panose="02000503000000020004" pitchFamily="2" charset="0"/>
                <a:ea typeface="Helvetica Neue" panose="02000503000000020004" pitchFamily="2" charset="0"/>
                <a:cs typeface="Helvetica Neue" panose="02000503000000020004" pitchFamily="2" charset="0"/>
              </a:rPr>
              <a:t>stocks and bonds are initially sold</a:t>
            </a:r>
          </a:p>
        </p:txBody>
      </p:sp>
      <p:cxnSp>
        <p:nvCxnSpPr>
          <p:cNvPr id="5" name="Straight Connector 4">
            <a:extLst>
              <a:ext uri="{FF2B5EF4-FFF2-40B4-BE49-F238E27FC236}">
                <a16:creationId xmlns:a16="http://schemas.microsoft.com/office/drawing/2014/main" id="{5AC5E463-C1D5-DA45-8B48-C8A6002E244E}"/>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4571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75C99C-6AB6-964D-BCBB-E50BDB0735B6}"/>
              </a:ext>
            </a:extLst>
          </p:cNvPr>
          <p:cNvPicPr>
            <a:picLocks noChangeAspect="1"/>
          </p:cNvPicPr>
          <p:nvPr/>
        </p:nvPicPr>
        <p:blipFill rotWithShape="1">
          <a:blip r:embed="rId2"/>
          <a:srcRect l="76961" b="66471"/>
          <a:stretch/>
        </p:blipFill>
        <p:spPr>
          <a:xfrm>
            <a:off x="5187315" y="3019968"/>
            <a:ext cx="1817370" cy="1965428"/>
          </a:xfrm>
          <a:prstGeom prst="rect">
            <a:avLst/>
          </a:prstGeom>
        </p:spPr>
      </p:pic>
      <p:cxnSp>
        <p:nvCxnSpPr>
          <p:cNvPr id="10" name="Straight Connector 9">
            <a:extLst>
              <a:ext uri="{FF2B5EF4-FFF2-40B4-BE49-F238E27FC236}">
                <a16:creationId xmlns:a16="http://schemas.microsoft.com/office/drawing/2014/main" id="{F990A799-2D1B-6D40-878A-5BE6F615695E}"/>
              </a:ext>
            </a:extLst>
          </p:cNvPr>
          <p:cNvCxnSpPr/>
          <p:nvPr/>
        </p:nvCxnSpPr>
        <p:spPr>
          <a:xfrm>
            <a:off x="1066800" y="113114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11" name="Title 1">
            <a:extLst>
              <a:ext uri="{FF2B5EF4-FFF2-40B4-BE49-F238E27FC236}">
                <a16:creationId xmlns:a16="http://schemas.microsoft.com/office/drawing/2014/main" id="{0683AC6C-AA69-1049-914C-526ED63CB02D}"/>
              </a:ext>
            </a:extLst>
          </p:cNvPr>
          <p:cNvSpPr>
            <a:spLocks noGrp="1"/>
          </p:cNvSpPr>
          <p:nvPr>
            <p:ph type="title"/>
          </p:nvPr>
        </p:nvSpPr>
        <p:spPr>
          <a:xfrm>
            <a:off x="1019175" y="122498"/>
            <a:ext cx="10515600" cy="1325563"/>
          </a:xfrm>
        </p:spPr>
        <p:txBody>
          <a:bodyPr>
            <a:normAutofit/>
          </a:bodyPr>
          <a:lstStyle/>
          <a:p>
            <a:r>
              <a:rPr lang="en-US" sz="2800">
                <a:latin typeface="Helvetica Neue" panose="02000503000000020004" pitchFamily="2" charset="0"/>
                <a:ea typeface="Helvetica Neue" panose="02000503000000020004" pitchFamily="2" charset="0"/>
                <a:cs typeface="Helvetica Neue" panose="02000503000000020004" pitchFamily="2" charset="0"/>
              </a:rPr>
              <a:t>What Do You Think of When You Think of Financial Literacy?</a:t>
            </a:r>
          </a:p>
        </p:txBody>
      </p:sp>
      <p:sp>
        <p:nvSpPr>
          <p:cNvPr id="4" name="Cloud Callout 3">
            <a:extLst>
              <a:ext uri="{FF2B5EF4-FFF2-40B4-BE49-F238E27FC236}">
                <a16:creationId xmlns:a16="http://schemas.microsoft.com/office/drawing/2014/main" id="{8F825356-573A-B64A-952D-1A349F82CEEE}"/>
              </a:ext>
            </a:extLst>
          </p:cNvPr>
          <p:cNvSpPr/>
          <p:nvPr/>
        </p:nvSpPr>
        <p:spPr>
          <a:xfrm>
            <a:off x="3059430" y="1418605"/>
            <a:ext cx="2061210" cy="1642088"/>
          </a:xfrm>
          <a:prstGeom prst="cloudCallout">
            <a:avLst>
              <a:gd name="adj1" fmla="val 74537"/>
              <a:gd name="adj2" fmla="val 444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Don’t want to get ripped off</a:t>
            </a:r>
          </a:p>
        </p:txBody>
      </p:sp>
      <p:sp>
        <p:nvSpPr>
          <p:cNvPr id="13" name="Cloud Callout 12">
            <a:extLst>
              <a:ext uri="{FF2B5EF4-FFF2-40B4-BE49-F238E27FC236}">
                <a16:creationId xmlns:a16="http://schemas.microsoft.com/office/drawing/2014/main" id="{C25F21CF-A1C6-9F49-AF44-DA5E75E7129E}"/>
              </a:ext>
            </a:extLst>
          </p:cNvPr>
          <p:cNvSpPr/>
          <p:nvPr/>
        </p:nvSpPr>
        <p:spPr>
          <a:xfrm>
            <a:off x="6808470" y="1418605"/>
            <a:ext cx="2400300" cy="1642088"/>
          </a:xfrm>
          <a:prstGeom prst="cloudCallout">
            <a:avLst>
              <a:gd name="adj1" fmla="val -74643"/>
              <a:gd name="adj2" fmla="val 423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Don’t want to  rely on anyone but myself</a:t>
            </a:r>
          </a:p>
        </p:txBody>
      </p:sp>
      <p:sp>
        <p:nvSpPr>
          <p:cNvPr id="15" name="Cloud Callout 14">
            <a:extLst>
              <a:ext uri="{FF2B5EF4-FFF2-40B4-BE49-F238E27FC236}">
                <a16:creationId xmlns:a16="http://schemas.microsoft.com/office/drawing/2014/main" id="{88F71856-F7C3-EC44-9B43-A5B6E0ADD926}"/>
              </a:ext>
            </a:extLst>
          </p:cNvPr>
          <p:cNvSpPr/>
          <p:nvPr/>
        </p:nvSpPr>
        <p:spPr>
          <a:xfrm>
            <a:off x="1196340" y="3179458"/>
            <a:ext cx="2950845" cy="1872072"/>
          </a:xfrm>
          <a:prstGeom prst="cloudCallout">
            <a:avLst>
              <a:gd name="adj1" fmla="val 80016"/>
              <a:gd name="adj2" fmla="val -33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a:t>Speak the language</a:t>
            </a:r>
          </a:p>
          <a:p>
            <a:pPr marL="285750" indent="-285750" algn="ctr">
              <a:buFont typeface="Arial" panose="020B0604020202020204" pitchFamily="34" charset="0"/>
              <a:buChar char="•"/>
            </a:pPr>
            <a:r>
              <a:rPr lang="en-US"/>
              <a:t>Ask questions</a:t>
            </a:r>
          </a:p>
          <a:p>
            <a:pPr marL="285750" indent="-285750" algn="ctr">
              <a:buFont typeface="Arial" panose="020B0604020202020204" pitchFamily="34" charset="0"/>
              <a:buChar char="•"/>
            </a:pPr>
            <a:r>
              <a:rPr lang="en-US"/>
              <a:t>Use the information</a:t>
            </a:r>
          </a:p>
        </p:txBody>
      </p:sp>
      <p:sp>
        <p:nvSpPr>
          <p:cNvPr id="16" name="Cloud Callout 15">
            <a:extLst>
              <a:ext uri="{FF2B5EF4-FFF2-40B4-BE49-F238E27FC236}">
                <a16:creationId xmlns:a16="http://schemas.microsoft.com/office/drawing/2014/main" id="{E1DA1ADB-187A-CD49-90C4-929E9057FEC3}"/>
              </a:ext>
            </a:extLst>
          </p:cNvPr>
          <p:cNvSpPr/>
          <p:nvPr/>
        </p:nvSpPr>
        <p:spPr>
          <a:xfrm>
            <a:off x="7602855" y="3294450"/>
            <a:ext cx="2400300" cy="1642088"/>
          </a:xfrm>
          <a:prstGeom prst="cloudCallout">
            <a:avLst>
              <a:gd name="adj1" fmla="val -87023"/>
              <a:gd name="adj2" fmla="val -488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a:t>Set goals</a:t>
            </a:r>
          </a:p>
          <a:p>
            <a:pPr marL="285750" indent="-285750" algn="ctr">
              <a:buFont typeface="Arial" panose="020B0604020202020204" pitchFamily="34" charset="0"/>
              <a:buChar char="•"/>
            </a:pPr>
            <a:r>
              <a:rPr lang="en-US"/>
              <a:t>Execute</a:t>
            </a:r>
          </a:p>
          <a:p>
            <a:pPr marL="285750" indent="-285750" algn="ctr">
              <a:buFont typeface="Arial" panose="020B0604020202020204" pitchFamily="34" charset="0"/>
              <a:buChar char="•"/>
            </a:pPr>
            <a:r>
              <a:rPr lang="en-US"/>
              <a:t>Succeed!</a:t>
            </a:r>
          </a:p>
        </p:txBody>
      </p:sp>
    </p:spTree>
    <p:extLst>
      <p:ext uri="{BB962C8B-B14F-4D97-AF65-F5344CB8AC3E}">
        <p14:creationId xmlns:p14="http://schemas.microsoft.com/office/powerpoint/2010/main" val="300743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9120C-F18D-0843-802B-6B5A50577529}"/>
              </a:ext>
            </a:extLst>
          </p:cNvPr>
          <p:cNvSpPr/>
          <p:nvPr/>
        </p:nvSpPr>
        <p:spPr>
          <a:xfrm>
            <a:off x="1013460" y="1582007"/>
            <a:ext cx="10107930" cy="4364272"/>
          </a:xfrm>
          <a:prstGeom prst="rect">
            <a:avLst/>
          </a:prstGeom>
        </p:spPr>
        <p:txBody>
          <a:bodyPr wrap="square">
            <a:spAutoFit/>
          </a:bodyPr>
          <a:lstStyle/>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 the past, without money, people would barter directly.  This ignored the benefits from “trade crediting value”.</a:t>
            </a:r>
          </a:p>
          <a:p>
            <a:pPr marR="0" lvl="0">
              <a:lnSpc>
                <a:spcPct val="115000"/>
              </a:lnSpc>
            </a:pPr>
            <a:endParaRPr lang="en-US" sz="16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en-US" sz="2400">
                <a:latin typeface="Helvetica Neue" panose="02000503000000020004" pitchFamily="2" charset="0"/>
                <a:ea typeface="Helvetica Neue" panose="02000503000000020004" pitchFamily="2" charset="0"/>
                <a:cs typeface="Helvetica Neue" panose="02000503000000020004" pitchFamily="2" charset="0"/>
              </a:rPr>
              <a:t>Without trade, you would have to produce everything you consume.</a:t>
            </a:r>
          </a:p>
          <a:p>
            <a:pPr lvl="1"/>
            <a:r>
              <a:rPr lang="en-US" altLang="en-US" sz="2000">
                <a:latin typeface="Helvetica Neue" panose="02000503000000020004" pitchFamily="2" charset="0"/>
                <a:ea typeface="Helvetica Neue" panose="02000503000000020004" pitchFamily="2" charset="0"/>
                <a:cs typeface="Helvetica Neue" panose="02000503000000020004" pitchFamily="2" charset="0"/>
              </a:rPr>
              <a:t>You would have to make your own food</a:t>
            </a:r>
          </a:p>
          <a:p>
            <a:pPr lvl="1"/>
            <a:r>
              <a:rPr lang="en-US" altLang="en-US" sz="2000">
                <a:latin typeface="Helvetica Neue" panose="02000503000000020004" pitchFamily="2" charset="0"/>
                <a:ea typeface="Helvetica Neue" panose="02000503000000020004" pitchFamily="2" charset="0"/>
                <a:cs typeface="Helvetica Neue" panose="02000503000000020004" pitchFamily="2" charset="0"/>
              </a:rPr>
              <a:t>You would have to do all your own services</a:t>
            </a:r>
          </a:p>
          <a:p>
            <a:pPr lvl="1"/>
            <a:endParaRPr lang="en-US" altLang="en-US" sz="1600">
              <a:latin typeface="Helvetica Neue" panose="02000503000000020004" pitchFamily="2" charset="0"/>
              <a:ea typeface="Helvetica Neue" panose="02000503000000020004" pitchFamily="2" charset="0"/>
              <a:cs typeface="Helvetica Neue" panose="02000503000000020004" pitchFamily="2" charset="0"/>
            </a:endParaRPr>
          </a:p>
          <a:p>
            <a:r>
              <a:rPr lang="en-US" altLang="en-US" sz="2400">
                <a:latin typeface="Helvetica Neue" panose="02000503000000020004" pitchFamily="2" charset="0"/>
                <a:ea typeface="Helvetica Neue" panose="02000503000000020004" pitchFamily="2" charset="0"/>
                <a:cs typeface="Helvetica Neue" panose="02000503000000020004" pitchFamily="2" charset="0"/>
              </a:rPr>
              <a:t>Trade is based upon Comparative Advantage</a:t>
            </a:r>
          </a:p>
          <a:p>
            <a:pPr lvl="1"/>
            <a:r>
              <a:rPr lang="en-US" altLang="en-US" sz="2000">
                <a:latin typeface="Helvetica Neue" panose="02000503000000020004" pitchFamily="2" charset="0"/>
                <a:ea typeface="Helvetica Neue" panose="02000503000000020004" pitchFamily="2" charset="0"/>
                <a:cs typeface="Helvetica Neue" panose="02000503000000020004" pitchFamily="2" charset="0"/>
              </a:rPr>
              <a:t>The situation in which an individual, business, or country can produce at a </a:t>
            </a:r>
            <a:r>
              <a:rPr lang="en-US" altLang="en-US" sz="2000" u="sng">
                <a:latin typeface="Helvetica Neue" panose="02000503000000020004" pitchFamily="2" charset="0"/>
                <a:ea typeface="Helvetica Neue" panose="02000503000000020004" pitchFamily="2" charset="0"/>
                <a:cs typeface="Helvetica Neue" panose="02000503000000020004" pitchFamily="2" charset="0"/>
              </a:rPr>
              <a:t>lower opportunity cost </a:t>
            </a:r>
            <a:r>
              <a:rPr lang="en-US" altLang="en-US" sz="2000">
                <a:latin typeface="Helvetica Neue" panose="02000503000000020004" pitchFamily="2" charset="0"/>
                <a:ea typeface="Helvetica Neue" panose="02000503000000020004" pitchFamily="2" charset="0"/>
                <a:cs typeface="Helvetica Neue" panose="02000503000000020004" pitchFamily="2" charset="0"/>
              </a:rPr>
              <a:t>than a competitor</a:t>
            </a:r>
          </a:p>
          <a:p>
            <a:pPr lvl="1"/>
            <a:r>
              <a:rPr lang="en-US" altLang="en-US" sz="2000">
                <a:latin typeface="Helvetica Neue" panose="02000503000000020004" pitchFamily="2" charset="0"/>
                <a:ea typeface="Helvetica Neue" panose="02000503000000020004" pitchFamily="2" charset="0"/>
                <a:cs typeface="Helvetica Neue" panose="02000503000000020004" pitchFamily="2" charset="0"/>
              </a:rPr>
              <a:t>Allows gains from trade to occur</a:t>
            </a:r>
          </a:p>
          <a:p>
            <a:pPr lvl="1"/>
            <a:endParaRPr lang="en-US" sz="1600">
              <a:latin typeface="Helvetica Neue" panose="02000503000000020004" pitchFamily="2" charset="0"/>
              <a:ea typeface="Helvetica Neue" panose="02000503000000020004" pitchFamily="2" charset="0"/>
              <a:cs typeface="Helvetica Neue" panose="02000503000000020004" pitchFamily="2" charset="0"/>
            </a:endParaRPr>
          </a:p>
          <a:p>
            <a:r>
              <a:rPr lang="en-US" sz="2400">
                <a:latin typeface="Helvetica Neue" panose="02000503000000020004" pitchFamily="2" charset="0"/>
                <a:ea typeface="Helvetica Neue" panose="02000503000000020004" pitchFamily="2" charset="0"/>
                <a:cs typeface="Helvetica Neue" panose="02000503000000020004" pitchFamily="2" charset="0"/>
              </a:rPr>
              <a:t>Money serves to effectively execute</a:t>
            </a:r>
          </a:p>
        </p:txBody>
      </p:sp>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a:t>
            </a:r>
          </a:p>
        </p:txBody>
      </p:sp>
    </p:spTree>
    <p:extLst>
      <p:ext uri="{BB962C8B-B14F-4D97-AF65-F5344CB8AC3E}">
        <p14:creationId xmlns:p14="http://schemas.microsoft.com/office/powerpoint/2010/main" val="34277849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887B1EFE-0984-5A4A-9734-7725360AA296}"/>
              </a:ext>
            </a:extLst>
          </p:cNvPr>
          <p:cNvSpPr>
            <a:spLocks noGrp="1"/>
          </p:cNvSpPr>
          <p:nvPr>
            <p:ph type="title"/>
          </p:nvPr>
        </p:nvSpPr>
        <p:spPr>
          <a:xfrm>
            <a:off x="1066800" y="47201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US Stock Market Returns</a:t>
            </a:r>
          </a:p>
        </p:txBody>
      </p:sp>
      <p:pic>
        <p:nvPicPr>
          <p:cNvPr id="12290" name="Picture 1" descr="page1image41427904">
            <a:extLst>
              <a:ext uri="{FF2B5EF4-FFF2-40B4-BE49-F238E27FC236}">
                <a16:creationId xmlns:a16="http://schemas.microsoft.com/office/drawing/2014/main" id="{21D41B9F-90D6-EB4D-937C-F34A2F35F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1544638"/>
            <a:ext cx="8229600"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F0E86C04-26B9-B84F-AAC3-97DC1A68181D}"/>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7822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7EDC18F2-FC8F-6E40-8CF4-4A0F7FF28597}"/>
              </a:ext>
            </a:extLst>
          </p:cNvPr>
          <p:cNvSpPr>
            <a:spLocks noGrp="1"/>
          </p:cNvSpPr>
          <p:nvPr>
            <p:ph type="title"/>
          </p:nvPr>
        </p:nvSpPr>
        <p:spPr>
          <a:xfrm>
            <a:off x="1066800" y="498054"/>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a:t>
            </a:r>
          </a:p>
        </p:txBody>
      </p:sp>
      <p:sp>
        <p:nvSpPr>
          <p:cNvPr id="3" name="Content Placeholder 2">
            <a:extLst>
              <a:ext uri="{FF2B5EF4-FFF2-40B4-BE49-F238E27FC236}">
                <a16:creationId xmlns:a16="http://schemas.microsoft.com/office/drawing/2014/main" id="{65A498B3-9912-9043-8958-BC73495F33F3}"/>
              </a:ext>
            </a:extLst>
          </p:cNvPr>
          <p:cNvSpPr>
            <a:spLocks noGrp="1"/>
          </p:cNvSpPr>
          <p:nvPr>
            <p:ph idx="1"/>
          </p:nvPr>
        </p:nvSpPr>
        <p:spPr>
          <a:xfrm>
            <a:off x="1066800" y="1706035"/>
            <a:ext cx="8229600" cy="4405312"/>
          </a:xfrm>
        </p:spPr>
        <p:txBody>
          <a:bodyPr/>
          <a:lstStyle/>
          <a:p>
            <a:pPr>
              <a:defRPr/>
            </a:pPr>
            <a:r>
              <a:rPr lang="en-US">
                <a:latin typeface="Helvetica Neue" panose="02000503000000020004" pitchFamily="2" charset="0"/>
                <a:ea typeface="Helvetica Neue" panose="02000503000000020004" pitchFamily="2" charset="0"/>
                <a:cs typeface="Helvetica Neue" panose="02000503000000020004" pitchFamily="2" charset="0"/>
              </a:rPr>
              <a:t>What is money</a:t>
            </a:r>
          </a:p>
          <a:p>
            <a:pPr lvl="1">
              <a:defRPr/>
            </a:pPr>
            <a:r>
              <a:rPr lang="en-US">
                <a:latin typeface="Helvetica Neue" panose="02000503000000020004" pitchFamily="2" charset="0"/>
                <a:ea typeface="Helvetica Neue" panose="02000503000000020004" pitchFamily="2" charset="0"/>
                <a:cs typeface="Helvetica Neue" panose="02000503000000020004" pitchFamily="2" charset="0"/>
              </a:rPr>
              <a:t>Money is anything that is generally accepted as a means of payment for goods, services and debt.</a:t>
            </a:r>
          </a:p>
          <a:p>
            <a:pPr>
              <a:defRPr/>
            </a:pPr>
            <a:r>
              <a:rPr lang="en-US">
                <a:latin typeface="Helvetica Neue" panose="02000503000000020004" pitchFamily="2" charset="0"/>
                <a:ea typeface="Helvetica Neue" panose="02000503000000020004" pitchFamily="2" charset="0"/>
                <a:cs typeface="Helvetica Neue" panose="02000503000000020004" pitchFamily="2" charset="0"/>
              </a:rPr>
              <a:t>What is the function of money</a:t>
            </a:r>
          </a:p>
          <a:p>
            <a:pPr marL="914400" lvl="1" indent="-457200">
              <a:buFont typeface="+mj-lt"/>
              <a:buAutoNum type="arabicPeriod"/>
              <a:defRPr/>
            </a:pPr>
            <a:r>
              <a:rPr lang="en-US">
                <a:latin typeface="Helvetica Neue" panose="02000503000000020004" pitchFamily="2" charset="0"/>
                <a:ea typeface="Helvetica Neue" panose="02000503000000020004" pitchFamily="2" charset="0"/>
                <a:cs typeface="Helvetica Neue" panose="02000503000000020004" pitchFamily="2" charset="0"/>
              </a:rPr>
              <a:t>Medium of exchange</a:t>
            </a:r>
          </a:p>
          <a:p>
            <a:pPr marL="914400" lvl="1" indent="-457200">
              <a:buFont typeface="+mj-lt"/>
              <a:buAutoNum type="arabicPeriod"/>
              <a:defRPr/>
            </a:pPr>
            <a:r>
              <a:rPr lang="en-US">
                <a:latin typeface="Helvetica Neue" panose="02000503000000020004" pitchFamily="2" charset="0"/>
                <a:ea typeface="Helvetica Neue" panose="02000503000000020004" pitchFamily="2" charset="0"/>
                <a:cs typeface="Helvetica Neue" panose="02000503000000020004" pitchFamily="2" charset="0"/>
              </a:rPr>
              <a:t>Measure of value</a:t>
            </a:r>
          </a:p>
          <a:p>
            <a:pPr marL="914400" lvl="1" indent="-457200">
              <a:buFont typeface="+mj-lt"/>
              <a:buAutoNum type="arabicPeriod"/>
              <a:defRPr/>
            </a:pPr>
            <a:r>
              <a:rPr lang="en-US">
                <a:latin typeface="Helvetica Neue" panose="02000503000000020004" pitchFamily="2" charset="0"/>
                <a:ea typeface="Helvetica Neue" panose="02000503000000020004" pitchFamily="2" charset="0"/>
                <a:cs typeface="Helvetica Neue" panose="02000503000000020004" pitchFamily="2" charset="0"/>
              </a:rPr>
              <a:t>Store of value</a:t>
            </a:r>
          </a:p>
        </p:txBody>
      </p:sp>
      <p:sp>
        <p:nvSpPr>
          <p:cNvPr id="19459" name="TextBox 3">
            <a:extLst>
              <a:ext uri="{FF2B5EF4-FFF2-40B4-BE49-F238E27FC236}">
                <a16:creationId xmlns:a16="http://schemas.microsoft.com/office/drawing/2014/main" id="{84166646-E7D2-F94C-AA7D-840816327532}"/>
              </a:ext>
            </a:extLst>
          </p:cNvPr>
          <p:cNvSpPr txBox="1">
            <a:spLocks noChangeArrowheads="1"/>
          </p:cNvSpPr>
          <p:nvPr/>
        </p:nvSpPr>
        <p:spPr bwMode="auto">
          <a:xfrm>
            <a:off x="2833688" y="4979988"/>
            <a:ext cx="6030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a:latin typeface="Helvetica Neue" panose="02000503000000020004" pitchFamily="2" charset="0"/>
                <a:ea typeface="Helvetica Neue" panose="02000503000000020004" pitchFamily="2" charset="0"/>
                <a:cs typeface="Helvetica Neue" panose="02000503000000020004" pitchFamily="2" charset="0"/>
              </a:rPr>
              <a:t>Goods and services are paid for in money </a:t>
            </a:r>
          </a:p>
          <a:p>
            <a:pPr algn="ctr"/>
            <a:r>
              <a:rPr lang="en-US" altLang="en-US">
                <a:latin typeface="Helvetica Neue" panose="02000503000000020004" pitchFamily="2" charset="0"/>
                <a:ea typeface="Helvetica Neue" panose="02000503000000020004" pitchFamily="2" charset="0"/>
                <a:cs typeface="Helvetica Neue" panose="02000503000000020004" pitchFamily="2" charset="0"/>
              </a:rPr>
              <a:t>and debts are incurred and paid off in money</a:t>
            </a:r>
          </a:p>
        </p:txBody>
      </p:sp>
      <p:cxnSp>
        <p:nvCxnSpPr>
          <p:cNvPr id="5" name="Straight Connector 4">
            <a:extLst>
              <a:ext uri="{FF2B5EF4-FFF2-40B4-BE49-F238E27FC236}">
                <a16:creationId xmlns:a16="http://schemas.microsoft.com/office/drawing/2014/main" id="{5C88D2DF-4AE7-D74B-AAC1-5F216924B525}"/>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5885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3CBE00FE-A21A-AC49-AC99-66CAFAF9B3AD}"/>
              </a:ext>
            </a:extLst>
          </p:cNvPr>
          <p:cNvSpPr>
            <a:spLocks noGrp="1"/>
          </p:cNvSpPr>
          <p:nvPr>
            <p:ph type="title"/>
          </p:nvPr>
        </p:nvSpPr>
        <p:spPr>
          <a:xfrm>
            <a:off x="1066800" y="321734"/>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 as a Medium of Exchange</a:t>
            </a:r>
          </a:p>
        </p:txBody>
      </p:sp>
      <p:sp>
        <p:nvSpPr>
          <p:cNvPr id="20482" name="Content Placeholder 2">
            <a:extLst>
              <a:ext uri="{FF2B5EF4-FFF2-40B4-BE49-F238E27FC236}">
                <a16:creationId xmlns:a16="http://schemas.microsoft.com/office/drawing/2014/main" id="{ECC9C3C4-7CBF-764D-8D84-EF11DE233B83}"/>
              </a:ext>
            </a:extLst>
          </p:cNvPr>
          <p:cNvSpPr>
            <a:spLocks noGrp="1"/>
          </p:cNvSpPr>
          <p:nvPr>
            <p:ph idx="1"/>
          </p:nvPr>
        </p:nvSpPr>
        <p:spPr>
          <a:xfrm>
            <a:off x="1066800" y="1706035"/>
            <a:ext cx="8229600" cy="1978977"/>
          </a:xfrm>
        </p:spPr>
        <p:txBody>
          <a:bodyPr/>
          <a:lstStyle/>
          <a:p>
            <a:r>
              <a:rPr lang="en-US" altLang="en-US">
                <a:cs typeface="Arial" panose="020B0604020202020204" pitchFamily="34" charset="0"/>
              </a:rPr>
              <a:t>Medium of exchange</a:t>
            </a:r>
          </a:p>
          <a:p>
            <a:pPr lvl="1"/>
            <a:r>
              <a:rPr lang="en-US" altLang="en-US">
                <a:cs typeface="Arial" panose="020B0604020202020204" pitchFamily="34" charset="0"/>
              </a:rPr>
              <a:t>The use of money for the payment of goods and services and for the payment of debt</a:t>
            </a:r>
          </a:p>
          <a:p>
            <a:pPr lvl="1"/>
            <a:r>
              <a:rPr lang="en-US" altLang="en-US">
                <a:cs typeface="Arial" panose="020B0604020202020204" pitchFamily="34" charset="0"/>
              </a:rPr>
              <a:t>Simplifies and facilitates the exchange process</a:t>
            </a:r>
          </a:p>
        </p:txBody>
      </p:sp>
      <p:cxnSp>
        <p:nvCxnSpPr>
          <p:cNvPr id="4" name="Straight Connector 3">
            <a:extLst>
              <a:ext uri="{FF2B5EF4-FFF2-40B4-BE49-F238E27FC236}">
                <a16:creationId xmlns:a16="http://schemas.microsoft.com/office/drawing/2014/main" id="{7412D0A6-5AFB-714D-B7FB-C9410102B06B}"/>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608884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508ECDD0-A98C-E449-9844-0F95792758EB}"/>
              </a:ext>
            </a:extLst>
          </p:cNvPr>
          <p:cNvSpPr>
            <a:spLocks noGrp="1"/>
          </p:cNvSpPr>
          <p:nvPr>
            <p:ph type="title"/>
          </p:nvPr>
        </p:nvSpPr>
        <p:spPr>
          <a:xfrm>
            <a:off x="1066800" y="47201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 as a Measure of Value</a:t>
            </a:r>
          </a:p>
        </p:txBody>
      </p:sp>
      <p:sp>
        <p:nvSpPr>
          <p:cNvPr id="21506" name="Content Placeholder 2">
            <a:extLst>
              <a:ext uri="{FF2B5EF4-FFF2-40B4-BE49-F238E27FC236}">
                <a16:creationId xmlns:a16="http://schemas.microsoft.com/office/drawing/2014/main" id="{511E1173-AD07-8442-A03C-6BBE6A212E97}"/>
              </a:ext>
            </a:extLst>
          </p:cNvPr>
          <p:cNvSpPr>
            <a:spLocks noGrp="1"/>
          </p:cNvSpPr>
          <p:nvPr>
            <p:ph idx="1"/>
          </p:nvPr>
        </p:nvSpPr>
        <p:spPr>
          <a:xfrm>
            <a:off x="1066800" y="1724343"/>
            <a:ext cx="8229600" cy="2459037"/>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Measure of value</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The use of money to measure the value of goods and services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Makes possible value comparisons of goods and services and the summation of quantities of goods and services on a value basis</a:t>
            </a:r>
          </a:p>
        </p:txBody>
      </p:sp>
      <p:cxnSp>
        <p:nvCxnSpPr>
          <p:cNvPr id="4" name="Straight Connector 3">
            <a:extLst>
              <a:ext uri="{FF2B5EF4-FFF2-40B4-BE49-F238E27FC236}">
                <a16:creationId xmlns:a16="http://schemas.microsoft.com/office/drawing/2014/main" id="{17E30107-22B3-F141-9911-CBF7C7A447EB}"/>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460718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1B39B89E-F1AF-8F4A-A9F1-C33D73B0C886}"/>
              </a:ext>
            </a:extLst>
          </p:cNvPr>
          <p:cNvSpPr>
            <a:spLocks noGrp="1"/>
          </p:cNvSpPr>
          <p:nvPr>
            <p:ph type="title"/>
          </p:nvPr>
        </p:nvSpPr>
        <p:spPr>
          <a:xfrm>
            <a:off x="1066800" y="47201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 as a Store of Value</a:t>
            </a:r>
          </a:p>
        </p:txBody>
      </p:sp>
      <p:sp>
        <p:nvSpPr>
          <p:cNvPr id="22530" name="Content Placeholder 2">
            <a:extLst>
              <a:ext uri="{FF2B5EF4-FFF2-40B4-BE49-F238E27FC236}">
                <a16:creationId xmlns:a16="http://schemas.microsoft.com/office/drawing/2014/main" id="{131D8F81-0548-704F-A368-744CCA3DF953}"/>
              </a:ext>
            </a:extLst>
          </p:cNvPr>
          <p:cNvSpPr>
            <a:spLocks noGrp="1"/>
          </p:cNvSpPr>
          <p:nvPr>
            <p:ph idx="1"/>
          </p:nvPr>
        </p:nvSpPr>
        <p:spPr>
          <a:xfrm>
            <a:off x="1066800" y="1701483"/>
            <a:ext cx="8229600" cy="1796097"/>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Store of value</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The use of money as an asset to hold</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Wealth and assets may be held in the form of money.  Money serves as a store of value</a:t>
            </a:r>
          </a:p>
        </p:txBody>
      </p:sp>
      <p:cxnSp>
        <p:nvCxnSpPr>
          <p:cNvPr id="4" name="Straight Connector 3">
            <a:extLst>
              <a:ext uri="{FF2B5EF4-FFF2-40B4-BE49-F238E27FC236}">
                <a16:creationId xmlns:a16="http://schemas.microsoft.com/office/drawing/2014/main" id="{10F9408B-0EC5-5F40-8D3C-0053B6F04A46}"/>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78956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28A913CC-BF77-604E-AF44-16B7F6031596}"/>
              </a:ext>
            </a:extLst>
          </p:cNvPr>
          <p:cNvSpPr>
            <a:spLocks noGrp="1"/>
          </p:cNvSpPr>
          <p:nvPr>
            <p:ph type="title"/>
          </p:nvPr>
        </p:nvSpPr>
        <p:spPr>
          <a:xfrm>
            <a:off x="1066800" y="47201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 Supply</a:t>
            </a:r>
          </a:p>
        </p:txBody>
      </p:sp>
      <p:sp>
        <p:nvSpPr>
          <p:cNvPr id="23554" name="Content Placeholder 2">
            <a:extLst>
              <a:ext uri="{FF2B5EF4-FFF2-40B4-BE49-F238E27FC236}">
                <a16:creationId xmlns:a16="http://schemas.microsoft.com/office/drawing/2014/main" id="{D6FCEE1D-3EA0-1848-9F40-4BDE6ADCA6CE}"/>
              </a:ext>
            </a:extLst>
          </p:cNvPr>
          <p:cNvSpPr>
            <a:spLocks noGrp="1"/>
          </p:cNvSpPr>
          <p:nvPr>
            <p:ph idx="1"/>
          </p:nvPr>
        </p:nvSpPr>
        <p:spPr>
          <a:xfrm>
            <a:off x="1066800" y="1690053"/>
            <a:ext cx="8229600" cy="2104707"/>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Money is an asset that is completely liquid</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You do not need to sell money in order to purchase goods, services, or other assets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The money supply is composed of assets which are 100% liquid</a:t>
            </a:r>
          </a:p>
        </p:txBody>
      </p:sp>
      <p:cxnSp>
        <p:nvCxnSpPr>
          <p:cNvPr id="4" name="Straight Connector 3">
            <a:extLst>
              <a:ext uri="{FF2B5EF4-FFF2-40B4-BE49-F238E27FC236}">
                <a16:creationId xmlns:a16="http://schemas.microsoft.com/office/drawing/2014/main" id="{157720CD-AB47-B841-AF2E-44B0FE3D421D}"/>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63511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CABF941A-FF5E-844B-9912-1FE3E40A5784}"/>
              </a:ext>
            </a:extLst>
          </p:cNvPr>
          <p:cNvSpPr>
            <a:spLocks noGrp="1"/>
          </p:cNvSpPr>
          <p:nvPr>
            <p:ph type="title"/>
          </p:nvPr>
        </p:nvSpPr>
        <p:spPr>
          <a:xfrm>
            <a:off x="1066800" y="412275"/>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Definitions of Money</a:t>
            </a:r>
          </a:p>
        </p:txBody>
      </p:sp>
      <p:sp>
        <p:nvSpPr>
          <p:cNvPr id="24578" name="Content Placeholder 2">
            <a:extLst>
              <a:ext uri="{FF2B5EF4-FFF2-40B4-BE49-F238E27FC236}">
                <a16:creationId xmlns:a16="http://schemas.microsoft.com/office/drawing/2014/main" id="{2CEA4CEB-35C8-C84D-80CC-7B814220347F}"/>
              </a:ext>
            </a:extLst>
          </p:cNvPr>
          <p:cNvSpPr>
            <a:spLocks noGrp="1"/>
          </p:cNvSpPr>
          <p:nvPr>
            <p:ph idx="1"/>
          </p:nvPr>
        </p:nvSpPr>
        <p:spPr>
          <a:xfrm>
            <a:off x="1066800" y="1524953"/>
            <a:ext cx="10058400" cy="4405312"/>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M1</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Currency and coins in circulation, nonbank traveler’s checks, demand deposits, other checkable accounts</a:t>
            </a:r>
          </a:p>
          <a:p>
            <a:r>
              <a:rPr lang="en-US" altLang="en-US">
                <a:latin typeface="Helvetica Neue" panose="02000503000000020004" pitchFamily="2" charset="0"/>
                <a:ea typeface="Helvetica Neue" panose="02000503000000020004" pitchFamily="2" charset="0"/>
                <a:cs typeface="Helvetica Neue" panose="02000503000000020004" pitchFamily="2" charset="0"/>
              </a:rPr>
              <a:t>M2</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Broader than M1</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Includes M1 plus savings and time deposits of small denominations, and money market funds</a:t>
            </a:r>
          </a:p>
        </p:txBody>
      </p:sp>
      <p:sp>
        <p:nvSpPr>
          <p:cNvPr id="24579" name="TextBox 3">
            <a:extLst>
              <a:ext uri="{FF2B5EF4-FFF2-40B4-BE49-F238E27FC236}">
                <a16:creationId xmlns:a16="http://schemas.microsoft.com/office/drawing/2014/main" id="{FA76CD86-B5BC-014C-9A99-F7A6E2F9BBA4}"/>
              </a:ext>
            </a:extLst>
          </p:cNvPr>
          <p:cNvSpPr txBox="1">
            <a:spLocks noChangeArrowheads="1"/>
          </p:cNvSpPr>
          <p:nvPr/>
        </p:nvSpPr>
        <p:spPr bwMode="auto">
          <a:xfrm>
            <a:off x="2713146" y="4979988"/>
            <a:ext cx="65434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a:latin typeface="Helvetica Neue" panose="02000503000000020004" pitchFamily="2" charset="0"/>
                <a:ea typeface="Helvetica Neue" panose="02000503000000020004" pitchFamily="2" charset="0"/>
                <a:cs typeface="Helvetica Neue" panose="02000503000000020004" pitchFamily="2" charset="0"/>
              </a:rPr>
              <a:t>The major purpose of these broader measures of money is to </a:t>
            </a:r>
          </a:p>
          <a:p>
            <a:pPr algn="ctr"/>
            <a:r>
              <a:rPr lang="en-US" altLang="en-US">
                <a:latin typeface="Helvetica Neue" panose="02000503000000020004" pitchFamily="2" charset="0"/>
                <a:ea typeface="Helvetica Neue" panose="02000503000000020004" pitchFamily="2" charset="0"/>
                <a:cs typeface="Helvetica Neue" panose="02000503000000020004" pitchFamily="2" charset="0"/>
              </a:rPr>
              <a:t>have a measure of the overall liquidity in the economy</a:t>
            </a:r>
          </a:p>
        </p:txBody>
      </p:sp>
      <p:cxnSp>
        <p:nvCxnSpPr>
          <p:cNvPr id="5" name="Straight Connector 4">
            <a:extLst>
              <a:ext uri="{FF2B5EF4-FFF2-40B4-BE49-F238E27FC236}">
                <a16:creationId xmlns:a16="http://schemas.microsoft.com/office/drawing/2014/main" id="{8CD84F16-4517-324D-8AF3-4E9F9D6C30B4}"/>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341472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D86D345D-09AC-E04C-B16B-C973CED38DF1}"/>
              </a:ext>
            </a:extLst>
          </p:cNvPr>
          <p:cNvSpPr>
            <a:spLocks noGrp="1"/>
          </p:cNvSpPr>
          <p:nvPr>
            <p:ph type="title"/>
          </p:nvPr>
        </p:nvSpPr>
        <p:spPr>
          <a:xfrm>
            <a:off x="1066800" y="47201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 Supply</a:t>
            </a:r>
          </a:p>
        </p:txBody>
      </p:sp>
      <p:pic>
        <p:nvPicPr>
          <p:cNvPr id="25602" name="Picture 4">
            <a:extLst>
              <a:ext uri="{FF2B5EF4-FFF2-40B4-BE49-F238E27FC236}">
                <a16:creationId xmlns:a16="http://schemas.microsoft.com/office/drawing/2014/main" id="{00DD34B2-7B01-C941-A328-4FD2CE9A3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780" y="1694499"/>
            <a:ext cx="8378189" cy="44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9616F2B2-4681-9F47-8039-3F78883D09F7}"/>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52139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9316092-01FF-084B-94B2-42E1928B9211}"/>
              </a:ext>
            </a:extLst>
          </p:cNvPr>
          <p:cNvSpPr>
            <a:spLocks noGrp="1"/>
          </p:cNvSpPr>
          <p:nvPr>
            <p:ph type="title"/>
          </p:nvPr>
        </p:nvSpPr>
        <p:spPr>
          <a:xfrm>
            <a:off x="1066800" y="321734"/>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 Supply and Central Bank Stimulus</a:t>
            </a:r>
          </a:p>
        </p:txBody>
      </p:sp>
      <p:pic>
        <p:nvPicPr>
          <p:cNvPr id="26626" name="Picture 3">
            <a:extLst>
              <a:ext uri="{FF2B5EF4-FFF2-40B4-BE49-F238E27FC236}">
                <a16:creationId xmlns:a16="http://schemas.microsoft.com/office/drawing/2014/main" id="{AE615B15-A957-CC4C-9E62-CDB9CFD18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06035"/>
            <a:ext cx="9292589"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D8C982EA-2DCF-8A46-946F-B818E6F19DE7}"/>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7473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3F288A80-EC9A-EC42-8D69-9F33C281172D}"/>
              </a:ext>
            </a:extLst>
          </p:cNvPr>
          <p:cNvSpPr>
            <a:spLocks noGrp="1"/>
          </p:cNvSpPr>
          <p:nvPr>
            <p:ph type="title"/>
          </p:nvPr>
        </p:nvSpPr>
        <p:spPr>
          <a:xfrm>
            <a:off x="1066800" y="345546"/>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The Process of Creating Money</a:t>
            </a:r>
          </a:p>
        </p:txBody>
      </p:sp>
      <p:sp>
        <p:nvSpPr>
          <p:cNvPr id="3" name="Content Placeholder 2">
            <a:extLst>
              <a:ext uri="{FF2B5EF4-FFF2-40B4-BE49-F238E27FC236}">
                <a16:creationId xmlns:a16="http://schemas.microsoft.com/office/drawing/2014/main" id="{27D88611-0FD9-244A-8A44-06855EE37ABB}"/>
              </a:ext>
            </a:extLst>
          </p:cNvPr>
          <p:cNvSpPr>
            <a:spLocks noGrp="1"/>
          </p:cNvSpPr>
          <p:nvPr>
            <p:ph idx="1"/>
          </p:nvPr>
        </p:nvSpPr>
        <p:spPr>
          <a:xfrm>
            <a:off x="1066800" y="1658410"/>
            <a:ext cx="8229600" cy="2295524"/>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Fractional Reserve Banking System</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Banks are required to keep only a portion of their deposits in reserve</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These deposits are held at the Federal Reserve</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They also include cash on hand</a:t>
            </a:r>
          </a:p>
        </p:txBody>
      </p:sp>
      <p:cxnSp>
        <p:nvCxnSpPr>
          <p:cNvPr id="4" name="Straight Connector 3">
            <a:extLst>
              <a:ext uri="{FF2B5EF4-FFF2-40B4-BE49-F238E27FC236}">
                <a16:creationId xmlns:a16="http://schemas.microsoft.com/office/drawing/2014/main" id="{490265A2-FA6A-1A48-B83E-C85EDF2D35CC}"/>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02623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9120C-F18D-0843-802B-6B5A50577529}"/>
              </a:ext>
            </a:extLst>
          </p:cNvPr>
          <p:cNvSpPr/>
          <p:nvPr/>
        </p:nvSpPr>
        <p:spPr>
          <a:xfrm>
            <a:off x="1013460" y="1582007"/>
            <a:ext cx="10107930" cy="3309945"/>
          </a:xfrm>
          <a:prstGeom prst="rect">
            <a:avLst/>
          </a:prstGeom>
        </p:spPr>
        <p:txBody>
          <a:bodyPr wrap="square">
            <a:spAutoFit/>
          </a:bodyPr>
          <a:lstStyle/>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Money we use today is called Fiat Money.  That means it is not backed up by anything physical such as precious metals.  It is backed by the “full faith and credit” of the U.S. Treasury.</a:t>
            </a:r>
          </a:p>
          <a:p>
            <a:pPr marR="0" lvl="0">
              <a:lnSpc>
                <a:spcPct val="115000"/>
              </a:lnSpc>
            </a:pPr>
            <a:endParaRPr lang="en-US" sz="16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R="0" lvl="0">
              <a:lnSpc>
                <a:spcPct val="115000"/>
              </a:lnSpc>
            </a:pPr>
            <a:r>
              <a:rPr lang="en-US" sz="2400">
                <a:latin typeface="Helvetica Neue" panose="02000503000000020004" pitchFamily="2" charset="0"/>
                <a:ea typeface="Helvetica Neue" panose="02000503000000020004" pitchFamily="2" charset="0"/>
                <a:cs typeface="Helvetica Neue" panose="02000503000000020004" pitchFamily="2" charset="0"/>
              </a:rPr>
              <a:t>All the combined money in the economy is called the money supply.  Money supply is important.  When the relationship between money supply and the size of the economy changes, employment and economic growth can be effected.</a:t>
            </a:r>
          </a:p>
        </p:txBody>
      </p:sp>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Money</a:t>
            </a:r>
          </a:p>
        </p:txBody>
      </p:sp>
    </p:spTree>
    <p:extLst>
      <p:ext uri="{BB962C8B-B14F-4D97-AF65-F5344CB8AC3E}">
        <p14:creationId xmlns:p14="http://schemas.microsoft.com/office/powerpoint/2010/main" val="17557970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230D7D44-8C47-0541-85F7-F029038A3ACC}"/>
              </a:ext>
            </a:extLst>
          </p:cNvPr>
          <p:cNvSpPr>
            <a:spLocks noGrp="1"/>
          </p:cNvSpPr>
          <p:nvPr>
            <p:ph type="title"/>
          </p:nvPr>
        </p:nvSpPr>
        <p:spPr>
          <a:xfrm>
            <a:off x="1066800" y="47201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Fractional Reserve Banking System</a:t>
            </a:r>
          </a:p>
        </p:txBody>
      </p:sp>
      <p:sp>
        <p:nvSpPr>
          <p:cNvPr id="3" name="Content Placeholder 2">
            <a:extLst>
              <a:ext uri="{FF2B5EF4-FFF2-40B4-BE49-F238E27FC236}">
                <a16:creationId xmlns:a16="http://schemas.microsoft.com/office/drawing/2014/main" id="{F1C37B7B-B739-ED49-9BA0-3B1DE8442C2C}"/>
              </a:ext>
            </a:extLst>
          </p:cNvPr>
          <p:cNvSpPr>
            <a:spLocks noGrp="1"/>
          </p:cNvSpPr>
          <p:nvPr>
            <p:ph idx="1"/>
          </p:nvPr>
        </p:nvSpPr>
        <p:spPr>
          <a:xfrm>
            <a:off x="1066800" y="1658410"/>
            <a:ext cx="10058400" cy="1506538"/>
          </a:xfrm>
        </p:spPr>
        <p:txBody>
          <a:bodyPr>
            <a:normAutofit/>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The legal reserve requirement is expressed in percentage terms and is called the required reserve ratio</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It is the ratio of required reserves to bank deposits</a:t>
            </a:r>
          </a:p>
        </p:txBody>
      </p:sp>
      <p:sp>
        <p:nvSpPr>
          <p:cNvPr id="4" name="TextBox 3">
            <a:extLst>
              <a:ext uri="{FF2B5EF4-FFF2-40B4-BE49-F238E27FC236}">
                <a16:creationId xmlns:a16="http://schemas.microsoft.com/office/drawing/2014/main" id="{2585DA12-AC96-AF4F-9257-4546533891BC}"/>
              </a:ext>
            </a:extLst>
          </p:cNvPr>
          <p:cNvSpPr txBox="1">
            <a:spLocks noChangeArrowheads="1"/>
          </p:cNvSpPr>
          <p:nvPr/>
        </p:nvSpPr>
        <p:spPr bwMode="auto">
          <a:xfrm>
            <a:off x="2833689" y="3509963"/>
            <a:ext cx="6110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a:t>Required Reserve Ratio – The ratio of cash reserves to demand </a:t>
            </a:r>
          </a:p>
          <a:p>
            <a:pPr algn="ctr"/>
            <a:r>
              <a:rPr lang="en-US" altLang="en-US"/>
              <a:t>deposits that banks are required to maintain</a:t>
            </a:r>
          </a:p>
        </p:txBody>
      </p:sp>
      <p:cxnSp>
        <p:nvCxnSpPr>
          <p:cNvPr id="5" name="Straight Connector 4">
            <a:extLst>
              <a:ext uri="{FF2B5EF4-FFF2-40B4-BE49-F238E27FC236}">
                <a16:creationId xmlns:a16="http://schemas.microsoft.com/office/drawing/2014/main" id="{E8C709C7-9558-2148-B3FE-86585B957CC9}"/>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0133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E4C70EEF-29F8-BA43-95DB-239FBF073372}"/>
              </a:ext>
            </a:extLst>
          </p:cNvPr>
          <p:cNvSpPr>
            <a:spLocks noGrp="1"/>
          </p:cNvSpPr>
          <p:nvPr>
            <p:ph type="title"/>
          </p:nvPr>
        </p:nvSpPr>
        <p:spPr>
          <a:xfrm>
            <a:off x="1066800" y="483024"/>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Fractional Reserve Banking System</a:t>
            </a:r>
          </a:p>
        </p:txBody>
      </p:sp>
      <p:sp>
        <p:nvSpPr>
          <p:cNvPr id="3" name="Content Placeholder 2">
            <a:extLst>
              <a:ext uri="{FF2B5EF4-FFF2-40B4-BE49-F238E27FC236}">
                <a16:creationId xmlns:a16="http://schemas.microsoft.com/office/drawing/2014/main" id="{4D6E448E-5CC4-E342-8FC4-704028EBF851}"/>
              </a:ext>
            </a:extLst>
          </p:cNvPr>
          <p:cNvSpPr>
            <a:spLocks noGrp="1"/>
          </p:cNvSpPr>
          <p:nvPr>
            <p:ph idx="1"/>
          </p:nvPr>
        </p:nvSpPr>
        <p:spPr>
          <a:xfrm>
            <a:off x="1066800" y="1567817"/>
            <a:ext cx="10058400" cy="1884044"/>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Example</a:t>
            </a:r>
          </a:p>
          <a:p>
            <a:r>
              <a:rPr lang="en-US" altLang="en-US">
                <a:latin typeface="Helvetica Neue" panose="02000503000000020004" pitchFamily="2" charset="0"/>
                <a:ea typeface="Helvetica Neue" panose="02000503000000020004" pitchFamily="2" charset="0"/>
                <a:cs typeface="Helvetica Neue" panose="02000503000000020004" pitchFamily="2" charset="0"/>
              </a:rPr>
              <a:t>If the required reserve ratio for a bank with $40 million is 10%, then the bank must have in legal reserves $4 million</a:t>
            </a:r>
          </a:p>
        </p:txBody>
      </p:sp>
      <p:cxnSp>
        <p:nvCxnSpPr>
          <p:cNvPr id="4" name="Straight Connector 3">
            <a:extLst>
              <a:ext uri="{FF2B5EF4-FFF2-40B4-BE49-F238E27FC236}">
                <a16:creationId xmlns:a16="http://schemas.microsoft.com/office/drawing/2014/main" id="{D441982A-14EA-3A4F-8A99-9F7B14AF1E10}"/>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21045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29CF030E-49E5-2747-A2A4-D75196AE5A26}"/>
              </a:ext>
            </a:extLst>
          </p:cNvPr>
          <p:cNvSpPr>
            <a:spLocks noGrp="1"/>
          </p:cNvSpPr>
          <p:nvPr>
            <p:ph type="title"/>
          </p:nvPr>
        </p:nvSpPr>
        <p:spPr>
          <a:xfrm>
            <a:off x="1066800" y="536048"/>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Fractional Reserve Banking System</a:t>
            </a:r>
          </a:p>
        </p:txBody>
      </p:sp>
      <p:sp>
        <p:nvSpPr>
          <p:cNvPr id="3" name="Content Placeholder 2">
            <a:extLst>
              <a:ext uri="{FF2B5EF4-FFF2-40B4-BE49-F238E27FC236}">
                <a16:creationId xmlns:a16="http://schemas.microsoft.com/office/drawing/2014/main" id="{D0293BED-DDBF-964C-8796-5E389002ED67}"/>
              </a:ext>
            </a:extLst>
          </p:cNvPr>
          <p:cNvSpPr>
            <a:spLocks noGrp="1"/>
          </p:cNvSpPr>
          <p:nvPr>
            <p:ph idx="1"/>
          </p:nvPr>
        </p:nvSpPr>
        <p:spPr>
          <a:xfrm>
            <a:off x="1066800" y="1533527"/>
            <a:ext cx="8229600" cy="1655444"/>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Banks may have excess reserves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Reserves above what is required</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Can be used to make new loans</a:t>
            </a:r>
          </a:p>
        </p:txBody>
      </p:sp>
      <p:cxnSp>
        <p:nvCxnSpPr>
          <p:cNvPr id="4" name="Straight Connector 3">
            <a:extLst>
              <a:ext uri="{FF2B5EF4-FFF2-40B4-BE49-F238E27FC236}">
                <a16:creationId xmlns:a16="http://schemas.microsoft.com/office/drawing/2014/main" id="{EA546EBE-B745-5844-83AC-0FBE96362147}"/>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70948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50BD98B4-2D75-7649-9AC2-99B80F0D469E}"/>
              </a:ext>
            </a:extLst>
          </p:cNvPr>
          <p:cNvSpPr>
            <a:spLocks noGrp="1"/>
          </p:cNvSpPr>
          <p:nvPr>
            <p:ph type="title"/>
          </p:nvPr>
        </p:nvSpPr>
        <p:spPr>
          <a:xfrm>
            <a:off x="1066800" y="47201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Demand Deposit Creation</a:t>
            </a:r>
          </a:p>
        </p:txBody>
      </p:sp>
      <p:sp>
        <p:nvSpPr>
          <p:cNvPr id="3" name="Content Placeholder 2">
            <a:extLst>
              <a:ext uri="{FF2B5EF4-FFF2-40B4-BE49-F238E27FC236}">
                <a16:creationId xmlns:a16="http://schemas.microsoft.com/office/drawing/2014/main" id="{DF7C0504-1FD4-9F49-B87C-3C11506D9EC8}"/>
              </a:ext>
            </a:extLst>
          </p:cNvPr>
          <p:cNvSpPr>
            <a:spLocks noGrp="1"/>
          </p:cNvSpPr>
          <p:nvPr>
            <p:ph idx="1"/>
          </p:nvPr>
        </p:nvSpPr>
        <p:spPr>
          <a:xfrm>
            <a:off x="1066800" y="1544110"/>
            <a:ext cx="10058400" cy="5142440"/>
          </a:xfrm>
        </p:spPr>
        <p:txBody>
          <a:bodyPr>
            <a:noAutofit/>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Suppose there is a new demand deposit = $10,000</a:t>
            </a:r>
          </a:p>
          <a:p>
            <a:r>
              <a:rPr lang="en-US" altLang="en-US">
                <a:latin typeface="Helvetica Neue" panose="02000503000000020004" pitchFamily="2" charset="0"/>
                <a:ea typeface="Helvetica Neue" panose="02000503000000020004" pitchFamily="2" charset="0"/>
                <a:cs typeface="Helvetica Neue" panose="02000503000000020004" pitchFamily="2" charset="0"/>
              </a:rPr>
              <a:t>Require reserve ratio = 10%</a:t>
            </a:r>
          </a:p>
          <a:p>
            <a:r>
              <a:rPr lang="en-US" altLang="en-US">
                <a:latin typeface="Helvetica Neue" panose="02000503000000020004" pitchFamily="2" charset="0"/>
                <a:ea typeface="Helvetica Neue" panose="02000503000000020004" pitchFamily="2" charset="0"/>
                <a:cs typeface="Helvetica Neue" panose="02000503000000020004" pitchFamily="2" charset="0"/>
              </a:rPr>
              <a:t>Demand deposit increases by $10,000</a:t>
            </a:r>
          </a:p>
          <a:p>
            <a:r>
              <a:rPr lang="en-US" altLang="en-US">
                <a:latin typeface="Helvetica Neue" panose="02000503000000020004" pitchFamily="2" charset="0"/>
                <a:ea typeface="Helvetica Neue" panose="02000503000000020004" pitchFamily="2" charset="0"/>
                <a:cs typeface="Helvetica Neue" panose="02000503000000020004" pitchFamily="2" charset="0"/>
              </a:rPr>
              <a:t>Reserves increase by $10,000</a:t>
            </a:r>
          </a:p>
          <a:p>
            <a:r>
              <a:rPr lang="en-US" altLang="en-US">
                <a:latin typeface="Helvetica Neue" panose="02000503000000020004" pitchFamily="2" charset="0"/>
                <a:ea typeface="Helvetica Neue" panose="02000503000000020004" pitchFamily="2" charset="0"/>
                <a:cs typeface="Helvetica Neue" panose="02000503000000020004" pitchFamily="2" charset="0"/>
              </a:rPr>
              <a:t>The bank is required to keep $1,000 in legal reserves</a:t>
            </a:r>
          </a:p>
          <a:p>
            <a:r>
              <a:rPr lang="en-US" altLang="en-US">
                <a:latin typeface="Helvetica Neue" panose="02000503000000020004" pitchFamily="2" charset="0"/>
                <a:ea typeface="Helvetica Neue" panose="02000503000000020004" pitchFamily="2" charset="0"/>
                <a:cs typeface="Helvetica Neue" panose="02000503000000020004" pitchFamily="2" charset="0"/>
              </a:rPr>
              <a:t>$9,000 is in excess reserves</a:t>
            </a:r>
          </a:p>
          <a:p>
            <a:r>
              <a:rPr lang="en-US" altLang="en-US">
                <a:latin typeface="Helvetica Neue" panose="02000503000000020004" pitchFamily="2" charset="0"/>
                <a:ea typeface="Helvetica Neue" panose="02000503000000020004" pitchFamily="2" charset="0"/>
                <a:cs typeface="Helvetica Neue" panose="02000503000000020004" pitchFamily="2" charset="0"/>
              </a:rPr>
              <a:t>This $9,000 can be loaned, and is a credit to another account(s)</a:t>
            </a:r>
          </a:p>
          <a:p>
            <a:r>
              <a:rPr lang="en-US" altLang="en-US">
                <a:latin typeface="Helvetica Neue" panose="02000503000000020004" pitchFamily="2" charset="0"/>
                <a:ea typeface="Helvetica Neue" panose="02000503000000020004" pitchFamily="2" charset="0"/>
                <a:cs typeface="Helvetica Neue" panose="02000503000000020004" pitchFamily="2" charset="0"/>
              </a:rPr>
              <a:t>Demand deposits at another bank(s) increase by $9,000</a:t>
            </a:r>
          </a:p>
          <a:p>
            <a:r>
              <a:rPr lang="en-US" altLang="en-US">
                <a:latin typeface="Helvetica Neue" panose="02000503000000020004" pitchFamily="2" charset="0"/>
                <a:ea typeface="Helvetica Neue" panose="02000503000000020004" pitchFamily="2" charset="0"/>
                <a:cs typeface="Helvetica Neue" panose="02000503000000020004" pitchFamily="2" charset="0"/>
              </a:rPr>
              <a:t>Money supply increases!</a:t>
            </a:r>
          </a:p>
        </p:txBody>
      </p:sp>
      <p:cxnSp>
        <p:nvCxnSpPr>
          <p:cNvPr id="4" name="Straight Connector 3">
            <a:extLst>
              <a:ext uri="{FF2B5EF4-FFF2-40B4-BE49-F238E27FC236}">
                <a16:creationId xmlns:a16="http://schemas.microsoft.com/office/drawing/2014/main" id="{51F0D3EC-E186-9346-B53D-C1EEF82DB852}"/>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72591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74DAA9C2-5B90-8648-81B5-2E509B04441A}"/>
              </a:ext>
            </a:extLst>
          </p:cNvPr>
          <p:cNvSpPr>
            <a:spLocks noGrp="1"/>
          </p:cNvSpPr>
          <p:nvPr>
            <p:ph type="title"/>
          </p:nvPr>
        </p:nvSpPr>
        <p:spPr>
          <a:xfrm>
            <a:off x="1066800" y="47201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By How Much Can Money Supply Increase</a:t>
            </a:r>
          </a:p>
        </p:txBody>
      </p:sp>
      <p:sp>
        <p:nvSpPr>
          <p:cNvPr id="3" name="Content Placeholder 2">
            <a:extLst>
              <a:ext uri="{FF2B5EF4-FFF2-40B4-BE49-F238E27FC236}">
                <a16:creationId xmlns:a16="http://schemas.microsoft.com/office/drawing/2014/main" id="{01BEA9C9-5F90-C046-B492-116D6EFCF9E0}"/>
              </a:ext>
            </a:extLst>
          </p:cNvPr>
          <p:cNvSpPr>
            <a:spLocks noGrp="1"/>
          </p:cNvSpPr>
          <p:nvPr>
            <p:ph idx="1"/>
          </p:nvPr>
        </p:nvSpPr>
        <p:spPr>
          <a:xfrm>
            <a:off x="1066800" y="1739267"/>
            <a:ext cx="8229600" cy="2512694"/>
          </a:xfrm>
        </p:spPr>
        <p:txBody>
          <a:bodyPr/>
          <a:lstStyle/>
          <a:p>
            <a:pPr>
              <a:defRPr/>
            </a:pPr>
            <a:r>
              <a:rPr lang="en-US">
                <a:latin typeface="Helvetica Neue" panose="02000503000000020004" pitchFamily="2" charset="0"/>
                <a:ea typeface="Helvetica Neue" panose="02000503000000020004" pitchFamily="2" charset="0"/>
                <a:cs typeface="Helvetica Neue" panose="02000503000000020004" pitchFamily="2" charset="0"/>
              </a:rPr>
              <a:t>Money Multiplier</a:t>
            </a:r>
          </a:p>
          <a:p>
            <a:pPr lvl="1">
              <a:defRPr/>
            </a:pPr>
            <a:r>
              <a:rPr lang="en-US">
                <a:latin typeface="Helvetica Neue" panose="02000503000000020004" pitchFamily="2" charset="0"/>
                <a:ea typeface="Helvetica Neue" panose="02000503000000020004" pitchFamily="2" charset="0"/>
                <a:cs typeface="Helvetica Neue" panose="02000503000000020004" pitchFamily="2" charset="0"/>
              </a:rPr>
              <a:t>The Money Multiplier multiplied by a change in excess cash reserves of banks gives the maximum change in the money supply</a:t>
            </a:r>
          </a:p>
          <a:p>
            <a:pPr lvl="1">
              <a:defRPr/>
            </a:pPr>
            <a:r>
              <a:rPr lang="en-US">
                <a:latin typeface="Helvetica Neue" panose="02000503000000020004" pitchFamily="2" charset="0"/>
                <a:ea typeface="Helvetica Neue" panose="02000503000000020004" pitchFamily="2" charset="0"/>
                <a:cs typeface="Helvetica Neue" panose="02000503000000020004" pitchFamily="2" charset="0"/>
              </a:rPr>
              <a:t>In our example:</a:t>
            </a:r>
          </a:p>
          <a:p>
            <a:pPr lvl="2">
              <a:defRPr/>
            </a:pPr>
            <a:r>
              <a:rPr lang="en-US">
                <a:latin typeface="Helvetica Neue" panose="02000503000000020004" pitchFamily="2" charset="0"/>
                <a:ea typeface="Helvetica Neue" panose="02000503000000020004" pitchFamily="2" charset="0"/>
                <a:cs typeface="Helvetica Neue" panose="02000503000000020004" pitchFamily="2" charset="0"/>
              </a:rPr>
              <a:t>$9,000 x 10 = $90,000</a:t>
            </a:r>
          </a:p>
        </p:txBody>
      </p:sp>
      <p:cxnSp>
        <p:nvCxnSpPr>
          <p:cNvPr id="4" name="Straight Connector 3">
            <a:extLst>
              <a:ext uri="{FF2B5EF4-FFF2-40B4-BE49-F238E27FC236}">
                <a16:creationId xmlns:a16="http://schemas.microsoft.com/office/drawing/2014/main" id="{4E31D3BA-A77D-FA47-BEFC-5B252BA1689C}"/>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1782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CA262520-5EAA-2E46-9229-C9CF1854C233}"/>
              </a:ext>
            </a:extLst>
          </p:cNvPr>
          <p:cNvSpPr>
            <a:spLocks noGrp="1"/>
          </p:cNvSpPr>
          <p:nvPr>
            <p:ph type="title"/>
          </p:nvPr>
        </p:nvSpPr>
        <p:spPr>
          <a:xfrm>
            <a:off x="1066800" y="598490"/>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Federal Reserve</a:t>
            </a:r>
          </a:p>
        </p:txBody>
      </p:sp>
      <p:sp>
        <p:nvSpPr>
          <p:cNvPr id="3" name="Content Placeholder 2">
            <a:extLst>
              <a:ext uri="{FF2B5EF4-FFF2-40B4-BE49-F238E27FC236}">
                <a16:creationId xmlns:a16="http://schemas.microsoft.com/office/drawing/2014/main" id="{68DA1489-6857-BE43-AB60-E25C8CAD51FE}"/>
              </a:ext>
            </a:extLst>
          </p:cNvPr>
          <p:cNvSpPr>
            <a:spLocks noGrp="1"/>
          </p:cNvSpPr>
          <p:nvPr>
            <p:ph idx="1"/>
          </p:nvPr>
        </p:nvSpPr>
        <p:spPr>
          <a:xfrm>
            <a:off x="1066800" y="1658411"/>
            <a:ext cx="10058400" cy="3222200"/>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The main purpose of the Federal Reserve is to control the money supply</a:t>
            </a:r>
          </a:p>
          <a:p>
            <a:r>
              <a:rPr lang="en-US" altLang="en-US">
                <a:latin typeface="Helvetica Neue" panose="02000503000000020004" pitchFamily="2" charset="0"/>
                <a:ea typeface="Helvetica Neue" panose="02000503000000020004" pitchFamily="2" charset="0"/>
                <a:cs typeface="Helvetica Neue" panose="02000503000000020004" pitchFamily="2" charset="0"/>
              </a:rPr>
              <a:t>The Fed</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Clears checks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Holds bank reserves or deposits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Provides currency</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Extends loans</a:t>
            </a:r>
          </a:p>
        </p:txBody>
      </p:sp>
      <p:cxnSp>
        <p:nvCxnSpPr>
          <p:cNvPr id="4" name="Straight Connector 3">
            <a:extLst>
              <a:ext uri="{FF2B5EF4-FFF2-40B4-BE49-F238E27FC236}">
                <a16:creationId xmlns:a16="http://schemas.microsoft.com/office/drawing/2014/main" id="{BD04269D-E787-D545-B3F3-03E51BC1E677}"/>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95373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88340EDE-1EC2-E040-A5B3-B7A577885BA4}"/>
              </a:ext>
            </a:extLst>
          </p:cNvPr>
          <p:cNvSpPr>
            <a:spLocks noGrp="1"/>
          </p:cNvSpPr>
          <p:nvPr>
            <p:ph type="title"/>
          </p:nvPr>
        </p:nvSpPr>
        <p:spPr>
          <a:xfrm>
            <a:off x="1066800" y="598489"/>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Federal Reserve</a:t>
            </a:r>
          </a:p>
        </p:txBody>
      </p:sp>
      <p:sp>
        <p:nvSpPr>
          <p:cNvPr id="3" name="Content Placeholder 2">
            <a:extLst>
              <a:ext uri="{FF2B5EF4-FFF2-40B4-BE49-F238E27FC236}">
                <a16:creationId xmlns:a16="http://schemas.microsoft.com/office/drawing/2014/main" id="{ACBA8017-00CE-F142-9E73-116ACA95CA16}"/>
              </a:ext>
            </a:extLst>
          </p:cNvPr>
          <p:cNvSpPr>
            <a:spLocks noGrp="1"/>
          </p:cNvSpPr>
          <p:nvPr>
            <p:ph idx="1"/>
          </p:nvPr>
        </p:nvSpPr>
        <p:spPr>
          <a:xfrm>
            <a:off x="1066800" y="1658410"/>
            <a:ext cx="10058400" cy="1918334"/>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Open Market Operations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The buying and selling of government securities in order to influence the level of bank reserves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Control the growth in the money supply</a:t>
            </a:r>
          </a:p>
        </p:txBody>
      </p:sp>
      <p:cxnSp>
        <p:nvCxnSpPr>
          <p:cNvPr id="4" name="Straight Connector 3">
            <a:extLst>
              <a:ext uri="{FF2B5EF4-FFF2-40B4-BE49-F238E27FC236}">
                <a16:creationId xmlns:a16="http://schemas.microsoft.com/office/drawing/2014/main" id="{1C71BE1B-6ACB-E747-BD9E-0E49A4B5381D}"/>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30433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1F9B0DEE-7A0A-3B4C-A5F8-F723A565FBB5}"/>
              </a:ext>
            </a:extLst>
          </p:cNvPr>
          <p:cNvSpPr>
            <a:spLocks noGrp="1"/>
          </p:cNvSpPr>
          <p:nvPr>
            <p:ph type="title"/>
          </p:nvPr>
        </p:nvSpPr>
        <p:spPr>
          <a:xfrm>
            <a:off x="986790" y="600076"/>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Monetary Policy</a:t>
            </a:r>
          </a:p>
        </p:txBody>
      </p:sp>
      <p:sp>
        <p:nvSpPr>
          <p:cNvPr id="3" name="Content Placeholder 2">
            <a:extLst>
              <a:ext uri="{FF2B5EF4-FFF2-40B4-BE49-F238E27FC236}">
                <a16:creationId xmlns:a16="http://schemas.microsoft.com/office/drawing/2014/main" id="{53E2AD85-5A1D-2A46-AB41-FEB2886096A2}"/>
              </a:ext>
            </a:extLst>
          </p:cNvPr>
          <p:cNvSpPr>
            <a:spLocks noGrp="1"/>
          </p:cNvSpPr>
          <p:nvPr>
            <p:ph idx="1"/>
          </p:nvPr>
        </p:nvSpPr>
        <p:spPr>
          <a:xfrm>
            <a:off x="1066800" y="1647826"/>
            <a:ext cx="10058400" cy="4405313"/>
          </a:xfrm>
        </p:spPr>
        <p:txBody>
          <a:bodyPr>
            <a:normAutofit lnSpcReduction="10000"/>
          </a:bodyPr>
          <a:lstStyle/>
          <a:p>
            <a:pPr>
              <a:defRPr/>
            </a:pPr>
            <a:r>
              <a:rPr lang="en-US" sz="3000">
                <a:latin typeface="Helvetica Neue" panose="02000503000000020004" pitchFamily="2" charset="0"/>
                <a:ea typeface="Helvetica Neue" panose="02000503000000020004" pitchFamily="2" charset="0"/>
                <a:cs typeface="Helvetica Neue" panose="02000503000000020004" pitchFamily="2" charset="0"/>
              </a:rPr>
              <a:t>Congressional legislation mandates that the Federal Reserve System oversees the banking system with the aim of achieving two primary goals:</a:t>
            </a:r>
          </a:p>
          <a:p>
            <a:pPr marL="914400" lvl="1" indent="-457200">
              <a:buFont typeface="+mj-lt"/>
              <a:buAutoNum type="arabicPeriod"/>
              <a:defRPr/>
            </a:pPr>
            <a:r>
              <a:rPr lang="en-US" sz="2600">
                <a:latin typeface="Helvetica Neue" panose="02000503000000020004" pitchFamily="2" charset="0"/>
                <a:ea typeface="Helvetica Neue" panose="02000503000000020004" pitchFamily="2" charset="0"/>
                <a:cs typeface="Helvetica Neue" panose="02000503000000020004" pitchFamily="2" charset="0"/>
              </a:rPr>
              <a:t>Price stability</a:t>
            </a:r>
          </a:p>
          <a:p>
            <a:pPr marL="914400" lvl="1" indent="-457200">
              <a:buFont typeface="+mj-lt"/>
              <a:buAutoNum type="arabicPeriod"/>
              <a:defRPr/>
            </a:pPr>
            <a:r>
              <a:rPr lang="en-US" sz="2600">
                <a:latin typeface="Helvetica Neue" panose="02000503000000020004" pitchFamily="2" charset="0"/>
                <a:ea typeface="Helvetica Neue" panose="02000503000000020004" pitchFamily="2" charset="0"/>
                <a:cs typeface="Helvetica Neue" panose="02000503000000020004" pitchFamily="2" charset="0"/>
              </a:rPr>
              <a:t>Maximum employment</a:t>
            </a:r>
          </a:p>
          <a:p>
            <a:pPr marL="57150" indent="0">
              <a:buNone/>
              <a:defRPr/>
            </a:pP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57150" indent="0">
              <a:buNone/>
              <a:defRPr/>
            </a:pP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57150" indent="0" algn="ctr">
              <a:buNone/>
              <a:defRPr/>
            </a:pPr>
            <a:r>
              <a:rPr lang="en-US" sz="3000">
                <a:latin typeface="Helvetica Neue" panose="02000503000000020004" pitchFamily="2" charset="0"/>
                <a:ea typeface="Helvetica Neue" panose="02000503000000020004" pitchFamily="2" charset="0"/>
                <a:cs typeface="Helvetica Neue" panose="02000503000000020004" pitchFamily="2" charset="0"/>
              </a:rPr>
              <a:t>The Fed has the dual objective of maintaining a low and reasonable rate of inflation and promoting a strong national economy that supports low unemployment rates</a:t>
            </a:r>
          </a:p>
        </p:txBody>
      </p:sp>
      <p:cxnSp>
        <p:nvCxnSpPr>
          <p:cNvPr id="4" name="Straight Connector 3">
            <a:extLst>
              <a:ext uri="{FF2B5EF4-FFF2-40B4-BE49-F238E27FC236}">
                <a16:creationId xmlns:a16="http://schemas.microsoft.com/office/drawing/2014/main" id="{E6862583-B83B-4C4D-B284-5DBAFA36037F}"/>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482270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7CB2E84B-166D-5947-956A-2AB60843ADEE}"/>
              </a:ext>
            </a:extLst>
          </p:cNvPr>
          <p:cNvSpPr>
            <a:spLocks noGrp="1"/>
          </p:cNvSpPr>
          <p:nvPr>
            <p:ph type="title"/>
          </p:nvPr>
        </p:nvSpPr>
        <p:spPr>
          <a:xfrm>
            <a:off x="1066800" y="47201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Federal Reserve</a:t>
            </a:r>
          </a:p>
        </p:txBody>
      </p:sp>
      <p:sp>
        <p:nvSpPr>
          <p:cNvPr id="3" name="Content Placeholder 2">
            <a:extLst>
              <a:ext uri="{FF2B5EF4-FFF2-40B4-BE49-F238E27FC236}">
                <a16:creationId xmlns:a16="http://schemas.microsoft.com/office/drawing/2014/main" id="{BC4A7D5C-E4E0-B948-A937-1314F37F582A}"/>
              </a:ext>
            </a:extLst>
          </p:cNvPr>
          <p:cNvSpPr>
            <a:spLocks noGrp="1"/>
          </p:cNvSpPr>
          <p:nvPr>
            <p:ph idx="1"/>
          </p:nvPr>
        </p:nvSpPr>
        <p:spPr>
          <a:xfrm>
            <a:off x="1066800" y="1658410"/>
            <a:ext cx="10058400" cy="4405313"/>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The Fed has a number of tools at its disposal to achieve these goals</a:t>
            </a:r>
          </a:p>
          <a:p>
            <a:r>
              <a:rPr lang="en-US" altLang="en-US">
                <a:latin typeface="Helvetica Neue" panose="02000503000000020004" pitchFamily="2" charset="0"/>
                <a:ea typeface="Helvetica Neue" panose="02000503000000020004" pitchFamily="2" charset="0"/>
                <a:cs typeface="Helvetica Neue" panose="02000503000000020004" pitchFamily="2" charset="0"/>
              </a:rPr>
              <a:t>Collectively, these tools allow the Fed to exert control over the supply of money in the economy.</a:t>
            </a:r>
          </a:p>
          <a:p>
            <a:r>
              <a:rPr lang="en-US" altLang="en-US">
                <a:latin typeface="Helvetica Neue" panose="02000503000000020004" pitchFamily="2" charset="0"/>
                <a:ea typeface="Helvetica Neue" panose="02000503000000020004" pitchFamily="2" charset="0"/>
                <a:cs typeface="Helvetica Neue" panose="02000503000000020004" pitchFamily="2" charset="0"/>
              </a:rPr>
              <a:t>A change in money supply can affect interest rates and prices and thereby the overall economy</a:t>
            </a:r>
          </a:p>
          <a:p>
            <a:r>
              <a:rPr lang="en-US" altLang="en-US">
                <a:latin typeface="Helvetica Neue" panose="02000503000000020004" pitchFamily="2" charset="0"/>
                <a:ea typeface="Helvetica Neue" panose="02000503000000020004" pitchFamily="2" charset="0"/>
                <a:cs typeface="Helvetica Neue" panose="02000503000000020004" pitchFamily="2" charset="0"/>
              </a:rPr>
              <a:t>Fed actions undertaken to promote its economic goals are called </a:t>
            </a:r>
            <a:r>
              <a:rPr lang="en-US" altLang="en-US">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Monetary Policy</a:t>
            </a:r>
          </a:p>
        </p:txBody>
      </p:sp>
      <p:cxnSp>
        <p:nvCxnSpPr>
          <p:cNvPr id="4" name="Straight Connector 3">
            <a:extLst>
              <a:ext uri="{FF2B5EF4-FFF2-40B4-BE49-F238E27FC236}">
                <a16:creationId xmlns:a16="http://schemas.microsoft.com/office/drawing/2014/main" id="{9BEC75B0-AFCC-D44B-8C2F-EC1DD3D0C39A}"/>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36888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27F0C069-C38C-C446-B26D-C7854F41675B}"/>
              </a:ext>
            </a:extLst>
          </p:cNvPr>
          <p:cNvSpPr>
            <a:spLocks noGrp="1"/>
          </p:cNvSpPr>
          <p:nvPr>
            <p:ph type="title"/>
          </p:nvPr>
        </p:nvSpPr>
        <p:spPr>
          <a:xfrm>
            <a:off x="1066800" y="53604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Federal Reserve Tools</a:t>
            </a:r>
          </a:p>
        </p:txBody>
      </p:sp>
      <p:sp>
        <p:nvSpPr>
          <p:cNvPr id="3" name="Content Placeholder 2">
            <a:extLst>
              <a:ext uri="{FF2B5EF4-FFF2-40B4-BE49-F238E27FC236}">
                <a16:creationId xmlns:a16="http://schemas.microsoft.com/office/drawing/2014/main" id="{9FF15416-6F92-2740-96D1-8D0809064B9C}"/>
              </a:ext>
            </a:extLst>
          </p:cNvPr>
          <p:cNvSpPr>
            <a:spLocks noGrp="1"/>
          </p:cNvSpPr>
          <p:nvPr>
            <p:ph idx="1"/>
          </p:nvPr>
        </p:nvSpPr>
        <p:spPr>
          <a:xfrm>
            <a:off x="1066800" y="1613536"/>
            <a:ext cx="10058400" cy="4405313"/>
          </a:xfrm>
        </p:spPr>
        <p:txBody>
          <a:bodyPr/>
          <a:lstStyle/>
          <a:p>
            <a:pPr>
              <a:defRPr/>
            </a:pPr>
            <a:r>
              <a:rPr lang="en-US">
                <a:latin typeface="Helvetica Neue" panose="02000503000000020004" pitchFamily="2" charset="0"/>
                <a:ea typeface="Helvetica Neue" panose="02000503000000020004" pitchFamily="2" charset="0"/>
                <a:cs typeface="Helvetica Neue" panose="02000503000000020004" pitchFamily="2" charset="0"/>
              </a:rPr>
              <a:t>The Federal Reserve has three monetary policy instruments:</a:t>
            </a:r>
          </a:p>
          <a:p>
            <a:pPr marL="857250" lvl="1" indent="-457200">
              <a:buFont typeface="+mj-lt"/>
              <a:buAutoNum type="arabicPeriod"/>
              <a:defRPr/>
            </a:pPr>
            <a:r>
              <a:rPr lang="en-US">
                <a:latin typeface="Helvetica Neue" panose="02000503000000020004" pitchFamily="2" charset="0"/>
                <a:ea typeface="Helvetica Neue" panose="02000503000000020004" pitchFamily="2" charset="0"/>
                <a:cs typeface="Helvetica Neue" panose="02000503000000020004" pitchFamily="2" charset="0"/>
              </a:rPr>
              <a:t>The reserve requirement</a:t>
            </a:r>
          </a:p>
          <a:p>
            <a:pPr marL="857250" lvl="1" indent="-457200">
              <a:buFont typeface="+mj-lt"/>
              <a:buAutoNum type="arabicPeriod"/>
              <a:defRPr/>
            </a:pPr>
            <a:r>
              <a:rPr lang="en-US">
                <a:latin typeface="Helvetica Neue" panose="02000503000000020004" pitchFamily="2" charset="0"/>
                <a:ea typeface="Helvetica Neue" panose="02000503000000020004" pitchFamily="2" charset="0"/>
                <a:cs typeface="Helvetica Neue" panose="02000503000000020004" pitchFamily="2" charset="0"/>
              </a:rPr>
              <a:t>The Discount rate</a:t>
            </a:r>
          </a:p>
          <a:p>
            <a:pPr marL="857250" lvl="1" indent="-457200">
              <a:buFont typeface="+mj-lt"/>
              <a:buAutoNum type="arabicPeriod"/>
              <a:defRPr/>
            </a:pPr>
            <a:r>
              <a:rPr lang="en-US">
                <a:latin typeface="Helvetica Neue" panose="02000503000000020004" pitchFamily="2" charset="0"/>
                <a:ea typeface="Helvetica Neue" panose="02000503000000020004" pitchFamily="2" charset="0"/>
                <a:cs typeface="Helvetica Neue" panose="02000503000000020004" pitchFamily="2" charset="0"/>
              </a:rPr>
              <a:t>Open market operations</a:t>
            </a:r>
          </a:p>
          <a:p>
            <a:pPr marL="857250" lvl="1" indent="-457200">
              <a:buFont typeface="+mj-lt"/>
              <a:buAutoNum type="arabicPeriod"/>
              <a:defRPr/>
            </a:pP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857250" lvl="1" indent="-457200">
              <a:buFont typeface="+mj-lt"/>
              <a:buAutoNum type="arabicPeriod"/>
              <a:defRPr/>
            </a:pP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400050" lvl="1" indent="0" algn="ctr">
              <a:buNone/>
              <a:defRPr/>
            </a:pPr>
            <a:r>
              <a:rPr lang="en-US">
                <a:latin typeface="Helvetica Neue" panose="02000503000000020004" pitchFamily="2" charset="0"/>
                <a:ea typeface="Helvetica Neue" panose="02000503000000020004" pitchFamily="2" charset="0"/>
                <a:cs typeface="Helvetica Neue" panose="02000503000000020004" pitchFamily="2" charset="0"/>
              </a:rPr>
              <a:t>Open market operations have a direct impact on excess reserves and are the most important way the Fed controls the money supply</a:t>
            </a:r>
          </a:p>
        </p:txBody>
      </p:sp>
      <p:cxnSp>
        <p:nvCxnSpPr>
          <p:cNvPr id="4" name="Straight Connector 3">
            <a:extLst>
              <a:ext uri="{FF2B5EF4-FFF2-40B4-BE49-F238E27FC236}">
                <a16:creationId xmlns:a16="http://schemas.microsoft.com/office/drawing/2014/main" id="{DC79A629-23AF-CB4B-A193-638825CF071D}"/>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243570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9120C-F18D-0843-802B-6B5A50577529}"/>
              </a:ext>
            </a:extLst>
          </p:cNvPr>
          <p:cNvSpPr/>
          <p:nvPr/>
        </p:nvSpPr>
        <p:spPr>
          <a:xfrm>
            <a:off x="1013460" y="1582007"/>
            <a:ext cx="10107930" cy="2035750"/>
          </a:xfrm>
          <a:prstGeom prst="rect">
            <a:avLst/>
          </a:prstGeom>
        </p:spPr>
        <p:txBody>
          <a:bodyPr wrap="square">
            <a:spAutoFit/>
          </a:bodyPr>
          <a:lstStyle/>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Relationship between money supply and inflation.  If the money supply isn’t managed carefully, inflation can get our of control.</a:t>
            </a:r>
          </a:p>
          <a:p>
            <a:pPr marR="0" lvl="0">
              <a:lnSpc>
                <a:spcPct val="115000"/>
              </a:lnSpc>
            </a:pPr>
            <a:endParaRPr lang="en-US" sz="16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R="0" lvl="0">
              <a:lnSpc>
                <a:spcPct val="115000"/>
              </a:lnSpc>
            </a:pPr>
            <a:r>
              <a:rPr lang="en-US" sz="2400">
                <a:latin typeface="Helvetica Neue" panose="02000503000000020004" pitchFamily="2" charset="0"/>
                <a:ea typeface="Helvetica Neue" panose="02000503000000020004" pitchFamily="2" charset="0"/>
                <a:cs typeface="Helvetica Neue" panose="02000503000000020004" pitchFamily="2" charset="0"/>
              </a:rPr>
              <a:t>Inflation means a general increase in the prices of things we buy, not due to a change in demand (or quantity demanded).</a:t>
            </a:r>
          </a:p>
        </p:txBody>
      </p:sp>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Inflation</a:t>
            </a:r>
          </a:p>
        </p:txBody>
      </p:sp>
    </p:spTree>
    <p:extLst>
      <p:ext uri="{BB962C8B-B14F-4D97-AF65-F5344CB8AC3E}">
        <p14:creationId xmlns:p14="http://schemas.microsoft.com/office/powerpoint/2010/main" val="344151076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BA78219D-4B36-5647-B068-F45A19534DCE}"/>
              </a:ext>
            </a:extLst>
          </p:cNvPr>
          <p:cNvSpPr>
            <a:spLocks noGrp="1"/>
          </p:cNvSpPr>
          <p:nvPr>
            <p:ph type="title"/>
          </p:nvPr>
        </p:nvSpPr>
        <p:spPr>
          <a:xfrm>
            <a:off x="1066800" y="53604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Reserve Requirement</a:t>
            </a:r>
          </a:p>
        </p:txBody>
      </p:sp>
      <p:sp>
        <p:nvSpPr>
          <p:cNvPr id="3" name="Content Placeholder 2">
            <a:extLst>
              <a:ext uri="{FF2B5EF4-FFF2-40B4-BE49-F238E27FC236}">
                <a16:creationId xmlns:a16="http://schemas.microsoft.com/office/drawing/2014/main" id="{20B3186B-4E1E-A64C-9941-4AA4CC43096B}"/>
              </a:ext>
            </a:extLst>
          </p:cNvPr>
          <p:cNvSpPr>
            <a:spLocks noGrp="1"/>
          </p:cNvSpPr>
          <p:nvPr>
            <p:ph idx="1"/>
          </p:nvPr>
        </p:nvSpPr>
        <p:spPr>
          <a:xfrm>
            <a:off x="1066800" y="1602107"/>
            <a:ext cx="10058400" cy="2524124"/>
          </a:xfrm>
        </p:spPr>
        <p:txBody>
          <a:bodyPr>
            <a:normAutofit/>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The required reserve ratio is the ratio of reserves that banks are required to maintain to demand deposits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An increase in this ratio reduces excess reserves and the lending potential of banks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 decrease in the required reserve ratio increases excess reserves and he lending potential of banks</a:t>
            </a:r>
          </a:p>
        </p:txBody>
      </p:sp>
      <p:cxnSp>
        <p:nvCxnSpPr>
          <p:cNvPr id="4" name="Straight Connector 3">
            <a:extLst>
              <a:ext uri="{FF2B5EF4-FFF2-40B4-BE49-F238E27FC236}">
                <a16:creationId xmlns:a16="http://schemas.microsoft.com/office/drawing/2014/main" id="{81746CBD-16EC-A345-9532-2DD9FE3C0AC4}"/>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4294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456F8B76-6ACC-5A4C-AC28-A69012556C4B}"/>
              </a:ext>
            </a:extLst>
          </p:cNvPr>
          <p:cNvSpPr>
            <a:spLocks noGrp="1"/>
          </p:cNvSpPr>
          <p:nvPr>
            <p:ph type="title"/>
          </p:nvPr>
        </p:nvSpPr>
        <p:spPr>
          <a:xfrm>
            <a:off x="1066800" y="53604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Discount Rate</a:t>
            </a:r>
          </a:p>
        </p:txBody>
      </p:sp>
      <p:sp>
        <p:nvSpPr>
          <p:cNvPr id="3" name="Content Placeholder 2">
            <a:extLst>
              <a:ext uri="{FF2B5EF4-FFF2-40B4-BE49-F238E27FC236}">
                <a16:creationId xmlns:a16="http://schemas.microsoft.com/office/drawing/2014/main" id="{524E3B9A-FABD-3244-A070-323A1ED3372F}"/>
              </a:ext>
            </a:extLst>
          </p:cNvPr>
          <p:cNvSpPr>
            <a:spLocks noGrp="1"/>
          </p:cNvSpPr>
          <p:nvPr>
            <p:ph idx="1"/>
          </p:nvPr>
        </p:nvSpPr>
        <p:spPr>
          <a:xfrm>
            <a:off x="1066800" y="1727837"/>
            <a:ext cx="10058400" cy="2787014"/>
          </a:xfrm>
        </p:spPr>
        <p:txBody>
          <a:bodyPr/>
          <a:lstStyle/>
          <a:p>
            <a:r>
              <a:rPr lang="en-US" altLang="en-US">
                <a:latin typeface="Helvetica Neue" panose="02000503000000020004" pitchFamily="2" charset="0"/>
                <a:ea typeface="Helvetica Neue" panose="02000503000000020004" pitchFamily="2" charset="0"/>
                <a:cs typeface="Helvetica Neue" panose="02000503000000020004" pitchFamily="2" charset="0"/>
              </a:rPr>
              <a:t>The Discount Rate is the rate of interest that the Federal Reserve charges when banks borrow from the Fed</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An increase in the discount rate tends to discourage bank borrowing, which will lower their reserves</a:t>
            </a:r>
          </a:p>
          <a:p>
            <a:pPr lvl="1"/>
            <a:r>
              <a:rPr lang="en-US" altLang="en-US">
                <a:latin typeface="Helvetica Neue" panose="02000503000000020004" pitchFamily="2" charset="0"/>
                <a:ea typeface="Helvetica Neue" panose="02000503000000020004" pitchFamily="2" charset="0"/>
                <a:cs typeface="Helvetica Neue" panose="02000503000000020004" pitchFamily="2" charset="0"/>
              </a:rPr>
              <a:t>A decrease in the discount rate occurs when the Fed wants to ease money and credit</a:t>
            </a:r>
          </a:p>
        </p:txBody>
      </p:sp>
      <p:cxnSp>
        <p:nvCxnSpPr>
          <p:cNvPr id="4" name="Straight Connector 3">
            <a:extLst>
              <a:ext uri="{FF2B5EF4-FFF2-40B4-BE49-F238E27FC236}">
                <a16:creationId xmlns:a16="http://schemas.microsoft.com/office/drawing/2014/main" id="{C93705C3-D097-4646-B4E8-2BCC119B91D6}"/>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03094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38D3D7A-C6B7-7640-BBF5-61B9D62EBC15}"/>
              </a:ext>
            </a:extLst>
          </p:cNvPr>
          <p:cNvSpPr>
            <a:spLocks noGrp="1"/>
          </p:cNvSpPr>
          <p:nvPr>
            <p:ph type="title"/>
          </p:nvPr>
        </p:nvSpPr>
        <p:spPr>
          <a:xfrm>
            <a:off x="1066800" y="53604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Open Market Operations</a:t>
            </a:r>
          </a:p>
        </p:txBody>
      </p:sp>
      <p:sp>
        <p:nvSpPr>
          <p:cNvPr id="3" name="Content Placeholder 2">
            <a:extLst>
              <a:ext uri="{FF2B5EF4-FFF2-40B4-BE49-F238E27FC236}">
                <a16:creationId xmlns:a16="http://schemas.microsoft.com/office/drawing/2014/main" id="{31077DAF-6BD9-D548-AAFF-887FD0A00757}"/>
              </a:ext>
            </a:extLst>
          </p:cNvPr>
          <p:cNvSpPr>
            <a:spLocks noGrp="1"/>
          </p:cNvSpPr>
          <p:nvPr>
            <p:ph idx="1"/>
          </p:nvPr>
        </p:nvSpPr>
        <p:spPr>
          <a:xfrm>
            <a:off x="1066800" y="1693545"/>
            <a:ext cx="10058400" cy="4953000"/>
          </a:xfrm>
        </p:spPr>
        <p:txBody>
          <a:bodyPr>
            <a:normAutofit/>
          </a:bodyPr>
          <a:lstStyle/>
          <a:p>
            <a:pPr>
              <a:defRPr/>
            </a:pPr>
            <a:r>
              <a:rPr lang="en-US">
                <a:latin typeface="Helvetica Neue" panose="02000503000000020004" pitchFamily="2" charset="0"/>
                <a:ea typeface="Helvetica Neue" panose="02000503000000020004" pitchFamily="2" charset="0"/>
                <a:cs typeface="Helvetica Neue" panose="02000503000000020004" pitchFamily="2" charset="0"/>
              </a:rPr>
              <a:t>The Federal Open Market Committee buys and sells federal securities in order to influence bank reserves and loans</a:t>
            </a:r>
          </a:p>
          <a:p>
            <a:pPr lvl="1">
              <a:defRPr/>
            </a:pPr>
            <a:r>
              <a:rPr lang="en-US">
                <a:latin typeface="Helvetica Neue" panose="02000503000000020004" pitchFamily="2" charset="0"/>
                <a:ea typeface="Helvetica Neue" panose="02000503000000020004" pitchFamily="2" charset="0"/>
                <a:cs typeface="Helvetica Neue" panose="02000503000000020004" pitchFamily="2" charset="0"/>
              </a:rPr>
              <a:t>The Fed buying securities from banks increases a banks excess reserves</a:t>
            </a:r>
          </a:p>
          <a:p>
            <a:pPr lvl="1">
              <a:defRPr/>
            </a:pPr>
            <a:r>
              <a:rPr lang="en-US">
                <a:latin typeface="Helvetica Neue" panose="02000503000000020004" pitchFamily="2" charset="0"/>
                <a:ea typeface="Helvetica Neue" panose="02000503000000020004" pitchFamily="2" charset="0"/>
                <a:cs typeface="Helvetica Neue" panose="02000503000000020004" pitchFamily="2" charset="0"/>
              </a:rPr>
              <a:t>Selling securities to banks decreases a banks excess reserves</a:t>
            </a:r>
          </a:p>
          <a:p>
            <a:pPr>
              <a:defRPr/>
            </a:pP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None/>
              <a:defRPr/>
            </a:pPr>
            <a:r>
              <a:rPr lang="en-US" sz="2000">
                <a:latin typeface="Helvetica Neue" panose="02000503000000020004" pitchFamily="2" charset="0"/>
                <a:ea typeface="Helvetica Neue" panose="02000503000000020004" pitchFamily="2" charset="0"/>
                <a:cs typeface="Helvetica Neue" panose="02000503000000020004" pitchFamily="2" charset="0"/>
              </a:rPr>
              <a:t>The Fed’s open market operations affects the reserves held by commercial banks, and it also affects the banks ability to borrow and lend reserves with on another.</a:t>
            </a:r>
          </a:p>
          <a:p>
            <a:pPr marL="0" indent="0" algn="ctr">
              <a:buNone/>
              <a:defRPr/>
            </a:pPr>
            <a:endParaRPr lang="en-US" sz="200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None/>
              <a:defRPr/>
            </a:pPr>
            <a:r>
              <a:rPr lang="en-US" sz="2000">
                <a:latin typeface="Helvetica Neue" panose="02000503000000020004" pitchFamily="2" charset="0"/>
                <a:ea typeface="Helvetica Neue" panose="02000503000000020004" pitchFamily="2" charset="0"/>
                <a:cs typeface="Helvetica Neue" panose="02000503000000020004" pitchFamily="2" charset="0"/>
              </a:rPr>
              <a:t>The Federal Funds Rate is the interest rate that banks charge other banks to borrow reserves</a:t>
            </a:r>
          </a:p>
        </p:txBody>
      </p:sp>
      <p:cxnSp>
        <p:nvCxnSpPr>
          <p:cNvPr id="4" name="Straight Connector 3">
            <a:extLst>
              <a:ext uri="{FF2B5EF4-FFF2-40B4-BE49-F238E27FC236}">
                <a16:creationId xmlns:a16="http://schemas.microsoft.com/office/drawing/2014/main" id="{823ABEC4-1173-464D-8332-27F9FA8440C1}"/>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10686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7FB3-462D-2742-BF57-4EB336935D7B}"/>
              </a:ext>
            </a:extLst>
          </p:cNvPr>
          <p:cNvSpPr txBox="1"/>
          <p:nvPr/>
        </p:nvSpPr>
        <p:spPr>
          <a:xfrm>
            <a:off x="432435" y="342900"/>
            <a:ext cx="10837545" cy="6263640"/>
          </a:xfrm>
          <a:prstGeom prst="rect">
            <a:avLst/>
          </a:prstGeom>
          <a:noFill/>
          <a:ln w="38100">
            <a:noFill/>
            <a:miter lim="800000"/>
          </a:ln>
          <a:effectLst>
            <a:outerShdw dist="88900" dir="10200000" algn="ctr" rotWithShape="0">
              <a:schemeClr val="accent1"/>
            </a:outerShdw>
          </a:effectLst>
        </p:spPr>
        <p:txBody>
          <a:bodyPr wrap="square" rtlCol="0">
            <a:spAutoFit/>
          </a:bodyPr>
          <a:lstStyle/>
          <a:p>
            <a:endParaRPr lang="en-US"/>
          </a:p>
        </p:txBody>
      </p:sp>
      <p:sp>
        <p:nvSpPr>
          <p:cNvPr id="4" name="Title 1">
            <a:extLst>
              <a:ext uri="{FF2B5EF4-FFF2-40B4-BE49-F238E27FC236}">
                <a16:creationId xmlns:a16="http://schemas.microsoft.com/office/drawing/2014/main" id="{FDB35693-C929-1847-B2CC-45DB4E5A0FE1}"/>
              </a:ext>
            </a:extLst>
          </p:cNvPr>
          <p:cNvSpPr txBox="1">
            <a:spLocks/>
          </p:cNvSpPr>
          <p:nvPr/>
        </p:nvSpPr>
        <p:spPr>
          <a:xfrm>
            <a:off x="0" y="646771"/>
            <a:ext cx="12192000" cy="410337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3200" b="1">
                <a:latin typeface="Helvetica Neue" panose="02000503000000020004" pitchFamily="2" charset="0"/>
                <a:ea typeface="Helvetica Neue" panose="02000503000000020004" pitchFamily="2" charset="0"/>
                <a:cs typeface="Helvetica Neue" panose="02000503000000020004" pitchFamily="2" charset="0"/>
              </a:rPr>
            </a:b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4100">
                <a:latin typeface="Helvetica Neue" panose="02000503000000020004" pitchFamily="2" charset="0"/>
                <a:ea typeface="Helvetica Neue" panose="02000503000000020004" pitchFamily="2" charset="0"/>
                <a:cs typeface="Helvetica Neue" panose="02000503000000020004" pitchFamily="2" charset="0"/>
              </a:rPr>
              <a:t>Financial Literacy</a:t>
            </a:r>
          </a:p>
          <a:p>
            <a:pPr algn="ctr"/>
            <a:endParaRPr lang="en-US" sz="32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3100">
                <a:latin typeface="Helvetica Neue" panose="02000503000000020004" pitchFamily="2" charset="0"/>
                <a:ea typeface="Helvetica Neue" panose="02000503000000020004" pitchFamily="2" charset="0"/>
                <a:cs typeface="Helvetica Neue" panose="02000503000000020004" pitchFamily="2" charset="0"/>
              </a:rPr>
              <a:t>ECO 330T</a:t>
            </a:r>
          </a:p>
          <a:p>
            <a:pPr algn="ctr"/>
            <a:endParaRPr lang="en-US" sz="310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280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28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4000">
                <a:latin typeface="Helvetica Neue" panose="02000503000000020004" pitchFamily="2" charset="0"/>
                <a:ea typeface="Helvetica Neue" panose="02000503000000020004" pitchFamily="2" charset="0"/>
                <a:cs typeface="Helvetica Neue" panose="02000503000000020004" pitchFamily="2" charset="0"/>
              </a:rPr>
              <a:t>Part Two</a:t>
            </a:r>
            <a:br>
              <a:rPr lang="en-US" sz="28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439805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7FB3-462D-2742-BF57-4EB336935D7B}"/>
              </a:ext>
            </a:extLst>
          </p:cNvPr>
          <p:cNvSpPr txBox="1"/>
          <p:nvPr/>
        </p:nvSpPr>
        <p:spPr>
          <a:xfrm>
            <a:off x="446722" y="0"/>
            <a:ext cx="10837545" cy="6263640"/>
          </a:xfrm>
          <a:prstGeom prst="rect">
            <a:avLst/>
          </a:prstGeom>
          <a:noFill/>
          <a:ln w="38100">
            <a:noFill/>
            <a:miter lim="800000"/>
          </a:ln>
          <a:effectLst>
            <a:outerShdw dist="88900" dir="10200000" algn="ctr" rotWithShape="0">
              <a:schemeClr val="accent1"/>
            </a:outerShdw>
          </a:effectLst>
        </p:spPr>
        <p:txBody>
          <a:bodyPr wrap="square" rtlCol="0">
            <a:spAutoFit/>
          </a:bodyPr>
          <a:lstStyle/>
          <a:p>
            <a:endParaRPr lang="en-US"/>
          </a:p>
        </p:txBody>
      </p:sp>
      <p:sp>
        <p:nvSpPr>
          <p:cNvPr id="4" name="Title 1">
            <a:extLst>
              <a:ext uri="{FF2B5EF4-FFF2-40B4-BE49-F238E27FC236}">
                <a16:creationId xmlns:a16="http://schemas.microsoft.com/office/drawing/2014/main" id="{FDB35693-C929-1847-B2CC-45DB4E5A0FE1}"/>
              </a:ext>
            </a:extLst>
          </p:cNvPr>
          <p:cNvSpPr txBox="1">
            <a:spLocks/>
          </p:cNvSpPr>
          <p:nvPr/>
        </p:nvSpPr>
        <p:spPr>
          <a:xfrm>
            <a:off x="0" y="0"/>
            <a:ext cx="12192000" cy="41033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3200" b="1">
                <a:latin typeface="Helvetica Neue" panose="02000503000000020004" pitchFamily="2" charset="0"/>
                <a:ea typeface="Helvetica Neue" panose="02000503000000020004" pitchFamily="2" charset="0"/>
                <a:cs typeface="Helvetica Neue" panose="02000503000000020004" pitchFamily="2" charset="0"/>
              </a:rPr>
            </a:b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4100">
                <a:latin typeface="Helvetica Neue" panose="02000503000000020004" pitchFamily="2" charset="0"/>
                <a:ea typeface="Helvetica Neue" panose="02000503000000020004" pitchFamily="2" charset="0"/>
                <a:cs typeface="Helvetica Neue" panose="02000503000000020004" pitchFamily="2" charset="0"/>
              </a:rPr>
              <a:t>The Practice of Investing</a:t>
            </a:r>
            <a:br>
              <a:rPr lang="en-US" sz="32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15219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628A62-10BE-5444-B5CE-B2DD83DE333E}"/>
              </a:ext>
            </a:extLst>
          </p:cNvPr>
          <p:cNvPicPr>
            <a:picLocks noChangeAspect="1"/>
          </p:cNvPicPr>
          <p:nvPr/>
        </p:nvPicPr>
        <p:blipFill rotWithShape="1">
          <a:blip r:embed="rId2"/>
          <a:srcRect l="2517" t="14374" r="10243" b="15001"/>
          <a:stretch/>
        </p:blipFill>
        <p:spPr>
          <a:xfrm>
            <a:off x="600075" y="314325"/>
            <a:ext cx="11058525" cy="5943599"/>
          </a:xfrm>
          <a:prstGeom prst="rect">
            <a:avLst/>
          </a:prstGeom>
        </p:spPr>
      </p:pic>
      <p:sp>
        <p:nvSpPr>
          <p:cNvPr id="2" name="TextBox 1">
            <a:extLst>
              <a:ext uri="{FF2B5EF4-FFF2-40B4-BE49-F238E27FC236}">
                <a16:creationId xmlns:a16="http://schemas.microsoft.com/office/drawing/2014/main" id="{5461A200-D302-5442-901D-3709B4843B44}"/>
              </a:ext>
            </a:extLst>
          </p:cNvPr>
          <p:cNvSpPr txBox="1"/>
          <p:nvPr/>
        </p:nvSpPr>
        <p:spPr>
          <a:xfrm>
            <a:off x="680228" y="1059366"/>
            <a:ext cx="9104672" cy="369332"/>
          </a:xfrm>
          <a:prstGeom prst="rect">
            <a:avLst/>
          </a:prstGeom>
          <a:noFill/>
        </p:spPr>
        <p:txBody>
          <a:bodyPr wrap="none" rtlCol="0">
            <a:spAutoFit/>
          </a:bodyPr>
          <a:lstStyle/>
          <a:p>
            <a:r>
              <a:rPr lang="en-US"/>
              <a:t>Would you rather start with one penny and double every day for 31 days, or receive $5 million?</a:t>
            </a:r>
          </a:p>
        </p:txBody>
      </p:sp>
      <p:sp>
        <p:nvSpPr>
          <p:cNvPr id="3" name="TextBox 2">
            <a:extLst>
              <a:ext uri="{FF2B5EF4-FFF2-40B4-BE49-F238E27FC236}">
                <a16:creationId xmlns:a16="http://schemas.microsoft.com/office/drawing/2014/main" id="{BEE20DAD-E19D-6340-9995-E9DE08ACD3CF}"/>
              </a:ext>
            </a:extLst>
          </p:cNvPr>
          <p:cNvSpPr txBox="1"/>
          <p:nvPr/>
        </p:nvSpPr>
        <p:spPr>
          <a:xfrm>
            <a:off x="680228" y="1428698"/>
            <a:ext cx="10794377"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5857837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BED0A-0036-9249-8F27-C64293FBD93C}"/>
              </a:ext>
            </a:extLst>
          </p:cNvPr>
          <p:cNvPicPr>
            <a:picLocks noChangeAspect="1"/>
          </p:cNvPicPr>
          <p:nvPr/>
        </p:nvPicPr>
        <p:blipFill rotWithShape="1">
          <a:blip r:embed="rId2"/>
          <a:srcRect l="3429" t="11875" r="10895" b="24583"/>
          <a:stretch/>
        </p:blipFill>
        <p:spPr>
          <a:xfrm>
            <a:off x="571500" y="342900"/>
            <a:ext cx="10887075" cy="6100763"/>
          </a:xfrm>
          <a:prstGeom prst="rect">
            <a:avLst/>
          </a:prstGeom>
        </p:spPr>
      </p:pic>
    </p:spTree>
    <p:extLst>
      <p:ext uri="{BB962C8B-B14F-4D97-AF65-F5344CB8AC3E}">
        <p14:creationId xmlns:p14="http://schemas.microsoft.com/office/powerpoint/2010/main" val="23863580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80390-BDD5-EC45-864A-33419EDF9CEA}"/>
              </a:ext>
            </a:extLst>
          </p:cNvPr>
          <p:cNvPicPr>
            <a:picLocks noChangeAspect="1"/>
          </p:cNvPicPr>
          <p:nvPr/>
        </p:nvPicPr>
        <p:blipFill rotWithShape="1">
          <a:blip r:embed="rId2"/>
          <a:srcRect l="2127" t="11666" r="11285" b="17500"/>
          <a:stretch/>
        </p:blipFill>
        <p:spPr>
          <a:xfrm>
            <a:off x="842962" y="457200"/>
            <a:ext cx="10458451" cy="5786438"/>
          </a:xfrm>
          <a:prstGeom prst="rect">
            <a:avLst/>
          </a:prstGeom>
        </p:spPr>
      </p:pic>
    </p:spTree>
    <p:extLst>
      <p:ext uri="{BB962C8B-B14F-4D97-AF65-F5344CB8AC3E}">
        <p14:creationId xmlns:p14="http://schemas.microsoft.com/office/powerpoint/2010/main" val="38510287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9B7BC7-AB3D-C244-83D0-F9FDB13FA857}"/>
              </a:ext>
            </a:extLst>
          </p:cNvPr>
          <p:cNvPicPr>
            <a:picLocks noChangeAspect="1"/>
          </p:cNvPicPr>
          <p:nvPr/>
        </p:nvPicPr>
        <p:blipFill rotWithShape="1">
          <a:blip r:embed="rId2"/>
          <a:srcRect l="2257" t="10834" r="10764" b="16875"/>
          <a:stretch/>
        </p:blipFill>
        <p:spPr>
          <a:xfrm>
            <a:off x="857250" y="214313"/>
            <a:ext cx="10129838" cy="6329361"/>
          </a:xfrm>
          <a:prstGeom prst="rect">
            <a:avLst/>
          </a:prstGeom>
        </p:spPr>
      </p:pic>
    </p:spTree>
    <p:extLst>
      <p:ext uri="{BB962C8B-B14F-4D97-AF65-F5344CB8AC3E}">
        <p14:creationId xmlns:p14="http://schemas.microsoft.com/office/powerpoint/2010/main" val="466262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E69906-E235-F74A-93E6-A0CE1F989820}"/>
              </a:ext>
            </a:extLst>
          </p:cNvPr>
          <p:cNvPicPr>
            <a:picLocks noChangeAspect="1"/>
          </p:cNvPicPr>
          <p:nvPr/>
        </p:nvPicPr>
        <p:blipFill rotWithShape="1">
          <a:blip r:embed="rId2"/>
          <a:srcRect t="2551" b="3061"/>
          <a:stretch/>
        </p:blipFill>
        <p:spPr>
          <a:xfrm>
            <a:off x="234176" y="312234"/>
            <a:ext cx="11195824" cy="6188927"/>
          </a:xfrm>
          <a:prstGeom prst="rect">
            <a:avLst/>
          </a:prstGeom>
        </p:spPr>
      </p:pic>
      <p:sp>
        <p:nvSpPr>
          <p:cNvPr id="10" name="TextBox 9">
            <a:extLst>
              <a:ext uri="{FF2B5EF4-FFF2-40B4-BE49-F238E27FC236}">
                <a16:creationId xmlns:a16="http://schemas.microsoft.com/office/drawing/2014/main" id="{1E77829E-5592-2240-ADF4-291E0DC9BF69}"/>
              </a:ext>
            </a:extLst>
          </p:cNvPr>
          <p:cNvSpPr txBox="1"/>
          <p:nvPr/>
        </p:nvSpPr>
        <p:spPr>
          <a:xfrm>
            <a:off x="8073483" y="5575610"/>
            <a:ext cx="3356517" cy="1254511"/>
          </a:xfrm>
          <a:prstGeom prst="rect">
            <a:avLst/>
          </a:prstGeom>
          <a:solidFill>
            <a:schemeClr val="bg1"/>
          </a:solidFill>
        </p:spPr>
        <p:txBody>
          <a:bodyPr wrap="square" rtlCol="0">
            <a:spAutoFit/>
          </a:bodyPr>
          <a:lstStyle/>
          <a:p>
            <a:pPr algn="ctr">
              <a:lnSpc>
                <a:spcPct val="200000"/>
              </a:lnSpc>
            </a:pPr>
            <a:r>
              <a:rPr lang="en-US" sz="2400" b="1"/>
              <a:t>Diversification is key!</a:t>
            </a:r>
          </a:p>
          <a:p>
            <a:pPr algn="ctr">
              <a:lnSpc>
                <a:spcPct val="200000"/>
              </a:lnSpc>
            </a:pPr>
            <a:endParaRPr lang="en-US" sz="1600" b="1"/>
          </a:p>
        </p:txBody>
      </p:sp>
    </p:spTree>
    <p:extLst>
      <p:ext uri="{BB962C8B-B14F-4D97-AF65-F5344CB8AC3E}">
        <p14:creationId xmlns:p14="http://schemas.microsoft.com/office/powerpoint/2010/main" val="2416026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9120C-F18D-0843-802B-6B5A50577529}"/>
              </a:ext>
            </a:extLst>
          </p:cNvPr>
          <p:cNvSpPr/>
          <p:nvPr/>
        </p:nvSpPr>
        <p:spPr>
          <a:xfrm>
            <a:off x="1013460" y="1582007"/>
            <a:ext cx="10107930" cy="3670364"/>
          </a:xfrm>
          <a:prstGeom prst="rect">
            <a:avLst/>
          </a:prstGeom>
        </p:spPr>
        <p:txBody>
          <a:bodyPr wrap="square">
            <a:spAutoFit/>
          </a:bodyPr>
          <a:lstStyle/>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Why do we care?</a:t>
            </a:r>
          </a:p>
          <a:p>
            <a:pPr lvl="1">
              <a:lnSpc>
                <a:spcPct val="115000"/>
              </a:lnSpc>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Because inflation erodes our purchasing power</a:t>
            </a:r>
          </a:p>
          <a:p>
            <a:pPr lvl="1">
              <a:lnSpc>
                <a:spcPct val="115000"/>
              </a:lnSpc>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But it also impacts the store of value and the unit of account</a:t>
            </a:r>
          </a:p>
          <a:p>
            <a:pPr>
              <a:lnSpc>
                <a:spcPct val="115000"/>
              </a:lnSpc>
            </a:pPr>
            <a:endParaRPr lang="en-US" sz="16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 use CPI as a measure of inflation</a:t>
            </a:r>
          </a:p>
          <a:p>
            <a:pPr lvl="1">
              <a:lnSpc>
                <a:spcPct val="115000"/>
              </a:lnSpc>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2% is the assumed appropriate level</a:t>
            </a:r>
          </a:p>
          <a:p>
            <a:pPr>
              <a:lnSpc>
                <a:spcPct val="115000"/>
              </a:lnSpc>
            </a:pPr>
            <a:endParaRPr lang="en-US" sz="16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Deflation </a:t>
            </a:r>
          </a:p>
          <a:p>
            <a:pPr lvl="1">
              <a:lnSpc>
                <a:spcPct val="115000"/>
              </a:lnSpc>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General decrease in prices</a:t>
            </a:r>
          </a:p>
          <a:p>
            <a:pPr lvl="1">
              <a:lnSpc>
                <a:spcPct val="115000"/>
              </a:lnSpc>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Associated with low or negative growth</a:t>
            </a:r>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Inflation</a:t>
            </a:r>
          </a:p>
        </p:txBody>
      </p:sp>
    </p:spTree>
    <p:extLst>
      <p:ext uri="{BB962C8B-B14F-4D97-AF65-F5344CB8AC3E}">
        <p14:creationId xmlns:p14="http://schemas.microsoft.com/office/powerpoint/2010/main" val="408975779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69E22F-7A07-E84E-B208-96F237CA7106}"/>
              </a:ext>
            </a:extLst>
          </p:cNvPr>
          <p:cNvPicPr>
            <a:picLocks noChangeAspect="1"/>
          </p:cNvPicPr>
          <p:nvPr/>
        </p:nvPicPr>
        <p:blipFill rotWithShape="1">
          <a:blip r:embed="rId2"/>
          <a:srcRect l="2388" t="10834" r="10503" b="18542"/>
          <a:stretch/>
        </p:blipFill>
        <p:spPr>
          <a:xfrm>
            <a:off x="871538" y="414338"/>
            <a:ext cx="10258425" cy="6000750"/>
          </a:xfrm>
          <a:prstGeom prst="rect">
            <a:avLst/>
          </a:prstGeom>
        </p:spPr>
      </p:pic>
    </p:spTree>
    <p:extLst>
      <p:ext uri="{BB962C8B-B14F-4D97-AF65-F5344CB8AC3E}">
        <p14:creationId xmlns:p14="http://schemas.microsoft.com/office/powerpoint/2010/main" val="21036011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555F94-834E-B040-BDB2-C88C112AE79D}"/>
              </a:ext>
            </a:extLst>
          </p:cNvPr>
          <p:cNvPicPr>
            <a:picLocks noChangeAspect="1"/>
          </p:cNvPicPr>
          <p:nvPr/>
        </p:nvPicPr>
        <p:blipFill rotWithShape="1">
          <a:blip r:embed="rId2"/>
          <a:srcRect l="3169" t="10833" r="12066" b="16458"/>
          <a:stretch/>
        </p:blipFill>
        <p:spPr>
          <a:xfrm>
            <a:off x="957262" y="428625"/>
            <a:ext cx="10029826" cy="5972175"/>
          </a:xfrm>
          <a:prstGeom prst="rect">
            <a:avLst/>
          </a:prstGeom>
        </p:spPr>
      </p:pic>
      <p:sp>
        <p:nvSpPr>
          <p:cNvPr id="3" name="TextBox 2">
            <a:extLst>
              <a:ext uri="{FF2B5EF4-FFF2-40B4-BE49-F238E27FC236}">
                <a16:creationId xmlns:a16="http://schemas.microsoft.com/office/drawing/2014/main" id="{7DA1F572-9C55-AC4A-8CDF-F7D7C78603E6}"/>
              </a:ext>
            </a:extLst>
          </p:cNvPr>
          <p:cNvSpPr txBox="1"/>
          <p:nvPr/>
        </p:nvSpPr>
        <p:spPr>
          <a:xfrm>
            <a:off x="957262" y="928688"/>
            <a:ext cx="9901238" cy="371475"/>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5946339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6E63A2-BFFB-6D47-A983-A568CBBD30BB}"/>
              </a:ext>
            </a:extLst>
          </p:cNvPr>
          <p:cNvPicPr>
            <a:picLocks noChangeAspect="1"/>
          </p:cNvPicPr>
          <p:nvPr/>
        </p:nvPicPr>
        <p:blipFill rotWithShape="1">
          <a:blip r:embed="rId2"/>
          <a:srcRect l="3168" t="10833" r="11285" b="24375"/>
          <a:stretch/>
        </p:blipFill>
        <p:spPr>
          <a:xfrm>
            <a:off x="842963" y="371474"/>
            <a:ext cx="10215562" cy="6086475"/>
          </a:xfrm>
          <a:prstGeom prst="rect">
            <a:avLst/>
          </a:prstGeom>
        </p:spPr>
      </p:pic>
    </p:spTree>
    <p:extLst>
      <p:ext uri="{BB962C8B-B14F-4D97-AF65-F5344CB8AC3E}">
        <p14:creationId xmlns:p14="http://schemas.microsoft.com/office/powerpoint/2010/main" val="30349355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DE191C-1C7F-6A44-900B-0745B9B8C484}"/>
              </a:ext>
            </a:extLst>
          </p:cNvPr>
          <p:cNvPicPr>
            <a:picLocks noChangeAspect="1"/>
          </p:cNvPicPr>
          <p:nvPr/>
        </p:nvPicPr>
        <p:blipFill rotWithShape="1">
          <a:blip r:embed="rId2"/>
          <a:srcRect l="3300" t="10208" r="11284" b="17291"/>
          <a:stretch/>
        </p:blipFill>
        <p:spPr>
          <a:xfrm>
            <a:off x="971549" y="285751"/>
            <a:ext cx="10215563" cy="6086474"/>
          </a:xfrm>
          <a:prstGeom prst="rect">
            <a:avLst/>
          </a:prstGeom>
        </p:spPr>
      </p:pic>
      <p:sp>
        <p:nvSpPr>
          <p:cNvPr id="3" name="TextBox 2">
            <a:extLst>
              <a:ext uri="{FF2B5EF4-FFF2-40B4-BE49-F238E27FC236}">
                <a16:creationId xmlns:a16="http://schemas.microsoft.com/office/drawing/2014/main" id="{D8D90582-C3FD-8D4C-9FB8-C310A2AA37A0}"/>
              </a:ext>
            </a:extLst>
          </p:cNvPr>
          <p:cNvSpPr txBox="1"/>
          <p:nvPr/>
        </p:nvSpPr>
        <p:spPr>
          <a:xfrm>
            <a:off x="2003390" y="1620588"/>
            <a:ext cx="5151863" cy="1739590"/>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7479290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9BB355-42A4-3A4D-8258-EE8D3AF376B8}"/>
              </a:ext>
            </a:extLst>
          </p:cNvPr>
          <p:cNvPicPr>
            <a:picLocks noChangeAspect="1"/>
          </p:cNvPicPr>
          <p:nvPr/>
        </p:nvPicPr>
        <p:blipFill rotWithShape="1">
          <a:blip r:embed="rId2"/>
          <a:srcRect l="2778" t="11042" r="11675" b="17291"/>
          <a:stretch/>
        </p:blipFill>
        <p:spPr>
          <a:xfrm>
            <a:off x="914399" y="428625"/>
            <a:ext cx="10315575" cy="6000750"/>
          </a:xfrm>
          <a:prstGeom prst="rect">
            <a:avLst/>
          </a:prstGeom>
        </p:spPr>
      </p:pic>
    </p:spTree>
    <p:extLst>
      <p:ext uri="{BB962C8B-B14F-4D97-AF65-F5344CB8AC3E}">
        <p14:creationId xmlns:p14="http://schemas.microsoft.com/office/powerpoint/2010/main" val="2723157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EC004E-527B-8247-966D-D7B9F8193944}"/>
              </a:ext>
            </a:extLst>
          </p:cNvPr>
          <p:cNvPicPr>
            <a:picLocks noChangeAspect="1"/>
          </p:cNvPicPr>
          <p:nvPr/>
        </p:nvPicPr>
        <p:blipFill rotWithShape="1">
          <a:blip r:embed="rId2"/>
          <a:srcRect l="3168" t="9791" r="11155" b="19375"/>
          <a:stretch/>
        </p:blipFill>
        <p:spPr>
          <a:xfrm>
            <a:off x="942976" y="457200"/>
            <a:ext cx="10372724" cy="5957887"/>
          </a:xfrm>
          <a:prstGeom prst="rect">
            <a:avLst/>
          </a:prstGeom>
        </p:spPr>
      </p:pic>
    </p:spTree>
    <p:extLst>
      <p:ext uri="{BB962C8B-B14F-4D97-AF65-F5344CB8AC3E}">
        <p14:creationId xmlns:p14="http://schemas.microsoft.com/office/powerpoint/2010/main" val="27978621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8B38E9-F42C-DF49-B62A-FB636DE0035D}"/>
              </a:ext>
            </a:extLst>
          </p:cNvPr>
          <p:cNvPicPr>
            <a:picLocks noChangeAspect="1"/>
          </p:cNvPicPr>
          <p:nvPr/>
        </p:nvPicPr>
        <p:blipFill rotWithShape="1">
          <a:blip r:embed="rId2"/>
          <a:srcRect l="3300" t="11667" r="11154" b="17917"/>
          <a:stretch/>
        </p:blipFill>
        <p:spPr>
          <a:xfrm>
            <a:off x="957262" y="642938"/>
            <a:ext cx="10444163" cy="5514975"/>
          </a:xfrm>
          <a:prstGeom prst="rect">
            <a:avLst/>
          </a:prstGeom>
        </p:spPr>
      </p:pic>
    </p:spTree>
    <p:extLst>
      <p:ext uri="{BB962C8B-B14F-4D97-AF65-F5344CB8AC3E}">
        <p14:creationId xmlns:p14="http://schemas.microsoft.com/office/powerpoint/2010/main" val="3973507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57C1A9-6802-974E-A46B-0D546AD02E11}"/>
              </a:ext>
            </a:extLst>
          </p:cNvPr>
          <p:cNvPicPr>
            <a:picLocks noChangeAspect="1"/>
          </p:cNvPicPr>
          <p:nvPr/>
        </p:nvPicPr>
        <p:blipFill rotWithShape="1">
          <a:blip r:embed="rId2"/>
          <a:srcRect l="3688" t="12708" r="11025" b="16041"/>
          <a:stretch/>
        </p:blipFill>
        <p:spPr>
          <a:xfrm>
            <a:off x="1014412" y="457200"/>
            <a:ext cx="10258426" cy="5757863"/>
          </a:xfrm>
          <a:prstGeom prst="rect">
            <a:avLst/>
          </a:prstGeom>
        </p:spPr>
      </p:pic>
    </p:spTree>
    <p:extLst>
      <p:ext uri="{BB962C8B-B14F-4D97-AF65-F5344CB8AC3E}">
        <p14:creationId xmlns:p14="http://schemas.microsoft.com/office/powerpoint/2010/main" val="41238030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BB6F0-6A67-AA4B-8E88-1502B65F5F1A}"/>
              </a:ext>
            </a:extLst>
          </p:cNvPr>
          <p:cNvSpPr/>
          <p:nvPr/>
        </p:nvSpPr>
        <p:spPr>
          <a:xfrm>
            <a:off x="509123" y="268957"/>
            <a:ext cx="10858500" cy="5719386"/>
          </a:xfrm>
          <a:prstGeom prst="rect">
            <a:avLst/>
          </a:prstGeom>
        </p:spPr>
        <p:txBody>
          <a:bodyPr wrap="square">
            <a:spAutoFit/>
          </a:bodyPr>
          <a:lstStyle/>
          <a:p>
            <a:pPr marL="0" marR="0">
              <a:lnSpc>
                <a:spcPct val="107000"/>
              </a:lnSpc>
              <a:spcBef>
                <a:spcPts val="0"/>
              </a:spcBef>
              <a:spcAft>
                <a:spcPts val="1875"/>
              </a:spcAft>
            </a:pPr>
            <a:r>
              <a:rPr lang="en-US" sz="2000" b="1">
                <a:solidFill>
                  <a:srgbClr val="0D0D0D"/>
                </a:solidFill>
                <a:latin typeface="Helvetica" pitchFamily="2" charset="0"/>
                <a:ea typeface="Times New Roman" panose="02020603050405020304" pitchFamily="18" charset="0"/>
                <a:cs typeface="Calibri" panose="020F0502020204030204" pitchFamily="34" charset="0"/>
              </a:rPr>
              <a:t>Example:</a:t>
            </a:r>
            <a:r>
              <a:rPr lang="en-US" sz="2000">
                <a:solidFill>
                  <a:srgbClr val="0D0D0D"/>
                </a:solidFill>
                <a:latin typeface="Helvetica" pitchFamily="2" charset="0"/>
                <a:ea typeface="Times New Roman" panose="02020603050405020304" pitchFamily="18" charset="0"/>
                <a:cs typeface="Calibri" panose="020F0502020204030204" pitchFamily="34" charset="0"/>
              </a:rPr>
              <a:t> You need a portfolio of $1,100,000 by the time you are 67 to live comfortably. You are 38 years old now so you have 29 years left to retirement. Your total wealth now is $240,000 which includes a portfolio of stocks, bonds and other investments. You are able to save and invest $5,500 each year until retirement.  What return is needed?</a:t>
            </a:r>
            <a:endParaRPr lang="en-US" sz="2000">
              <a:latin typeface="Helvetica"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1875"/>
              </a:spcAft>
            </a:pPr>
            <a:endParaRPr lang="en-US" b="1">
              <a:solidFill>
                <a:srgbClr val="0D0D0D"/>
              </a:solidFill>
              <a:effectLst/>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effectLst/>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effectLst/>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r>
              <a:rPr lang="en-US" b="1">
                <a:solidFill>
                  <a:srgbClr val="0D0D0D"/>
                </a:solidFill>
                <a:effectLst/>
                <a:latin typeface="Helvetica" pitchFamily="2" charset="0"/>
                <a:ea typeface="Calibri" panose="020F0502020204030204" pitchFamily="34" charset="0"/>
                <a:cs typeface="Calibri" panose="020F0502020204030204" pitchFamily="34" charset="0"/>
              </a:rPr>
              <a:t>Is that a reasonable return expectation?</a:t>
            </a:r>
          </a:p>
        </p:txBody>
      </p:sp>
      <p:sp>
        <p:nvSpPr>
          <p:cNvPr id="3" name="TextBox 2">
            <a:extLst>
              <a:ext uri="{FF2B5EF4-FFF2-40B4-BE49-F238E27FC236}">
                <a16:creationId xmlns:a16="http://schemas.microsoft.com/office/drawing/2014/main" id="{CC2FD055-8285-0949-868C-2C71A5C8F140}"/>
              </a:ext>
            </a:extLst>
          </p:cNvPr>
          <p:cNvSpPr txBox="1"/>
          <p:nvPr/>
        </p:nvSpPr>
        <p:spPr>
          <a:xfrm>
            <a:off x="1320030" y="1902095"/>
            <a:ext cx="4285725" cy="1323439"/>
          </a:xfrm>
          <a:prstGeom prst="rect">
            <a:avLst/>
          </a:prstGeom>
          <a:noFill/>
          <a:ln>
            <a:solidFill>
              <a:schemeClr val="tx1"/>
            </a:solidFill>
          </a:ln>
        </p:spPr>
        <p:txBody>
          <a:bodyPr wrap="none" rtlCol="0">
            <a:spAutoFit/>
          </a:bodyPr>
          <a:lstStyle/>
          <a:p>
            <a:r>
              <a:rPr lang="en-US" sz="1600" b="1">
                <a:latin typeface="Helvetica Neue" panose="02000503000000020004" pitchFamily="2" charset="0"/>
                <a:ea typeface="Helvetica Neue" panose="02000503000000020004" pitchFamily="2" charset="0"/>
                <a:cs typeface="Helvetica Neue" panose="02000503000000020004" pitchFamily="2" charset="0"/>
              </a:rPr>
              <a:t>Why $1,100,000?</a:t>
            </a:r>
          </a:p>
          <a:p>
            <a:r>
              <a:rPr lang="en-US" sz="1600">
                <a:latin typeface="Helvetica Neue" panose="02000503000000020004" pitchFamily="2" charset="0"/>
                <a:ea typeface="Helvetica Neue" panose="02000503000000020004" pitchFamily="2" charset="0"/>
                <a:cs typeface="Helvetica Neue" panose="02000503000000020004" pitchFamily="2" charset="0"/>
              </a:rPr>
              <a:t>     If I withdraw 4% per year = $44,000</a:t>
            </a:r>
          </a:p>
          <a:p>
            <a:r>
              <a:rPr lang="en-US" sz="1600">
                <a:latin typeface="Helvetica Neue" panose="02000503000000020004" pitchFamily="2" charset="0"/>
                <a:ea typeface="Helvetica Neue" panose="02000503000000020004" pitchFamily="2" charset="0"/>
                <a:cs typeface="Helvetica Neue" panose="02000503000000020004" pitchFamily="2" charset="0"/>
              </a:rPr>
              <a:t>     That should cover my expenses, </a:t>
            </a:r>
            <a:r>
              <a:rPr lang="en-US" sz="1600" err="1">
                <a:latin typeface="Helvetica Neue" panose="02000503000000020004" pitchFamily="2" charset="0"/>
                <a:ea typeface="Helvetica Neue" panose="02000503000000020004" pitchFamily="2" charset="0"/>
                <a:cs typeface="Helvetica Neue" panose="02000503000000020004" pitchFamily="2" charset="0"/>
              </a:rPr>
              <a:t>etc</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r>
              <a:rPr lang="en-US" sz="1600">
                <a:latin typeface="Helvetica Neue" panose="02000503000000020004" pitchFamily="2" charset="0"/>
                <a:ea typeface="Helvetica Neue" panose="02000503000000020004" pitchFamily="2" charset="0"/>
                <a:cs typeface="Helvetica Neue" panose="02000503000000020004" pitchFamily="2" charset="0"/>
              </a:rPr>
              <a:t>     (My current expenses are about $44,000) </a:t>
            </a:r>
          </a:p>
          <a:p>
            <a:r>
              <a:rPr lang="en-US" sz="1600">
                <a:latin typeface="Helvetica Neue" panose="02000503000000020004" pitchFamily="2" charset="0"/>
                <a:ea typeface="Helvetica Neue" panose="02000503000000020004" pitchFamily="2" charset="0"/>
                <a:cs typeface="Helvetica Neue" panose="02000503000000020004" pitchFamily="2" charset="0"/>
              </a:rPr>
              <a:t>	44,000/.04 = 1,100,000</a:t>
            </a:r>
          </a:p>
        </p:txBody>
      </p:sp>
      <p:sp>
        <p:nvSpPr>
          <p:cNvPr id="4" name="TextBox 3">
            <a:extLst>
              <a:ext uri="{FF2B5EF4-FFF2-40B4-BE49-F238E27FC236}">
                <a16:creationId xmlns:a16="http://schemas.microsoft.com/office/drawing/2014/main" id="{954F17CC-1A2A-B54F-B462-C8C6E8614928}"/>
              </a:ext>
            </a:extLst>
          </p:cNvPr>
          <p:cNvSpPr txBox="1"/>
          <p:nvPr/>
        </p:nvSpPr>
        <p:spPr>
          <a:xfrm>
            <a:off x="3896793" y="3524791"/>
            <a:ext cx="3417923" cy="1569660"/>
          </a:xfrm>
          <a:prstGeom prst="rect">
            <a:avLst/>
          </a:prstGeom>
          <a:noFill/>
          <a:ln>
            <a:solidFill>
              <a:schemeClr val="tx1"/>
            </a:solidFill>
          </a:ln>
        </p:spPr>
        <p:txBody>
          <a:bodyPr wrap="none" rtlCol="0">
            <a:spAutoFit/>
          </a:bodyPr>
          <a:lstStyle/>
          <a:p>
            <a:r>
              <a:rPr lang="en-US" sz="1600">
                <a:solidFill>
                  <a:srgbClr val="0D0D0D"/>
                </a:solidFill>
                <a:latin typeface="Helvetica" pitchFamily="2" charset="0"/>
                <a:ea typeface="Times New Roman" panose="02020603050405020304" pitchFamily="18" charset="0"/>
                <a:cs typeface="Calibri" panose="020F0502020204030204" pitchFamily="34" charset="0"/>
              </a:rPr>
              <a:t>Future Value = $1,100,000</a:t>
            </a:r>
            <a:br>
              <a:rPr lang="en-US" sz="1600">
                <a:solidFill>
                  <a:srgbClr val="0D0D0D"/>
                </a:solidFill>
                <a:latin typeface="Helvetica" pitchFamily="2" charset="0"/>
                <a:ea typeface="Times New Roman" panose="02020603050405020304" pitchFamily="18" charset="0"/>
                <a:cs typeface="Calibri" panose="020F0502020204030204" pitchFamily="34" charset="0"/>
              </a:rPr>
            </a:br>
            <a:r>
              <a:rPr lang="en-US" sz="1600">
                <a:solidFill>
                  <a:srgbClr val="0D0D0D"/>
                </a:solidFill>
                <a:latin typeface="Helvetica" pitchFamily="2" charset="0"/>
                <a:ea typeface="Times New Roman" panose="02020603050405020304" pitchFamily="18" charset="0"/>
                <a:cs typeface="Calibri" panose="020F0502020204030204" pitchFamily="34" charset="0"/>
              </a:rPr>
              <a:t>Payments (annual saving) = $5,500</a:t>
            </a:r>
            <a:br>
              <a:rPr lang="en-US" sz="1600">
                <a:solidFill>
                  <a:srgbClr val="0D0D0D"/>
                </a:solidFill>
                <a:latin typeface="Helvetica" pitchFamily="2" charset="0"/>
                <a:ea typeface="Times New Roman" panose="02020603050405020304" pitchFamily="18" charset="0"/>
                <a:cs typeface="Calibri" panose="020F0502020204030204" pitchFamily="34" charset="0"/>
              </a:rPr>
            </a:br>
            <a:r>
              <a:rPr lang="en-US" sz="1600">
                <a:solidFill>
                  <a:srgbClr val="0D0D0D"/>
                </a:solidFill>
                <a:latin typeface="Helvetica" pitchFamily="2" charset="0"/>
                <a:ea typeface="Times New Roman" panose="02020603050405020304" pitchFamily="18" charset="0"/>
                <a:cs typeface="Calibri" panose="020F0502020204030204" pitchFamily="34" charset="0"/>
              </a:rPr>
              <a:t>Time to retirement (N) = 29</a:t>
            </a:r>
            <a:br>
              <a:rPr lang="en-US" sz="1600">
                <a:solidFill>
                  <a:srgbClr val="0D0D0D"/>
                </a:solidFill>
                <a:latin typeface="Helvetica" pitchFamily="2" charset="0"/>
                <a:ea typeface="Times New Roman" panose="02020603050405020304" pitchFamily="18" charset="0"/>
                <a:cs typeface="Calibri" panose="020F0502020204030204" pitchFamily="34" charset="0"/>
              </a:rPr>
            </a:br>
            <a:r>
              <a:rPr lang="en-US" sz="1600">
                <a:solidFill>
                  <a:srgbClr val="0D0D0D"/>
                </a:solidFill>
                <a:latin typeface="Helvetica" pitchFamily="2" charset="0"/>
                <a:ea typeface="Times New Roman" panose="02020603050405020304" pitchFamily="18" charset="0"/>
                <a:cs typeface="Calibri" panose="020F0502020204030204" pitchFamily="34" charset="0"/>
              </a:rPr>
              <a:t>Present Value = $240,000</a:t>
            </a:r>
          </a:p>
          <a:p>
            <a:br>
              <a:rPr lang="en-US" sz="1600">
                <a:solidFill>
                  <a:srgbClr val="0D0D0D"/>
                </a:solidFill>
                <a:latin typeface="Helvetica" pitchFamily="2" charset="0"/>
                <a:ea typeface="Times New Roman" panose="02020603050405020304" pitchFamily="18" charset="0"/>
                <a:cs typeface="Calibri" panose="020F0502020204030204" pitchFamily="34" charset="0"/>
              </a:rPr>
            </a:br>
            <a:r>
              <a:rPr lang="en-US" sz="1600" b="1">
                <a:solidFill>
                  <a:srgbClr val="0D0D0D"/>
                </a:solidFill>
                <a:latin typeface="Helvetica" pitchFamily="2" charset="0"/>
                <a:ea typeface="Times New Roman" panose="02020603050405020304" pitchFamily="18" charset="0"/>
                <a:cs typeface="Calibri" panose="020F0502020204030204" pitchFamily="34" charset="0"/>
              </a:rPr>
              <a:t>Return needed = 4.23%</a:t>
            </a:r>
            <a:endParaRPr lang="en-US" sz="1600">
              <a:solidFill>
                <a:srgbClr val="0D0D0D"/>
              </a:solidFill>
              <a:latin typeface="Helvetica" pitchFamily="2" charset="0"/>
              <a:ea typeface="Times New Roman" panose="02020603050405020304" pitchFamily="18" charset="0"/>
              <a:cs typeface="Calibri" panose="020F0502020204030204" pitchFamily="34" charset="0"/>
            </a:endParaRPr>
          </a:p>
        </p:txBody>
      </p:sp>
      <p:sp>
        <p:nvSpPr>
          <p:cNvPr id="5" name="TextBox 4">
            <a:extLst>
              <a:ext uri="{FF2B5EF4-FFF2-40B4-BE49-F238E27FC236}">
                <a16:creationId xmlns:a16="http://schemas.microsoft.com/office/drawing/2014/main" id="{6752B8BE-6FA2-6B40-8DB0-8FD60A805D30}"/>
              </a:ext>
            </a:extLst>
          </p:cNvPr>
          <p:cNvSpPr txBox="1"/>
          <p:nvPr/>
        </p:nvSpPr>
        <p:spPr>
          <a:xfrm>
            <a:off x="7810698" y="3724846"/>
            <a:ext cx="3556925" cy="584775"/>
          </a:xfrm>
          <a:prstGeom prst="rect">
            <a:avLst/>
          </a:prstGeom>
          <a:noFill/>
        </p:spPr>
        <p:txBody>
          <a:bodyPr wrap="square" rtlCol="0">
            <a:spAutoFit/>
          </a:bodyPr>
          <a:lstStyle/>
          <a:p>
            <a:r>
              <a:rPr lang="en-US" sz="1600" b="1">
                <a:latin typeface="Helvetica Neue" panose="02000503000000020004" pitchFamily="2" charset="0"/>
                <a:ea typeface="Helvetica Neue" panose="02000503000000020004" pitchFamily="2" charset="0"/>
                <a:cs typeface="Helvetica Neue" panose="02000503000000020004" pitchFamily="2" charset="0"/>
              </a:rPr>
              <a:t>How?</a:t>
            </a:r>
          </a:p>
          <a:p>
            <a:r>
              <a:rPr lang="en-US" sz="1600">
                <a:latin typeface="Helvetica Neue" panose="02000503000000020004" pitchFamily="2" charset="0"/>
                <a:ea typeface="Helvetica Neue" panose="02000503000000020004" pitchFamily="2" charset="0"/>
                <a:cs typeface="Helvetica Neue" panose="02000503000000020004" pitchFamily="2" charset="0"/>
              </a:rPr>
              <a:t>Treat it like an annuity</a:t>
            </a:r>
          </a:p>
        </p:txBody>
      </p:sp>
      <p:sp>
        <p:nvSpPr>
          <p:cNvPr id="6" name="TextBox 5">
            <a:extLst>
              <a:ext uri="{FF2B5EF4-FFF2-40B4-BE49-F238E27FC236}">
                <a16:creationId xmlns:a16="http://schemas.microsoft.com/office/drawing/2014/main" id="{DDD8009F-B7CC-DE42-8079-311D1AEDF876}"/>
              </a:ext>
            </a:extLst>
          </p:cNvPr>
          <p:cNvSpPr txBox="1"/>
          <p:nvPr/>
        </p:nvSpPr>
        <p:spPr>
          <a:xfrm>
            <a:off x="7992408" y="4309621"/>
            <a:ext cx="3193503" cy="314766"/>
          </a:xfrm>
          <a:prstGeom prst="rect">
            <a:avLst/>
          </a:prstGeom>
          <a:noFill/>
        </p:spPr>
        <p:txBody>
          <a:bodyPr wrap="none" rtlCol="0">
            <a:spAutoFit/>
          </a:bodyPr>
          <a:lstStyle/>
          <a:p>
            <a:pPr>
              <a:lnSpc>
                <a:spcPct val="107000"/>
              </a:lnSpc>
              <a:spcAft>
                <a:spcPts val="1875"/>
              </a:spcAft>
            </a:pPr>
            <a:r>
              <a:rPr lang="en-US" sz="1400">
                <a:latin typeface="Helvetica" pitchFamily="2" charset="0"/>
              </a:rPr>
              <a:t>FV = PV(1 + </a:t>
            </a:r>
            <a:r>
              <a:rPr lang="en-US" sz="1400" err="1">
                <a:latin typeface="Helvetica" pitchFamily="2" charset="0"/>
              </a:rPr>
              <a:t>i</a:t>
            </a:r>
            <a:r>
              <a:rPr lang="en-US" sz="1400">
                <a:latin typeface="Helvetica" pitchFamily="2" charset="0"/>
              </a:rPr>
              <a:t>)</a:t>
            </a:r>
            <a:r>
              <a:rPr lang="en-US" sz="1400" baseline="30000">
                <a:latin typeface="Helvetica" pitchFamily="2" charset="0"/>
              </a:rPr>
              <a:t>n</a:t>
            </a:r>
            <a:r>
              <a:rPr lang="en-US" sz="1400">
                <a:latin typeface="Helvetica" pitchFamily="2" charset="0"/>
              </a:rPr>
              <a:t> + [ PMT(1 + </a:t>
            </a:r>
            <a:r>
              <a:rPr lang="en-US" sz="1400" err="1">
                <a:latin typeface="Helvetica" pitchFamily="2" charset="0"/>
              </a:rPr>
              <a:t>i</a:t>
            </a:r>
            <a:r>
              <a:rPr lang="en-US" sz="1400">
                <a:latin typeface="Helvetica" pitchFamily="2" charset="0"/>
              </a:rPr>
              <a:t>)</a:t>
            </a:r>
            <a:r>
              <a:rPr lang="en-US" sz="1400" baseline="30000">
                <a:latin typeface="Helvetica" pitchFamily="2" charset="0"/>
              </a:rPr>
              <a:t>n</a:t>
            </a:r>
            <a:r>
              <a:rPr lang="en-US" sz="1400">
                <a:latin typeface="Helvetica" pitchFamily="2" charset="0"/>
              </a:rPr>
              <a:t> - 1 ] / </a:t>
            </a:r>
            <a:r>
              <a:rPr lang="en-US" sz="1400" err="1">
                <a:latin typeface="Helvetica" pitchFamily="2" charset="0"/>
              </a:rPr>
              <a:t>i</a:t>
            </a:r>
            <a:r>
              <a:rPr lang="en-US" sz="1400">
                <a:latin typeface="Helvetica" pitchFamily="2" charset="0"/>
              </a:rPr>
              <a:t> </a:t>
            </a:r>
          </a:p>
        </p:txBody>
      </p:sp>
    </p:spTree>
    <p:extLst>
      <p:ext uri="{BB962C8B-B14F-4D97-AF65-F5344CB8AC3E}">
        <p14:creationId xmlns:p14="http://schemas.microsoft.com/office/powerpoint/2010/main" val="205263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BB6F0-6A67-AA4B-8E88-1502B65F5F1A}"/>
              </a:ext>
            </a:extLst>
          </p:cNvPr>
          <p:cNvSpPr/>
          <p:nvPr/>
        </p:nvSpPr>
        <p:spPr>
          <a:xfrm>
            <a:off x="855112" y="642776"/>
            <a:ext cx="10858500" cy="600742"/>
          </a:xfrm>
          <a:prstGeom prst="rect">
            <a:avLst/>
          </a:prstGeom>
        </p:spPr>
        <p:txBody>
          <a:bodyPr wrap="square">
            <a:spAutoFit/>
          </a:bodyPr>
          <a:lstStyle/>
          <a:p>
            <a:pPr marL="0" marR="0">
              <a:lnSpc>
                <a:spcPct val="107000"/>
              </a:lnSpc>
              <a:spcBef>
                <a:spcPts val="0"/>
              </a:spcBef>
              <a:spcAft>
                <a:spcPts val="1875"/>
              </a:spcAft>
            </a:pPr>
            <a:r>
              <a:rPr lang="en-US" sz="3200">
                <a:solidFill>
                  <a:srgbClr val="0D0D0D"/>
                </a:solidFill>
                <a:latin typeface="Helvetica" pitchFamily="2" charset="0"/>
                <a:ea typeface="Times New Roman" panose="02020603050405020304" pitchFamily="18" charset="0"/>
                <a:cs typeface="Calibri" panose="020F0502020204030204" pitchFamily="34" charset="0"/>
              </a:rPr>
              <a:t>Do I need to make any adjustments?  </a:t>
            </a:r>
            <a:r>
              <a:rPr lang="en-US" sz="3200">
                <a:solidFill>
                  <a:srgbClr val="0D0D0D"/>
                </a:solidFill>
                <a:latin typeface="Helvetica" pitchFamily="2" charset="0"/>
                <a:ea typeface="Calibri" panose="020F0502020204030204" pitchFamily="34" charset="0"/>
                <a:cs typeface="Calibri" panose="020F0502020204030204" pitchFamily="34" charset="0"/>
              </a:rPr>
              <a:t>Yes!</a:t>
            </a:r>
            <a:endParaRPr lang="en-US" sz="3200">
              <a:latin typeface="Helvetica" pitchFamily="2"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B4E2485-9479-B647-9486-0B8D6744C2BD}"/>
              </a:ext>
            </a:extLst>
          </p:cNvPr>
          <p:cNvSpPr txBox="1"/>
          <p:nvPr/>
        </p:nvSpPr>
        <p:spPr>
          <a:xfrm>
            <a:off x="747132" y="1661218"/>
            <a:ext cx="8300670" cy="4801314"/>
          </a:xfrm>
          <a:prstGeom prst="rect">
            <a:avLst/>
          </a:prstGeom>
          <a:noFill/>
        </p:spPr>
        <p:txBody>
          <a:bodyPr wrap="none" rtlCol="0">
            <a:spAutoFit/>
          </a:bodyPr>
          <a:lstStyle/>
          <a:p>
            <a:pPr>
              <a:spcAft>
                <a:spcPts val="600"/>
              </a:spcAft>
            </a:pPr>
            <a:r>
              <a:rPr lang="en-US">
                <a:solidFill>
                  <a:srgbClr val="0D0D0D"/>
                </a:solidFill>
                <a:latin typeface="Helvetica" pitchFamily="2" charset="0"/>
                <a:ea typeface="Calibri" panose="020F0502020204030204" pitchFamily="34" charset="0"/>
                <a:cs typeface="Calibri" panose="020F0502020204030204" pitchFamily="34" charset="0"/>
              </a:rPr>
              <a:t>1. What about inflation?</a:t>
            </a:r>
            <a:endParaRPr lang="en-US" sz="1600">
              <a:solidFill>
                <a:srgbClr val="0D0D0D"/>
              </a:solidFill>
              <a:latin typeface="Helvetica" pitchFamily="2" charset="0"/>
              <a:ea typeface="Calibri" panose="020F0502020204030204" pitchFamily="34" charset="0"/>
              <a:cs typeface="Calibri" panose="020F0502020204030204" pitchFamily="34" charset="0"/>
            </a:endParaRPr>
          </a:p>
          <a:p>
            <a:pPr marL="800100" lvl="1" indent="-342900">
              <a:spcAft>
                <a:spcPts val="600"/>
              </a:spcAft>
              <a:buFont typeface="Arial" panose="020B0604020202020204" pitchFamily="34" charset="0"/>
              <a:buChar char="•"/>
            </a:pPr>
            <a:r>
              <a:rPr lang="en-US" sz="1600">
                <a:solidFill>
                  <a:srgbClr val="0D0D0D"/>
                </a:solidFill>
                <a:latin typeface="Helvetica" pitchFamily="2" charset="0"/>
                <a:cs typeface="Calibri" panose="020F0502020204030204" pitchFamily="34" charset="0"/>
              </a:rPr>
              <a:t>Your target is actually higher than $44,000</a:t>
            </a:r>
          </a:p>
          <a:p>
            <a:pPr marL="1257300" lvl="2" indent="-342900">
              <a:spcAft>
                <a:spcPts val="600"/>
              </a:spcAft>
              <a:buFont typeface="Arial" panose="020B0604020202020204" pitchFamily="34" charset="0"/>
              <a:buChar char="•"/>
            </a:pPr>
            <a:r>
              <a:rPr lang="en-US" sz="1600">
                <a:solidFill>
                  <a:srgbClr val="0D0D0D"/>
                </a:solidFill>
                <a:latin typeface="Helvetica" pitchFamily="2" charset="0"/>
                <a:ea typeface="Calibri" panose="020F0502020204030204" pitchFamily="34" charset="0"/>
                <a:cs typeface="Calibri" panose="020F0502020204030204" pitchFamily="34" charset="0"/>
              </a:rPr>
              <a:t>$44,000 in 29 years = $78,137 with 2% inflation</a:t>
            </a:r>
          </a:p>
          <a:p>
            <a:pPr marL="1257300" lvl="2" indent="-342900">
              <a:spcAft>
                <a:spcPts val="600"/>
              </a:spcAft>
              <a:buFont typeface="Arial" panose="020B0604020202020204" pitchFamily="34" charset="0"/>
              <a:buChar char="•"/>
            </a:pPr>
            <a:r>
              <a:rPr lang="en-US" sz="1600">
                <a:solidFill>
                  <a:srgbClr val="0D0D0D"/>
                </a:solidFill>
                <a:latin typeface="Helvetica" pitchFamily="2" charset="0"/>
                <a:cs typeface="Calibri" panose="020F0502020204030204" pitchFamily="34" charset="0"/>
              </a:rPr>
              <a:t>Apply 4% withdraw = $1,953,425 (78,137/.04 = $1,953,425 not $1,100,000)</a:t>
            </a:r>
          </a:p>
          <a:p>
            <a:pPr marL="800100" lvl="1" indent="-342900">
              <a:spcAft>
                <a:spcPts val="600"/>
              </a:spcAft>
              <a:buFont typeface="Arial" panose="020B0604020202020204" pitchFamily="34" charset="0"/>
              <a:buChar char="•"/>
            </a:pPr>
            <a:r>
              <a:rPr lang="en-US" sz="1600" b="1">
                <a:solidFill>
                  <a:srgbClr val="0D0D0D"/>
                </a:solidFill>
                <a:latin typeface="Helvetica" pitchFamily="2" charset="0"/>
                <a:cs typeface="Calibri" panose="020F0502020204030204" pitchFamily="34" charset="0"/>
              </a:rPr>
              <a:t>You actually need 6.55% annual return pre-retirement</a:t>
            </a:r>
          </a:p>
          <a:p>
            <a:pPr marL="1200150" lvl="2"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Payments (annual saving) = $5,500</a:t>
            </a:r>
          </a:p>
          <a:p>
            <a:pPr marL="1200150" lvl="2"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Time to retirement (N) = 29</a:t>
            </a:r>
          </a:p>
          <a:p>
            <a:pPr marL="1200150" lvl="2"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Present Value = $240,000</a:t>
            </a:r>
          </a:p>
          <a:p>
            <a:pPr marL="1200150" lvl="2"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Future Value = $1,953,425</a:t>
            </a:r>
            <a:br>
              <a:rPr lang="en-US" sz="1600">
                <a:solidFill>
                  <a:srgbClr val="0D0D0D"/>
                </a:solidFill>
                <a:latin typeface="Helvetica" pitchFamily="2" charset="0"/>
                <a:ea typeface="Times New Roman" panose="02020603050405020304" pitchFamily="18" charset="0"/>
                <a:cs typeface="Calibri" panose="020F0502020204030204" pitchFamily="34" charset="0"/>
              </a:rPr>
            </a:br>
            <a:endParaRPr lang="en-US" sz="1600" b="1">
              <a:solidFill>
                <a:srgbClr val="0D0D0D"/>
              </a:solidFill>
              <a:latin typeface="Helvetica" pitchFamily="2" charset="0"/>
              <a:cs typeface="Calibri" panose="020F0502020204030204" pitchFamily="34" charset="0"/>
            </a:endParaRPr>
          </a:p>
          <a:p>
            <a:pPr>
              <a:spcAft>
                <a:spcPts val="600"/>
              </a:spcAft>
            </a:pPr>
            <a:r>
              <a:rPr lang="en-US">
                <a:solidFill>
                  <a:srgbClr val="0D0D0D"/>
                </a:solidFill>
                <a:latin typeface="Helvetica" pitchFamily="2" charset="0"/>
                <a:ea typeface="Calibri" panose="020F0502020204030204" pitchFamily="34" charset="0"/>
                <a:cs typeface="Calibri" panose="020F0502020204030204" pitchFamily="34" charset="0"/>
              </a:rPr>
              <a:t>2. Will I earn a return after I retire? </a:t>
            </a:r>
            <a:r>
              <a:rPr lang="en-US" u="sng">
                <a:solidFill>
                  <a:srgbClr val="0D0D0D"/>
                </a:solidFill>
                <a:latin typeface="Helvetica" pitchFamily="2" charset="0"/>
                <a:ea typeface="Calibri" panose="020F0502020204030204" pitchFamily="34" charset="0"/>
                <a:cs typeface="Calibri" panose="020F0502020204030204" pitchFamily="34" charset="0"/>
              </a:rPr>
              <a:t>Yes</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Value (PV) when I retire = $1,953,425</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Withdrawls = $78,137</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Time to death = 25 (retire when 67, live to 92)</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Annual return post retirement = 3%</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No payments</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Ending Value at 92 = $1,241,220</a:t>
            </a:r>
          </a:p>
        </p:txBody>
      </p:sp>
      <p:cxnSp>
        <p:nvCxnSpPr>
          <p:cNvPr id="4" name="Straight Connector 3">
            <a:extLst>
              <a:ext uri="{FF2B5EF4-FFF2-40B4-BE49-F238E27FC236}">
                <a16:creationId xmlns:a16="http://schemas.microsoft.com/office/drawing/2014/main" id="{1B03F4D9-79BF-1E41-B7F8-DDEF09F15C41}"/>
              </a:ext>
            </a:extLst>
          </p:cNvPr>
          <p:cNvCxnSpPr/>
          <p:nvPr/>
        </p:nvCxnSpPr>
        <p:spPr>
          <a:xfrm>
            <a:off x="747132" y="1395108"/>
            <a:ext cx="10426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F144A3A0-4B18-9843-B121-8EF7BDC318BE}"/>
              </a:ext>
            </a:extLst>
          </p:cNvPr>
          <p:cNvSpPr/>
          <p:nvPr/>
        </p:nvSpPr>
        <p:spPr>
          <a:xfrm>
            <a:off x="7401697" y="4139514"/>
            <a:ext cx="3583460" cy="1099751"/>
          </a:xfrm>
          <a:prstGeom prst="wedgeRoundRectCallout">
            <a:avLst>
              <a:gd name="adj1" fmla="val -95661"/>
              <a:gd name="adj2" fmla="val 175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a:solidFill>
                  <a:schemeClr val="bg1"/>
                </a:solidFill>
                <a:latin typeface="Helvetica" pitchFamily="2" charset="0"/>
                <a:ea typeface="Calibri" panose="020F0502020204030204" pitchFamily="34" charset="0"/>
                <a:cs typeface="Calibri" panose="020F0502020204030204" pitchFamily="34" charset="0"/>
              </a:rPr>
              <a:t>But there will be inflation erosion over the 25 years!</a:t>
            </a:r>
          </a:p>
          <a:p>
            <a:pPr marL="742950" lvl="1" indent="-285750">
              <a:buFont typeface="Arial" panose="020B0604020202020204" pitchFamily="34" charset="0"/>
              <a:buChar char="•"/>
            </a:pPr>
            <a:r>
              <a:rPr lang="en-US" sz="1600">
                <a:solidFill>
                  <a:schemeClr val="bg1"/>
                </a:solidFill>
                <a:latin typeface="Helvetica" pitchFamily="2" charset="0"/>
                <a:ea typeface="Calibri" panose="020F0502020204030204" pitchFamily="34" charset="0"/>
                <a:cs typeface="Calibri" panose="020F0502020204030204" pitchFamily="34" charset="0"/>
              </a:rPr>
              <a:t>$78,137 in 25 years at 2% inflation = $128,192</a:t>
            </a:r>
          </a:p>
        </p:txBody>
      </p:sp>
    </p:spTree>
    <p:extLst>
      <p:ext uri="{BB962C8B-B14F-4D97-AF65-F5344CB8AC3E}">
        <p14:creationId xmlns:p14="http://schemas.microsoft.com/office/powerpoint/2010/main" val="355813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 calcmode="lin" valueType="num">
                                      <p:cBhvr additive="base">
                                        <p:cTn id="2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 calcmode="lin" valueType="num">
                                      <p:cBhvr additive="base">
                                        <p:cTn id="3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 calcmode="lin" valueType="num">
                                      <p:cBhvr additive="base">
                                        <p:cTn id="3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 calcmode="lin" valueType="num">
                                      <p:cBhvr additive="base">
                                        <p:cTn id="4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
                                            <p:txEl>
                                              <p:pRg st="11" end="11"/>
                                            </p:txEl>
                                          </p:spTgt>
                                        </p:tgtEl>
                                        <p:attrNameLst>
                                          <p:attrName>style.visibility</p:attrName>
                                        </p:attrNameLst>
                                      </p:cBhvr>
                                      <p:to>
                                        <p:strVal val="visible"/>
                                      </p:to>
                                    </p:set>
                                    <p:anim calcmode="lin" valueType="num">
                                      <p:cBhvr additive="base">
                                        <p:cTn id="5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 calcmode="lin" valueType="num">
                                      <p:cBhvr additive="base">
                                        <p:cTn id="5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 calcmode="lin" valueType="num">
                                      <p:cBhvr additive="base">
                                        <p:cTn id="6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8">
                                            <p:txEl>
                                              <p:pRg st="14" end="14"/>
                                            </p:txEl>
                                          </p:spTgt>
                                        </p:tgtEl>
                                        <p:attrNameLst>
                                          <p:attrName>style.visibility</p:attrName>
                                        </p:attrNameLst>
                                      </p:cBhvr>
                                      <p:to>
                                        <p:strVal val="visible"/>
                                      </p:to>
                                    </p:set>
                                    <p:anim calcmode="lin" valueType="num">
                                      <p:cBhvr additive="base">
                                        <p:cTn id="6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8">
                                            <p:txEl>
                                              <p:pRg st="15" end="15"/>
                                            </p:txEl>
                                          </p:spTgt>
                                        </p:tgtEl>
                                        <p:attrNameLst>
                                          <p:attrName>style.visibility</p:attrName>
                                        </p:attrNameLst>
                                      </p:cBhvr>
                                      <p:to>
                                        <p:strVal val="visible"/>
                                      </p:to>
                                    </p:set>
                                    <p:anim calcmode="lin" valueType="num">
                                      <p:cBhvr additive="base">
                                        <p:cTn id="69"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ppt_x"/>
                                          </p:val>
                                        </p:tav>
                                        <p:tav tm="100000">
                                          <p:val>
                                            <p:strVal val="#ppt_x"/>
                                          </p:val>
                                        </p:tav>
                                      </p:tavLst>
                                    </p:anim>
                                    <p:anim calcmode="lin" valueType="num">
                                      <p:cBhvr additive="base">
                                        <p:cTn id="7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9120C-F18D-0843-802B-6B5A50577529}"/>
              </a:ext>
            </a:extLst>
          </p:cNvPr>
          <p:cNvSpPr/>
          <p:nvPr/>
        </p:nvSpPr>
        <p:spPr>
          <a:xfrm>
            <a:off x="1013460" y="1582007"/>
            <a:ext cx="10107930" cy="3599575"/>
          </a:xfrm>
          <a:prstGeom prst="rect">
            <a:avLst/>
          </a:prstGeom>
        </p:spPr>
        <p:txBody>
          <a:bodyPr wrap="square">
            <a:spAutoFit/>
          </a:bodyPr>
          <a:lstStyle/>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Example:</a:t>
            </a:r>
          </a:p>
          <a:p>
            <a:pPr marR="0" lvl="0">
              <a:lnSpc>
                <a:spcPct val="115000"/>
              </a:lnSpc>
            </a:pPr>
            <a:endParaRPr lang="en-US" sz="16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Grocery bill = $100 per week at start of 2017</a:t>
            </a:r>
          </a:p>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Inflation = 2% per year over next 10 years</a:t>
            </a:r>
          </a:p>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start of 2027, same groceries would then cost = $122</a:t>
            </a:r>
          </a:p>
          <a:p>
            <a:pPr marR="0" lvl="0">
              <a:lnSpc>
                <a:spcPct val="115000"/>
              </a:lnSpc>
            </a:pPr>
            <a:endPar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R="0" lvl="0">
              <a:lnSpc>
                <a:spcPct val="115000"/>
              </a:lnSpc>
            </a:pPr>
            <a:r>
              <a:rPr lang="en-US" sz="2400">
                <a:latin typeface="Helvetica Neue" panose="02000503000000020004" pitchFamily="2" charset="0"/>
                <a:ea typeface="Helvetica Neue" panose="02000503000000020004" pitchFamily="2" charset="0"/>
                <a:cs typeface="Helvetica Neue" panose="02000503000000020004" pitchFamily="2" charset="0"/>
              </a:rPr>
              <a:t>Stable prices are a good thing</a:t>
            </a:r>
          </a:p>
          <a:p>
            <a:pPr lvl="1">
              <a:lnSpc>
                <a:spcPct val="115000"/>
              </a:lnSpc>
            </a:pPr>
            <a:r>
              <a:rPr lang="en-US" sz="2000">
                <a:latin typeface="Helvetica Neue" panose="02000503000000020004" pitchFamily="2" charset="0"/>
                <a:ea typeface="Helvetica Neue" panose="02000503000000020004" pitchFamily="2" charset="0"/>
                <a:cs typeface="Helvetica Neue" panose="02000503000000020004" pitchFamily="2" charset="0"/>
              </a:rPr>
              <a:t>You don’t need to constantly assess new prices, worry about loss of purchasing power, or strive for increase in income merely to keep up with higher prices</a:t>
            </a:r>
          </a:p>
        </p:txBody>
      </p:sp>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Inflation</a:t>
            </a:r>
          </a:p>
        </p:txBody>
      </p:sp>
    </p:spTree>
    <p:extLst>
      <p:ext uri="{BB962C8B-B14F-4D97-AF65-F5344CB8AC3E}">
        <p14:creationId xmlns:p14="http://schemas.microsoft.com/office/powerpoint/2010/main" val="25260464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7C548CE-FA94-804C-891A-09C1CB3E1F90}"/>
              </a:ext>
            </a:extLst>
          </p:cNvPr>
          <p:cNvGraphicFramePr>
            <a:graphicFrameLocks noGrp="1"/>
          </p:cNvGraphicFramePr>
          <p:nvPr>
            <p:extLst>
              <p:ext uri="{D42A27DB-BD31-4B8C-83A1-F6EECF244321}">
                <p14:modId xmlns:p14="http://schemas.microsoft.com/office/powerpoint/2010/main" val="3954336484"/>
              </p:ext>
            </p:extLst>
          </p:nvPr>
        </p:nvGraphicFramePr>
        <p:xfrm>
          <a:off x="939115" y="1575397"/>
          <a:ext cx="9835975" cy="4351326"/>
        </p:xfrm>
        <a:graphic>
          <a:graphicData uri="http://schemas.openxmlformats.org/drawingml/2006/table">
            <a:tbl>
              <a:tblPr>
                <a:tableStyleId>{5C22544A-7EE6-4342-B048-85BDC9FD1C3A}</a:tableStyleId>
              </a:tblPr>
              <a:tblGrid>
                <a:gridCol w="534081">
                  <a:extLst>
                    <a:ext uri="{9D8B030D-6E8A-4147-A177-3AD203B41FA5}">
                      <a16:colId xmlns:a16="http://schemas.microsoft.com/office/drawing/2014/main" val="210683706"/>
                    </a:ext>
                  </a:extLst>
                </a:gridCol>
                <a:gridCol w="596389">
                  <a:extLst>
                    <a:ext uri="{9D8B030D-6E8A-4147-A177-3AD203B41FA5}">
                      <a16:colId xmlns:a16="http://schemas.microsoft.com/office/drawing/2014/main" val="2165942651"/>
                    </a:ext>
                  </a:extLst>
                </a:gridCol>
                <a:gridCol w="747713">
                  <a:extLst>
                    <a:ext uri="{9D8B030D-6E8A-4147-A177-3AD203B41FA5}">
                      <a16:colId xmlns:a16="http://schemas.microsoft.com/office/drawing/2014/main" val="1344332539"/>
                    </a:ext>
                  </a:extLst>
                </a:gridCol>
                <a:gridCol w="774416">
                  <a:extLst>
                    <a:ext uri="{9D8B030D-6E8A-4147-A177-3AD203B41FA5}">
                      <a16:colId xmlns:a16="http://schemas.microsoft.com/office/drawing/2014/main" val="3432906075"/>
                    </a:ext>
                  </a:extLst>
                </a:gridCol>
                <a:gridCol w="774416">
                  <a:extLst>
                    <a:ext uri="{9D8B030D-6E8A-4147-A177-3AD203B41FA5}">
                      <a16:colId xmlns:a16="http://schemas.microsoft.com/office/drawing/2014/main" val="647253357"/>
                    </a:ext>
                  </a:extLst>
                </a:gridCol>
                <a:gridCol w="640896">
                  <a:extLst>
                    <a:ext uri="{9D8B030D-6E8A-4147-A177-3AD203B41FA5}">
                      <a16:colId xmlns:a16="http://schemas.microsoft.com/office/drawing/2014/main" val="3391200480"/>
                    </a:ext>
                  </a:extLst>
                </a:gridCol>
                <a:gridCol w="783318">
                  <a:extLst>
                    <a:ext uri="{9D8B030D-6E8A-4147-A177-3AD203B41FA5}">
                      <a16:colId xmlns:a16="http://schemas.microsoft.com/office/drawing/2014/main" val="2680759078"/>
                    </a:ext>
                  </a:extLst>
                </a:gridCol>
                <a:gridCol w="169125">
                  <a:extLst>
                    <a:ext uri="{9D8B030D-6E8A-4147-A177-3AD203B41FA5}">
                      <a16:colId xmlns:a16="http://schemas.microsoft.com/office/drawing/2014/main" val="359794645"/>
                    </a:ext>
                  </a:extLst>
                </a:gridCol>
                <a:gridCol w="774416">
                  <a:extLst>
                    <a:ext uri="{9D8B030D-6E8A-4147-A177-3AD203B41FA5}">
                      <a16:colId xmlns:a16="http://schemas.microsoft.com/office/drawing/2014/main" val="1477278038"/>
                    </a:ext>
                  </a:extLst>
                </a:gridCol>
                <a:gridCol w="774416">
                  <a:extLst>
                    <a:ext uri="{9D8B030D-6E8A-4147-A177-3AD203B41FA5}">
                      <a16:colId xmlns:a16="http://schemas.microsoft.com/office/drawing/2014/main" val="679574029"/>
                    </a:ext>
                  </a:extLst>
                </a:gridCol>
                <a:gridCol w="774416">
                  <a:extLst>
                    <a:ext uri="{9D8B030D-6E8A-4147-A177-3AD203B41FA5}">
                      <a16:colId xmlns:a16="http://schemas.microsoft.com/office/drawing/2014/main" val="2575698495"/>
                    </a:ext>
                  </a:extLst>
                </a:gridCol>
                <a:gridCol w="169125">
                  <a:extLst>
                    <a:ext uri="{9D8B030D-6E8A-4147-A177-3AD203B41FA5}">
                      <a16:colId xmlns:a16="http://schemas.microsoft.com/office/drawing/2014/main" val="2239065999"/>
                    </a:ext>
                  </a:extLst>
                </a:gridCol>
                <a:gridCol w="774416">
                  <a:extLst>
                    <a:ext uri="{9D8B030D-6E8A-4147-A177-3AD203B41FA5}">
                      <a16:colId xmlns:a16="http://schemas.microsoft.com/office/drawing/2014/main" val="3479125476"/>
                    </a:ext>
                  </a:extLst>
                </a:gridCol>
                <a:gridCol w="774416">
                  <a:extLst>
                    <a:ext uri="{9D8B030D-6E8A-4147-A177-3AD203B41FA5}">
                      <a16:colId xmlns:a16="http://schemas.microsoft.com/office/drawing/2014/main" val="3326450154"/>
                    </a:ext>
                  </a:extLst>
                </a:gridCol>
                <a:gridCol w="774416">
                  <a:extLst>
                    <a:ext uri="{9D8B030D-6E8A-4147-A177-3AD203B41FA5}">
                      <a16:colId xmlns:a16="http://schemas.microsoft.com/office/drawing/2014/main" val="1109714363"/>
                    </a:ext>
                  </a:extLst>
                </a:gridCol>
              </a:tblGrid>
              <a:tr h="158230">
                <a:tc rowSpan="2">
                  <a:txBody>
                    <a:bodyPr/>
                    <a:lstStyle/>
                    <a:p>
                      <a:pPr algn="ctr" fontAlgn="b"/>
                      <a:r>
                        <a:rPr lang="en-US" sz="800" u="none" strike="noStrike">
                          <a:effectLst/>
                        </a:rPr>
                        <a:t>Your Age</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Year of Retirement</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Begin Assets</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Withdrawl Rate</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Withdrawl $</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Annual Return</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End Assets</a:t>
                      </a:r>
                      <a:endParaRPr lang="en-US" sz="8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Begin Assets</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Withdrawl Flat</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End Assets</a:t>
                      </a:r>
                      <a:endParaRPr lang="en-US" sz="8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Begin Assets</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Withdrawl Inflation </a:t>
                      </a:r>
                      <a:r>
                        <a:rPr lang="en-US" sz="800" u="none" strike="noStrike" err="1">
                          <a:effectLst/>
                        </a:rPr>
                        <a:t>Adj</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End Assets</a:t>
                      </a:r>
                      <a:endParaRPr lang="en-US" sz="8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811182204"/>
                  </a:ext>
                </a:extLst>
              </a:tr>
              <a:tr h="23734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417" marR="7417" marT="7417" marB="0" anchor="b"/>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417" marR="7417" marT="7417" marB="0" anchor="b"/>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6703860"/>
                  </a:ext>
                </a:extLst>
              </a:tr>
              <a:tr h="158230">
                <a:tc>
                  <a:txBody>
                    <a:bodyPr/>
                    <a:lstStyle/>
                    <a:p>
                      <a:pPr algn="ctr" fontAlgn="b"/>
                      <a:r>
                        <a:rPr lang="en-US" sz="900" u="none" strike="noStrike">
                          <a:effectLst/>
                        </a:rPr>
                        <a:t>67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1,953,425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1,953,425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1,953,425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925555326"/>
                  </a:ext>
                </a:extLst>
              </a:tr>
              <a:tr h="158230">
                <a:tc>
                  <a:txBody>
                    <a:bodyPr/>
                    <a:lstStyle/>
                    <a:p>
                      <a:pPr algn="ctr" fontAlgn="b"/>
                      <a:r>
                        <a:rPr lang="en-US" sz="900" u="none" strike="noStrike">
                          <a:effectLst/>
                        </a:rPr>
                        <a:t>68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77,262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1,909,913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1,909,012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79,700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1,907,402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871104636"/>
                  </a:ext>
                </a:extLst>
              </a:tr>
              <a:tr h="158230">
                <a:tc>
                  <a:txBody>
                    <a:bodyPr/>
                    <a:lstStyle/>
                    <a:p>
                      <a:pPr algn="ctr" fontAlgn="b"/>
                      <a:r>
                        <a:rPr lang="en-US" sz="900" u="none" strike="noStrike">
                          <a:effectLst/>
                        </a:rPr>
                        <a:t>69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1,909,913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76,397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1,888,522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1,909,012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1,885,801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1,907,402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81,294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1,880,892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1921667919"/>
                  </a:ext>
                </a:extLst>
              </a:tr>
              <a:tr h="158230">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1,888,522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75,541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1,867,371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1,885,801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1,861,894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1,880,892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82,920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1,851,911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415826278"/>
                  </a:ext>
                </a:extLst>
              </a:tr>
              <a:tr h="158230">
                <a:tc>
                  <a:txBody>
                    <a:bodyPr/>
                    <a:lstStyle/>
                    <a:p>
                      <a:pPr algn="ctr" fontAlgn="b"/>
                      <a:r>
                        <a:rPr lang="en-US" sz="900" u="none" strike="noStrike">
                          <a:effectLst/>
                        </a:rPr>
                        <a:t>71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1,867,371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74,695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1,846,456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1,861,894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1,837,270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1,851,911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84,578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1,820,353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629145778"/>
                  </a:ext>
                </a:extLst>
              </a:tr>
              <a:tr h="158230">
                <a:tc>
                  <a:txBody>
                    <a:bodyPr/>
                    <a:lstStyle/>
                    <a:p>
                      <a:pPr algn="ctr" fontAlgn="b"/>
                      <a:r>
                        <a:rPr lang="en-US" sz="900" u="none" strike="noStrike">
                          <a:effectLst/>
                        </a:rPr>
                        <a:t>72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1,846,456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73,858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1,825,776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1,837,270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1,811,907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1,820,353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86,270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1,786,106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537877694"/>
                  </a:ext>
                </a:extLst>
              </a:tr>
              <a:tr h="158230">
                <a:tc>
                  <a:txBody>
                    <a:bodyPr/>
                    <a:lstStyle/>
                    <a:p>
                      <a:pPr algn="ctr" fontAlgn="b"/>
                      <a:r>
                        <a:rPr lang="en-US" sz="900" u="none" strike="noStrike">
                          <a:effectLst/>
                        </a:rPr>
                        <a:t>73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1,825,776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73,031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1,805,327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1,811,907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1,785,783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1,786,106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87,995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1,749,055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1000049233"/>
                  </a:ext>
                </a:extLst>
              </a:tr>
              <a:tr h="158230">
                <a:tc>
                  <a:txBody>
                    <a:bodyPr/>
                    <a:lstStyle/>
                    <a:p>
                      <a:pPr algn="ctr" fontAlgn="b"/>
                      <a:r>
                        <a:rPr lang="en-US" sz="900" u="none" strike="noStrike">
                          <a:effectLst/>
                        </a:rPr>
                        <a:t>74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1,805,327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72,213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1,785,108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1,785,783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1,758,875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1,749,055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89,755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1,709,079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049682025"/>
                  </a:ext>
                </a:extLst>
              </a:tr>
              <a:tr h="158230">
                <a:tc>
                  <a:txBody>
                    <a:bodyPr/>
                    <a:lstStyle/>
                    <a:p>
                      <a:pPr algn="ctr" fontAlgn="b"/>
                      <a:r>
                        <a:rPr lang="en-US" sz="900" u="none" strike="noStrike">
                          <a:effectLst/>
                        </a:rPr>
                        <a:t>75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1,785,108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71,404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1,765,114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1,758,875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1,731,160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1,709,079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91,550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1,666,055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717080759"/>
                  </a:ext>
                </a:extLst>
              </a:tr>
              <a:tr h="158230">
                <a:tc>
                  <a:txBody>
                    <a:bodyPr/>
                    <a:lstStyle/>
                    <a:p>
                      <a:pPr algn="ctr" fontAlgn="b"/>
                      <a:r>
                        <a:rPr lang="en-US" sz="900" u="none" strike="noStrike">
                          <a:effectLst/>
                        </a:rPr>
                        <a:t>76</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1,765,114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70,605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1,745,345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1,731,160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1,702,614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1,666,055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93,381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1,619,854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4026331176"/>
                  </a:ext>
                </a:extLst>
              </a:tr>
              <a:tr h="158230">
                <a:tc>
                  <a:txBody>
                    <a:bodyPr/>
                    <a:lstStyle/>
                    <a:p>
                      <a:pPr algn="ctr" fontAlgn="b"/>
                      <a:r>
                        <a:rPr lang="en-US" sz="900" u="none" strike="noStrike">
                          <a:effectLst/>
                        </a:rPr>
                        <a:t>77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1,745,345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69,814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1,725,797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1,702,614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1,673,211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1,619,854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95,249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1,570,344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75113045"/>
                  </a:ext>
                </a:extLst>
              </a:tr>
              <a:tr h="158230">
                <a:tc>
                  <a:txBody>
                    <a:bodyPr/>
                    <a:lstStyle/>
                    <a:p>
                      <a:pPr algn="ctr" fontAlgn="b"/>
                      <a:r>
                        <a:rPr lang="en-US" sz="900" u="none" strike="noStrike">
                          <a:effectLst/>
                        </a:rPr>
                        <a:t>78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1,725,797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69,032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1,706,468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1,673,211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1,642,927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1,570,344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97,154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1,517,386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4189127796"/>
                  </a:ext>
                </a:extLst>
              </a:tr>
              <a:tr h="158230">
                <a:tc>
                  <a:txBody>
                    <a:bodyPr/>
                    <a:lstStyle/>
                    <a:p>
                      <a:pPr algn="ctr" fontAlgn="b"/>
                      <a:r>
                        <a:rPr lang="en-US" sz="900" u="none" strike="noStrike">
                          <a:effectLst/>
                        </a:rPr>
                        <a:t>79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1,706,468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68,259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1,687,356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1,642,927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1,611,733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1,517,386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99,097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1,460,838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07190749"/>
                  </a:ext>
                </a:extLst>
              </a:tr>
              <a:tr h="158230">
                <a:tc>
                  <a:txBody>
                    <a:bodyPr/>
                    <a:lstStyle/>
                    <a:p>
                      <a:pPr algn="ct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1,687,356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67,494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1,668,458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1,611,733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1,579,604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1,460,838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101,079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1,400,552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346656826"/>
                  </a:ext>
                </a:extLst>
              </a:tr>
              <a:tr h="158230">
                <a:tc>
                  <a:txBody>
                    <a:bodyPr/>
                    <a:lstStyle/>
                    <a:p>
                      <a:pPr algn="ctr" fontAlgn="b"/>
                      <a:r>
                        <a:rPr lang="en-US" sz="900" u="none" strike="noStrike">
                          <a:effectLst/>
                        </a:rPr>
                        <a:t>81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1,668,458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66,738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1,649,771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1,579,604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1,546,511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1,400,552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103,100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1,336,376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610999273"/>
                  </a:ext>
                </a:extLst>
              </a:tr>
              <a:tr h="158230">
                <a:tc>
                  <a:txBody>
                    <a:bodyPr/>
                    <a:lstStyle/>
                    <a:p>
                      <a:pPr algn="ctr" fontAlgn="b"/>
                      <a:r>
                        <a:rPr lang="en-US" sz="900" u="none" strike="noStrike">
                          <a:effectLst/>
                        </a:rPr>
                        <a:t>82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1,649,771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65,991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1,631,293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1,546,511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1,512,425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1,336,376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105,162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1,268,150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1842092129"/>
                  </a:ext>
                </a:extLst>
              </a:tr>
              <a:tr h="158230">
                <a:tc>
                  <a:txBody>
                    <a:bodyPr/>
                    <a:lstStyle/>
                    <a:p>
                      <a:pPr algn="ctr" fontAlgn="b"/>
                      <a:r>
                        <a:rPr lang="en-US" sz="900" u="none" strike="noStrike">
                          <a:effectLst/>
                        </a:rPr>
                        <a:t>83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1,631,293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65,252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1,613,023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1,512,425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1,477,317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1,268,150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107,265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1,195,711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543512159"/>
                  </a:ext>
                </a:extLst>
              </a:tr>
              <a:tr h="158230">
                <a:tc>
                  <a:txBody>
                    <a:bodyPr/>
                    <a:lstStyle/>
                    <a:p>
                      <a:pPr algn="ctr" fontAlgn="b"/>
                      <a:r>
                        <a:rPr lang="en-US" sz="900" u="none" strike="noStrike">
                          <a:effectLst/>
                        </a:rPr>
                        <a:t>84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1,613,023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64,521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1,594,957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1,477,317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1,441,156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1,195,711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109,411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1,118,889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04575633"/>
                  </a:ext>
                </a:extLst>
              </a:tr>
              <a:tr h="158230">
                <a:tc>
                  <a:txBody>
                    <a:bodyPr/>
                    <a:lstStyle/>
                    <a:p>
                      <a:pPr algn="ct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1,594,957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63,798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1,577,093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1,441,156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1,403,909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1,118,889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111,599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1,037,509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951024345"/>
                  </a:ext>
                </a:extLst>
              </a:tr>
              <a:tr h="158230">
                <a:tc>
                  <a:txBody>
                    <a:bodyPr/>
                    <a:lstStyle/>
                    <a:p>
                      <a:pPr algn="ctr" fontAlgn="b"/>
                      <a:r>
                        <a:rPr lang="en-US" sz="900" u="none" strike="noStrike">
                          <a:effectLst/>
                        </a:rPr>
                        <a:t>86</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1,577,093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63,084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1,559,430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1,403,909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1,365,545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1,037,509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113,831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951,389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136167616"/>
                  </a:ext>
                </a:extLst>
              </a:tr>
              <a:tr h="158230">
                <a:tc>
                  <a:txBody>
                    <a:bodyPr/>
                    <a:lstStyle/>
                    <a:p>
                      <a:pPr algn="ctr" fontAlgn="b"/>
                      <a:r>
                        <a:rPr lang="en-US" sz="900" u="none" strike="noStrike">
                          <a:effectLst/>
                        </a:rPr>
                        <a:t>87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1,559,430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62,377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1,541,964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1,365,545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1,326,031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951,389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116,107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860,340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092670638"/>
                  </a:ext>
                </a:extLst>
              </a:tr>
              <a:tr h="158230">
                <a:tc>
                  <a:txBody>
                    <a:bodyPr/>
                    <a:lstStyle/>
                    <a:p>
                      <a:pPr algn="ctr" fontAlgn="b"/>
                      <a:r>
                        <a:rPr lang="en-US" sz="900" u="none" strike="noStrike">
                          <a:effectLst/>
                        </a:rPr>
                        <a:t>88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1,541,964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61,679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1,524,694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1,326,031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1,285,330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860,340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118,430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764,167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1694670971"/>
                  </a:ext>
                </a:extLst>
              </a:tr>
              <a:tr h="158230">
                <a:tc>
                  <a:txBody>
                    <a:bodyPr/>
                    <a:lstStyle/>
                    <a:p>
                      <a:pPr algn="ctr" fontAlgn="b"/>
                      <a:r>
                        <a:rPr lang="en-US" sz="900" u="none" strike="noStrike">
                          <a:effectLst/>
                        </a:rPr>
                        <a:t>89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1,524,694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60,988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1,507,618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1,285,330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1,243,409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764,167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120,798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662,670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975928802"/>
                  </a:ext>
                </a:extLst>
              </a:tr>
              <a:tr h="158230">
                <a:tc>
                  <a:txBody>
                    <a:bodyPr/>
                    <a:lstStyle/>
                    <a:p>
                      <a:pPr algn="ct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1,507,618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60,305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1,490,733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1,243,409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1,200,230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662,670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123,214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555,640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268309860"/>
                  </a:ext>
                </a:extLst>
              </a:tr>
              <a:tr h="158230">
                <a:tc>
                  <a:txBody>
                    <a:bodyPr/>
                    <a:lstStyle/>
                    <a:p>
                      <a:pPr algn="ctr" fontAlgn="b"/>
                      <a:r>
                        <a:rPr lang="en-US" sz="900" u="none" strike="noStrike">
                          <a:effectLst/>
                        </a:rPr>
                        <a:t>91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1,490,733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59,629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1,474,036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1,200,230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1,155,756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555,640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125,678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442,860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5734918"/>
                  </a:ext>
                </a:extLst>
              </a:tr>
            </a:tbl>
          </a:graphicData>
        </a:graphic>
      </p:graphicFrame>
      <p:cxnSp>
        <p:nvCxnSpPr>
          <p:cNvPr id="8" name="Straight Connector 7">
            <a:extLst>
              <a:ext uri="{FF2B5EF4-FFF2-40B4-BE49-F238E27FC236}">
                <a16:creationId xmlns:a16="http://schemas.microsoft.com/office/drawing/2014/main" id="{219A701A-933E-5446-8377-C7E155B5726F}"/>
              </a:ext>
            </a:extLst>
          </p:cNvPr>
          <p:cNvCxnSpPr/>
          <p:nvPr/>
        </p:nvCxnSpPr>
        <p:spPr>
          <a:xfrm>
            <a:off x="747132" y="1382751"/>
            <a:ext cx="10426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5853257-E4B3-D149-BA1B-319491207331}"/>
              </a:ext>
            </a:extLst>
          </p:cNvPr>
          <p:cNvSpPr/>
          <p:nvPr/>
        </p:nvSpPr>
        <p:spPr>
          <a:xfrm>
            <a:off x="855112" y="642776"/>
            <a:ext cx="10858500" cy="600742"/>
          </a:xfrm>
          <a:prstGeom prst="rect">
            <a:avLst/>
          </a:prstGeom>
        </p:spPr>
        <p:txBody>
          <a:bodyPr wrap="square">
            <a:spAutoFit/>
          </a:bodyPr>
          <a:lstStyle/>
          <a:p>
            <a:pPr marL="0" marR="0">
              <a:lnSpc>
                <a:spcPct val="107000"/>
              </a:lnSpc>
              <a:spcBef>
                <a:spcPts val="0"/>
              </a:spcBef>
              <a:spcAft>
                <a:spcPts val="1875"/>
              </a:spcAft>
            </a:pPr>
            <a:r>
              <a:rPr lang="en-US" sz="3200">
                <a:solidFill>
                  <a:srgbClr val="0D0D0D"/>
                </a:solidFill>
                <a:latin typeface="Helvetica" pitchFamily="2" charset="0"/>
                <a:ea typeface="Calibri" panose="020F0502020204030204" pitchFamily="34" charset="0"/>
                <a:cs typeface="Calibri" panose="020F0502020204030204" pitchFamily="34" charset="0"/>
              </a:rPr>
              <a:t>Post Retirement</a:t>
            </a:r>
            <a:endParaRPr lang="en-US" sz="3200">
              <a:latin typeface="Helvetica" pitchFamily="2"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F323FF4-F2BD-F84E-985A-5809D350F6AC}"/>
              </a:ext>
            </a:extLst>
          </p:cNvPr>
          <p:cNvSpPr txBox="1"/>
          <p:nvPr/>
        </p:nvSpPr>
        <p:spPr>
          <a:xfrm>
            <a:off x="1198605" y="6116595"/>
            <a:ext cx="9398214" cy="369332"/>
          </a:xfrm>
          <a:prstGeom prst="rect">
            <a:avLst/>
          </a:prstGeom>
          <a:noFill/>
        </p:spPr>
        <p:txBody>
          <a:bodyPr wrap="none" rtlCol="0">
            <a:spAutoFit/>
          </a:bodyPr>
          <a:lstStyle/>
          <a:p>
            <a:r>
              <a:rPr lang="en-US"/>
              <a:t>Need to adjust withdrawls post retirement for inflation.  Need to still make return post retirement.</a:t>
            </a:r>
          </a:p>
        </p:txBody>
      </p:sp>
    </p:spTree>
    <p:extLst>
      <p:ext uri="{BB962C8B-B14F-4D97-AF65-F5344CB8AC3E}">
        <p14:creationId xmlns:p14="http://schemas.microsoft.com/office/powerpoint/2010/main" val="349641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78DC700-7E90-2B4E-9BA0-0F426699DF96}"/>
              </a:ext>
            </a:extLst>
          </p:cNvPr>
          <p:cNvGraphicFramePr>
            <a:graphicFrameLocks noGrp="1"/>
          </p:cNvGraphicFramePr>
          <p:nvPr/>
        </p:nvGraphicFramePr>
        <p:xfrm>
          <a:off x="892097" y="2157253"/>
          <a:ext cx="7219950" cy="2103120"/>
        </p:xfrm>
        <a:graphic>
          <a:graphicData uri="http://schemas.openxmlformats.org/drawingml/2006/table">
            <a:tbl>
              <a:tblPr/>
              <a:tblGrid>
                <a:gridCol w="3609975">
                  <a:extLst>
                    <a:ext uri="{9D8B030D-6E8A-4147-A177-3AD203B41FA5}">
                      <a16:colId xmlns:a16="http://schemas.microsoft.com/office/drawing/2014/main" val="3258791251"/>
                    </a:ext>
                  </a:extLst>
                </a:gridCol>
                <a:gridCol w="3609975">
                  <a:extLst>
                    <a:ext uri="{9D8B030D-6E8A-4147-A177-3AD203B41FA5}">
                      <a16:colId xmlns:a16="http://schemas.microsoft.com/office/drawing/2014/main" val="2620634413"/>
                    </a:ext>
                  </a:extLst>
                </a:gridCol>
              </a:tblGrid>
              <a:tr h="0">
                <a:tc>
                  <a:txBody>
                    <a:bodyPr/>
                    <a:lstStyle/>
                    <a:p>
                      <a:pPr algn="ctr"/>
                      <a:r>
                        <a:rPr lang="en-US" b="1">
                          <a:effectLst/>
                        </a:rPr>
                        <a:t>Period (start-of-year to end-of-2022)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tc>
                  <a:txBody>
                    <a:bodyPr/>
                    <a:lstStyle/>
                    <a:p>
                      <a:pPr algn="ctr"/>
                      <a:r>
                        <a:rPr lang="en-US" b="1">
                          <a:effectLst/>
                        </a:rPr>
                        <a:t>Average annual S&amp;P 500 return</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extLst>
                  <a:ext uri="{0D108BD9-81ED-4DB2-BD59-A6C34878D82A}">
                    <a16:rowId xmlns:a16="http://schemas.microsoft.com/office/drawing/2014/main" val="4097152762"/>
                  </a:ext>
                </a:extLst>
              </a:tr>
              <a:tr h="0">
                <a:tc>
                  <a:txBody>
                    <a:bodyPr/>
                    <a:lstStyle/>
                    <a:p>
                      <a:pPr algn="ctr"/>
                      <a:r>
                        <a:rPr lang="en-US">
                          <a:effectLst/>
                        </a:rPr>
                        <a:t>5 years (2018-2022)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EEF7FF"/>
                    </a:solidFill>
                  </a:tcPr>
                </a:tc>
                <a:tc>
                  <a:txBody>
                    <a:bodyPr/>
                    <a:lstStyle/>
                    <a:p>
                      <a:pPr algn="ctr"/>
                      <a:r>
                        <a:rPr lang="en-US">
                          <a:effectLst/>
                        </a:rPr>
                        <a:t>7.51%</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EEF7FF"/>
                    </a:solidFill>
                  </a:tcPr>
                </a:tc>
                <a:extLst>
                  <a:ext uri="{0D108BD9-81ED-4DB2-BD59-A6C34878D82A}">
                    <a16:rowId xmlns:a16="http://schemas.microsoft.com/office/drawing/2014/main" val="1182359680"/>
                  </a:ext>
                </a:extLst>
              </a:tr>
              <a:tr h="0">
                <a:tc>
                  <a:txBody>
                    <a:bodyPr/>
                    <a:lstStyle/>
                    <a:p>
                      <a:pPr algn="ctr"/>
                      <a:r>
                        <a:rPr lang="en-US">
                          <a:effectLst/>
                        </a:rPr>
                        <a:t>10 years (2013-2022)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tc>
                  <a:txBody>
                    <a:bodyPr/>
                    <a:lstStyle/>
                    <a:p>
                      <a:pPr algn="ctr"/>
                      <a:r>
                        <a:rPr lang="en-US">
                          <a:effectLst/>
                        </a:rPr>
                        <a:t>10.41%</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extLst>
                  <a:ext uri="{0D108BD9-81ED-4DB2-BD59-A6C34878D82A}">
                    <a16:rowId xmlns:a16="http://schemas.microsoft.com/office/drawing/2014/main" val="590986917"/>
                  </a:ext>
                </a:extLst>
              </a:tr>
              <a:tr h="0">
                <a:tc>
                  <a:txBody>
                    <a:bodyPr/>
                    <a:lstStyle/>
                    <a:p>
                      <a:pPr algn="ctr"/>
                      <a:r>
                        <a:rPr lang="en-US">
                          <a:effectLst/>
                        </a:rPr>
                        <a:t>20 years (2003-2022)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FFFFF"/>
                    </a:solidFill>
                  </a:tcPr>
                </a:tc>
                <a:tc>
                  <a:txBody>
                    <a:bodyPr/>
                    <a:lstStyle/>
                    <a:p>
                      <a:pPr algn="ctr"/>
                      <a:r>
                        <a:rPr lang="en-US">
                          <a:effectLst/>
                        </a:rPr>
                        <a:t>7.64%</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FFFFF"/>
                    </a:solidFill>
                  </a:tcPr>
                </a:tc>
                <a:extLst>
                  <a:ext uri="{0D108BD9-81ED-4DB2-BD59-A6C34878D82A}">
                    <a16:rowId xmlns:a16="http://schemas.microsoft.com/office/drawing/2014/main" val="3857549845"/>
                  </a:ext>
                </a:extLst>
              </a:tr>
              <a:tr h="0">
                <a:tc>
                  <a:txBody>
                    <a:bodyPr/>
                    <a:lstStyle/>
                    <a:p>
                      <a:pPr algn="ctr"/>
                      <a:r>
                        <a:rPr lang="en-US">
                          <a:effectLst/>
                        </a:rPr>
                        <a:t>30 years (1993-2022)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tc>
                  <a:txBody>
                    <a:bodyPr/>
                    <a:lstStyle/>
                    <a:p>
                      <a:pPr algn="ctr"/>
                      <a:r>
                        <a:rPr lang="en-US">
                          <a:effectLst/>
                        </a:rPr>
                        <a:t>7.52%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extLst>
                  <a:ext uri="{0D108BD9-81ED-4DB2-BD59-A6C34878D82A}">
                    <a16:rowId xmlns:a16="http://schemas.microsoft.com/office/drawing/2014/main" val="2375594831"/>
                  </a:ext>
                </a:extLst>
              </a:tr>
            </a:tbl>
          </a:graphicData>
        </a:graphic>
      </p:graphicFrame>
      <p:pic>
        <p:nvPicPr>
          <p:cNvPr id="8" name="Picture 7">
            <a:extLst>
              <a:ext uri="{FF2B5EF4-FFF2-40B4-BE49-F238E27FC236}">
                <a16:creationId xmlns:a16="http://schemas.microsoft.com/office/drawing/2014/main" id="{5B773BA4-BC44-9E41-B870-732B8CD587A9}"/>
              </a:ext>
            </a:extLst>
          </p:cNvPr>
          <p:cNvPicPr>
            <a:picLocks noChangeAspect="1"/>
          </p:cNvPicPr>
          <p:nvPr/>
        </p:nvPicPr>
        <p:blipFill>
          <a:blip r:embed="rId2"/>
          <a:stretch>
            <a:fillRect/>
          </a:stretch>
        </p:blipFill>
        <p:spPr>
          <a:xfrm>
            <a:off x="1076763" y="4348278"/>
            <a:ext cx="6350000" cy="1663700"/>
          </a:xfrm>
          <a:prstGeom prst="rect">
            <a:avLst/>
          </a:prstGeom>
        </p:spPr>
      </p:pic>
      <p:cxnSp>
        <p:nvCxnSpPr>
          <p:cNvPr id="10" name="Straight Connector 9">
            <a:extLst>
              <a:ext uri="{FF2B5EF4-FFF2-40B4-BE49-F238E27FC236}">
                <a16:creationId xmlns:a16="http://schemas.microsoft.com/office/drawing/2014/main" id="{C89B5B12-818C-2E4E-9DE7-25027C2967F6}"/>
              </a:ext>
            </a:extLst>
          </p:cNvPr>
          <p:cNvCxnSpPr/>
          <p:nvPr/>
        </p:nvCxnSpPr>
        <p:spPr>
          <a:xfrm>
            <a:off x="747132" y="1382751"/>
            <a:ext cx="10426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18C48F-0531-8549-813F-4C0D4628D2A4}"/>
              </a:ext>
            </a:extLst>
          </p:cNvPr>
          <p:cNvSpPr txBox="1"/>
          <p:nvPr/>
        </p:nvSpPr>
        <p:spPr>
          <a:xfrm>
            <a:off x="892098" y="735980"/>
            <a:ext cx="7798289"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What is a Reasonable Return Expectation</a:t>
            </a:r>
          </a:p>
        </p:txBody>
      </p:sp>
      <p:sp>
        <p:nvSpPr>
          <p:cNvPr id="12" name="TextBox 11">
            <a:extLst>
              <a:ext uri="{FF2B5EF4-FFF2-40B4-BE49-F238E27FC236}">
                <a16:creationId xmlns:a16="http://schemas.microsoft.com/office/drawing/2014/main" id="{42F1AD37-064C-3D4C-A1C6-CDF55388C184}"/>
              </a:ext>
            </a:extLst>
          </p:cNvPr>
          <p:cNvSpPr txBox="1"/>
          <p:nvPr/>
        </p:nvSpPr>
        <p:spPr>
          <a:xfrm>
            <a:off x="2352907" y="5978141"/>
            <a:ext cx="4092498" cy="461665"/>
          </a:xfrm>
          <a:prstGeom prst="rect">
            <a:avLst/>
          </a:prstGeom>
          <a:noFill/>
        </p:spPr>
        <p:txBody>
          <a:bodyPr wrap="square" rtlCol="0">
            <a:spAutoFit/>
          </a:bodyPr>
          <a:lstStyle/>
          <a:p>
            <a:pPr algn="ctr"/>
            <a:r>
              <a:rPr lang="en-US" sz="1200">
                <a:latin typeface="Helvetica Neue" panose="02000503000000020004" pitchFamily="2" charset="0"/>
                <a:ea typeface="Helvetica Neue" panose="02000503000000020004" pitchFamily="2" charset="0"/>
                <a:cs typeface="Helvetica Neue" panose="02000503000000020004" pitchFamily="2" charset="0"/>
              </a:rPr>
              <a:t>Bonds = 10 year Treasuries</a:t>
            </a:r>
          </a:p>
          <a:p>
            <a:pPr algn="ctr"/>
            <a:r>
              <a:rPr lang="en-US" sz="1200">
                <a:latin typeface="Helvetica Neue" panose="02000503000000020004" pitchFamily="2" charset="0"/>
                <a:ea typeface="Helvetica Neue" panose="02000503000000020004" pitchFamily="2" charset="0"/>
                <a:cs typeface="Helvetica Neue" panose="02000503000000020004" pitchFamily="2" charset="0"/>
              </a:rPr>
              <a:t>Cash = 3 month T-bills</a:t>
            </a:r>
          </a:p>
        </p:txBody>
      </p:sp>
      <p:sp>
        <p:nvSpPr>
          <p:cNvPr id="13" name="TextBox 12">
            <a:extLst>
              <a:ext uri="{FF2B5EF4-FFF2-40B4-BE49-F238E27FC236}">
                <a16:creationId xmlns:a16="http://schemas.microsoft.com/office/drawing/2014/main" id="{6B377008-FBC8-BC46-8F5C-0B2C066BF68D}"/>
              </a:ext>
            </a:extLst>
          </p:cNvPr>
          <p:cNvSpPr txBox="1"/>
          <p:nvPr/>
        </p:nvSpPr>
        <p:spPr>
          <a:xfrm>
            <a:off x="892097" y="1592025"/>
            <a:ext cx="3842077" cy="369332"/>
          </a:xfrm>
          <a:prstGeom prst="rect">
            <a:avLst/>
          </a:prstGeom>
          <a:noFill/>
        </p:spPr>
        <p:txBody>
          <a:bodyPr wrap="none" rtlCol="0">
            <a:spAutoFit/>
          </a:bodyPr>
          <a:lstStyle/>
          <a:p>
            <a:r>
              <a:rPr lang="en-US" b="1">
                <a:latin typeface="Helvetica Neue" panose="02000503000000020004" pitchFamily="2" charset="0"/>
                <a:ea typeface="Helvetica Neue" panose="02000503000000020004" pitchFamily="2" charset="0"/>
                <a:cs typeface="Helvetica Neue" panose="02000503000000020004" pitchFamily="2" charset="0"/>
              </a:rPr>
              <a:t>Historical Total Returns (nominal)</a:t>
            </a:r>
          </a:p>
        </p:txBody>
      </p:sp>
      <p:sp>
        <p:nvSpPr>
          <p:cNvPr id="14" name="TextBox 13">
            <a:extLst>
              <a:ext uri="{FF2B5EF4-FFF2-40B4-BE49-F238E27FC236}">
                <a16:creationId xmlns:a16="http://schemas.microsoft.com/office/drawing/2014/main" id="{C9F5AB56-8021-6249-A9A8-38536CADB49F}"/>
              </a:ext>
            </a:extLst>
          </p:cNvPr>
          <p:cNvSpPr txBox="1"/>
          <p:nvPr/>
        </p:nvSpPr>
        <p:spPr>
          <a:xfrm>
            <a:off x="8363415" y="3460154"/>
            <a:ext cx="3411127" cy="1600438"/>
          </a:xfrm>
          <a:prstGeom prst="rect">
            <a:avLst/>
          </a:prstGeom>
          <a:noFill/>
        </p:spPr>
        <p:txBody>
          <a:bodyPr wrap="none" rtlCol="0">
            <a:spAutoFit/>
          </a:bodyPr>
          <a:lstStyle/>
          <a:p>
            <a:r>
              <a:rPr lang="en-US" sz="1400"/>
              <a:t>Reasonable to expect stocks to return 7.5%?</a:t>
            </a:r>
          </a:p>
          <a:p>
            <a:r>
              <a:rPr lang="en-US" sz="1400"/>
              <a:t>Reasonable to expect bonds to return 3%?</a:t>
            </a:r>
          </a:p>
          <a:p>
            <a:r>
              <a:rPr lang="en-US" sz="1400"/>
              <a:t>Reasonable to expect cash to return 1%?</a:t>
            </a:r>
          </a:p>
          <a:p>
            <a:endParaRPr lang="en-US" sz="1400"/>
          </a:p>
          <a:p>
            <a:r>
              <a:rPr lang="en-US" sz="1400"/>
              <a:t>Then a 50/50 portfolio = 5.25%</a:t>
            </a:r>
          </a:p>
          <a:p>
            <a:endParaRPr lang="en-US" sz="1400"/>
          </a:p>
          <a:p>
            <a:r>
              <a:rPr lang="en-US" sz="1400"/>
              <a:t>A 1/3, 1/3, 1/3 portfolio = 3.8%</a:t>
            </a:r>
          </a:p>
        </p:txBody>
      </p:sp>
    </p:spTree>
    <p:extLst>
      <p:ext uri="{BB962C8B-B14F-4D97-AF65-F5344CB8AC3E}">
        <p14:creationId xmlns:p14="http://schemas.microsoft.com/office/powerpoint/2010/main" val="425522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5FF58E-B9F8-7540-AF44-6C9D3FD87F95}"/>
              </a:ext>
            </a:extLst>
          </p:cNvPr>
          <p:cNvPicPr>
            <a:picLocks noChangeAspect="1"/>
          </p:cNvPicPr>
          <p:nvPr/>
        </p:nvPicPr>
        <p:blipFill rotWithShape="1">
          <a:blip r:embed="rId2"/>
          <a:srcRect l="17752" t="32500" r="16623" b="13750"/>
          <a:stretch/>
        </p:blipFill>
        <p:spPr>
          <a:xfrm>
            <a:off x="192359" y="1421116"/>
            <a:ext cx="8572849" cy="5341331"/>
          </a:xfrm>
          <a:prstGeom prst="rect">
            <a:avLst/>
          </a:prstGeom>
        </p:spPr>
      </p:pic>
      <p:cxnSp>
        <p:nvCxnSpPr>
          <p:cNvPr id="4" name="Straight Connector 3">
            <a:extLst>
              <a:ext uri="{FF2B5EF4-FFF2-40B4-BE49-F238E27FC236}">
                <a16:creationId xmlns:a16="http://schemas.microsoft.com/office/drawing/2014/main" id="{55E6CF2D-80C1-DC4C-9029-217B295C2A04}"/>
              </a:ext>
            </a:extLst>
          </p:cNvPr>
          <p:cNvCxnSpPr/>
          <p:nvPr/>
        </p:nvCxnSpPr>
        <p:spPr>
          <a:xfrm>
            <a:off x="747132" y="1382751"/>
            <a:ext cx="10426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FDA6BFC-3950-7E42-B058-9911E99F4E72}"/>
              </a:ext>
            </a:extLst>
          </p:cNvPr>
          <p:cNvSpPr txBox="1"/>
          <p:nvPr/>
        </p:nvSpPr>
        <p:spPr>
          <a:xfrm>
            <a:off x="892098" y="735980"/>
            <a:ext cx="4694555"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Average Investor Missed</a:t>
            </a:r>
          </a:p>
        </p:txBody>
      </p:sp>
      <p:sp>
        <p:nvSpPr>
          <p:cNvPr id="6" name="TextBox 5">
            <a:extLst>
              <a:ext uri="{FF2B5EF4-FFF2-40B4-BE49-F238E27FC236}">
                <a16:creationId xmlns:a16="http://schemas.microsoft.com/office/drawing/2014/main" id="{7444F155-6C88-D247-8B2F-09EC6ED5BFF5}"/>
              </a:ext>
            </a:extLst>
          </p:cNvPr>
          <p:cNvSpPr txBox="1"/>
          <p:nvPr/>
        </p:nvSpPr>
        <p:spPr>
          <a:xfrm>
            <a:off x="8263054" y="1691920"/>
            <a:ext cx="2910468" cy="4278094"/>
          </a:xfrm>
          <a:prstGeom prst="rect">
            <a:avLst/>
          </a:prstGeom>
          <a:noFill/>
        </p:spPr>
        <p:txBody>
          <a:bodyPr wrap="square" rtlCol="0">
            <a:spAutoFit/>
          </a:bodyPr>
          <a:lstStyle/>
          <a:p>
            <a:r>
              <a:rPr lang="en-US">
                <a:latin typeface="Helvetica Neue" panose="02000503000000020004" pitchFamily="2" charset="0"/>
                <a:ea typeface="Helvetica Neue" panose="02000503000000020004" pitchFamily="2" charset="0"/>
                <a:cs typeface="Helvetica Neue" panose="02000503000000020004" pitchFamily="2" charset="0"/>
              </a:rPr>
              <a:t>Why?</a:t>
            </a:r>
          </a:p>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Failed to plan</a:t>
            </a:r>
          </a:p>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Deviated from Plan</a:t>
            </a:r>
          </a:p>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Did not manage risk</a:t>
            </a:r>
          </a:p>
          <a:p>
            <a:pPr marL="285750" indent="-285750">
              <a:buFont typeface="Arial" panose="020B0604020202020204" pitchFamily="34" charset="0"/>
              <a:buChar char="•"/>
            </a:pPr>
            <a:endParaRPr lang="en-US">
              <a:latin typeface="Helvetica Neue" panose="02000503000000020004" pitchFamily="2" charset="0"/>
              <a:ea typeface="Helvetica Neue" panose="02000503000000020004" pitchFamily="2" charset="0"/>
              <a:cs typeface="Helvetica Neue" panose="02000503000000020004" pitchFamily="2" charset="0"/>
            </a:endParaRPr>
          </a:p>
          <a:p>
            <a:r>
              <a:rPr lang="en-US" sz="1400"/>
              <a:t>Creating a plan for investing, </a:t>
            </a:r>
          </a:p>
          <a:p>
            <a:r>
              <a:rPr lang="en-US" sz="1400"/>
              <a:t>given your specific goals and </a:t>
            </a:r>
          </a:p>
          <a:p>
            <a:r>
              <a:rPr lang="en-US" sz="1400"/>
              <a:t>needs, will give you the </a:t>
            </a:r>
          </a:p>
          <a:p>
            <a:r>
              <a:rPr lang="en-US" sz="1400"/>
              <a:t>confidence that you’ve </a:t>
            </a:r>
          </a:p>
          <a:p>
            <a:r>
              <a:rPr lang="en-US" sz="1400"/>
              <a:t>picked the right investments </a:t>
            </a:r>
          </a:p>
          <a:p>
            <a:r>
              <a:rPr lang="en-US" sz="1400"/>
              <a:t>and can ride out the </a:t>
            </a:r>
          </a:p>
          <a:p>
            <a:r>
              <a:rPr lang="en-US" sz="1400"/>
              <a:t>ups-and-downs of the market. </a:t>
            </a:r>
          </a:p>
          <a:p>
            <a:r>
              <a:rPr lang="en-US" sz="1400"/>
              <a:t>Your plan helps to stay the </a:t>
            </a:r>
          </a:p>
          <a:p>
            <a:r>
              <a:rPr lang="en-US" sz="1400"/>
              <a:t>course when markets </a:t>
            </a:r>
          </a:p>
          <a:p>
            <a:r>
              <a:rPr lang="en-US" sz="1400"/>
              <a:t>stumble and helps keep </a:t>
            </a:r>
          </a:p>
          <a:p>
            <a:r>
              <a:rPr lang="en-US" sz="1400"/>
              <a:t>your investments aligned as </a:t>
            </a:r>
          </a:p>
          <a:p>
            <a:r>
              <a:rPr lang="en-US" sz="1400"/>
              <a:t>your goals and return needs </a:t>
            </a:r>
          </a:p>
          <a:p>
            <a:r>
              <a:rPr lang="en-US" sz="1400"/>
              <a:t>change.</a:t>
            </a:r>
          </a:p>
        </p:txBody>
      </p:sp>
    </p:spTree>
    <p:extLst>
      <p:ext uri="{BB962C8B-B14F-4D97-AF65-F5344CB8AC3E}">
        <p14:creationId xmlns:p14="http://schemas.microsoft.com/office/powerpoint/2010/main" val="278039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F11415-B10B-5344-BB17-0EACD9C9F142}"/>
              </a:ext>
            </a:extLst>
          </p:cNvPr>
          <p:cNvSpPr/>
          <p:nvPr/>
        </p:nvSpPr>
        <p:spPr>
          <a:xfrm>
            <a:off x="700752" y="837812"/>
            <a:ext cx="10900012" cy="5712782"/>
          </a:xfrm>
          <a:prstGeom prst="rect">
            <a:avLst/>
          </a:prstGeom>
        </p:spPr>
        <p:txBody>
          <a:bodyPr wrap="square">
            <a:spAutoFit/>
          </a:bodyPr>
          <a:lstStyle/>
          <a:p>
            <a:pPr>
              <a:lnSpc>
                <a:spcPct val="107000"/>
              </a:lnSpc>
              <a:spcAft>
                <a:spcPts val="1875"/>
              </a:spcAft>
            </a:pPr>
            <a:r>
              <a:rPr lang="en-US">
                <a:solidFill>
                  <a:srgbClr val="0D0D0D"/>
                </a:solidFill>
                <a:latin typeface="Calibri" panose="020F0502020204030204" pitchFamily="34" charset="0"/>
                <a:ea typeface="Times New Roman" panose="02020603050405020304" pitchFamily="18" charset="0"/>
                <a:cs typeface="Calibri" panose="020F0502020204030204" pitchFamily="34" charset="0"/>
              </a:rPr>
              <a:t>A personal investment plan starts off by looking at your current savings and how much you need in order to meet spending needs in the future. This is going to help find what kind of return you need on your investments to reach your goal of financial freedom.</a:t>
            </a:r>
            <a:endParaRPr lang="en-US">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875"/>
              </a:spcAft>
            </a:pPr>
            <a:r>
              <a:rPr lang="en-US">
                <a:solidFill>
                  <a:srgbClr val="0D0D0D"/>
                </a:solidFill>
                <a:latin typeface="Calibri" panose="020F0502020204030204" pitchFamily="34" charset="0"/>
                <a:ea typeface="Times New Roman" panose="02020603050405020304" pitchFamily="18" charset="0"/>
                <a:cs typeface="Calibri" panose="020F0502020204030204" pitchFamily="34" charset="0"/>
              </a:rPr>
              <a:t>With your return in mind, the plan also looks at your investment risk tolerance. This is not just your willingness to tolerate the ups-and-downs of the market without too much stress but also your ability to handle the risk and still meet your goals.</a:t>
            </a:r>
            <a:endParaRPr lang="en-US">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875"/>
              </a:spcAft>
            </a:pPr>
            <a:r>
              <a:rPr lang="en-US">
                <a:solidFill>
                  <a:srgbClr val="0D0D0D"/>
                </a:solidFill>
                <a:latin typeface="Calibri" panose="020F0502020204030204" pitchFamily="34" charset="0"/>
                <a:ea typeface="Times New Roman" panose="02020603050405020304" pitchFamily="18" charset="0"/>
                <a:cs typeface="Calibri" panose="020F0502020204030204" pitchFamily="34" charset="0"/>
              </a:rPr>
              <a:t>Finding the return you need to meet your goals and guiding your investments according to risk is hugely important but almost entirely neglected by investors. Simply chasing the highest return possible leads investors to invest everything in stocks. </a:t>
            </a:r>
          </a:p>
          <a:p>
            <a:r>
              <a:rPr lang="en-US"/>
              <a:t>Beyond your own need for return and tolerance for risk, your personal investment plan factors in other investment constraints specific to your circumstances. With a plan in place, you’ll have a better idea of the investments you need to meet your need for return at the lowest risk.</a:t>
            </a:r>
          </a:p>
          <a:p>
            <a:endParaRPr lang="en-US"/>
          </a:p>
          <a:p>
            <a:r>
              <a:rPr lang="en-US"/>
              <a:t>A personal investment plan also helps keep you on your path to financial future. It helps you measure your progress to your ultimate goals and keep from trading in and out of investments. Besides the end result of outlining your path to financial freedom, a personal investment plan is also an educational tool.</a:t>
            </a:r>
          </a:p>
          <a:p>
            <a:pPr>
              <a:lnSpc>
                <a:spcPct val="107000"/>
              </a:lnSpc>
              <a:spcAft>
                <a:spcPts val="1875"/>
              </a:spcAft>
            </a:pPr>
            <a:endParaRPr lang="en-US">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14580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A33AC9-2EF0-5049-A22C-A11A26A3769E}"/>
              </a:ext>
            </a:extLst>
          </p:cNvPr>
          <p:cNvSpPr/>
          <p:nvPr/>
        </p:nvSpPr>
        <p:spPr>
          <a:xfrm>
            <a:off x="677395" y="747504"/>
            <a:ext cx="10085695" cy="3890617"/>
          </a:xfrm>
          <a:prstGeom prst="rect">
            <a:avLst/>
          </a:prstGeom>
        </p:spPr>
        <p:txBody>
          <a:bodyPr wrap="square">
            <a:spAutoFit/>
          </a:bodyPr>
          <a:lstStyle/>
          <a:p>
            <a:pPr>
              <a:lnSpc>
                <a:spcPct val="107000"/>
              </a:lnSpc>
              <a:spcAft>
                <a:spcPts val="750"/>
              </a:spcAft>
            </a:pPr>
            <a:r>
              <a:rPr lang="en-US" b="1">
                <a:solidFill>
                  <a:srgbClr val="0D0D0D"/>
                </a:solidFill>
                <a:latin typeface="Calibri" panose="020F0502020204030204" pitchFamily="34" charset="0"/>
                <a:ea typeface="Times New Roman" panose="02020603050405020304" pitchFamily="18" charset="0"/>
                <a:cs typeface="Calibri" panose="020F0502020204030204" pitchFamily="34" charset="0"/>
              </a:rPr>
              <a:t>Setting Investing Goals in your Personal Investment Plan</a:t>
            </a:r>
            <a:endParaRPr lang="en-US">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875"/>
              </a:spcAft>
            </a:pPr>
            <a:r>
              <a:rPr lang="en-US">
                <a:solidFill>
                  <a:srgbClr val="0D0D0D"/>
                </a:solidFill>
                <a:latin typeface="Calibri" panose="020F0502020204030204" pitchFamily="34" charset="0"/>
                <a:ea typeface="Times New Roman" panose="02020603050405020304" pitchFamily="18" charset="0"/>
                <a:cs typeface="Calibri" panose="020F0502020204030204" pitchFamily="34" charset="0"/>
              </a:rPr>
              <a:t>Your personal investment plan starts with comparing your current investments with what you need in the future and the return you’ll need to get there. It’s easiest to work backwards from your financial goals to estimate the investment return you’ll need.</a:t>
            </a:r>
            <a:endParaRPr lang="en-US">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375"/>
              </a:spcAft>
              <a:buSzPts val="1000"/>
              <a:buFont typeface="Symbol" pitchFamily="2" charset="2"/>
              <a:buChar char=""/>
              <a:tabLst>
                <a:tab pos="457200" algn="l"/>
              </a:tabLst>
            </a:pPr>
            <a:r>
              <a:rPr lang="en-US">
                <a:solidFill>
                  <a:srgbClr val="0D0D0D"/>
                </a:solidFill>
                <a:latin typeface="Calibri" panose="020F0502020204030204" pitchFamily="34" charset="0"/>
                <a:ea typeface="Times New Roman" panose="02020603050405020304" pitchFamily="18" charset="0"/>
                <a:cs typeface="Calibri" panose="020F0502020204030204" pitchFamily="34" charset="0"/>
              </a:rPr>
              <a:t>Estimate the living expenses you’ll have in retirement. The rule of thumb is 80% of your current spending but this can be way off depending on how much traveling you want to do and other expenses.</a:t>
            </a:r>
            <a:endParaRPr lang="en-US">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375"/>
              </a:spcAft>
              <a:buSzPts val="1000"/>
              <a:buFont typeface="Symbol" pitchFamily="2" charset="2"/>
              <a:buChar char=""/>
              <a:tabLst>
                <a:tab pos="457200" algn="l"/>
              </a:tabLst>
            </a:pPr>
            <a:r>
              <a:rPr lang="en-US">
                <a:solidFill>
                  <a:srgbClr val="0D0D0D"/>
                </a:solidFill>
                <a:latin typeface="Calibri" panose="020F0502020204030204" pitchFamily="34" charset="0"/>
                <a:ea typeface="Times New Roman" panose="02020603050405020304" pitchFamily="18" charset="0"/>
                <a:cs typeface="Calibri" panose="020F0502020204030204" pitchFamily="34" charset="0"/>
              </a:rPr>
              <a:t>Are there any other large expenses you need to plan for like tuition or a gift?</a:t>
            </a:r>
            <a:endParaRPr lang="en-US">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375"/>
              </a:spcAft>
              <a:buSzPts val="1000"/>
              <a:buFont typeface="Symbol" pitchFamily="2" charset="2"/>
              <a:buChar char=""/>
              <a:tabLst>
                <a:tab pos="457200" algn="l"/>
              </a:tabLst>
            </a:pPr>
            <a:r>
              <a:rPr lang="en-US">
                <a:solidFill>
                  <a:srgbClr val="0D0D0D"/>
                </a:solidFill>
                <a:latin typeface="Calibri" panose="020F0502020204030204" pitchFamily="34" charset="0"/>
                <a:ea typeface="Times New Roman" panose="02020603050405020304" pitchFamily="18" charset="0"/>
                <a:cs typeface="Calibri" panose="020F0502020204030204" pitchFamily="34" charset="0"/>
              </a:rPr>
              <a:t>How many years until you plan on full-retirement and living off of your investments</a:t>
            </a:r>
            <a:endParaRPr lang="en-US">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375"/>
              </a:spcAft>
              <a:buSzPts val="1000"/>
              <a:buFont typeface="Symbol" pitchFamily="2" charset="2"/>
              <a:buChar char=""/>
              <a:tabLst>
                <a:tab pos="457200" algn="l"/>
              </a:tabLst>
            </a:pPr>
            <a:r>
              <a:rPr lang="en-US">
                <a:solidFill>
                  <a:srgbClr val="0D0D0D"/>
                </a:solidFill>
                <a:latin typeface="Calibri" panose="020F0502020204030204" pitchFamily="34" charset="0"/>
                <a:ea typeface="Times New Roman" panose="02020603050405020304" pitchFamily="18" charset="0"/>
                <a:cs typeface="Calibri" panose="020F0502020204030204" pitchFamily="34" charset="0"/>
              </a:rPr>
              <a:t>How much do you estimate you can save each year until retirement?</a:t>
            </a:r>
            <a:endParaRPr lang="en-US">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375"/>
              </a:spcAft>
              <a:buSzPts val="1000"/>
              <a:buFont typeface="Symbol" pitchFamily="2" charset="2"/>
              <a:buChar char=""/>
              <a:tabLst>
                <a:tab pos="457200" algn="l"/>
              </a:tabLst>
            </a:pPr>
            <a:r>
              <a:rPr lang="en-US">
                <a:solidFill>
                  <a:srgbClr val="0D0D0D"/>
                </a:solidFill>
                <a:latin typeface="Calibri" panose="020F0502020204030204" pitchFamily="34" charset="0"/>
                <a:ea typeface="Times New Roman" panose="02020603050405020304" pitchFamily="18" charset="0"/>
                <a:cs typeface="Calibri" panose="020F0502020204030204" pitchFamily="34" charset="0"/>
              </a:rPr>
              <a:t>What is the current value of your total wealth, not including primary residence</a:t>
            </a:r>
            <a:endParaRPr lang="en-US">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235281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7D94F2-9A4A-8C4F-851E-1FB31B57630A}"/>
              </a:ext>
            </a:extLst>
          </p:cNvPr>
          <p:cNvSpPr/>
          <p:nvPr/>
        </p:nvSpPr>
        <p:spPr>
          <a:xfrm>
            <a:off x="672907" y="1109919"/>
            <a:ext cx="10929937" cy="4327531"/>
          </a:xfrm>
          <a:prstGeom prst="rect">
            <a:avLst/>
          </a:prstGeom>
        </p:spPr>
        <p:txBody>
          <a:bodyPr wrap="square">
            <a:spAutoFit/>
          </a:bodyPr>
          <a:lstStyle/>
          <a:p>
            <a:pPr marL="0" marR="0">
              <a:lnSpc>
                <a:spcPct val="107000"/>
              </a:lnSpc>
              <a:spcBef>
                <a:spcPts val="0"/>
              </a:spcBef>
              <a:spcAft>
                <a:spcPts val="1875"/>
              </a:spcAft>
            </a:pPr>
            <a:r>
              <a:rPr lang="en-US" sz="2000">
                <a:solidFill>
                  <a:srgbClr val="0D0D0D"/>
                </a:solidFill>
                <a:latin typeface="Helvetica" pitchFamily="2" charset="0"/>
                <a:ea typeface="Times New Roman" panose="02020603050405020304" pitchFamily="18" charset="0"/>
                <a:cs typeface="Calibri" panose="020F0502020204030204" pitchFamily="34" charset="0"/>
              </a:rPr>
              <a:t>After your required return is found, you need to consider your tolerance for investment risk. This is broken into two components, your ability and willingness to tolerate risk.</a:t>
            </a:r>
            <a:endParaRPr lang="en-US" sz="2000">
              <a:latin typeface="Helvetica"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375"/>
              </a:spcAft>
              <a:buSzPts val="1000"/>
              <a:buFont typeface="Symbol" pitchFamily="2" charset="2"/>
              <a:buChar char=""/>
              <a:tabLst>
                <a:tab pos="457200" algn="l"/>
              </a:tabLst>
            </a:pPr>
            <a:r>
              <a:rPr lang="en-US" sz="2000" b="1">
                <a:solidFill>
                  <a:srgbClr val="0D0D0D"/>
                </a:solidFill>
                <a:latin typeface="Helvetica" pitchFamily="2" charset="0"/>
                <a:ea typeface="Times New Roman" panose="02020603050405020304" pitchFamily="18" charset="0"/>
                <a:cs typeface="Calibri" panose="020F0502020204030204" pitchFamily="34" charset="0"/>
              </a:rPr>
              <a:t>Ability to tolerate risk</a:t>
            </a:r>
            <a:r>
              <a:rPr lang="en-US" sz="2000">
                <a:solidFill>
                  <a:srgbClr val="0D0D0D"/>
                </a:solidFill>
                <a:latin typeface="Helvetica" pitchFamily="2" charset="0"/>
                <a:ea typeface="Times New Roman" panose="02020603050405020304" pitchFamily="18" charset="0"/>
                <a:cs typeface="Calibri" panose="020F0502020204030204" pitchFamily="34" charset="0"/>
              </a:rPr>
              <a:t> depends on the size of your current portfolio and the importance of your financial goals. If some of your financial goals are not critical, i.e. buying a vacation home, then you are able to tolerate a little more risk compared to someone that absolutely must meet their goals. If you already have a sizeable investment portfolio, then you may be able to tolerate a little more risk and still meet your financial goals.</a:t>
            </a:r>
            <a:endParaRPr lang="en-US" sz="2000">
              <a:latin typeface="Helvetica"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375"/>
              </a:spcAft>
              <a:buSzPts val="1000"/>
              <a:buFont typeface="Symbol" pitchFamily="2" charset="2"/>
              <a:buChar char=""/>
              <a:tabLst>
                <a:tab pos="457200" algn="l"/>
              </a:tabLst>
            </a:pPr>
            <a:r>
              <a:rPr lang="en-US" sz="2000" b="1">
                <a:solidFill>
                  <a:srgbClr val="0D0D0D"/>
                </a:solidFill>
                <a:latin typeface="Helvetica" pitchFamily="2" charset="0"/>
                <a:ea typeface="Times New Roman" panose="02020603050405020304" pitchFamily="18" charset="0"/>
                <a:cs typeface="Calibri" panose="020F0502020204030204" pitchFamily="34" charset="0"/>
              </a:rPr>
              <a:t>Willingness to tolerate risk</a:t>
            </a:r>
            <a:r>
              <a:rPr lang="en-US" sz="2000">
                <a:solidFill>
                  <a:srgbClr val="0D0D0D"/>
                </a:solidFill>
                <a:latin typeface="Helvetica" pitchFamily="2" charset="0"/>
                <a:ea typeface="Times New Roman" panose="02020603050405020304" pitchFamily="18" charset="0"/>
                <a:cs typeface="Calibri" panose="020F0502020204030204" pitchFamily="34" charset="0"/>
              </a:rPr>
              <a:t> is much more an emotional preference. Are you comfortable with large swings in your portfolio value or do you get nervous if the stock market tumbles? Are you a gambler or someone that prefers the insured and certain path? Knowing your willingness to tolerate risk is all about being able to sleep at night, no matter what the market does.</a:t>
            </a:r>
            <a:endParaRPr lang="en-US" sz="2000">
              <a:effectLst/>
              <a:latin typeface="Helvetica"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66049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sonal Investment Plan risk">
            <a:hlinkClick r:id="rId2"/>
            <a:extLst>
              <a:ext uri="{FF2B5EF4-FFF2-40B4-BE49-F238E27FC236}">
                <a16:creationId xmlns:a16="http://schemas.microsoft.com/office/drawing/2014/main" id="{D8EB5C65-7F62-654F-A2CF-1381E404DC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71588" y="714375"/>
            <a:ext cx="9701212" cy="5086350"/>
          </a:xfrm>
          <a:prstGeom prst="rect">
            <a:avLst/>
          </a:prstGeom>
          <a:noFill/>
          <a:ln>
            <a:noFill/>
          </a:ln>
        </p:spPr>
      </p:pic>
    </p:spTree>
    <p:extLst>
      <p:ext uri="{BB962C8B-B14F-4D97-AF65-F5344CB8AC3E}">
        <p14:creationId xmlns:p14="http://schemas.microsoft.com/office/powerpoint/2010/main" val="29581678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vestment Risk Tolerance Pyramid">
            <a:extLst>
              <a:ext uri="{FF2B5EF4-FFF2-40B4-BE49-F238E27FC236}">
                <a16:creationId xmlns:a16="http://schemas.microsoft.com/office/drawing/2014/main" id="{1DA2964A-2C98-3546-BE5C-9CC16D696B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14438" y="809625"/>
            <a:ext cx="9486900" cy="5238750"/>
          </a:xfrm>
          <a:prstGeom prst="rect">
            <a:avLst/>
          </a:prstGeom>
          <a:noFill/>
          <a:ln>
            <a:noFill/>
          </a:ln>
        </p:spPr>
      </p:pic>
    </p:spTree>
    <p:extLst>
      <p:ext uri="{BB962C8B-B14F-4D97-AF65-F5344CB8AC3E}">
        <p14:creationId xmlns:p14="http://schemas.microsoft.com/office/powerpoint/2010/main" val="42613215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1860E7-ACA7-8748-8CDE-0F4802A4DA29}"/>
              </a:ext>
            </a:extLst>
          </p:cNvPr>
          <p:cNvPicPr>
            <a:picLocks noChangeAspect="1"/>
          </p:cNvPicPr>
          <p:nvPr/>
        </p:nvPicPr>
        <p:blipFill rotWithShape="1">
          <a:blip r:embed="rId2"/>
          <a:srcRect t="-1137"/>
          <a:stretch/>
        </p:blipFill>
        <p:spPr>
          <a:xfrm>
            <a:off x="1042987" y="400050"/>
            <a:ext cx="10029825" cy="6057900"/>
          </a:xfrm>
          <a:prstGeom prst="rect">
            <a:avLst/>
          </a:prstGeom>
        </p:spPr>
      </p:pic>
    </p:spTree>
    <p:extLst>
      <p:ext uri="{BB962C8B-B14F-4D97-AF65-F5344CB8AC3E}">
        <p14:creationId xmlns:p14="http://schemas.microsoft.com/office/powerpoint/2010/main" val="16871942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09ECD9F-2E1D-4D40-A6CD-455C9C38F650}"/>
              </a:ext>
            </a:extLst>
          </p:cNvPr>
          <p:cNvSpPr txBox="1"/>
          <p:nvPr/>
        </p:nvSpPr>
        <p:spPr>
          <a:xfrm>
            <a:off x="4186238" y="5872163"/>
            <a:ext cx="7043737" cy="814387"/>
          </a:xfrm>
          <a:prstGeom prst="rect">
            <a:avLst/>
          </a:prstGeom>
          <a:solidFill>
            <a:schemeClr val="bg1"/>
          </a:solidFill>
        </p:spPr>
        <p:txBody>
          <a:bodyPr wrap="square" rtlCol="0">
            <a:spAutoFit/>
          </a:bodyPr>
          <a:lstStyle/>
          <a:p>
            <a:endParaRPr lang="en-US"/>
          </a:p>
        </p:txBody>
      </p:sp>
      <p:pic>
        <p:nvPicPr>
          <p:cNvPr id="2" name="Picture 1">
            <a:extLst>
              <a:ext uri="{FF2B5EF4-FFF2-40B4-BE49-F238E27FC236}">
                <a16:creationId xmlns:a16="http://schemas.microsoft.com/office/drawing/2014/main" id="{4E2DE6B9-283F-3048-88B8-4BBDD28B609D}"/>
              </a:ext>
            </a:extLst>
          </p:cNvPr>
          <p:cNvPicPr>
            <a:picLocks noChangeAspect="1"/>
          </p:cNvPicPr>
          <p:nvPr/>
        </p:nvPicPr>
        <p:blipFill>
          <a:blip r:embed="rId2"/>
          <a:stretch>
            <a:fillRect/>
          </a:stretch>
        </p:blipFill>
        <p:spPr>
          <a:xfrm>
            <a:off x="1365250" y="260350"/>
            <a:ext cx="9461500" cy="6337300"/>
          </a:xfrm>
          <a:prstGeom prst="rect">
            <a:avLst/>
          </a:prstGeom>
        </p:spPr>
      </p:pic>
      <p:pic>
        <p:nvPicPr>
          <p:cNvPr id="3" name="Picture 2">
            <a:extLst>
              <a:ext uri="{FF2B5EF4-FFF2-40B4-BE49-F238E27FC236}">
                <a16:creationId xmlns:a16="http://schemas.microsoft.com/office/drawing/2014/main" id="{40786440-B7AB-684A-890D-F00DC32F7FCC}"/>
              </a:ext>
            </a:extLst>
          </p:cNvPr>
          <p:cNvPicPr>
            <a:picLocks noChangeAspect="1"/>
          </p:cNvPicPr>
          <p:nvPr/>
        </p:nvPicPr>
        <p:blipFill>
          <a:blip r:embed="rId3"/>
          <a:stretch>
            <a:fillRect/>
          </a:stretch>
        </p:blipFill>
        <p:spPr>
          <a:xfrm>
            <a:off x="1365250" y="5980906"/>
            <a:ext cx="2616200" cy="596900"/>
          </a:xfrm>
          <a:prstGeom prst="rect">
            <a:avLst/>
          </a:prstGeom>
        </p:spPr>
      </p:pic>
    </p:spTree>
    <p:extLst>
      <p:ext uri="{BB962C8B-B14F-4D97-AF65-F5344CB8AC3E}">
        <p14:creationId xmlns:p14="http://schemas.microsoft.com/office/powerpoint/2010/main" val="669234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9120C-F18D-0843-802B-6B5A50577529}"/>
              </a:ext>
            </a:extLst>
          </p:cNvPr>
          <p:cNvSpPr/>
          <p:nvPr/>
        </p:nvSpPr>
        <p:spPr>
          <a:xfrm>
            <a:off x="1013460" y="1582007"/>
            <a:ext cx="10107930" cy="4513351"/>
          </a:xfrm>
          <a:prstGeom prst="rect">
            <a:avLst/>
          </a:prstGeom>
        </p:spPr>
        <p:txBody>
          <a:bodyPr wrap="square">
            <a:spAutoFit/>
          </a:bodyPr>
          <a:lstStyle/>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Everyone needs to take charge of their own financial lives</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Life Goals</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Education</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Career</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Relationships</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Family</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Material Comforts</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Charity and Service</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Travel and Entertainment</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Retirement</a:t>
            </a:r>
          </a:p>
          <a:p>
            <a:pPr>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Money should not be the center of your life.  It is a tool.</a:t>
            </a:r>
          </a:p>
          <a:p>
            <a:pPr marR="0" lvl="0">
              <a:lnSpc>
                <a:spcPct val="115000"/>
              </a:lnSpc>
            </a:pPr>
            <a:endPar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Financial Planning</a:t>
            </a:r>
          </a:p>
        </p:txBody>
      </p:sp>
    </p:spTree>
    <p:extLst>
      <p:ext uri="{BB962C8B-B14F-4D97-AF65-F5344CB8AC3E}">
        <p14:creationId xmlns:p14="http://schemas.microsoft.com/office/powerpoint/2010/main" val="12770766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30254C-0150-5F4E-B7FC-D9ED470696E8}"/>
              </a:ext>
            </a:extLst>
          </p:cNvPr>
          <p:cNvPicPr>
            <a:picLocks noChangeAspect="1"/>
          </p:cNvPicPr>
          <p:nvPr/>
        </p:nvPicPr>
        <p:blipFill>
          <a:blip r:embed="rId2"/>
          <a:stretch>
            <a:fillRect/>
          </a:stretch>
        </p:blipFill>
        <p:spPr>
          <a:xfrm>
            <a:off x="657922" y="390293"/>
            <a:ext cx="10950498" cy="6266986"/>
          </a:xfrm>
          <a:prstGeom prst="rect">
            <a:avLst/>
          </a:prstGeom>
        </p:spPr>
      </p:pic>
    </p:spTree>
    <p:extLst>
      <p:ext uri="{BB962C8B-B14F-4D97-AF65-F5344CB8AC3E}">
        <p14:creationId xmlns:p14="http://schemas.microsoft.com/office/powerpoint/2010/main" val="380296150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05099D-1AE1-EC47-B45C-092E8E4427F2}"/>
              </a:ext>
            </a:extLst>
          </p:cNvPr>
          <p:cNvPicPr>
            <a:picLocks noChangeAspect="1"/>
          </p:cNvPicPr>
          <p:nvPr/>
        </p:nvPicPr>
        <p:blipFill>
          <a:blip r:embed="rId2"/>
          <a:stretch>
            <a:fillRect/>
          </a:stretch>
        </p:blipFill>
        <p:spPr>
          <a:xfrm>
            <a:off x="1171575" y="642938"/>
            <a:ext cx="10287000" cy="5657850"/>
          </a:xfrm>
          <a:prstGeom prst="rect">
            <a:avLst/>
          </a:prstGeom>
        </p:spPr>
      </p:pic>
      <p:sp>
        <p:nvSpPr>
          <p:cNvPr id="3" name="Oval Callout 2">
            <a:extLst>
              <a:ext uri="{FF2B5EF4-FFF2-40B4-BE49-F238E27FC236}">
                <a16:creationId xmlns:a16="http://schemas.microsoft.com/office/drawing/2014/main" id="{DCEA4C6D-859F-6042-A19F-3A245DA5E430}"/>
              </a:ext>
            </a:extLst>
          </p:cNvPr>
          <p:cNvSpPr/>
          <p:nvPr/>
        </p:nvSpPr>
        <p:spPr>
          <a:xfrm>
            <a:off x="6157912" y="5086350"/>
            <a:ext cx="1314450" cy="1042988"/>
          </a:xfrm>
          <a:prstGeom prst="wedgeEllipseCallout">
            <a:avLst>
              <a:gd name="adj1" fmla="val 4168"/>
              <a:gd name="adj2" fmla="val -85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t>Avg</a:t>
            </a:r>
            <a:r>
              <a:rPr lang="en-US" sz="1600"/>
              <a:t> = 3.46%</a:t>
            </a:r>
          </a:p>
        </p:txBody>
      </p:sp>
      <p:sp>
        <p:nvSpPr>
          <p:cNvPr id="4" name="Oval Callout 3">
            <a:extLst>
              <a:ext uri="{FF2B5EF4-FFF2-40B4-BE49-F238E27FC236}">
                <a16:creationId xmlns:a16="http://schemas.microsoft.com/office/drawing/2014/main" id="{F2034565-4CFD-EE48-9FEE-FF307FE3E9EA}"/>
              </a:ext>
            </a:extLst>
          </p:cNvPr>
          <p:cNvSpPr/>
          <p:nvPr/>
        </p:nvSpPr>
        <p:spPr>
          <a:xfrm>
            <a:off x="10144125" y="5086350"/>
            <a:ext cx="1314450" cy="1042988"/>
          </a:xfrm>
          <a:prstGeom prst="wedgeEllipseCallout">
            <a:avLst>
              <a:gd name="adj1" fmla="val 4168"/>
              <a:gd name="adj2" fmla="val -85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t>Avg</a:t>
            </a:r>
            <a:r>
              <a:rPr lang="en-US" sz="1600"/>
              <a:t> = 2.0%</a:t>
            </a:r>
          </a:p>
        </p:txBody>
      </p:sp>
      <p:sp>
        <p:nvSpPr>
          <p:cNvPr id="5" name="Oval Callout 4">
            <a:extLst>
              <a:ext uri="{FF2B5EF4-FFF2-40B4-BE49-F238E27FC236}">
                <a16:creationId xmlns:a16="http://schemas.microsoft.com/office/drawing/2014/main" id="{A72A6B46-9845-BE40-BEE8-6E572918D6C0}"/>
              </a:ext>
            </a:extLst>
          </p:cNvPr>
          <p:cNvSpPr/>
          <p:nvPr/>
        </p:nvSpPr>
        <p:spPr>
          <a:xfrm>
            <a:off x="7596187" y="5086350"/>
            <a:ext cx="1314450" cy="1042988"/>
          </a:xfrm>
          <a:prstGeom prst="wedgeEllipseCallout">
            <a:avLst>
              <a:gd name="adj1" fmla="val 10689"/>
              <a:gd name="adj2" fmla="val -827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t>Avg</a:t>
            </a:r>
            <a:r>
              <a:rPr lang="en-US" sz="1600"/>
              <a:t> = 5.96%</a:t>
            </a:r>
          </a:p>
        </p:txBody>
      </p:sp>
      <p:sp>
        <p:nvSpPr>
          <p:cNvPr id="6" name="Oval Callout 5">
            <a:extLst>
              <a:ext uri="{FF2B5EF4-FFF2-40B4-BE49-F238E27FC236}">
                <a16:creationId xmlns:a16="http://schemas.microsoft.com/office/drawing/2014/main" id="{6C0004BF-DF55-7F4E-97CE-F51195A41D09}"/>
              </a:ext>
            </a:extLst>
          </p:cNvPr>
          <p:cNvSpPr/>
          <p:nvPr/>
        </p:nvSpPr>
        <p:spPr>
          <a:xfrm>
            <a:off x="8910637" y="5172075"/>
            <a:ext cx="1314450" cy="1042988"/>
          </a:xfrm>
          <a:prstGeom prst="wedgeEllipseCallout">
            <a:avLst>
              <a:gd name="adj1" fmla="val 4168"/>
              <a:gd name="adj2" fmla="val -85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t>Avg</a:t>
            </a:r>
            <a:r>
              <a:rPr lang="en-US" sz="1600"/>
              <a:t> = 7.46%</a:t>
            </a:r>
          </a:p>
        </p:txBody>
      </p:sp>
      <p:sp>
        <p:nvSpPr>
          <p:cNvPr id="7" name="TextBox 6">
            <a:extLst>
              <a:ext uri="{FF2B5EF4-FFF2-40B4-BE49-F238E27FC236}">
                <a16:creationId xmlns:a16="http://schemas.microsoft.com/office/drawing/2014/main" id="{0AFB1674-C398-B24B-A09D-9FC0ED238A3E}"/>
              </a:ext>
            </a:extLst>
          </p:cNvPr>
          <p:cNvSpPr txBox="1"/>
          <p:nvPr/>
        </p:nvSpPr>
        <p:spPr>
          <a:xfrm>
            <a:off x="6315404" y="319772"/>
            <a:ext cx="5735417" cy="646331"/>
          </a:xfrm>
          <a:prstGeom prst="rect">
            <a:avLst/>
          </a:prstGeom>
          <a:noFill/>
        </p:spPr>
        <p:txBody>
          <a:bodyPr wrap="none" rtlCol="0">
            <a:spAutoFit/>
          </a:bodyPr>
          <a:lstStyle/>
          <a:p>
            <a:pPr algn="ctr"/>
            <a:r>
              <a:rPr lang="en-US" b="1" i="1">
                <a:latin typeface="Helvetica" pitchFamily="2" charset="0"/>
              </a:rPr>
              <a:t>A 50/50 portfolio of US equities and bonds = 2.73%</a:t>
            </a:r>
          </a:p>
          <a:p>
            <a:pPr algn="ctr"/>
            <a:r>
              <a:rPr lang="en-US" b="1" i="1">
                <a:latin typeface="Helvetica" pitchFamily="2" charset="0"/>
              </a:rPr>
              <a:t>A 25/25/25/25 portfolio = 4.72%</a:t>
            </a:r>
          </a:p>
        </p:txBody>
      </p:sp>
    </p:spTree>
    <p:extLst>
      <p:ext uri="{BB962C8B-B14F-4D97-AF65-F5344CB8AC3E}">
        <p14:creationId xmlns:p14="http://schemas.microsoft.com/office/powerpoint/2010/main" val="274429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8F82C-F22E-E841-AF93-48EA1CED141C}"/>
              </a:ext>
            </a:extLst>
          </p:cNvPr>
          <p:cNvPicPr>
            <a:picLocks noChangeAspect="1"/>
          </p:cNvPicPr>
          <p:nvPr/>
        </p:nvPicPr>
        <p:blipFill rotWithShape="1">
          <a:blip r:embed="rId3"/>
          <a:srcRect b="3364"/>
          <a:stretch/>
        </p:blipFill>
        <p:spPr>
          <a:xfrm>
            <a:off x="367990" y="601494"/>
            <a:ext cx="11552664" cy="5464770"/>
          </a:xfrm>
          <a:prstGeom prst="rect">
            <a:avLst/>
          </a:prstGeom>
        </p:spPr>
      </p:pic>
    </p:spTree>
    <p:custDataLst>
      <p:tags r:id="rId1"/>
    </p:custDataLst>
    <p:extLst>
      <p:ext uri="{BB962C8B-B14F-4D97-AF65-F5344CB8AC3E}">
        <p14:creationId xmlns:p14="http://schemas.microsoft.com/office/powerpoint/2010/main" val="302786128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2B7FB1-F0D8-374F-AD75-2F6CD1B1C2AC}"/>
              </a:ext>
            </a:extLst>
          </p:cNvPr>
          <p:cNvSpPr/>
          <p:nvPr/>
        </p:nvSpPr>
        <p:spPr>
          <a:xfrm>
            <a:off x="806604" y="346801"/>
            <a:ext cx="10589941" cy="646331"/>
          </a:xfrm>
          <a:prstGeom prst="rect">
            <a:avLst/>
          </a:prstGeom>
        </p:spPr>
        <p:txBody>
          <a:bodyPr wrap="square">
            <a:spAutoFit/>
          </a:bodyPr>
          <a:lstStyle/>
          <a:p>
            <a:r>
              <a:rPr lang="en-US">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Volatility </a:t>
            </a:r>
            <a:r>
              <a:rPr lang="en-US" b="1">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represents how large an asset's prices swing around the mean price</a:t>
            </a:r>
            <a:r>
              <a:rPr lang="en-US">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—it is a statistical measure of its dispersion of returns. </a:t>
            </a:r>
            <a:r>
              <a:rPr lang="en-US" sz="120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(Investopedia)</a:t>
            </a:r>
            <a:endParaRPr lang="en-US" sz="120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a:extLst>
              <a:ext uri="{FF2B5EF4-FFF2-40B4-BE49-F238E27FC236}">
                <a16:creationId xmlns:a16="http://schemas.microsoft.com/office/drawing/2014/main" id="{85DE2B5A-92E6-454E-B73A-211B637FC5E3}"/>
              </a:ext>
            </a:extLst>
          </p:cNvPr>
          <p:cNvPicPr>
            <a:picLocks noChangeAspect="1"/>
          </p:cNvPicPr>
          <p:nvPr/>
        </p:nvPicPr>
        <p:blipFill rotWithShape="1">
          <a:blip r:embed="rId2"/>
          <a:srcRect b="2379"/>
          <a:stretch/>
        </p:blipFill>
        <p:spPr>
          <a:xfrm>
            <a:off x="680223" y="1088560"/>
            <a:ext cx="10560205" cy="5033461"/>
          </a:xfrm>
          <a:prstGeom prst="rect">
            <a:avLst/>
          </a:prstGeom>
        </p:spPr>
      </p:pic>
      <p:pic>
        <p:nvPicPr>
          <p:cNvPr id="9" name="Picture 8">
            <a:extLst>
              <a:ext uri="{FF2B5EF4-FFF2-40B4-BE49-F238E27FC236}">
                <a16:creationId xmlns:a16="http://schemas.microsoft.com/office/drawing/2014/main" id="{FB2554CF-1A57-824A-AB91-85C16FC7D34C}"/>
              </a:ext>
            </a:extLst>
          </p:cNvPr>
          <p:cNvPicPr>
            <a:picLocks noChangeAspect="1"/>
          </p:cNvPicPr>
          <p:nvPr/>
        </p:nvPicPr>
        <p:blipFill>
          <a:blip r:embed="rId3"/>
          <a:stretch>
            <a:fillRect/>
          </a:stretch>
        </p:blipFill>
        <p:spPr>
          <a:xfrm>
            <a:off x="851207" y="6149243"/>
            <a:ext cx="2620382" cy="675304"/>
          </a:xfrm>
          <a:prstGeom prst="rect">
            <a:avLst/>
          </a:prstGeom>
        </p:spPr>
      </p:pic>
      <p:sp>
        <p:nvSpPr>
          <p:cNvPr id="10" name="TextBox 9">
            <a:extLst>
              <a:ext uri="{FF2B5EF4-FFF2-40B4-BE49-F238E27FC236}">
                <a16:creationId xmlns:a16="http://schemas.microsoft.com/office/drawing/2014/main" id="{CE709924-1BB8-4744-8D06-1179FB8EC0BF}"/>
              </a:ext>
            </a:extLst>
          </p:cNvPr>
          <p:cNvSpPr txBox="1"/>
          <p:nvPr/>
        </p:nvSpPr>
        <p:spPr>
          <a:xfrm>
            <a:off x="10112154" y="6225734"/>
            <a:ext cx="1340432" cy="261610"/>
          </a:xfrm>
          <a:prstGeom prst="rect">
            <a:avLst/>
          </a:prstGeom>
          <a:noFill/>
        </p:spPr>
        <p:txBody>
          <a:bodyPr wrap="none" rtlCol="0">
            <a:spAutoFit/>
          </a:bodyPr>
          <a:lstStyle/>
          <a:p>
            <a:r>
              <a:rPr lang="en-US" sz="1100">
                <a:latin typeface="Helvetica Neue" panose="02000503000000020004" pitchFamily="2" charset="0"/>
                <a:ea typeface="Helvetica Neue" panose="02000503000000020004" pitchFamily="2" charset="0"/>
                <a:cs typeface="Helvetica Neue" panose="02000503000000020004" pitchFamily="2" charset="0"/>
              </a:rPr>
              <a:t>Source: Blackrock</a:t>
            </a:r>
          </a:p>
        </p:txBody>
      </p:sp>
      <p:sp>
        <p:nvSpPr>
          <p:cNvPr id="11" name="Oval Callout 10">
            <a:extLst>
              <a:ext uri="{FF2B5EF4-FFF2-40B4-BE49-F238E27FC236}">
                <a16:creationId xmlns:a16="http://schemas.microsoft.com/office/drawing/2014/main" id="{799BFE07-6BF0-6A47-B9DA-7D78ABD4257A}"/>
              </a:ext>
            </a:extLst>
          </p:cNvPr>
          <p:cNvSpPr/>
          <p:nvPr/>
        </p:nvSpPr>
        <p:spPr>
          <a:xfrm>
            <a:off x="7382106" y="3605290"/>
            <a:ext cx="1962615" cy="612648"/>
          </a:xfrm>
          <a:prstGeom prst="wedgeEllipseCallout">
            <a:avLst>
              <a:gd name="adj1" fmla="val -84248"/>
              <a:gd name="adj2" fmla="val -521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Low = 5.6%</a:t>
            </a:r>
          </a:p>
          <a:p>
            <a:pPr algn="ctr"/>
            <a:r>
              <a:rPr lang="en-US" sz="1200"/>
              <a:t>Upper = 10.3%</a:t>
            </a:r>
          </a:p>
          <a:p>
            <a:pPr algn="ctr"/>
            <a:r>
              <a:rPr lang="en-US" sz="1200"/>
              <a:t>Central = 7.9%</a:t>
            </a:r>
          </a:p>
        </p:txBody>
      </p:sp>
      <p:sp>
        <p:nvSpPr>
          <p:cNvPr id="12" name="Oval Callout 11">
            <a:extLst>
              <a:ext uri="{FF2B5EF4-FFF2-40B4-BE49-F238E27FC236}">
                <a16:creationId xmlns:a16="http://schemas.microsoft.com/office/drawing/2014/main" id="{66486C20-42FA-5842-AD83-BCC75C79EB21}"/>
              </a:ext>
            </a:extLst>
          </p:cNvPr>
          <p:cNvSpPr/>
          <p:nvPr/>
        </p:nvSpPr>
        <p:spPr>
          <a:xfrm>
            <a:off x="6478857" y="4557331"/>
            <a:ext cx="1962615" cy="612648"/>
          </a:xfrm>
          <a:prstGeom prst="wedgeEllipseCallout">
            <a:avLst>
              <a:gd name="adj1" fmla="val -101862"/>
              <a:gd name="adj2" fmla="val 297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Low = 3.1%</a:t>
            </a:r>
          </a:p>
          <a:p>
            <a:pPr algn="ctr"/>
            <a:r>
              <a:rPr lang="en-US" sz="1200"/>
              <a:t>Upper = 5.2%</a:t>
            </a:r>
          </a:p>
          <a:p>
            <a:pPr algn="ctr"/>
            <a:r>
              <a:rPr lang="en-US" sz="1200"/>
              <a:t>Central = 4.2%</a:t>
            </a:r>
          </a:p>
        </p:txBody>
      </p:sp>
    </p:spTree>
    <p:extLst>
      <p:ext uri="{BB962C8B-B14F-4D97-AF65-F5344CB8AC3E}">
        <p14:creationId xmlns:p14="http://schemas.microsoft.com/office/powerpoint/2010/main" val="11351677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C040F2B-4E0B-134A-9BC6-45CED1AA52EE}"/>
              </a:ext>
            </a:extLst>
          </p:cNvPr>
          <p:cNvGraphicFramePr>
            <a:graphicFrameLocks noGrp="1"/>
          </p:cNvGraphicFramePr>
          <p:nvPr/>
        </p:nvGraphicFramePr>
        <p:xfrm>
          <a:off x="476842" y="1296987"/>
          <a:ext cx="11241914" cy="4991780"/>
        </p:xfrm>
        <a:graphic>
          <a:graphicData uri="http://schemas.openxmlformats.org/drawingml/2006/table">
            <a:tbl>
              <a:tblPr/>
              <a:tblGrid>
                <a:gridCol w="2163874">
                  <a:extLst>
                    <a:ext uri="{9D8B030D-6E8A-4147-A177-3AD203B41FA5}">
                      <a16:colId xmlns:a16="http://schemas.microsoft.com/office/drawing/2014/main" val="1271701743"/>
                    </a:ext>
                  </a:extLst>
                </a:gridCol>
                <a:gridCol w="1403734">
                  <a:extLst>
                    <a:ext uri="{9D8B030D-6E8A-4147-A177-3AD203B41FA5}">
                      <a16:colId xmlns:a16="http://schemas.microsoft.com/office/drawing/2014/main" val="3522528320"/>
                    </a:ext>
                  </a:extLst>
                </a:gridCol>
                <a:gridCol w="2758954">
                  <a:extLst>
                    <a:ext uri="{9D8B030D-6E8A-4147-A177-3AD203B41FA5}">
                      <a16:colId xmlns:a16="http://schemas.microsoft.com/office/drawing/2014/main" val="93996823"/>
                    </a:ext>
                  </a:extLst>
                </a:gridCol>
                <a:gridCol w="2457676">
                  <a:extLst>
                    <a:ext uri="{9D8B030D-6E8A-4147-A177-3AD203B41FA5}">
                      <a16:colId xmlns:a16="http://schemas.microsoft.com/office/drawing/2014/main" val="3842340819"/>
                    </a:ext>
                  </a:extLst>
                </a:gridCol>
                <a:gridCol w="2457676">
                  <a:extLst>
                    <a:ext uri="{9D8B030D-6E8A-4147-A177-3AD203B41FA5}">
                      <a16:colId xmlns:a16="http://schemas.microsoft.com/office/drawing/2014/main" val="628694602"/>
                    </a:ext>
                  </a:extLst>
                </a:gridCol>
              </a:tblGrid>
              <a:tr h="124601">
                <a:tc>
                  <a:txBody>
                    <a:bodyPr/>
                    <a:lstStyle/>
                    <a:p>
                      <a:pPr algn="ctr" fontAlgn="ctr"/>
                      <a:r>
                        <a:rPr lang="en-US" sz="1200" u="none" strike="noStrike">
                          <a:solidFill>
                            <a:srgbClr val="3F3F3F"/>
                          </a:solidFill>
                          <a:effectLst/>
                          <a:latin typeface="+mn-lt"/>
                        </a:rPr>
                        <a:t>Instrument</a:t>
                      </a:r>
                    </a:p>
                  </a:txBody>
                  <a:tcPr marL="5076" marR="5076" marT="11845" marB="118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9E9E9"/>
                    </a:solidFill>
                  </a:tcPr>
                </a:tc>
                <a:tc>
                  <a:txBody>
                    <a:bodyPr/>
                    <a:lstStyle/>
                    <a:p>
                      <a:pPr algn="ctr" fontAlgn="ctr"/>
                      <a:r>
                        <a:rPr lang="en-US" sz="1200" u="none" strike="noStrike">
                          <a:solidFill>
                            <a:srgbClr val="3F3F3F"/>
                          </a:solidFill>
                          <a:effectLst/>
                          <a:latin typeface="+mn-lt"/>
                        </a:rPr>
                        <a:t>Market</a:t>
                      </a:r>
                    </a:p>
                  </a:txBody>
                  <a:tcPr marL="5076" marR="5076" marT="11845" marB="118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9E9E9"/>
                    </a:solidFill>
                  </a:tcPr>
                </a:tc>
                <a:tc>
                  <a:txBody>
                    <a:bodyPr/>
                    <a:lstStyle/>
                    <a:p>
                      <a:pPr algn="ctr" fontAlgn="ctr"/>
                      <a:r>
                        <a:rPr lang="en-US" sz="1200" u="none" strike="noStrike">
                          <a:solidFill>
                            <a:srgbClr val="3F3F3F"/>
                          </a:solidFill>
                          <a:effectLst/>
                          <a:latin typeface="+mn-lt"/>
                        </a:rPr>
                        <a:t>Major Participants</a:t>
                      </a:r>
                    </a:p>
                  </a:txBody>
                  <a:tcPr marL="5076" marR="5076" marT="11845" marB="118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9E9E9"/>
                    </a:solidFill>
                  </a:tcPr>
                </a:tc>
                <a:tc>
                  <a:txBody>
                    <a:bodyPr/>
                    <a:lstStyle/>
                    <a:p>
                      <a:pPr algn="ctr" fontAlgn="ctr"/>
                      <a:r>
                        <a:rPr lang="en-US" sz="1200" u="none" strike="noStrike">
                          <a:solidFill>
                            <a:srgbClr val="3F3F3F"/>
                          </a:solidFill>
                          <a:effectLst/>
                          <a:latin typeface="+mn-lt"/>
                        </a:rPr>
                        <a:t>Riskiness</a:t>
                      </a:r>
                    </a:p>
                  </a:txBody>
                  <a:tcPr marL="5076" marR="5076" marT="11845" marB="118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9E9E9"/>
                    </a:solidFill>
                  </a:tcPr>
                </a:tc>
                <a:tc>
                  <a:txBody>
                    <a:bodyPr/>
                    <a:lstStyle/>
                    <a:p>
                      <a:pPr algn="ctr" fontAlgn="ctr"/>
                      <a:r>
                        <a:rPr lang="en-US" sz="1200" u="none" strike="noStrike">
                          <a:solidFill>
                            <a:srgbClr val="3F3F3F"/>
                          </a:solidFill>
                          <a:effectLst/>
                          <a:latin typeface="+mn-lt"/>
                        </a:rPr>
                        <a:t>Original Maturity</a:t>
                      </a:r>
                    </a:p>
                  </a:txBody>
                  <a:tcPr marL="5076" marR="5076" marT="11845" marB="118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9E9E9"/>
                    </a:solidFill>
                  </a:tcPr>
                </a:tc>
                <a:extLst>
                  <a:ext uri="{0D108BD9-81ED-4DB2-BD59-A6C34878D82A}">
                    <a16:rowId xmlns:a16="http://schemas.microsoft.com/office/drawing/2014/main" val="1035818877"/>
                  </a:ext>
                </a:extLst>
              </a:tr>
              <a:tr h="224837">
                <a:tc>
                  <a:txBody>
                    <a:bodyPr/>
                    <a:lstStyle/>
                    <a:p>
                      <a:pPr algn="l" fontAlgn="t"/>
                      <a:r>
                        <a:rPr lang="en-US" sz="1200" u="none" strike="noStrike">
                          <a:solidFill>
                            <a:srgbClr val="3F3F3F"/>
                          </a:solidFill>
                          <a:effectLst/>
                          <a:latin typeface="+mn-lt"/>
                        </a:rPr>
                        <a:t>U.S. Treasury bills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ctr" fontAlgn="t"/>
                      <a:r>
                        <a:rPr lang="en-US" sz="1200" u="none" strike="noStrike">
                          <a:solidFill>
                            <a:srgbClr val="3F3F3F"/>
                          </a:solidFill>
                          <a:effectLst/>
                          <a:latin typeface="+mn-lt"/>
                        </a:rPr>
                        <a:t>Money</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Sold by U.S. Treasury to finance federal expenditures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Default-free, close to riskless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91 days to 1 year</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027669951"/>
                  </a:ext>
                </a:extLst>
              </a:tr>
              <a:tr h="224837">
                <a:tc>
                  <a:txBody>
                    <a:bodyPr/>
                    <a:lstStyle/>
                    <a:p>
                      <a:pPr algn="l" fontAlgn="t"/>
                      <a:r>
                        <a:rPr lang="en-US" sz="1200" u="none" strike="noStrike">
                          <a:solidFill>
                            <a:srgbClr val="3F3F3F"/>
                          </a:solidFill>
                          <a:effectLst/>
                          <a:latin typeface="+mn-lt"/>
                        </a:rPr>
                        <a:t>Commercial paper</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ctr" fontAlgn="t"/>
                      <a:r>
                        <a:rPr lang="en-US" sz="1200" u="none" strike="noStrike">
                          <a:solidFill>
                            <a:srgbClr val="3F3F3F"/>
                          </a:solidFill>
                          <a:effectLst/>
                          <a:latin typeface="+mn-lt"/>
                        </a:rPr>
                        <a:t>Money</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Issued by financially secure firms to large investors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Low default risk</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Up to 270 days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extLst>
                  <a:ext uri="{0D108BD9-81ED-4DB2-BD59-A6C34878D82A}">
                    <a16:rowId xmlns:a16="http://schemas.microsoft.com/office/drawing/2014/main" val="3571630528"/>
                  </a:ext>
                </a:extLst>
              </a:tr>
              <a:tr h="274956">
                <a:tc>
                  <a:txBody>
                    <a:bodyPr/>
                    <a:lstStyle/>
                    <a:p>
                      <a:pPr algn="l" fontAlgn="t"/>
                      <a:r>
                        <a:rPr lang="en-US" sz="1200" u="none" strike="noStrike">
                          <a:solidFill>
                            <a:srgbClr val="3F3F3F"/>
                          </a:solidFill>
                          <a:effectLst/>
                          <a:latin typeface="+mn-lt"/>
                        </a:rPr>
                        <a:t>Negotiable certificates of deposit (CDs)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ctr" fontAlgn="t"/>
                      <a:r>
                        <a:rPr lang="en-US" sz="1200" u="none" strike="noStrike">
                          <a:solidFill>
                            <a:srgbClr val="3F3F3F"/>
                          </a:solidFill>
                          <a:effectLst/>
                          <a:latin typeface="+mn-lt"/>
                        </a:rPr>
                        <a:t>Money</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Issued by major money-center commercial banks to large investors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Default risk depends on the strength of the issuing bank</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Up to 1 year</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0072634"/>
                  </a:ext>
                </a:extLst>
              </a:tr>
              <a:tr h="375192">
                <a:tc>
                  <a:txBody>
                    <a:bodyPr/>
                    <a:lstStyle/>
                    <a:p>
                      <a:pPr algn="l" fontAlgn="t"/>
                      <a:r>
                        <a:rPr lang="en-US" sz="1200" u="none" strike="noStrike">
                          <a:solidFill>
                            <a:srgbClr val="3F3F3F"/>
                          </a:solidFill>
                          <a:effectLst/>
                          <a:latin typeface="+mn-lt"/>
                        </a:rPr>
                        <a:t>Money market mutual funds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ctr" fontAlgn="t"/>
                      <a:r>
                        <a:rPr lang="en-US" sz="1200" u="none" strike="noStrike">
                          <a:solidFill>
                            <a:srgbClr val="3F3F3F"/>
                          </a:solidFill>
                          <a:effectLst/>
                          <a:latin typeface="+mn-lt"/>
                        </a:rPr>
                        <a:t>Money</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Invest in Treasury bills, CDs, and commercial paper; held by individuals and businesses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Low degree of risk</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No specific maturity (instant liquidity)</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extLst>
                  <a:ext uri="{0D108BD9-81ED-4DB2-BD59-A6C34878D82A}">
                    <a16:rowId xmlns:a16="http://schemas.microsoft.com/office/drawing/2014/main" val="4154513768"/>
                  </a:ext>
                </a:extLst>
              </a:tr>
              <a:tr h="375192">
                <a:tc>
                  <a:txBody>
                    <a:bodyPr/>
                    <a:lstStyle/>
                    <a:p>
                      <a:pPr algn="l" fontAlgn="t"/>
                      <a:r>
                        <a:rPr lang="en-US" sz="1200" u="none" strike="noStrike">
                          <a:solidFill>
                            <a:srgbClr val="3F3F3F"/>
                          </a:solidFill>
                          <a:effectLst/>
                          <a:latin typeface="+mn-lt"/>
                        </a:rPr>
                        <a:t>U.S. Treasury notes and bonds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ctr" fontAlgn="t"/>
                      <a:r>
                        <a:rPr lang="en-US" sz="1200" u="none" strike="noStrike">
                          <a:solidFill>
                            <a:srgbClr val="3F3F3F"/>
                          </a:solidFill>
                          <a:effectLst/>
                          <a:latin typeface="+mn-lt"/>
                        </a:rPr>
                        <a:t>Capital</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Issued by the U.S. government</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No default risk, but price will decline if interest rates rise; hence, there is some risk</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2 to 30 years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extLst>
                  <a:ext uri="{0D108BD9-81ED-4DB2-BD59-A6C34878D82A}">
                    <a16:rowId xmlns:a16="http://schemas.microsoft.com/office/drawing/2014/main" val="11189244"/>
                  </a:ext>
                </a:extLst>
              </a:tr>
              <a:tr h="375192">
                <a:tc>
                  <a:txBody>
                    <a:bodyPr/>
                    <a:lstStyle/>
                    <a:p>
                      <a:pPr algn="l" fontAlgn="t"/>
                      <a:r>
                        <a:rPr lang="en-US" sz="1200" u="none" strike="noStrike">
                          <a:solidFill>
                            <a:srgbClr val="3F3F3F"/>
                          </a:solidFill>
                          <a:effectLst/>
                          <a:latin typeface="+mn-lt"/>
                        </a:rPr>
                        <a:t>Mortgages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ctr" fontAlgn="t"/>
                      <a:r>
                        <a:rPr lang="en-US" sz="1200" u="none" strike="noStrike">
                          <a:solidFill>
                            <a:srgbClr val="3F3F3F"/>
                          </a:solidFill>
                          <a:effectLst/>
                          <a:latin typeface="+mn-lt"/>
                        </a:rPr>
                        <a:t>Capital</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Loans to individuals and businesses secured by real estate; bought by banks and other institutions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Risk is variable; risk is high in the case of subprime loans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Up to 30 years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53885852"/>
                  </a:ext>
                </a:extLst>
              </a:tr>
              <a:tr h="375192">
                <a:tc>
                  <a:txBody>
                    <a:bodyPr/>
                    <a:lstStyle/>
                    <a:p>
                      <a:pPr algn="l" fontAlgn="t"/>
                      <a:r>
                        <a:rPr lang="en-US" sz="1200" u="none" strike="noStrike">
                          <a:solidFill>
                            <a:srgbClr val="3F3F3F"/>
                          </a:solidFill>
                          <a:effectLst/>
                          <a:latin typeface="+mn-lt"/>
                        </a:rPr>
                        <a:t>State and local government bonds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ctr" fontAlgn="t"/>
                      <a:r>
                        <a:rPr lang="en-US" sz="1200" u="none" strike="noStrike">
                          <a:solidFill>
                            <a:srgbClr val="3F3F3F"/>
                          </a:solidFill>
                          <a:effectLst/>
                          <a:latin typeface="+mn-lt"/>
                        </a:rPr>
                        <a:t>Capital</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Issued by state and local governments; held by individuals and institutional investors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Riskier than U.S. government securities but exempt from most taxes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Up to 30 years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extLst>
                  <a:ext uri="{0D108BD9-81ED-4DB2-BD59-A6C34878D82A}">
                    <a16:rowId xmlns:a16="http://schemas.microsoft.com/office/drawing/2014/main" val="2828107748"/>
                  </a:ext>
                </a:extLst>
              </a:tr>
              <a:tr h="675904">
                <a:tc>
                  <a:txBody>
                    <a:bodyPr/>
                    <a:lstStyle/>
                    <a:p>
                      <a:pPr algn="l" fontAlgn="t"/>
                      <a:r>
                        <a:rPr lang="en-US" sz="1200" u="none" strike="noStrike">
                          <a:solidFill>
                            <a:srgbClr val="3F3F3F"/>
                          </a:solidFill>
                          <a:effectLst/>
                          <a:latin typeface="+mn-lt"/>
                        </a:rPr>
                        <a:t>Corporate bonds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ctr" fontAlgn="t"/>
                      <a:r>
                        <a:rPr lang="en-US" sz="1200" u="none" strike="noStrike">
                          <a:solidFill>
                            <a:srgbClr val="3F3F3F"/>
                          </a:solidFill>
                          <a:effectLst/>
                          <a:latin typeface="+mn-lt"/>
                        </a:rPr>
                        <a:t>Capital</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Issued by corporations; held by individuals and institutional investors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Riskier than U.S. government securities but less risky than preferred and common stocks; varying degree of risk within bonds depends on strength of issuer</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algn="l" fontAlgn="t"/>
                      <a:r>
                        <a:rPr lang="en-US" sz="1200" u="none" strike="noStrike">
                          <a:solidFill>
                            <a:srgbClr val="3F3F3F"/>
                          </a:solidFill>
                          <a:effectLst/>
                          <a:latin typeface="+mn-lt"/>
                        </a:rPr>
                        <a:t>Up to 40 years</a:t>
                      </a:r>
                      <a:r>
                        <a:rPr lang="en-US" sz="1200" b="1" u="none" strike="noStrike">
                          <a:solidFill>
                            <a:srgbClr val="006298"/>
                          </a:solidFill>
                          <a:effectLst/>
                          <a:latin typeface="+mn-lt"/>
                          <a:hlinkClick r:id="rId2"/>
                        </a:rPr>
                        <a:t>*</a:t>
                      </a:r>
                      <a:endParaRPr lang="en-US" sz="1200" u="none" strike="noStrike">
                        <a:solidFill>
                          <a:srgbClr val="3F3F3F"/>
                        </a:solidFill>
                        <a:effectLst/>
                        <a:latin typeface="+mn-lt"/>
                      </a:endParaRP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8747168"/>
                  </a:ext>
                </a:extLst>
              </a:tr>
              <a:tr h="375192">
                <a:tc>
                  <a:txBody>
                    <a:bodyPr/>
                    <a:lstStyle/>
                    <a:p>
                      <a:pPr algn="l" fontAlgn="t"/>
                      <a:r>
                        <a:rPr lang="en-US" sz="1200" u="none" strike="noStrike">
                          <a:solidFill>
                            <a:srgbClr val="3F3F3F"/>
                          </a:solidFill>
                          <a:effectLst/>
                          <a:latin typeface="+mn-lt"/>
                        </a:rPr>
                        <a:t>Common stocks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ctr" fontAlgn="t"/>
                      <a:r>
                        <a:rPr lang="en-US" sz="1200" u="none" strike="noStrike">
                          <a:solidFill>
                            <a:srgbClr val="3F3F3F"/>
                          </a:solidFill>
                          <a:effectLst/>
                          <a:latin typeface="+mn-lt"/>
                        </a:rPr>
                        <a:t>Capital</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Issued by corporations to individuals and institutional investors</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Riskier than bonds and preferred stock; risk varies from company to company</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tc>
                  <a:txBody>
                    <a:bodyPr/>
                    <a:lstStyle/>
                    <a:p>
                      <a:pPr algn="l" fontAlgn="t"/>
                      <a:r>
                        <a:rPr lang="en-US" sz="1200" u="none" strike="noStrike">
                          <a:solidFill>
                            <a:srgbClr val="3F3F3F"/>
                          </a:solidFill>
                          <a:effectLst/>
                          <a:latin typeface="+mn-lt"/>
                        </a:rPr>
                        <a:t>Unlimited</a:t>
                      </a:r>
                    </a:p>
                  </a:txBody>
                  <a:tcPr marL="16921" marR="16921" marT="11845" marB="11845">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EEF7FC"/>
                    </a:solidFill>
                  </a:tcPr>
                </a:tc>
                <a:extLst>
                  <a:ext uri="{0D108BD9-81ED-4DB2-BD59-A6C34878D82A}">
                    <a16:rowId xmlns:a16="http://schemas.microsoft.com/office/drawing/2014/main" val="1675076956"/>
                  </a:ext>
                </a:extLst>
              </a:tr>
            </a:tbl>
          </a:graphicData>
        </a:graphic>
      </p:graphicFrame>
      <p:sp>
        <p:nvSpPr>
          <p:cNvPr id="6" name="Title 1">
            <a:extLst>
              <a:ext uri="{FF2B5EF4-FFF2-40B4-BE49-F238E27FC236}">
                <a16:creationId xmlns:a16="http://schemas.microsoft.com/office/drawing/2014/main" id="{9810D605-813A-2D45-98D4-2D68A74C935C}"/>
              </a:ext>
            </a:extLst>
          </p:cNvPr>
          <p:cNvSpPr>
            <a:spLocks noGrp="1"/>
          </p:cNvSpPr>
          <p:nvPr>
            <p:ph type="title"/>
          </p:nvPr>
        </p:nvSpPr>
        <p:spPr>
          <a:xfrm>
            <a:off x="476842" y="373233"/>
            <a:ext cx="11241915" cy="745949"/>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Major Market Instruments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Connector 6">
            <a:extLst>
              <a:ext uri="{FF2B5EF4-FFF2-40B4-BE49-F238E27FC236}">
                <a16:creationId xmlns:a16="http://schemas.microsoft.com/office/drawing/2014/main" id="{1C5B49F9-6BC4-2E44-AAC5-8BA190F29027}"/>
              </a:ext>
            </a:extLst>
          </p:cNvPr>
          <p:cNvCxnSpPr/>
          <p:nvPr/>
        </p:nvCxnSpPr>
        <p:spPr>
          <a:xfrm>
            <a:off x="476843" y="1119182"/>
            <a:ext cx="1124191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51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476843" y="473245"/>
            <a:ext cx="11241915" cy="64593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Derivatives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476843" y="1425575"/>
            <a:ext cx="11241915" cy="4351338"/>
          </a:xfrm>
        </p:spPr>
        <p:txBody>
          <a:bodyPr/>
          <a:lstStyle/>
          <a:p>
            <a:pPr marL="365760" indent="-365760">
              <a:spcBef>
                <a:spcPts val="600"/>
              </a:spcBef>
              <a:spcAft>
                <a:spcPts val="1200"/>
              </a:spcAft>
              <a:buClrTx/>
            </a:pPr>
            <a:r>
              <a:rPr lang="en-US">
                <a:latin typeface="Helvetica Neue" panose="02000503000000020004" pitchFamily="2" charset="0"/>
                <a:ea typeface="Helvetica Neue" panose="02000503000000020004" pitchFamily="2" charset="0"/>
                <a:cs typeface="Helvetica Neue" panose="02000503000000020004" pitchFamily="2" charset="0"/>
              </a:rPr>
              <a:t>What are derivatives? How can they be used to reduce or increase risk?</a:t>
            </a:r>
          </a:p>
          <a:p>
            <a:pPr marL="640080" indent="-320040">
              <a:spcBef>
                <a:spcPts val="600"/>
              </a:spcBef>
              <a:spcAft>
                <a:spcPts val="1200"/>
              </a:spcAft>
              <a:buClrTx/>
            </a:pPr>
            <a:r>
              <a:rPr lang="en-US" sz="2000">
                <a:latin typeface="Helvetica Neue" panose="02000503000000020004" pitchFamily="2" charset="0"/>
                <a:ea typeface="Helvetica Neue" panose="02000503000000020004" pitchFamily="2" charset="0"/>
                <a:cs typeface="Helvetica Neue" panose="02000503000000020004" pitchFamily="2" charset="0"/>
              </a:rPr>
              <a:t>A derivative security’s value is “derived” from the price of another security (e.g., options and futures). </a:t>
            </a:r>
          </a:p>
          <a:p>
            <a:pPr marL="640080" indent="-320040">
              <a:spcBef>
                <a:spcPts val="600"/>
              </a:spcBef>
              <a:spcAft>
                <a:spcPts val="1200"/>
              </a:spcAft>
              <a:buClrTx/>
            </a:pPr>
            <a:r>
              <a:rPr lang="en-US" sz="2000">
                <a:latin typeface="Helvetica Neue" panose="02000503000000020004" pitchFamily="2" charset="0"/>
                <a:ea typeface="Helvetica Neue" panose="02000503000000020004" pitchFamily="2" charset="0"/>
                <a:cs typeface="Helvetica Neue" panose="02000503000000020004" pitchFamily="2" charset="0"/>
              </a:rPr>
              <a:t>Can be used to “hedge” or reduce risk.  For example, an importer, whose profit falls when the dollar loses value, could purchase currency futures that do well when the dollar weakens.  </a:t>
            </a:r>
          </a:p>
          <a:p>
            <a:pPr marL="640080" indent="-320040">
              <a:spcBef>
                <a:spcPts val="600"/>
              </a:spcBef>
              <a:spcAft>
                <a:spcPts val="1200"/>
              </a:spcAft>
              <a:buClrTx/>
            </a:pPr>
            <a:r>
              <a:rPr lang="en-US" sz="2000">
                <a:latin typeface="Helvetica Neue" panose="02000503000000020004" pitchFamily="2" charset="0"/>
                <a:ea typeface="Helvetica Neue" panose="02000503000000020004" pitchFamily="2" charset="0"/>
                <a:cs typeface="Helvetica Neue" panose="02000503000000020004" pitchFamily="2" charset="0"/>
              </a:rPr>
              <a:t>Also, speculators can use derivatives to bet on the direction of future stock prices, interest rates, exchange rates, and commodity prices.  In many cases, these transactions produce high returns if you guess right, but large losses if you guess wrong.  Here, derivatives can increase risk.</a:t>
            </a:r>
          </a:p>
        </p:txBody>
      </p:sp>
      <p:cxnSp>
        <p:nvCxnSpPr>
          <p:cNvPr id="4" name="Straight Connector 3">
            <a:extLst>
              <a:ext uri="{FF2B5EF4-FFF2-40B4-BE49-F238E27FC236}">
                <a16:creationId xmlns:a16="http://schemas.microsoft.com/office/drawing/2014/main" id="{9F994D61-39C8-594D-8325-B4198E4FF994}"/>
              </a:ext>
            </a:extLst>
          </p:cNvPr>
          <p:cNvCxnSpPr/>
          <p:nvPr/>
        </p:nvCxnSpPr>
        <p:spPr>
          <a:xfrm>
            <a:off x="476843" y="1119182"/>
            <a:ext cx="11241915"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977087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476843" y="473245"/>
            <a:ext cx="11241915" cy="64593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Types of Financial Institutions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476843" y="1382713"/>
            <a:ext cx="11241915" cy="4351338"/>
          </a:xfrm>
        </p:spPr>
        <p:txBody>
          <a:bodyPr>
            <a:normAutofit/>
          </a:bodyPr>
          <a:lstStyle/>
          <a:p>
            <a:pPr marL="365760" indent="-365760">
              <a:spcBef>
                <a:spcPts val="600"/>
              </a:spcBef>
              <a:spcAft>
                <a:spcPts val="6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Investment banks</a:t>
            </a:r>
          </a:p>
          <a:p>
            <a:pPr marL="365760" indent="-365760">
              <a:spcBef>
                <a:spcPts val="600"/>
              </a:spcBef>
              <a:spcAft>
                <a:spcPts val="6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Commercial banks</a:t>
            </a:r>
          </a:p>
          <a:p>
            <a:pPr marL="365760" indent="-365760">
              <a:spcBef>
                <a:spcPts val="600"/>
              </a:spcBef>
              <a:spcAft>
                <a:spcPts val="6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Financial services corporations</a:t>
            </a:r>
          </a:p>
          <a:p>
            <a:pPr marL="365760" indent="-365760">
              <a:spcBef>
                <a:spcPts val="600"/>
              </a:spcBef>
              <a:spcAft>
                <a:spcPts val="6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Pension funds</a:t>
            </a:r>
          </a:p>
          <a:p>
            <a:pPr marL="365760" indent="-365760">
              <a:spcBef>
                <a:spcPts val="600"/>
              </a:spcBef>
              <a:spcAft>
                <a:spcPts val="6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Mutual funds</a:t>
            </a:r>
          </a:p>
          <a:p>
            <a:pPr marL="365760" indent="-365760">
              <a:spcBef>
                <a:spcPts val="600"/>
              </a:spcBef>
              <a:spcAft>
                <a:spcPts val="6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Exchange traded funds</a:t>
            </a:r>
          </a:p>
          <a:p>
            <a:pPr marL="365760" indent="-365760">
              <a:spcBef>
                <a:spcPts val="600"/>
              </a:spcBef>
              <a:spcAft>
                <a:spcPts val="6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Hedge funds</a:t>
            </a:r>
          </a:p>
          <a:p>
            <a:pPr marL="365760" indent="-365760">
              <a:spcBef>
                <a:spcPts val="600"/>
              </a:spcBef>
              <a:spcAft>
                <a:spcPts val="6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Private equity funds</a:t>
            </a:r>
          </a:p>
        </p:txBody>
      </p:sp>
      <p:cxnSp>
        <p:nvCxnSpPr>
          <p:cNvPr id="4" name="Straight Connector 3">
            <a:extLst>
              <a:ext uri="{FF2B5EF4-FFF2-40B4-BE49-F238E27FC236}">
                <a16:creationId xmlns:a16="http://schemas.microsoft.com/office/drawing/2014/main" id="{FF2808AA-6DEB-7F45-9C46-2CD015C43328}"/>
              </a:ext>
            </a:extLst>
          </p:cNvPr>
          <p:cNvCxnSpPr/>
          <p:nvPr/>
        </p:nvCxnSpPr>
        <p:spPr>
          <a:xfrm>
            <a:off x="476843" y="1119182"/>
            <a:ext cx="11241915"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148270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476843" y="473245"/>
            <a:ext cx="11241915" cy="64593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What is an IPO?</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476843" y="1411287"/>
            <a:ext cx="11241915" cy="4351338"/>
          </a:xfrm>
        </p:spPr>
        <p:txBody>
          <a:bodyPr>
            <a:normAutofit/>
          </a:bodyPr>
          <a:lstStyle/>
          <a:p>
            <a:pPr marL="365760" indent="-365760">
              <a:spcBef>
                <a:spcPts val="1200"/>
              </a:spcBef>
              <a:spcAft>
                <a:spcPts val="12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An initial public offering (IPO) occurs when a  company issues stock in the public market for the first time.</a:t>
            </a:r>
          </a:p>
          <a:p>
            <a:pPr marL="365760" indent="-365760">
              <a:spcBef>
                <a:spcPts val="1200"/>
              </a:spcBef>
              <a:spcAft>
                <a:spcPts val="12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“Going public” enables a company’s owners to raise capital from a wide variety of outside investors. Once issued, the stock trades in the secondary market.  </a:t>
            </a:r>
          </a:p>
          <a:p>
            <a:pPr marL="365760" indent="-365760">
              <a:spcBef>
                <a:spcPts val="1200"/>
              </a:spcBef>
              <a:spcAft>
                <a:spcPts val="1200"/>
              </a:spcAft>
              <a:buClrTx/>
            </a:pPr>
            <a:r>
              <a:rPr lang="en-US" sz="2400">
                <a:latin typeface="Helvetica Neue" panose="02000503000000020004" pitchFamily="2" charset="0"/>
                <a:ea typeface="Helvetica Neue" panose="02000503000000020004" pitchFamily="2" charset="0"/>
                <a:cs typeface="Helvetica Neue" panose="02000503000000020004" pitchFamily="2" charset="0"/>
              </a:rPr>
              <a:t>Public companies are subject to additional regulations and reporting requirements.</a:t>
            </a:r>
          </a:p>
        </p:txBody>
      </p:sp>
      <p:cxnSp>
        <p:nvCxnSpPr>
          <p:cNvPr id="4" name="Straight Connector 3">
            <a:extLst>
              <a:ext uri="{FF2B5EF4-FFF2-40B4-BE49-F238E27FC236}">
                <a16:creationId xmlns:a16="http://schemas.microsoft.com/office/drawing/2014/main" id="{DBEF7DD1-A882-A042-AE68-2F55231C6B14}"/>
              </a:ext>
            </a:extLst>
          </p:cNvPr>
          <p:cNvCxnSpPr/>
          <p:nvPr/>
        </p:nvCxnSpPr>
        <p:spPr>
          <a:xfrm>
            <a:off x="476843" y="1119182"/>
            <a:ext cx="11241915"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5241655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476843" y="473245"/>
            <a:ext cx="11241915" cy="64498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Stock Quote for Twitter, Inc., March 27, 2020</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2" descr="A finance page on the Yahoo website shows the stock quote for Twitter Inc., as on March 27, 2020. The page reads as follows. Twitter, Inc. (T W T R). N Y S E, N Y S E Delayed Price. Currency in U S D. 24.98 - 1.43, - 5.43 percent. At close, 11 57 a m E D T. &#10;Previous close, 26.41.&#10;Open, 25.56.&#10;Bid, 28.78 times 1000.&#10;Ask 24.84 times 900.&#10;Day's Range, 24.76 to 25.82.&#10;52 Week Range, 20 to 45.86.&#10;Volume, 8790844.&#10;Average volume, 20,662,029.&#10;Market cap, 19.644&#10;P E ratio, T T M, 13.41.&#10;E P S, T T M, negative 1.87.&#10;Earnings date, April 30 2020.&#10;Forward dividend and yield, not applicable, not applicable.&#10;Ex dividend date, not applicable.&#10;1 year target estimate, 33.05.">
            <a:extLst>
              <a:ext uri="{FF2B5EF4-FFF2-40B4-BE49-F238E27FC236}">
                <a16:creationId xmlns:a16="http://schemas.microsoft.com/office/drawing/2014/main" id="{44C268D1-ACD8-4FDA-A7EB-2E7A9E5AA0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00126" y="1400175"/>
            <a:ext cx="10201274" cy="3929063"/>
          </a:xfrm>
          <a:prstGeom prst="rect">
            <a:avLst/>
          </a:prstGeom>
        </p:spPr>
      </p:pic>
      <p:sp>
        <p:nvSpPr>
          <p:cNvPr id="13" name="Content Placeholder 4">
            <a:extLst>
              <a:ext uri="{FF2B5EF4-FFF2-40B4-BE49-F238E27FC236}">
                <a16:creationId xmlns:a16="http://schemas.microsoft.com/office/drawing/2014/main" id="{1734F730-82E1-488A-8750-8344E612FF94}"/>
              </a:ext>
            </a:extLst>
          </p:cNvPr>
          <p:cNvSpPr>
            <a:spLocks noGrp="1"/>
          </p:cNvSpPr>
          <p:nvPr>
            <p:ph type="body" sz="quarter" idx="13"/>
          </p:nvPr>
        </p:nvSpPr>
        <p:spPr>
          <a:xfrm>
            <a:off x="476843" y="5611185"/>
            <a:ext cx="11241915" cy="691143"/>
          </a:xfrm>
        </p:spPr>
        <p:txBody>
          <a:bodyPr/>
          <a:lstStyle/>
          <a:p>
            <a:pPr marL="0" indent="0">
              <a:lnSpc>
                <a:spcPct val="80000"/>
              </a:lnSpc>
              <a:spcBef>
                <a:spcPct val="0"/>
              </a:spcBef>
              <a:buNone/>
            </a:pPr>
            <a:r>
              <a:rPr lang="en-US" sz="2000"/>
              <a:t>Stock quotes can be found in a variety of print sources (</a:t>
            </a:r>
            <a:r>
              <a:rPr lang="en-US" sz="2000" i="1"/>
              <a:t>The Wall Street Journal</a:t>
            </a:r>
            <a:r>
              <a:rPr lang="en-US" sz="2000"/>
              <a:t> or the local newspaper) and online sources (Yahoo! Finance, CNN Money, or MSN Money).</a:t>
            </a:r>
          </a:p>
        </p:txBody>
      </p:sp>
      <p:cxnSp>
        <p:nvCxnSpPr>
          <p:cNvPr id="6" name="Straight Connector 5">
            <a:extLst>
              <a:ext uri="{FF2B5EF4-FFF2-40B4-BE49-F238E27FC236}">
                <a16:creationId xmlns:a16="http://schemas.microsoft.com/office/drawing/2014/main" id="{D16F5D97-E1ED-FF4C-A1C5-4D32858D7CE1}"/>
              </a:ext>
            </a:extLst>
          </p:cNvPr>
          <p:cNvCxnSpPr/>
          <p:nvPr/>
        </p:nvCxnSpPr>
        <p:spPr>
          <a:xfrm>
            <a:off x="476843" y="1119182"/>
            <a:ext cx="11241915"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4585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2171D1-53E1-3C4D-83BB-CB8158E55A32}"/>
              </a:ext>
            </a:extLst>
          </p:cNvPr>
          <p:cNvSpPr txBox="1"/>
          <p:nvPr/>
        </p:nvSpPr>
        <p:spPr>
          <a:xfrm>
            <a:off x="4012631" y="2099142"/>
            <a:ext cx="1810111" cy="723275"/>
          </a:xfrm>
          <a:prstGeom prst="rect">
            <a:avLst/>
          </a:prstGeom>
          <a:noFill/>
        </p:spPr>
        <p:txBody>
          <a:bodyPr wrap="none" rtlCol="0">
            <a:spAutoFit/>
          </a:bodyPr>
          <a:lstStyle/>
          <a:p>
            <a:r>
              <a:rPr lang="en-US" sz="4100">
                <a:latin typeface="Helvetica Neue" panose="02000503000000020004" pitchFamily="2" charset="0"/>
                <a:ea typeface="Helvetica Neue" panose="02000503000000020004" pitchFamily="2" charset="0"/>
                <a:cs typeface="Helvetica Neue" panose="02000503000000020004" pitchFamily="2" charset="0"/>
              </a:rPr>
              <a:t>Stocks</a:t>
            </a:r>
          </a:p>
        </p:txBody>
      </p:sp>
    </p:spTree>
    <p:extLst>
      <p:ext uri="{BB962C8B-B14F-4D97-AF65-F5344CB8AC3E}">
        <p14:creationId xmlns:p14="http://schemas.microsoft.com/office/powerpoint/2010/main" val="659441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9120C-F18D-0843-802B-6B5A50577529}"/>
              </a:ext>
            </a:extLst>
          </p:cNvPr>
          <p:cNvSpPr/>
          <p:nvPr/>
        </p:nvSpPr>
        <p:spPr>
          <a:xfrm>
            <a:off x="1013460" y="1582007"/>
            <a:ext cx="10107930" cy="3876254"/>
          </a:xfrm>
          <a:prstGeom prst="rect">
            <a:avLst/>
          </a:prstGeom>
        </p:spPr>
        <p:txBody>
          <a:bodyPr wrap="square">
            <a:spAutoFit/>
          </a:bodyPr>
          <a:lstStyle/>
          <a:p>
            <a:pPr marR="0" lvl="0">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 Financial Plan is an organized strategy for the elements of your financial life:</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Spending</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Income</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Savings</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Debt</a:t>
            </a:r>
          </a:p>
          <a:p>
            <a:pPr marL="800100" lvl="1" indent="-342900">
              <a:lnSpc>
                <a:spcPct val="115000"/>
              </a:lnSpc>
              <a:buFont typeface="Arial" panose="020B0604020202020204" pitchFamily="34" charset="0"/>
              <a:buChar char="•"/>
            </a:pPr>
            <a:r>
              <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Security</a:t>
            </a:r>
          </a:p>
          <a:p>
            <a:pPr lvl="1">
              <a:lnSpc>
                <a:spcPct val="115000"/>
              </a:lnSpc>
            </a:pPr>
            <a:endParaRPr lang="en-US" sz="20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15000"/>
              </a:lnSpc>
            </a:pPr>
            <a:r>
              <a:rPr lang="en-US" sz="2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As you progress, a mechanism to follow your progress is a personal balance sheet</a:t>
            </a:r>
          </a:p>
        </p:txBody>
      </p:sp>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Elements of a Financial Plan</a:t>
            </a:r>
          </a:p>
        </p:txBody>
      </p:sp>
    </p:spTree>
    <p:extLst>
      <p:ext uri="{BB962C8B-B14F-4D97-AF65-F5344CB8AC3E}">
        <p14:creationId xmlns:p14="http://schemas.microsoft.com/office/powerpoint/2010/main" val="221239221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B1B1DF0-75DA-D344-8538-32CB2DFAB264}"/>
              </a:ext>
            </a:extLst>
          </p:cNvPr>
          <p:cNvSpPr/>
          <p:nvPr/>
        </p:nvSpPr>
        <p:spPr>
          <a:xfrm>
            <a:off x="747711" y="1690692"/>
            <a:ext cx="10710863" cy="3785652"/>
          </a:xfrm>
          <a:prstGeom prst="rect">
            <a:avLst/>
          </a:prstGeom>
        </p:spPr>
        <p:txBody>
          <a:bodyPr wrap="square">
            <a:spAutoFit/>
          </a:bodyPr>
          <a:lstStyle/>
          <a:p>
            <a:r>
              <a:rPr lang="en-US" sz="2400">
                <a:latin typeface="+mn-lt"/>
              </a:rPr>
              <a:t>A </a:t>
            </a:r>
            <a:r>
              <a:rPr lang="en-US" sz="2400">
                <a:latin typeface="+mn-lt"/>
                <a:hlinkClick r:id="rId5">
                  <a:extLst>
                    <a:ext uri="{A12FA001-AC4F-418D-AE19-62706E023703}">
                      <ahyp:hlinkClr xmlns:ahyp="http://schemas.microsoft.com/office/drawing/2018/hyperlinkcolor" val="tx"/>
                    </a:ext>
                  </a:extLst>
                </a:hlinkClick>
              </a:rPr>
              <a:t>stock</a:t>
            </a:r>
            <a:r>
              <a:rPr lang="en-US" sz="2400">
                <a:latin typeface="+mn-lt"/>
              </a:rPr>
              <a:t> is a financial instrument that represents ownership in a company or corporation and represents a proportionate claim on its </a:t>
            </a:r>
            <a:r>
              <a:rPr lang="en-US" sz="2400">
                <a:latin typeface="+mn-lt"/>
                <a:hlinkClick r:id="rId6">
                  <a:extLst>
                    <a:ext uri="{A12FA001-AC4F-418D-AE19-62706E023703}">
                      <ahyp:hlinkClr xmlns:ahyp="http://schemas.microsoft.com/office/drawing/2018/hyperlinkcolor" val="tx"/>
                    </a:ext>
                  </a:extLst>
                </a:hlinkClick>
              </a:rPr>
              <a:t>assets</a:t>
            </a:r>
            <a:r>
              <a:rPr lang="en-US" sz="2400">
                <a:latin typeface="+mn-lt"/>
              </a:rPr>
              <a:t> (what it owns) and </a:t>
            </a:r>
            <a:r>
              <a:rPr lang="en-US" sz="2400">
                <a:latin typeface="+mn-lt"/>
                <a:hlinkClick r:id="rId7">
                  <a:extLst>
                    <a:ext uri="{A12FA001-AC4F-418D-AE19-62706E023703}">
                      <ahyp:hlinkClr xmlns:ahyp="http://schemas.microsoft.com/office/drawing/2018/hyperlinkcolor" val="tx"/>
                    </a:ext>
                  </a:extLst>
                </a:hlinkClick>
              </a:rPr>
              <a:t>earnings</a:t>
            </a:r>
            <a:r>
              <a:rPr lang="en-US" sz="2400">
                <a:latin typeface="+mn-lt"/>
              </a:rPr>
              <a:t> (what it generates in profits). Stocks are also called shares or equity.</a:t>
            </a:r>
          </a:p>
          <a:p>
            <a:endParaRPr lang="en-US" sz="2400">
              <a:latin typeface="+mn-lt"/>
            </a:endParaRPr>
          </a:p>
          <a:p>
            <a:r>
              <a:rPr lang="en-US" sz="2400">
                <a:latin typeface="+mn-lt"/>
              </a:rPr>
              <a:t>Owning stock means that a </a:t>
            </a:r>
            <a:r>
              <a:rPr lang="en-US" sz="2400">
                <a:latin typeface="+mn-lt"/>
                <a:hlinkClick r:id="rId8">
                  <a:extLst>
                    <a:ext uri="{A12FA001-AC4F-418D-AE19-62706E023703}">
                      <ahyp:hlinkClr xmlns:ahyp="http://schemas.microsoft.com/office/drawing/2018/hyperlinkcolor" val="tx"/>
                    </a:ext>
                  </a:extLst>
                </a:hlinkClick>
              </a:rPr>
              <a:t>shareholder</a:t>
            </a:r>
            <a:r>
              <a:rPr lang="en-US" sz="2400">
                <a:latin typeface="+mn-lt"/>
              </a:rPr>
              <a:t> owns a slice of the company equal to the number of shares held as a proportion of the company's total </a:t>
            </a:r>
            <a:r>
              <a:rPr lang="en-US" sz="2400">
                <a:latin typeface="+mn-lt"/>
                <a:hlinkClick r:id="rId9">
                  <a:extLst>
                    <a:ext uri="{A12FA001-AC4F-418D-AE19-62706E023703}">
                      <ahyp:hlinkClr xmlns:ahyp="http://schemas.microsoft.com/office/drawing/2018/hyperlinkcolor" val="tx"/>
                    </a:ext>
                  </a:extLst>
                </a:hlinkClick>
              </a:rPr>
              <a:t>outstanding shares</a:t>
            </a:r>
            <a:r>
              <a:rPr lang="en-US" sz="2400">
                <a:latin typeface="+mn-lt"/>
              </a:rPr>
              <a:t>. For instance, an individual or entity that owns 100,000 shares of a company with one million outstanding shares would have a 10% ownership stake in it. </a:t>
            </a:r>
            <a:endParaRPr lang="en-US" sz="2400" b="0" i="0">
              <a:effectLst/>
              <a:latin typeface="+mn-lt"/>
            </a:endParaRPr>
          </a:p>
        </p:txBody>
      </p:sp>
      <p:sp>
        <p:nvSpPr>
          <p:cNvPr id="13" name="Title 1">
            <a:extLst>
              <a:ext uri="{FF2B5EF4-FFF2-40B4-BE49-F238E27FC236}">
                <a16:creationId xmlns:a16="http://schemas.microsoft.com/office/drawing/2014/main" id="{13AA2EBC-50D7-494B-AEB6-D8BA968C2642}"/>
              </a:ext>
            </a:extLst>
          </p:cNvPr>
          <p:cNvSpPr>
            <a:spLocks noGrp="1"/>
          </p:cNvSpPr>
          <p:nvPr>
            <p:ph type="title"/>
          </p:nvPr>
        </p:nvSpPr>
        <p:spPr>
          <a:xfrm>
            <a:off x="671153" y="34751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What is a Stock</a:t>
            </a:r>
          </a:p>
        </p:txBody>
      </p:sp>
      <p:cxnSp>
        <p:nvCxnSpPr>
          <p:cNvPr id="14" name="Straight Arrow Connector 13">
            <a:extLst>
              <a:ext uri="{FF2B5EF4-FFF2-40B4-BE49-F238E27FC236}">
                <a16:creationId xmlns:a16="http://schemas.microsoft.com/office/drawing/2014/main" id="{7F5E5EC4-4572-7249-B2E0-E6F69A6627FA}"/>
              </a:ext>
            </a:extLst>
          </p:cNvPr>
          <p:cNvCxnSpPr>
            <a:cxnSpLocks/>
          </p:cNvCxnSpPr>
          <p:nvPr/>
        </p:nvCxnSpPr>
        <p:spPr>
          <a:xfrm>
            <a:off x="792957" y="1217295"/>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693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27965"/>
            <a:ext cx="10515600" cy="1325563"/>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Stock</a:t>
            </a: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792957" y="1497013"/>
            <a:ext cx="11241915" cy="4351338"/>
          </a:xfrm>
        </p:spPr>
        <p:txBody>
          <a:bodyPr/>
          <a:lstStyle/>
          <a:p>
            <a:pPr marL="365760" indent="-365760">
              <a:spcBef>
                <a:spcPts val="1200"/>
              </a:spcBef>
              <a:spcAft>
                <a:spcPts val="1200"/>
              </a:spcAft>
              <a:buClr>
                <a:srgbClr val="000000"/>
              </a:buClr>
            </a:pPr>
            <a:r>
              <a:rPr lang="en-US" noProof="0"/>
              <a:t>Represents ownership</a:t>
            </a:r>
          </a:p>
          <a:p>
            <a:pPr marL="365760" indent="-365760">
              <a:spcBef>
                <a:spcPts val="1200"/>
              </a:spcBef>
              <a:spcAft>
                <a:spcPts val="1200"/>
              </a:spcAft>
              <a:buClr>
                <a:srgbClr val="000000"/>
              </a:buClr>
            </a:pPr>
            <a:r>
              <a:rPr lang="en-US" noProof="0"/>
              <a:t>Ownership implies control</a:t>
            </a:r>
          </a:p>
          <a:p>
            <a:pPr marL="365760" indent="-365760">
              <a:spcBef>
                <a:spcPts val="1200"/>
              </a:spcBef>
              <a:spcAft>
                <a:spcPts val="1200"/>
              </a:spcAft>
              <a:buClr>
                <a:srgbClr val="000000"/>
              </a:buClr>
            </a:pPr>
            <a:r>
              <a:rPr lang="en-US" noProof="0"/>
              <a:t>Stockholders elect directors</a:t>
            </a:r>
          </a:p>
          <a:p>
            <a:pPr marL="365760" indent="-365760">
              <a:spcBef>
                <a:spcPts val="1200"/>
              </a:spcBef>
              <a:spcAft>
                <a:spcPts val="1200"/>
              </a:spcAft>
              <a:buClr>
                <a:srgbClr val="000000"/>
              </a:buClr>
            </a:pPr>
            <a:r>
              <a:rPr lang="en-US" noProof="0"/>
              <a:t>Directors elect management</a:t>
            </a:r>
          </a:p>
          <a:p>
            <a:pPr marL="365760" indent="-365760">
              <a:spcBef>
                <a:spcPts val="1200"/>
              </a:spcBef>
              <a:spcAft>
                <a:spcPts val="1200"/>
              </a:spcAft>
              <a:buClr>
                <a:srgbClr val="000000"/>
              </a:buClr>
            </a:pPr>
            <a:r>
              <a:rPr lang="en-US" noProof="0"/>
              <a:t>Management’s goal: Maximize the stock price</a:t>
            </a:r>
          </a:p>
        </p:txBody>
      </p:sp>
      <p:cxnSp>
        <p:nvCxnSpPr>
          <p:cNvPr id="4" name="Straight Arrow Connector 3">
            <a:extLst>
              <a:ext uri="{FF2B5EF4-FFF2-40B4-BE49-F238E27FC236}">
                <a16:creationId xmlns:a16="http://schemas.microsoft.com/office/drawing/2014/main" id="{AAD574BB-7286-4B4A-A75C-EB27352627F2}"/>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23371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B86FBB-7DE5-B34C-AE6D-F541245F7EDB}"/>
              </a:ext>
            </a:extLst>
          </p:cNvPr>
          <p:cNvSpPr/>
          <p:nvPr/>
        </p:nvSpPr>
        <p:spPr>
          <a:xfrm>
            <a:off x="862012" y="1516082"/>
            <a:ext cx="10739438" cy="3416320"/>
          </a:xfrm>
          <a:prstGeom prst="rect">
            <a:avLst/>
          </a:prstGeom>
        </p:spPr>
        <p:txBody>
          <a:bodyPr wrap="square">
            <a:spAutoFit/>
          </a:bodyPr>
          <a:lstStyle/>
          <a:p>
            <a:r>
              <a:rPr lang="en-US" sz="2400">
                <a:latin typeface="+mn-lt"/>
              </a:rPr>
              <a:t>There are two main types of stock: </a:t>
            </a:r>
            <a:r>
              <a:rPr lang="en-US" sz="2400" u="sng">
                <a:latin typeface="+mn-lt"/>
                <a:hlinkClick r:id="rId5">
                  <a:extLst>
                    <a:ext uri="{A12FA001-AC4F-418D-AE19-62706E023703}">
                      <ahyp:hlinkClr xmlns:ahyp="http://schemas.microsoft.com/office/drawing/2018/hyperlinkcolor" val="tx"/>
                    </a:ext>
                  </a:extLst>
                </a:hlinkClick>
              </a:rPr>
              <a:t>common</a:t>
            </a:r>
            <a:r>
              <a:rPr lang="en-US" sz="2400">
                <a:latin typeface="+mn-lt"/>
              </a:rPr>
              <a:t> shares and </a:t>
            </a:r>
            <a:r>
              <a:rPr lang="en-US" sz="2400" u="sng">
                <a:latin typeface="+mn-lt"/>
                <a:hlinkClick r:id="rId6">
                  <a:extLst>
                    <a:ext uri="{A12FA001-AC4F-418D-AE19-62706E023703}">
                      <ahyp:hlinkClr xmlns:ahyp="http://schemas.microsoft.com/office/drawing/2018/hyperlinkcolor" val="tx"/>
                    </a:ext>
                  </a:extLst>
                </a:hlinkClick>
              </a:rPr>
              <a:t>preferred</a:t>
            </a:r>
            <a:r>
              <a:rPr lang="en-US" sz="2400">
                <a:latin typeface="+mn-lt"/>
              </a:rPr>
              <a:t> shares. </a:t>
            </a:r>
          </a:p>
          <a:p>
            <a:endParaRPr lang="en-US" sz="2400">
              <a:latin typeface="+mn-lt"/>
            </a:endParaRPr>
          </a:p>
          <a:p>
            <a:r>
              <a:rPr lang="en-US" sz="2400">
                <a:latin typeface="+mn-lt"/>
              </a:rPr>
              <a:t>Common shares usually carry voting rights that enable the shareholder to have a say in corporate meetings and elections, while preferred shares generally do not have voting rights. </a:t>
            </a:r>
          </a:p>
          <a:p>
            <a:endParaRPr lang="en-US" sz="2400">
              <a:latin typeface="+mn-lt"/>
            </a:endParaRPr>
          </a:p>
          <a:p>
            <a:r>
              <a:rPr lang="en-US" sz="2400">
                <a:latin typeface="+mn-lt"/>
              </a:rPr>
              <a:t>Preferred shares are so named because preferred shareholders have priority over common shareholders to receive dividends as well as assets in the event of a liquidation.</a:t>
            </a:r>
            <a:endParaRPr lang="en-US" sz="2400" b="0" i="0">
              <a:effectLst/>
              <a:latin typeface="+mn-lt"/>
            </a:endParaRPr>
          </a:p>
        </p:txBody>
      </p:sp>
      <p:cxnSp>
        <p:nvCxnSpPr>
          <p:cNvPr id="7" name="Straight Arrow Connector 6">
            <a:extLst>
              <a:ext uri="{FF2B5EF4-FFF2-40B4-BE49-F238E27FC236}">
                <a16:creationId xmlns:a16="http://schemas.microsoft.com/office/drawing/2014/main" id="{F5638923-0045-7C49-8BBE-3A55CD0F80BF}"/>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6FE04687-716C-C64A-8F81-7DFF2BD2FECE}"/>
              </a:ext>
            </a:extLst>
          </p:cNvPr>
          <p:cNvSpPr>
            <a:spLocks noGrp="1"/>
          </p:cNvSpPr>
          <p:nvPr>
            <p:ph type="title"/>
          </p:nvPr>
        </p:nvSpPr>
        <p:spPr>
          <a:xfrm>
            <a:off x="739733" y="18749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Types of Stock</a:t>
            </a:r>
          </a:p>
        </p:txBody>
      </p:sp>
    </p:spTree>
    <p:extLst>
      <p:ext uri="{BB962C8B-B14F-4D97-AF65-F5344CB8AC3E}">
        <p14:creationId xmlns:p14="http://schemas.microsoft.com/office/powerpoint/2010/main" val="423072349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F1F0806-9D10-0548-BE74-0B380243A87C}"/>
              </a:ext>
            </a:extLst>
          </p:cNvPr>
          <p:cNvSpPr/>
          <p:nvPr/>
        </p:nvSpPr>
        <p:spPr>
          <a:xfrm>
            <a:off x="568325" y="1376367"/>
            <a:ext cx="10665618" cy="4154984"/>
          </a:xfrm>
          <a:prstGeom prst="rect">
            <a:avLst/>
          </a:prstGeom>
        </p:spPr>
        <p:txBody>
          <a:bodyPr wrap="square">
            <a:spAutoFit/>
          </a:bodyPr>
          <a:lstStyle/>
          <a:p>
            <a:r>
              <a:rPr lang="en-US" sz="2400">
                <a:latin typeface="+mn-lt"/>
              </a:rPr>
              <a:t>When a company establishes itself, it may need access to much larger amounts of capital than it can get from ongoing operations or a traditional bank loan. It can do so by selling shares to the public through an </a:t>
            </a:r>
            <a:r>
              <a:rPr lang="en-US" sz="2400" u="sng">
                <a:latin typeface="+mn-lt"/>
                <a:hlinkClick r:id="rId5">
                  <a:extLst>
                    <a:ext uri="{A12FA001-AC4F-418D-AE19-62706E023703}">
                      <ahyp:hlinkClr xmlns:ahyp="http://schemas.microsoft.com/office/drawing/2018/hyperlinkcolor" val="tx"/>
                    </a:ext>
                  </a:extLst>
                </a:hlinkClick>
              </a:rPr>
              <a:t>initial public offering</a:t>
            </a:r>
            <a:r>
              <a:rPr lang="en-US" sz="2400">
                <a:latin typeface="+mn-lt"/>
              </a:rPr>
              <a:t> (IPO). </a:t>
            </a:r>
          </a:p>
          <a:p>
            <a:endParaRPr lang="en-US" sz="2400">
              <a:latin typeface="+mn-lt"/>
            </a:endParaRPr>
          </a:p>
          <a:p>
            <a:r>
              <a:rPr lang="en-US" sz="2400">
                <a:latin typeface="+mn-lt"/>
              </a:rPr>
              <a:t>This changes the status of the company from a private firm whose shares are held by a few shareholders to a publicly-traded company whose shares will be held by numerous members of the general public. </a:t>
            </a:r>
          </a:p>
          <a:p>
            <a:endParaRPr lang="en-US" sz="2400">
              <a:latin typeface="+mn-lt"/>
            </a:endParaRPr>
          </a:p>
          <a:p>
            <a:r>
              <a:rPr lang="en-US" sz="2400">
                <a:latin typeface="+mn-lt"/>
              </a:rPr>
              <a:t>Once the company's shares are listed on a </a:t>
            </a:r>
            <a:r>
              <a:rPr lang="en-US" sz="2400" u="sng">
                <a:latin typeface="+mn-lt"/>
                <a:hlinkClick r:id="rId6">
                  <a:extLst>
                    <a:ext uri="{A12FA001-AC4F-418D-AE19-62706E023703}">
                      <ahyp:hlinkClr xmlns:ahyp="http://schemas.microsoft.com/office/drawing/2018/hyperlinkcolor" val="tx"/>
                    </a:ext>
                  </a:extLst>
                </a:hlinkClick>
              </a:rPr>
              <a:t>stock exchange</a:t>
            </a:r>
            <a:r>
              <a:rPr lang="en-US" sz="2400">
                <a:latin typeface="+mn-lt"/>
              </a:rPr>
              <a:t> and trading in it commences, the price of these shares fluctuates as investors and traders assess and reassess their </a:t>
            </a:r>
            <a:r>
              <a:rPr lang="en-US" sz="2400" b="1">
                <a:latin typeface="+mn-lt"/>
              </a:rPr>
              <a:t>intrinsic value</a:t>
            </a:r>
            <a:r>
              <a:rPr lang="en-US" sz="2400">
                <a:latin typeface="+mn-lt"/>
              </a:rPr>
              <a:t>. </a:t>
            </a:r>
            <a:endParaRPr lang="en-US" sz="2400" b="0" i="0">
              <a:effectLst/>
              <a:latin typeface="+mn-lt"/>
            </a:endParaRPr>
          </a:p>
        </p:txBody>
      </p:sp>
      <p:sp>
        <p:nvSpPr>
          <p:cNvPr id="6" name="Title 1">
            <a:extLst>
              <a:ext uri="{FF2B5EF4-FFF2-40B4-BE49-F238E27FC236}">
                <a16:creationId xmlns:a16="http://schemas.microsoft.com/office/drawing/2014/main" id="{139D6AB5-C25E-C945-A0B3-8CF499DFD474}"/>
              </a:ext>
            </a:extLst>
          </p:cNvPr>
          <p:cNvSpPr>
            <a:spLocks noGrp="1"/>
          </p:cNvSpPr>
          <p:nvPr>
            <p:ph type="title"/>
          </p:nvPr>
        </p:nvSpPr>
        <p:spPr>
          <a:xfrm>
            <a:off x="659723" y="22178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Listing Shares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Arrow Connector 6">
            <a:extLst>
              <a:ext uri="{FF2B5EF4-FFF2-40B4-BE49-F238E27FC236}">
                <a16:creationId xmlns:a16="http://schemas.microsoft.com/office/drawing/2014/main" id="{72BEF683-58AA-CB43-A536-FED82860C513}"/>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9488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EDEE329-1F8C-7249-8040-33FEB70C57AA}"/>
              </a:ext>
            </a:extLst>
          </p:cNvPr>
          <p:cNvSpPr/>
          <p:nvPr/>
        </p:nvSpPr>
        <p:spPr>
          <a:xfrm>
            <a:off x="628069" y="1609734"/>
            <a:ext cx="10939462" cy="3785652"/>
          </a:xfrm>
          <a:prstGeom prst="rect">
            <a:avLst/>
          </a:prstGeom>
        </p:spPr>
        <p:txBody>
          <a:bodyPr wrap="square">
            <a:spAutoFit/>
          </a:bodyPr>
          <a:lstStyle/>
          <a:p>
            <a:r>
              <a:rPr lang="en-US" sz="2400">
                <a:latin typeface="+mn-lt"/>
              </a:rPr>
              <a:t>Stock exchanges are </a:t>
            </a:r>
            <a:r>
              <a:rPr lang="en-US" sz="2400" u="sng">
                <a:latin typeface="+mn-lt"/>
                <a:hlinkClick r:id="rId5">
                  <a:extLst>
                    <a:ext uri="{A12FA001-AC4F-418D-AE19-62706E023703}">
                      <ahyp:hlinkClr xmlns:ahyp="http://schemas.microsoft.com/office/drawing/2018/hyperlinkcolor" val="tx"/>
                    </a:ext>
                  </a:extLst>
                </a:hlinkClick>
              </a:rPr>
              <a:t>secondary markets</a:t>
            </a:r>
            <a:r>
              <a:rPr lang="en-US" sz="2400">
                <a:latin typeface="+mn-lt"/>
              </a:rPr>
              <a:t> where existing shareholders can transact with potential buyers. </a:t>
            </a:r>
          </a:p>
          <a:p>
            <a:endParaRPr lang="en-US" sz="2400">
              <a:latin typeface="+mn-lt"/>
            </a:endParaRPr>
          </a:p>
          <a:p>
            <a:r>
              <a:rPr lang="en-US" sz="2400">
                <a:latin typeface="+mn-lt"/>
              </a:rPr>
              <a:t>Corporations listed on stock markets do not buy and sell their own shares on a regular basis. Companies may engage in stock buybacks or issue new shares but these are not day-to-day operations and often occur outside of the framework of an exchange.</a:t>
            </a:r>
          </a:p>
          <a:p>
            <a:endParaRPr lang="en-US" sz="2400">
              <a:latin typeface="+mn-lt"/>
            </a:endParaRPr>
          </a:p>
          <a:p>
            <a:r>
              <a:rPr lang="en-US" sz="2400">
                <a:latin typeface="+mn-lt"/>
              </a:rPr>
              <a:t>When you buy a share of stock on the stock market, you are not buying it from the company, you are buying it from some other existing shareholder.</a:t>
            </a:r>
            <a:endParaRPr lang="en-US" sz="2400" b="0" i="0">
              <a:effectLst/>
              <a:latin typeface="+mn-lt"/>
            </a:endParaRPr>
          </a:p>
        </p:txBody>
      </p:sp>
      <p:cxnSp>
        <p:nvCxnSpPr>
          <p:cNvPr id="6" name="Straight Arrow Connector 5">
            <a:extLst>
              <a:ext uri="{FF2B5EF4-FFF2-40B4-BE49-F238E27FC236}">
                <a16:creationId xmlns:a16="http://schemas.microsoft.com/office/drawing/2014/main" id="{E2F8C529-0269-994D-BF8D-1A2A496D8FF8}"/>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EBE6BB57-31D2-7446-9858-D05438B20FBF}"/>
              </a:ext>
            </a:extLst>
          </p:cNvPr>
          <p:cNvSpPr>
            <a:spLocks noGrp="1"/>
          </p:cNvSpPr>
          <p:nvPr>
            <p:ph type="title"/>
          </p:nvPr>
        </p:nvSpPr>
        <p:spPr>
          <a:xfrm>
            <a:off x="625433" y="24464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What is a Stock Exchange</a:t>
            </a:r>
          </a:p>
        </p:txBody>
      </p:sp>
    </p:spTree>
    <p:extLst>
      <p:ext uri="{BB962C8B-B14F-4D97-AF65-F5344CB8AC3E}">
        <p14:creationId xmlns:p14="http://schemas.microsoft.com/office/powerpoint/2010/main" val="20867954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B7028E-A936-0640-9906-1DD573BC43A3}"/>
              </a:ext>
            </a:extLst>
          </p:cNvPr>
          <p:cNvSpPr/>
          <p:nvPr/>
        </p:nvSpPr>
        <p:spPr>
          <a:xfrm>
            <a:off x="792957" y="1603380"/>
            <a:ext cx="10665618" cy="1938992"/>
          </a:xfrm>
          <a:prstGeom prst="rect">
            <a:avLst/>
          </a:prstGeom>
        </p:spPr>
        <p:txBody>
          <a:bodyPr wrap="square">
            <a:spAutoFit/>
          </a:bodyPr>
          <a:lstStyle/>
          <a:p>
            <a:r>
              <a:rPr lang="en-US" sz="2400">
                <a:latin typeface="+mn-lt"/>
              </a:rPr>
              <a:t>The prices of shares on a stock market can be set in a number of ways. The most common way is through an </a:t>
            </a:r>
            <a:r>
              <a:rPr lang="en-US" sz="2400" u="sng">
                <a:latin typeface="+mn-lt"/>
                <a:hlinkClick r:id="rId5">
                  <a:extLst>
                    <a:ext uri="{A12FA001-AC4F-418D-AE19-62706E023703}">
                      <ahyp:hlinkClr xmlns:ahyp="http://schemas.microsoft.com/office/drawing/2018/hyperlinkcolor" val="tx"/>
                    </a:ext>
                  </a:extLst>
                </a:hlinkClick>
              </a:rPr>
              <a:t>auction</a:t>
            </a:r>
            <a:r>
              <a:rPr lang="en-US" sz="2400">
                <a:latin typeface="+mn-lt"/>
              </a:rPr>
              <a:t> process where buyers and sellers place bids and offers to buy or sell. A </a:t>
            </a:r>
            <a:r>
              <a:rPr lang="en-US" sz="2400" u="sng">
                <a:latin typeface="+mn-lt"/>
                <a:hlinkClick r:id="rId6">
                  <a:extLst>
                    <a:ext uri="{A12FA001-AC4F-418D-AE19-62706E023703}">
                      <ahyp:hlinkClr xmlns:ahyp="http://schemas.microsoft.com/office/drawing/2018/hyperlinkcolor" val="tx"/>
                    </a:ext>
                  </a:extLst>
                </a:hlinkClick>
              </a:rPr>
              <a:t>bid</a:t>
            </a:r>
            <a:r>
              <a:rPr lang="en-US" sz="2400">
                <a:latin typeface="+mn-lt"/>
              </a:rPr>
              <a:t> is the price at which somebody wishes to buy, and an offer (or </a:t>
            </a:r>
            <a:r>
              <a:rPr lang="en-US" sz="2400" u="sng">
                <a:latin typeface="+mn-lt"/>
                <a:hlinkClick r:id="rId7">
                  <a:extLst>
                    <a:ext uri="{A12FA001-AC4F-418D-AE19-62706E023703}">
                      <ahyp:hlinkClr xmlns:ahyp="http://schemas.microsoft.com/office/drawing/2018/hyperlinkcolor" val="tx"/>
                    </a:ext>
                  </a:extLst>
                </a:hlinkClick>
              </a:rPr>
              <a:t>ask</a:t>
            </a:r>
            <a:r>
              <a:rPr lang="en-US" sz="2400">
                <a:latin typeface="+mn-lt"/>
              </a:rPr>
              <a:t>) is the price at which somebody wishes to sell. When the </a:t>
            </a:r>
            <a:r>
              <a:rPr lang="en-US" sz="2400" u="sng">
                <a:latin typeface="+mn-lt"/>
                <a:hlinkClick r:id="rId8">
                  <a:extLst>
                    <a:ext uri="{A12FA001-AC4F-418D-AE19-62706E023703}">
                      <ahyp:hlinkClr xmlns:ahyp="http://schemas.microsoft.com/office/drawing/2018/hyperlinkcolor" val="tx"/>
                    </a:ext>
                  </a:extLst>
                </a:hlinkClick>
              </a:rPr>
              <a:t>bid and ask</a:t>
            </a:r>
            <a:r>
              <a:rPr lang="en-US" sz="2400">
                <a:latin typeface="+mn-lt"/>
              </a:rPr>
              <a:t> coincide, a trade is made.</a:t>
            </a:r>
            <a:endParaRPr lang="en-US" sz="2400" b="0" i="0">
              <a:effectLst/>
              <a:latin typeface="+mn-lt"/>
            </a:endParaRPr>
          </a:p>
        </p:txBody>
      </p:sp>
      <p:sp>
        <p:nvSpPr>
          <p:cNvPr id="6" name="Title 1">
            <a:extLst>
              <a:ext uri="{FF2B5EF4-FFF2-40B4-BE49-F238E27FC236}">
                <a16:creationId xmlns:a16="http://schemas.microsoft.com/office/drawing/2014/main" id="{92B61A2C-DCBC-5D40-9749-205FD7D05138}"/>
              </a:ext>
            </a:extLst>
          </p:cNvPr>
          <p:cNvSpPr>
            <a:spLocks noGrp="1"/>
          </p:cNvSpPr>
          <p:nvPr>
            <p:ph type="title"/>
          </p:nvPr>
        </p:nvSpPr>
        <p:spPr>
          <a:xfrm>
            <a:off x="785453" y="17606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How Are Share Prices Set</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Arrow Connector 6">
            <a:extLst>
              <a:ext uri="{FF2B5EF4-FFF2-40B4-BE49-F238E27FC236}">
                <a16:creationId xmlns:a16="http://schemas.microsoft.com/office/drawing/2014/main" id="{45E32685-BD33-364B-8FCC-BAE012C13B04}"/>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0349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2B16F9-3CEE-DD41-857B-6AA3687D910D}"/>
              </a:ext>
            </a:extLst>
          </p:cNvPr>
          <p:cNvSpPr/>
          <p:nvPr/>
        </p:nvSpPr>
        <p:spPr>
          <a:xfrm>
            <a:off x="792957" y="1456521"/>
            <a:ext cx="10665618" cy="4401205"/>
          </a:xfrm>
          <a:prstGeom prst="rect">
            <a:avLst/>
          </a:prstGeom>
        </p:spPr>
        <p:txBody>
          <a:bodyPr wrap="square">
            <a:spAutoFit/>
          </a:bodyPr>
          <a:lstStyle/>
          <a:p>
            <a:r>
              <a:rPr lang="en-US" sz="2000">
                <a:latin typeface="+mn-lt"/>
              </a:rPr>
              <a:t>The stock market is based upon </a:t>
            </a:r>
            <a:r>
              <a:rPr lang="en-US" sz="2000" u="sng">
                <a:latin typeface="+mn-lt"/>
                <a:hlinkClick r:id="rId5">
                  <a:extLst>
                    <a:ext uri="{A12FA001-AC4F-418D-AE19-62706E023703}">
                      <ahyp:hlinkClr xmlns:ahyp="http://schemas.microsoft.com/office/drawing/2018/hyperlinkcolor" val="tx"/>
                    </a:ext>
                  </a:extLst>
                </a:hlinkClick>
              </a:rPr>
              <a:t>laws of supply and demand</a:t>
            </a:r>
            <a:r>
              <a:rPr lang="en-US" sz="2000">
                <a:latin typeface="+mn-lt"/>
              </a:rPr>
              <a:t>. For every stock transaction, there must be a buyer and a seller. If there are more buyers for a specific stock than sellers, the stock price will trend up. Conversely, if there are more sellers of the stock than buyers, the price will trend down.</a:t>
            </a:r>
          </a:p>
          <a:p>
            <a:endParaRPr lang="en-US" sz="2000">
              <a:latin typeface="+mn-lt"/>
            </a:endParaRPr>
          </a:p>
          <a:p>
            <a:r>
              <a:rPr lang="en-US" sz="2000">
                <a:latin typeface="+mn-lt"/>
              </a:rPr>
              <a:t>The </a:t>
            </a:r>
            <a:r>
              <a:rPr lang="en-US" sz="2000" u="sng">
                <a:latin typeface="+mn-lt"/>
                <a:hlinkClick r:id="rId6">
                  <a:extLst>
                    <a:ext uri="{A12FA001-AC4F-418D-AE19-62706E023703}">
                      <ahyp:hlinkClr xmlns:ahyp="http://schemas.microsoft.com/office/drawing/2018/hyperlinkcolor" val="tx"/>
                    </a:ext>
                  </a:extLst>
                </a:hlinkClick>
              </a:rPr>
              <a:t>bid-ask</a:t>
            </a:r>
            <a:r>
              <a:rPr lang="en-US" sz="2000">
                <a:latin typeface="+mn-lt"/>
              </a:rPr>
              <a:t> or bid-offer spread (the difference between the </a:t>
            </a:r>
            <a:r>
              <a:rPr lang="en-US" sz="2000" u="sng">
                <a:latin typeface="+mn-lt"/>
                <a:hlinkClick r:id="rId7">
                  <a:extLst>
                    <a:ext uri="{A12FA001-AC4F-418D-AE19-62706E023703}">
                      <ahyp:hlinkClr xmlns:ahyp="http://schemas.microsoft.com/office/drawing/2018/hyperlinkcolor" val="tx"/>
                    </a:ext>
                  </a:extLst>
                </a:hlinkClick>
              </a:rPr>
              <a:t>bid price</a:t>
            </a:r>
            <a:r>
              <a:rPr lang="en-US" sz="2000">
                <a:latin typeface="+mn-lt"/>
              </a:rPr>
              <a:t> for a stock and its ask or offer price) represents the difference between the highest price that a buyer is willing to pay or bid for a stock and the lowest price at which a seller is offering the stock.</a:t>
            </a:r>
          </a:p>
          <a:p>
            <a:endParaRPr lang="en-US" sz="2000">
              <a:latin typeface="+mn-lt"/>
            </a:endParaRPr>
          </a:p>
          <a:p>
            <a:r>
              <a:rPr lang="en-US" sz="2000">
                <a:latin typeface="+mn-lt"/>
              </a:rPr>
              <a:t>A trade transaction occurs either when a buyer accepts the ask price or a seller takes the bid price. If buyers outnumber sellers, they may be willing to raise their bids in order to acquire the stock. Sellers will, therefore, ask higher prices for it, ratcheting the price up. If sellers outnumber buyers, they may be willing to accept lower offers for the stock, while buyers will also lower their bids, effectively forcing the price down.</a:t>
            </a:r>
            <a:endParaRPr lang="en-US" sz="2000" b="0" i="0">
              <a:effectLst/>
              <a:latin typeface="+mn-lt"/>
            </a:endParaRPr>
          </a:p>
        </p:txBody>
      </p:sp>
      <p:sp>
        <p:nvSpPr>
          <p:cNvPr id="6" name="Title 1">
            <a:extLst>
              <a:ext uri="{FF2B5EF4-FFF2-40B4-BE49-F238E27FC236}">
                <a16:creationId xmlns:a16="http://schemas.microsoft.com/office/drawing/2014/main" id="{8B400F01-93BF-1F40-877E-2E98AF5A84F9}"/>
              </a:ext>
            </a:extLst>
          </p:cNvPr>
          <p:cNvSpPr>
            <a:spLocks noGrp="1"/>
          </p:cNvSpPr>
          <p:nvPr>
            <p:ph type="title"/>
          </p:nvPr>
        </p:nvSpPr>
        <p:spPr>
          <a:xfrm>
            <a:off x="751163" y="25607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Stock </a:t>
            </a:r>
            <a:r>
              <a:rPr lang="en-US" sz="3200">
                <a:latin typeface="Helvetica Neue" panose="02000503000000020004" pitchFamily="2" charset="0"/>
                <a:ea typeface="Helvetica Neue" panose="02000503000000020004" pitchFamily="2" charset="0"/>
                <a:cs typeface="Helvetica Neue" panose="02000503000000020004" pitchFamily="2" charset="0"/>
              </a:rPr>
              <a:t>M</a:t>
            </a:r>
            <a:r>
              <a:rPr lang="en-US" sz="3200" noProof="0" err="1">
                <a:latin typeface="Helvetica Neue" panose="02000503000000020004" pitchFamily="2" charset="0"/>
                <a:ea typeface="Helvetica Neue" panose="02000503000000020004" pitchFamily="2" charset="0"/>
                <a:cs typeface="Helvetica Neue" panose="02000503000000020004" pitchFamily="2" charset="0"/>
              </a:rPr>
              <a:t>arket</a:t>
            </a:r>
            <a:r>
              <a:rPr lang="en-US" sz="3200" noProof="0">
                <a:latin typeface="Helvetica Neue" panose="02000503000000020004" pitchFamily="2" charset="0"/>
                <a:ea typeface="Helvetica Neue" panose="02000503000000020004" pitchFamily="2" charset="0"/>
                <a:cs typeface="Helvetica Neue" panose="02000503000000020004" pitchFamily="2" charset="0"/>
              </a:rPr>
              <a:t> Supply and Demand</a:t>
            </a:r>
          </a:p>
        </p:txBody>
      </p:sp>
      <p:cxnSp>
        <p:nvCxnSpPr>
          <p:cNvPr id="7" name="Straight Arrow Connector 6">
            <a:extLst>
              <a:ext uri="{FF2B5EF4-FFF2-40B4-BE49-F238E27FC236}">
                <a16:creationId xmlns:a16="http://schemas.microsoft.com/office/drawing/2014/main" id="{C142CBAD-2D24-B740-B492-C2F45EFF006E}"/>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699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73756EE-D6BC-504B-8690-718E420B5884}"/>
              </a:ext>
            </a:extLst>
          </p:cNvPr>
          <p:cNvSpPr/>
          <p:nvPr/>
        </p:nvSpPr>
        <p:spPr>
          <a:xfrm>
            <a:off x="792957" y="1690692"/>
            <a:ext cx="10665618" cy="1938992"/>
          </a:xfrm>
          <a:prstGeom prst="rect">
            <a:avLst/>
          </a:prstGeom>
        </p:spPr>
        <p:txBody>
          <a:bodyPr wrap="square">
            <a:spAutoFit/>
          </a:bodyPr>
          <a:lstStyle/>
          <a:p>
            <a:r>
              <a:rPr lang="en-US" sz="2400">
                <a:latin typeface="+mn-lt"/>
              </a:rPr>
              <a:t>Some stock markets rely on professional traders to maintain continuous bids and offers since a motivated buyer or seller may not find each other at any given moment. These are known as </a:t>
            </a:r>
            <a:r>
              <a:rPr lang="en-US" sz="2400" u="sng">
                <a:latin typeface="+mn-lt"/>
                <a:hlinkClick r:id="rId5">
                  <a:extLst>
                    <a:ext uri="{A12FA001-AC4F-418D-AE19-62706E023703}">
                      <ahyp:hlinkClr xmlns:ahyp="http://schemas.microsoft.com/office/drawing/2018/hyperlinkcolor" val="tx"/>
                    </a:ext>
                  </a:extLst>
                </a:hlinkClick>
              </a:rPr>
              <a:t>specialists</a:t>
            </a:r>
            <a:r>
              <a:rPr lang="en-US" sz="2400">
                <a:latin typeface="+mn-lt"/>
              </a:rPr>
              <a:t> or </a:t>
            </a:r>
            <a:r>
              <a:rPr lang="en-US" sz="2400" u="sng">
                <a:latin typeface="+mn-lt"/>
                <a:hlinkClick r:id="rId6">
                  <a:extLst>
                    <a:ext uri="{A12FA001-AC4F-418D-AE19-62706E023703}">
                      <ahyp:hlinkClr xmlns:ahyp="http://schemas.microsoft.com/office/drawing/2018/hyperlinkcolor" val="tx"/>
                    </a:ext>
                  </a:extLst>
                </a:hlinkClick>
              </a:rPr>
              <a:t>market makers</a:t>
            </a:r>
            <a:r>
              <a:rPr lang="en-US" sz="2400">
                <a:latin typeface="+mn-lt"/>
              </a:rPr>
              <a:t>.</a:t>
            </a:r>
          </a:p>
          <a:p>
            <a:r>
              <a:rPr lang="en-US" sz="2400">
                <a:latin typeface="+mn-lt"/>
              </a:rPr>
              <a:t>A two-sided market consists of the bid and the offer, and the </a:t>
            </a:r>
            <a:r>
              <a:rPr lang="en-US" sz="2400" u="sng">
                <a:latin typeface="+mn-lt"/>
                <a:hlinkClick r:id="rId7">
                  <a:extLst>
                    <a:ext uri="{A12FA001-AC4F-418D-AE19-62706E023703}">
                      <ahyp:hlinkClr xmlns:ahyp="http://schemas.microsoft.com/office/drawing/2018/hyperlinkcolor" val="tx"/>
                    </a:ext>
                  </a:extLst>
                </a:hlinkClick>
              </a:rPr>
              <a:t>spread</a:t>
            </a:r>
            <a:r>
              <a:rPr lang="en-US" sz="2400">
                <a:latin typeface="+mn-lt"/>
              </a:rPr>
              <a:t> is the difference in price between the bid and the offer. </a:t>
            </a:r>
            <a:endParaRPr lang="en-US" sz="2400" b="0" i="0">
              <a:effectLst/>
              <a:latin typeface="+mn-lt"/>
            </a:endParaRPr>
          </a:p>
        </p:txBody>
      </p:sp>
      <p:sp>
        <p:nvSpPr>
          <p:cNvPr id="6" name="Title 1">
            <a:extLst>
              <a:ext uri="{FF2B5EF4-FFF2-40B4-BE49-F238E27FC236}">
                <a16:creationId xmlns:a16="http://schemas.microsoft.com/office/drawing/2014/main" id="{E2576E51-EBBD-6C45-8E62-9FB671D884D3}"/>
              </a:ext>
            </a:extLst>
          </p:cNvPr>
          <p:cNvSpPr>
            <a:spLocks noGrp="1"/>
          </p:cNvSpPr>
          <p:nvPr>
            <p:ph type="title"/>
          </p:nvPr>
        </p:nvSpPr>
        <p:spPr>
          <a:xfrm>
            <a:off x="785453" y="27893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Matching Buyers to Sellers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Arrow Connector 6">
            <a:extLst>
              <a:ext uri="{FF2B5EF4-FFF2-40B4-BE49-F238E27FC236}">
                <a16:creationId xmlns:a16="http://schemas.microsoft.com/office/drawing/2014/main" id="{C7D99D00-7DD8-7349-AA4B-95B8819EAFB0}"/>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38507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CD2C625-2F72-7148-A05E-99DC662C6D4D}"/>
              </a:ext>
            </a:extLst>
          </p:cNvPr>
          <p:cNvSpPr/>
          <p:nvPr/>
        </p:nvSpPr>
        <p:spPr>
          <a:xfrm>
            <a:off x="792957" y="1473577"/>
            <a:ext cx="10665618" cy="3785652"/>
          </a:xfrm>
          <a:prstGeom prst="rect">
            <a:avLst/>
          </a:prstGeom>
        </p:spPr>
        <p:txBody>
          <a:bodyPr wrap="square">
            <a:spAutoFit/>
          </a:bodyPr>
          <a:lstStyle/>
          <a:p>
            <a:r>
              <a:rPr lang="en-US" sz="2400">
                <a:latin typeface="+mn-lt"/>
              </a:rPr>
              <a:t>Studies have shown that over long periods of time stocks generate investment returns that are superior to many other asset classes. </a:t>
            </a:r>
          </a:p>
          <a:p>
            <a:endParaRPr lang="en-US" sz="2400">
              <a:latin typeface="+mn-lt"/>
            </a:endParaRPr>
          </a:p>
          <a:p>
            <a:r>
              <a:rPr lang="en-US" sz="2400">
                <a:latin typeface="+mn-lt"/>
              </a:rPr>
              <a:t>Stock returns arise from capital gains and dividends.</a:t>
            </a:r>
          </a:p>
          <a:p>
            <a:endParaRPr lang="en-US" sz="2400">
              <a:latin typeface="+mn-lt"/>
            </a:endParaRPr>
          </a:p>
          <a:p>
            <a:r>
              <a:rPr lang="en-US" sz="2400">
                <a:latin typeface="+mn-lt"/>
              </a:rPr>
              <a:t>A capital gain occurs when you sell a stock at a higher price than the price at which you purchased it. A dividend is the share of profit that a company distributes to its shareholders. Dividends are an important component of stock returns. They have contributed nearly one-third of total equity return since 1956, while capital gains have contributed two-thirds.</a:t>
            </a:r>
            <a:endParaRPr lang="en-US" sz="2400" b="0" i="0">
              <a:effectLst/>
              <a:latin typeface="+mn-lt"/>
            </a:endParaRPr>
          </a:p>
        </p:txBody>
      </p:sp>
      <p:sp>
        <p:nvSpPr>
          <p:cNvPr id="6" name="Title 1">
            <a:extLst>
              <a:ext uri="{FF2B5EF4-FFF2-40B4-BE49-F238E27FC236}">
                <a16:creationId xmlns:a16="http://schemas.microsoft.com/office/drawing/2014/main" id="{2D384601-D9F7-3C45-A0D1-A945E953EC24}"/>
              </a:ext>
            </a:extLst>
          </p:cNvPr>
          <p:cNvSpPr>
            <a:spLocks noGrp="1"/>
          </p:cNvSpPr>
          <p:nvPr>
            <p:ph type="title"/>
          </p:nvPr>
        </p:nvSpPr>
        <p:spPr>
          <a:xfrm>
            <a:off x="808313" y="29036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Investing in Stocks</a:t>
            </a:r>
          </a:p>
        </p:txBody>
      </p:sp>
      <p:cxnSp>
        <p:nvCxnSpPr>
          <p:cNvPr id="7" name="Straight Arrow Connector 6">
            <a:extLst>
              <a:ext uri="{FF2B5EF4-FFF2-40B4-BE49-F238E27FC236}">
                <a16:creationId xmlns:a16="http://schemas.microsoft.com/office/drawing/2014/main" id="{39F2E6F9-6126-4A46-B142-F51FBF864F94}"/>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32251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2FF0C3-E0BC-0D4F-BFA9-4BC8FCE3CACA}"/>
              </a:ext>
            </a:extLst>
          </p:cNvPr>
          <p:cNvSpPr/>
          <p:nvPr/>
        </p:nvSpPr>
        <p:spPr>
          <a:xfrm>
            <a:off x="792957" y="1492240"/>
            <a:ext cx="10665618" cy="3785652"/>
          </a:xfrm>
          <a:prstGeom prst="rect">
            <a:avLst/>
          </a:prstGeom>
        </p:spPr>
        <p:txBody>
          <a:bodyPr wrap="square">
            <a:spAutoFit/>
          </a:bodyPr>
          <a:lstStyle/>
          <a:p>
            <a:r>
              <a:rPr lang="en-US" sz="2400">
                <a:latin typeface="+mn-lt"/>
              </a:rPr>
              <a:t>While stocks can be classified in a number of ways, two of the most common are by </a:t>
            </a:r>
            <a:r>
              <a:rPr lang="en-US" sz="2400" u="sng">
                <a:latin typeface="+mn-lt"/>
                <a:hlinkClick r:id="rId5">
                  <a:extLst>
                    <a:ext uri="{A12FA001-AC4F-418D-AE19-62706E023703}">
                      <ahyp:hlinkClr xmlns:ahyp="http://schemas.microsoft.com/office/drawing/2018/hyperlinkcolor" val="tx"/>
                    </a:ext>
                  </a:extLst>
                </a:hlinkClick>
              </a:rPr>
              <a:t>market capitalization</a:t>
            </a:r>
            <a:r>
              <a:rPr lang="en-US" sz="2400">
                <a:latin typeface="+mn-lt"/>
              </a:rPr>
              <a:t> and by </a:t>
            </a:r>
            <a:r>
              <a:rPr lang="en-US" sz="2400" u="sng">
                <a:latin typeface="+mn-lt"/>
                <a:hlinkClick r:id="rId6">
                  <a:extLst>
                    <a:ext uri="{A12FA001-AC4F-418D-AE19-62706E023703}">
                      <ahyp:hlinkClr xmlns:ahyp="http://schemas.microsoft.com/office/drawing/2018/hyperlinkcolor" val="tx"/>
                    </a:ext>
                  </a:extLst>
                </a:hlinkClick>
              </a:rPr>
              <a:t>sector</a:t>
            </a:r>
            <a:r>
              <a:rPr lang="en-US" sz="2400">
                <a:latin typeface="+mn-lt"/>
              </a:rPr>
              <a:t>.</a:t>
            </a:r>
          </a:p>
          <a:p>
            <a:endParaRPr lang="en-US" sz="2400">
              <a:latin typeface="+mn-lt"/>
            </a:endParaRPr>
          </a:p>
          <a:p>
            <a:r>
              <a:rPr lang="en-US" sz="2400">
                <a:latin typeface="+mn-lt"/>
              </a:rPr>
              <a:t>Market cap refers to the total market value of a company's outstanding shares and is calculated by multiplying these shares by the current market price of one share. </a:t>
            </a:r>
          </a:p>
          <a:p>
            <a:endParaRPr lang="en-US" sz="2400" u="sng">
              <a:latin typeface="+mn-lt"/>
              <a:hlinkClick r:id="rId7">
                <a:extLst>
                  <a:ext uri="{A12FA001-AC4F-418D-AE19-62706E023703}">
                    <ahyp:hlinkClr xmlns:ahyp="http://schemas.microsoft.com/office/drawing/2018/hyperlinkcolor" val="tx"/>
                  </a:ext>
                </a:extLst>
              </a:hlinkClick>
            </a:endParaRPr>
          </a:p>
          <a:p>
            <a:r>
              <a:rPr lang="en-US" sz="2400" u="sng">
                <a:latin typeface="+mn-lt"/>
              </a:rPr>
              <a:t>Large cap </a:t>
            </a:r>
            <a:r>
              <a:rPr lang="en-US" sz="2400">
                <a:latin typeface="+mn-lt"/>
              </a:rPr>
              <a:t>companies are generally regarded as those with a market capitalization of $10 billion or more, while </a:t>
            </a:r>
            <a:r>
              <a:rPr lang="en-US" sz="2400" u="sng">
                <a:latin typeface="+mn-lt"/>
                <a:hlinkClick r:id="rId8">
                  <a:extLst>
                    <a:ext uri="{A12FA001-AC4F-418D-AE19-62706E023703}">
                      <ahyp:hlinkClr xmlns:ahyp="http://schemas.microsoft.com/office/drawing/2018/hyperlinkcolor" val="tx"/>
                    </a:ext>
                  </a:extLst>
                </a:hlinkClick>
              </a:rPr>
              <a:t>mid-cap</a:t>
            </a:r>
            <a:r>
              <a:rPr lang="en-US" sz="2400">
                <a:latin typeface="+mn-lt"/>
              </a:rPr>
              <a:t> companies are those with a market capitalization of between $2 billion and $10 billion, and </a:t>
            </a:r>
            <a:r>
              <a:rPr lang="en-US" sz="2400" u="sng">
                <a:latin typeface="+mn-lt"/>
                <a:hlinkClick r:id="rId9">
                  <a:extLst>
                    <a:ext uri="{A12FA001-AC4F-418D-AE19-62706E023703}">
                      <ahyp:hlinkClr xmlns:ahyp="http://schemas.microsoft.com/office/drawing/2018/hyperlinkcolor" val="tx"/>
                    </a:ext>
                  </a:extLst>
                </a:hlinkClick>
              </a:rPr>
              <a:t>small-cap</a:t>
            </a:r>
            <a:r>
              <a:rPr lang="en-US" sz="2400">
                <a:latin typeface="+mn-lt"/>
              </a:rPr>
              <a:t> companies fall between $250 million and $2 billion.</a:t>
            </a:r>
            <a:endParaRPr lang="en-US" sz="2400" b="0" i="0">
              <a:effectLst/>
              <a:latin typeface="+mn-lt"/>
            </a:endParaRPr>
          </a:p>
        </p:txBody>
      </p:sp>
      <p:sp>
        <p:nvSpPr>
          <p:cNvPr id="6" name="Title 1">
            <a:extLst>
              <a:ext uri="{FF2B5EF4-FFF2-40B4-BE49-F238E27FC236}">
                <a16:creationId xmlns:a16="http://schemas.microsoft.com/office/drawing/2014/main" id="{1DE51856-370D-834F-8062-CD9E046BD371}"/>
              </a:ext>
            </a:extLst>
          </p:cNvPr>
          <p:cNvSpPr>
            <a:spLocks noGrp="1"/>
          </p:cNvSpPr>
          <p:nvPr>
            <p:ph type="title"/>
          </p:nvPr>
        </p:nvSpPr>
        <p:spPr>
          <a:xfrm>
            <a:off x="705443" y="29036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Market Cap and Sector</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Arrow Connector 6">
            <a:extLst>
              <a:ext uri="{FF2B5EF4-FFF2-40B4-BE49-F238E27FC236}">
                <a16:creationId xmlns:a16="http://schemas.microsoft.com/office/drawing/2014/main" id="{B0120B46-40BE-D144-945E-AE9FBE7508B5}"/>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40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3E7102-30BE-7B44-A547-4338DD3171F1}"/>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Personal Balance Sheet</a:t>
            </a:r>
          </a:p>
        </p:txBody>
      </p:sp>
      <p:graphicFrame>
        <p:nvGraphicFramePr>
          <p:cNvPr id="2" name="Table 1">
            <a:extLst>
              <a:ext uri="{FF2B5EF4-FFF2-40B4-BE49-F238E27FC236}">
                <a16:creationId xmlns:a16="http://schemas.microsoft.com/office/drawing/2014/main" id="{7715210A-66E6-E749-A642-FE16CC3F3E89}"/>
              </a:ext>
            </a:extLst>
          </p:cNvPr>
          <p:cNvGraphicFramePr>
            <a:graphicFrameLocks noGrp="1"/>
          </p:cNvGraphicFramePr>
          <p:nvPr>
            <p:extLst>
              <p:ext uri="{D42A27DB-BD31-4B8C-83A1-F6EECF244321}">
                <p14:modId xmlns:p14="http://schemas.microsoft.com/office/powerpoint/2010/main" val="991748302"/>
              </p:ext>
            </p:extLst>
          </p:nvPr>
        </p:nvGraphicFramePr>
        <p:xfrm>
          <a:off x="2426030" y="2108200"/>
          <a:ext cx="6603670" cy="3401060"/>
        </p:xfrm>
        <a:graphic>
          <a:graphicData uri="http://schemas.openxmlformats.org/drawingml/2006/table">
            <a:tbl>
              <a:tblPr>
                <a:tableStyleId>{5C22544A-7EE6-4342-B048-85BDC9FD1C3A}</a:tableStyleId>
              </a:tblPr>
              <a:tblGrid>
                <a:gridCol w="2385451">
                  <a:extLst>
                    <a:ext uri="{9D8B030D-6E8A-4147-A177-3AD203B41FA5}">
                      <a16:colId xmlns:a16="http://schemas.microsoft.com/office/drawing/2014/main" val="3283840877"/>
                    </a:ext>
                  </a:extLst>
                </a:gridCol>
                <a:gridCol w="887858">
                  <a:extLst>
                    <a:ext uri="{9D8B030D-6E8A-4147-A177-3AD203B41FA5}">
                      <a16:colId xmlns:a16="http://schemas.microsoft.com/office/drawing/2014/main" val="1586006612"/>
                    </a:ext>
                  </a:extLst>
                </a:gridCol>
                <a:gridCol w="442147">
                  <a:extLst>
                    <a:ext uri="{9D8B030D-6E8A-4147-A177-3AD203B41FA5}">
                      <a16:colId xmlns:a16="http://schemas.microsoft.com/office/drawing/2014/main" val="898782418"/>
                    </a:ext>
                  </a:extLst>
                </a:gridCol>
                <a:gridCol w="1957567">
                  <a:extLst>
                    <a:ext uri="{9D8B030D-6E8A-4147-A177-3AD203B41FA5}">
                      <a16:colId xmlns:a16="http://schemas.microsoft.com/office/drawing/2014/main" val="3959328016"/>
                    </a:ext>
                  </a:extLst>
                </a:gridCol>
                <a:gridCol w="930647">
                  <a:extLst>
                    <a:ext uri="{9D8B030D-6E8A-4147-A177-3AD203B41FA5}">
                      <a16:colId xmlns:a16="http://schemas.microsoft.com/office/drawing/2014/main" val="2526435673"/>
                    </a:ext>
                  </a:extLst>
                </a:gridCol>
              </a:tblGrid>
              <a:tr h="261620">
                <a:tc>
                  <a:txBody>
                    <a:bodyPr/>
                    <a:lstStyle/>
                    <a:p>
                      <a:pPr algn="l" fontAlgn="b"/>
                      <a:r>
                        <a:rPr lang="en-US" sz="1200" u="sng" strike="noStrike">
                          <a:effectLst/>
                        </a:rPr>
                        <a:t>Things I Own (Assets)</a:t>
                      </a:r>
                      <a:endParaRPr lang="en-US" sz="1200" b="1" i="0" u="sng"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sng" strike="noStrike">
                          <a:effectLst/>
                        </a:rPr>
                        <a:t>Things I Owe (Debts)</a:t>
                      </a:r>
                      <a:endParaRPr lang="en-US" sz="1200" b="1" i="0" u="sng"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1807121"/>
                  </a:ext>
                </a:extLst>
              </a:tr>
              <a:tr h="261620">
                <a:tc>
                  <a:txBody>
                    <a:bodyPr/>
                    <a:lstStyle/>
                    <a:p>
                      <a:pPr algn="l" fontAlgn="b"/>
                      <a:r>
                        <a:rPr lang="en-US" sz="1200" u="none" strike="noStrike">
                          <a:effectLst/>
                        </a:rPr>
                        <a:t>Laptop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Credit card balance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$422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5577166"/>
                  </a:ext>
                </a:extLst>
              </a:tr>
              <a:tr h="261620">
                <a:tc>
                  <a:txBody>
                    <a:bodyPr/>
                    <a:lstStyle/>
                    <a:p>
                      <a:pPr algn="l" fontAlgn="b"/>
                      <a:r>
                        <a:rPr lang="en-US" sz="1200" u="none" strike="noStrike">
                          <a:effectLst/>
                        </a:rPr>
                        <a:t>iPhone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Student loan 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$6,890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1506718"/>
                  </a:ext>
                </a:extLst>
              </a:tr>
              <a:tr h="261620">
                <a:tc>
                  <a:txBody>
                    <a:bodyPr/>
                    <a:lstStyle/>
                    <a:p>
                      <a:pPr algn="l" fontAlgn="b"/>
                      <a:r>
                        <a:rPr lang="en-US" sz="1200" u="none" strike="noStrike">
                          <a:effectLst/>
                        </a:rPr>
                        <a:t>Furniture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Student loan 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$12,573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511727"/>
                  </a:ext>
                </a:extLst>
              </a:tr>
              <a:tr h="261620">
                <a:tc>
                  <a:txBody>
                    <a:bodyPr/>
                    <a:lstStyle/>
                    <a:p>
                      <a:pPr algn="l" fontAlgn="b"/>
                      <a:r>
                        <a:rPr lang="en-US" sz="1200" u="none" strike="noStrike">
                          <a:effectLst/>
                        </a:rPr>
                        <a:t>Music collection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1623024"/>
                  </a:ext>
                </a:extLst>
              </a:tr>
              <a:tr h="261620">
                <a:tc>
                  <a:txBody>
                    <a:bodyPr/>
                    <a:lstStyle/>
                    <a:p>
                      <a:pPr algn="l" fontAlgn="b"/>
                      <a:r>
                        <a:rPr lang="en-US" sz="1200" u="none" strike="noStrike">
                          <a:effectLst/>
                        </a:rPr>
                        <a:t>Clothes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9682482"/>
                  </a:ext>
                </a:extLst>
              </a:tr>
              <a:tr h="261620">
                <a:tc>
                  <a:txBody>
                    <a:bodyPr/>
                    <a:lstStyle/>
                    <a:p>
                      <a:pPr algn="l" fontAlgn="b"/>
                      <a:r>
                        <a:rPr lang="en-US" sz="1200" u="none" strike="noStrike">
                          <a:effectLst/>
                        </a:rPr>
                        <a:t>Checking account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$1,855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3787079"/>
                  </a:ext>
                </a:extLst>
              </a:tr>
              <a:tr h="261620">
                <a:tc>
                  <a:txBody>
                    <a:bodyPr/>
                    <a:lstStyle/>
                    <a:p>
                      <a:pPr algn="l" fontAlgn="b"/>
                      <a:r>
                        <a:rPr lang="en-US" sz="1200" u="none" strike="noStrike">
                          <a:effectLst/>
                        </a:rPr>
                        <a:t>Savings account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$4,606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2795633"/>
                  </a:ext>
                </a:extLst>
              </a:tr>
              <a:tr h="261620">
                <a:tc>
                  <a:txBody>
                    <a:bodyPr/>
                    <a:lstStyle/>
                    <a:p>
                      <a:pPr algn="l" fontAlgn="b"/>
                      <a:r>
                        <a:rPr lang="en-US" sz="1200" u="none" strike="noStrike">
                          <a:effectLst/>
                        </a:rPr>
                        <a:t>Working retirement plan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$29,243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439138"/>
                  </a:ext>
                </a:extLst>
              </a:tr>
              <a:tr h="261620">
                <a:tc>
                  <a:txBody>
                    <a:bodyPr/>
                    <a:lstStyle/>
                    <a:p>
                      <a:pPr algn="l" fontAlgn="b"/>
                      <a:r>
                        <a:rPr lang="en-US" sz="1200" u="none" strike="noStrike">
                          <a:effectLst/>
                        </a:rPr>
                        <a:t>Security deposits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0957552"/>
                  </a:ext>
                </a:extLst>
              </a:tr>
              <a:tr h="26162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10674300"/>
                  </a:ext>
                </a:extLst>
              </a:tr>
              <a:tr h="261620">
                <a:tc>
                  <a:txBody>
                    <a:bodyPr/>
                    <a:lstStyle/>
                    <a:p>
                      <a:pPr algn="l" fontAlgn="b"/>
                      <a:r>
                        <a:rPr lang="en-US" sz="1200" u="none" strike="noStrike">
                          <a:effectLst/>
                        </a:rPr>
                        <a:t>Total Assets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$41,804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Total Debts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$19,885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5708686"/>
                  </a:ext>
                </a:extLst>
              </a:tr>
              <a:tr h="261620">
                <a:tc>
                  <a:txBody>
                    <a:bodyPr/>
                    <a:lstStyle/>
                    <a:p>
                      <a:pPr algn="l" fontAlgn="b"/>
                      <a:r>
                        <a:rPr lang="en-US" sz="1200" u="none" strike="noStrike">
                          <a:effectLst/>
                        </a:rPr>
                        <a:t>Financial net worth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$21,919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3738613"/>
                  </a:ext>
                </a:extLst>
              </a:tr>
            </a:tbl>
          </a:graphicData>
        </a:graphic>
      </p:graphicFrame>
    </p:spTree>
    <p:extLst>
      <p:ext uri="{BB962C8B-B14F-4D97-AF65-F5344CB8AC3E}">
        <p14:creationId xmlns:p14="http://schemas.microsoft.com/office/powerpoint/2010/main" val="251178172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BA65BA-69F8-6F45-BD90-3133B0A83234}"/>
              </a:ext>
            </a:extLst>
          </p:cNvPr>
          <p:cNvSpPr/>
          <p:nvPr/>
        </p:nvSpPr>
        <p:spPr>
          <a:xfrm>
            <a:off x="1158875" y="1690692"/>
            <a:ext cx="6096000" cy="4154984"/>
          </a:xfrm>
          <a:prstGeom prst="rect">
            <a:avLst/>
          </a:prstGeom>
        </p:spPr>
        <p:txBody>
          <a:bodyPr>
            <a:spAutoFit/>
          </a:bodyPr>
          <a:lstStyle/>
          <a:p>
            <a:pPr marL="800100" lvl="1" indent="-342900">
              <a:buFont typeface="Arial" panose="020B0604020202020204" pitchFamily="34" charset="0"/>
              <a:buChar char="•"/>
            </a:pPr>
            <a:r>
              <a:rPr lang="en-US" sz="2400">
                <a:solidFill>
                  <a:srgbClr val="111111"/>
                </a:solidFill>
                <a:latin typeface="+mn-lt"/>
              </a:rPr>
              <a:t>Energy</a:t>
            </a:r>
          </a:p>
          <a:p>
            <a:pPr marL="800100" lvl="1" indent="-342900">
              <a:buFont typeface="Arial" panose="020B0604020202020204" pitchFamily="34" charset="0"/>
              <a:buChar char="•"/>
            </a:pPr>
            <a:r>
              <a:rPr lang="en-US" sz="2400">
                <a:solidFill>
                  <a:srgbClr val="111111"/>
                </a:solidFill>
                <a:latin typeface="+mn-lt"/>
              </a:rPr>
              <a:t>Materials</a:t>
            </a:r>
          </a:p>
          <a:p>
            <a:pPr marL="800100" lvl="1" indent="-342900">
              <a:buFont typeface="Arial" panose="020B0604020202020204" pitchFamily="34" charset="0"/>
              <a:buChar char="•"/>
            </a:pPr>
            <a:r>
              <a:rPr lang="en-US" sz="2400">
                <a:solidFill>
                  <a:srgbClr val="111111"/>
                </a:solidFill>
                <a:latin typeface="+mn-lt"/>
              </a:rPr>
              <a:t>Industrials</a:t>
            </a:r>
          </a:p>
          <a:p>
            <a:pPr marL="800100" lvl="1" indent="-342900">
              <a:buFont typeface="Arial" panose="020B0604020202020204" pitchFamily="34" charset="0"/>
              <a:buChar char="•"/>
            </a:pPr>
            <a:r>
              <a:rPr lang="en-US" sz="2400">
                <a:solidFill>
                  <a:srgbClr val="111111"/>
                </a:solidFill>
                <a:latin typeface="+mn-lt"/>
              </a:rPr>
              <a:t>Consumer Discretionary</a:t>
            </a:r>
          </a:p>
          <a:p>
            <a:pPr marL="800100" lvl="1" indent="-342900">
              <a:buFont typeface="Arial" panose="020B0604020202020204" pitchFamily="34" charset="0"/>
              <a:buChar char="•"/>
            </a:pPr>
            <a:r>
              <a:rPr lang="en-US" sz="2400">
                <a:solidFill>
                  <a:srgbClr val="111111"/>
                </a:solidFill>
                <a:latin typeface="+mn-lt"/>
              </a:rPr>
              <a:t>Consumer Staples</a:t>
            </a:r>
          </a:p>
          <a:p>
            <a:pPr marL="800100" lvl="1" indent="-342900">
              <a:buFont typeface="Arial" panose="020B0604020202020204" pitchFamily="34" charset="0"/>
              <a:buChar char="•"/>
            </a:pPr>
            <a:r>
              <a:rPr lang="en-US" sz="2400">
                <a:solidFill>
                  <a:srgbClr val="111111"/>
                </a:solidFill>
                <a:latin typeface="+mn-lt"/>
              </a:rPr>
              <a:t>Health Care</a:t>
            </a:r>
          </a:p>
          <a:p>
            <a:pPr marL="800100" lvl="1" indent="-342900">
              <a:buFont typeface="Arial" panose="020B0604020202020204" pitchFamily="34" charset="0"/>
              <a:buChar char="•"/>
            </a:pPr>
            <a:r>
              <a:rPr lang="en-US" sz="2400">
                <a:solidFill>
                  <a:srgbClr val="111111"/>
                </a:solidFill>
                <a:latin typeface="+mn-lt"/>
              </a:rPr>
              <a:t>Financials</a:t>
            </a:r>
          </a:p>
          <a:p>
            <a:pPr marL="800100" lvl="1" indent="-342900">
              <a:buFont typeface="Arial" panose="020B0604020202020204" pitchFamily="34" charset="0"/>
              <a:buChar char="•"/>
            </a:pPr>
            <a:r>
              <a:rPr lang="en-US" sz="2400">
                <a:solidFill>
                  <a:srgbClr val="111111"/>
                </a:solidFill>
                <a:latin typeface="+mn-lt"/>
              </a:rPr>
              <a:t>Information Technology</a:t>
            </a:r>
          </a:p>
          <a:p>
            <a:pPr marL="800100" lvl="1" indent="-342900">
              <a:buFont typeface="Arial" panose="020B0604020202020204" pitchFamily="34" charset="0"/>
              <a:buChar char="•"/>
            </a:pPr>
            <a:r>
              <a:rPr lang="en-US" sz="2400">
                <a:solidFill>
                  <a:srgbClr val="111111"/>
                </a:solidFill>
                <a:latin typeface="+mn-lt"/>
              </a:rPr>
              <a:t>Communication Services</a:t>
            </a:r>
          </a:p>
          <a:p>
            <a:pPr marL="800100" lvl="1" indent="-342900">
              <a:buFont typeface="Arial" panose="020B0604020202020204" pitchFamily="34" charset="0"/>
              <a:buChar char="•"/>
            </a:pPr>
            <a:r>
              <a:rPr lang="en-US" sz="2400">
                <a:solidFill>
                  <a:srgbClr val="111111"/>
                </a:solidFill>
                <a:latin typeface="+mn-lt"/>
              </a:rPr>
              <a:t>Utilities</a:t>
            </a:r>
          </a:p>
          <a:p>
            <a:pPr marL="800100" lvl="1" indent="-342900">
              <a:buFont typeface="Arial" panose="020B0604020202020204" pitchFamily="34" charset="0"/>
              <a:buChar char="•"/>
            </a:pPr>
            <a:r>
              <a:rPr lang="en-US" sz="2400">
                <a:solidFill>
                  <a:srgbClr val="111111"/>
                </a:solidFill>
                <a:latin typeface="+mn-lt"/>
              </a:rPr>
              <a:t>Real Estate</a:t>
            </a:r>
            <a:endParaRPr lang="en-US" sz="2400" b="0" i="0">
              <a:solidFill>
                <a:srgbClr val="111111"/>
              </a:solidFill>
              <a:effectLst/>
              <a:latin typeface="+mn-lt"/>
            </a:endParaRPr>
          </a:p>
        </p:txBody>
      </p:sp>
      <p:sp>
        <p:nvSpPr>
          <p:cNvPr id="6" name="Title 1">
            <a:extLst>
              <a:ext uri="{FF2B5EF4-FFF2-40B4-BE49-F238E27FC236}">
                <a16:creationId xmlns:a16="http://schemas.microsoft.com/office/drawing/2014/main" id="{5A24C319-0481-534E-9C0B-6DD161FF261B}"/>
              </a:ext>
            </a:extLst>
          </p:cNvPr>
          <p:cNvSpPr>
            <a:spLocks noGrp="1"/>
          </p:cNvSpPr>
          <p:nvPr>
            <p:ph type="title"/>
          </p:nvPr>
        </p:nvSpPr>
        <p:spPr>
          <a:xfrm>
            <a:off x="785453" y="25607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Sectors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Arrow Connector 6">
            <a:extLst>
              <a:ext uri="{FF2B5EF4-FFF2-40B4-BE49-F238E27FC236}">
                <a16:creationId xmlns:a16="http://schemas.microsoft.com/office/drawing/2014/main" id="{C9D5AB27-8DA1-6E44-B0E8-1FC2E54612D2}"/>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30613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age69image159479680">
            <a:extLst>
              <a:ext uri="{FF2B5EF4-FFF2-40B4-BE49-F238E27FC236}">
                <a16:creationId xmlns:a16="http://schemas.microsoft.com/office/drawing/2014/main" id="{2FD7FDA4-D327-444B-89F5-0D5877729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2300288"/>
            <a:ext cx="1181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page69image159479872">
            <a:extLst>
              <a:ext uri="{FF2B5EF4-FFF2-40B4-BE49-F238E27FC236}">
                <a16:creationId xmlns:a16="http://schemas.microsoft.com/office/drawing/2014/main" id="{4EFAC63D-37EB-0D47-B667-DA7B1149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300288"/>
            <a:ext cx="3733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page69image159480064">
            <a:extLst>
              <a:ext uri="{FF2B5EF4-FFF2-40B4-BE49-F238E27FC236}">
                <a16:creationId xmlns:a16="http://schemas.microsoft.com/office/drawing/2014/main" id="{BA1B67BA-F061-2642-AF4D-DE8B55C41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2300288"/>
            <a:ext cx="1981200" cy="1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4A40997-D056-BF41-852D-2F1E434EB293}"/>
              </a:ext>
            </a:extLst>
          </p:cNvPr>
          <p:cNvSpPr/>
          <p:nvPr/>
        </p:nvSpPr>
        <p:spPr>
          <a:xfrm>
            <a:off x="751681" y="1504954"/>
            <a:ext cx="10706893" cy="4616648"/>
          </a:xfrm>
          <a:prstGeom prst="rect">
            <a:avLst/>
          </a:prstGeom>
        </p:spPr>
        <p:txBody>
          <a:bodyPr wrap="square">
            <a:spAutoFit/>
          </a:bodyPr>
          <a:lstStyle/>
          <a:p>
            <a:r>
              <a:rPr lang="en-US" sz="2400">
                <a:latin typeface="+mn-lt"/>
              </a:rPr>
              <a:t>Indices represent aggregated prices of a number of different stocks, and the movement of an index is the net effect of the movements of each individual component. When people talk about the stock market, they often allude to one of the major indices such as the </a:t>
            </a:r>
            <a:r>
              <a:rPr lang="en-US" sz="2400" u="sng">
                <a:latin typeface="+mn-lt"/>
                <a:hlinkClick r:id="rId5">
                  <a:extLst>
                    <a:ext uri="{A12FA001-AC4F-418D-AE19-62706E023703}">
                      <ahyp:hlinkClr xmlns:ahyp="http://schemas.microsoft.com/office/drawing/2018/hyperlinkcolor" val="tx"/>
                    </a:ext>
                  </a:extLst>
                </a:hlinkClick>
              </a:rPr>
              <a:t>Dow Jones Industrial Average</a:t>
            </a:r>
            <a:r>
              <a:rPr lang="en-US" sz="2400">
                <a:latin typeface="+mn-lt"/>
              </a:rPr>
              <a:t> (DJIA) or the </a:t>
            </a:r>
            <a:r>
              <a:rPr lang="en-US" sz="2400" u="sng">
                <a:latin typeface="+mn-lt"/>
                <a:hlinkClick r:id="rId6">
                  <a:extLst>
                    <a:ext uri="{A12FA001-AC4F-418D-AE19-62706E023703}">
                      <ahyp:hlinkClr xmlns:ahyp="http://schemas.microsoft.com/office/drawing/2018/hyperlinkcolor" val="tx"/>
                    </a:ext>
                  </a:extLst>
                </a:hlinkClick>
              </a:rPr>
              <a:t>S&amp;P 500</a:t>
            </a:r>
            <a:r>
              <a:rPr lang="en-US" sz="2400">
                <a:latin typeface="+mn-lt"/>
              </a:rPr>
              <a:t>.</a:t>
            </a:r>
          </a:p>
          <a:p>
            <a:endParaRPr lang="en-US" sz="2400">
              <a:latin typeface="+mn-lt"/>
            </a:endParaRPr>
          </a:p>
          <a:p>
            <a:r>
              <a:rPr lang="en-US" sz="2400">
                <a:latin typeface="+mn-lt"/>
              </a:rPr>
              <a:t>The DJIA is a price-weighted index of 30 large American corporations. Because of its weighting scheme and the fact that it only consists of 30 stocks, it is not really a good indicator of how the stock market is doing. The S&amp;P 500 is a market-cap-weighted index of the 500 largest companies in the U.S. and is a much more valid indicator.</a:t>
            </a:r>
          </a:p>
          <a:p>
            <a:endParaRPr lang="en-US" sz="2400" b="0" i="0">
              <a:effectLst/>
            </a:endParaRPr>
          </a:p>
          <a:p>
            <a:pPr algn="ctr"/>
            <a:r>
              <a:rPr lang="en-US" i="1"/>
              <a:t>While a cap-weighted index derives its performance from the movement of the underlying holdings multiplied by their respective allocations as determined by market cap, the Dow Jones Industrial Average is a price-weighted index, which simply means that stocks with the highest share price receive the greatest weighting</a:t>
            </a:r>
            <a:endParaRPr lang="en-US" sz="2400" b="0" i="1">
              <a:effectLst/>
              <a:latin typeface="+mn-lt"/>
            </a:endParaRPr>
          </a:p>
        </p:txBody>
      </p:sp>
      <p:cxnSp>
        <p:nvCxnSpPr>
          <p:cNvPr id="6" name="Straight Arrow Connector 5">
            <a:extLst>
              <a:ext uri="{FF2B5EF4-FFF2-40B4-BE49-F238E27FC236}">
                <a16:creationId xmlns:a16="http://schemas.microsoft.com/office/drawing/2014/main" id="{C5EFFA79-6EA1-CD4F-8E18-AAAFDFA78B77}"/>
              </a:ext>
            </a:extLst>
          </p:cNvPr>
          <p:cNvCxnSpPr>
            <a:cxnSpLocks/>
          </p:cNvCxnSpPr>
          <p:nvPr/>
        </p:nvCxnSpPr>
        <p:spPr>
          <a:xfrm>
            <a:off x="792957" y="1214437"/>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C8993922-F4D7-8A4F-8FAE-80535D54F4C5}"/>
              </a:ext>
            </a:extLst>
          </p:cNvPr>
          <p:cNvSpPr>
            <a:spLocks noGrp="1"/>
          </p:cNvSpPr>
          <p:nvPr>
            <p:ph type="title"/>
          </p:nvPr>
        </p:nvSpPr>
        <p:spPr>
          <a:xfrm>
            <a:off x="671153" y="25607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Stock Market Indices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615284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2FDE453-2B5E-614F-B0D6-1D0948E0AFF9}"/>
              </a:ext>
            </a:extLst>
          </p:cNvPr>
          <p:cNvSpPr txBox="1"/>
          <p:nvPr/>
        </p:nvSpPr>
        <p:spPr>
          <a:xfrm>
            <a:off x="5813425" y="1488043"/>
            <a:ext cx="5080000" cy="369332"/>
          </a:xfrm>
          <a:prstGeom prst="rect">
            <a:avLst/>
          </a:prstGeom>
          <a:noFill/>
        </p:spPr>
        <p:txBody>
          <a:bodyPr wrap="square" rtlCol="0">
            <a:spAutoFit/>
          </a:bodyPr>
          <a:lstStyle/>
          <a:p>
            <a:pPr algn="ctr"/>
            <a:r>
              <a:rPr lang="en-US" b="1"/>
              <a:t>Top 10 Holdings Dow Jones</a:t>
            </a:r>
          </a:p>
        </p:txBody>
      </p:sp>
      <p:graphicFrame>
        <p:nvGraphicFramePr>
          <p:cNvPr id="2" name="Table 1">
            <a:extLst>
              <a:ext uri="{FF2B5EF4-FFF2-40B4-BE49-F238E27FC236}">
                <a16:creationId xmlns:a16="http://schemas.microsoft.com/office/drawing/2014/main" id="{E38A5CFF-1F46-1641-893F-C053DDE9F79D}"/>
              </a:ext>
            </a:extLst>
          </p:cNvPr>
          <p:cNvGraphicFramePr>
            <a:graphicFrameLocks noGrp="1"/>
          </p:cNvGraphicFramePr>
          <p:nvPr/>
        </p:nvGraphicFramePr>
        <p:xfrm>
          <a:off x="829310" y="1958975"/>
          <a:ext cx="4178301" cy="2654300"/>
        </p:xfrm>
        <a:graphic>
          <a:graphicData uri="http://schemas.openxmlformats.org/drawingml/2006/table">
            <a:tbl>
              <a:tblPr>
                <a:tableStyleId>{5C22544A-7EE6-4342-B048-85BDC9FD1C3A}</a:tableStyleId>
              </a:tblPr>
              <a:tblGrid>
                <a:gridCol w="827418">
                  <a:extLst>
                    <a:ext uri="{9D8B030D-6E8A-4147-A177-3AD203B41FA5}">
                      <a16:colId xmlns:a16="http://schemas.microsoft.com/office/drawing/2014/main" val="2355342732"/>
                    </a:ext>
                  </a:extLst>
                </a:gridCol>
                <a:gridCol w="2523465">
                  <a:extLst>
                    <a:ext uri="{9D8B030D-6E8A-4147-A177-3AD203B41FA5}">
                      <a16:colId xmlns:a16="http://schemas.microsoft.com/office/drawing/2014/main" val="3125884476"/>
                    </a:ext>
                  </a:extLst>
                </a:gridCol>
                <a:gridCol w="827418">
                  <a:extLst>
                    <a:ext uri="{9D8B030D-6E8A-4147-A177-3AD203B41FA5}">
                      <a16:colId xmlns:a16="http://schemas.microsoft.com/office/drawing/2014/main" val="2300590557"/>
                    </a:ext>
                  </a:extLst>
                </a:gridCol>
              </a:tblGrid>
              <a:tr h="241300">
                <a:tc gridSpan="2">
                  <a:txBody>
                    <a:bodyPr/>
                    <a:lstStyle/>
                    <a:p>
                      <a:pPr algn="l" fontAlgn="b"/>
                      <a:endParaRPr lang="en-US" sz="1400" b="0" i="0" u="none" strike="noStrike">
                        <a:solidFill>
                          <a:schemeClr val="tx1"/>
                        </a:solidFill>
                        <a:effectLst/>
                        <a:latin typeface="Calibri" panose="020F0502020204030204" pitchFamily="34" charset="0"/>
                      </a:endParaRPr>
                    </a:p>
                  </a:txBody>
                  <a:tcPr marL="9525" marR="9525" marT="9525" marB="0" anchor="b"/>
                </a:tc>
                <a:tc hMerge="1">
                  <a:txBody>
                    <a:bodyPr/>
                    <a:lstStyle/>
                    <a:p>
                      <a:pPr algn="l" fontAlgn="b"/>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Weight</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7497558"/>
                  </a:ext>
                </a:extLst>
              </a:tr>
              <a:tr h="241300">
                <a:tc>
                  <a:txBody>
                    <a:bodyPr/>
                    <a:lstStyle/>
                    <a:p>
                      <a:pPr algn="r" fontAlgn="b"/>
                      <a:r>
                        <a:rPr lang="en-US" sz="1400" u="none" strike="noStrike">
                          <a:solidFill>
                            <a:schemeClr val="tx1"/>
                          </a:solidFill>
                          <a:effectLst/>
                        </a:rPr>
                        <a:t>1</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2">
                            <a:extLst>
                              <a:ext uri="{A12FA001-AC4F-418D-AE19-62706E023703}">
                                <ahyp:hlinkClr xmlns:ahyp="http://schemas.microsoft.com/office/drawing/2018/hyperlinkcolor" val="tx"/>
                              </a:ext>
                            </a:extLst>
                          </a:hlinkClick>
                        </a:rPr>
                        <a:t>Apple Inc.</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6.6</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25543019"/>
                  </a:ext>
                </a:extLst>
              </a:tr>
              <a:tr h="241300">
                <a:tc>
                  <a:txBody>
                    <a:bodyPr/>
                    <a:lstStyle/>
                    <a:p>
                      <a:pPr algn="r" fontAlgn="b"/>
                      <a:r>
                        <a:rPr lang="en-US" sz="1400" u="none" strike="noStrike">
                          <a:solidFill>
                            <a:schemeClr val="tx1"/>
                          </a:solidFill>
                          <a:effectLst/>
                        </a:rPr>
                        <a:t>2</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3">
                            <a:extLst>
                              <a:ext uri="{A12FA001-AC4F-418D-AE19-62706E023703}">
                                <ahyp:hlinkClr xmlns:ahyp="http://schemas.microsoft.com/office/drawing/2018/hyperlinkcolor" val="tx"/>
                              </a:ext>
                            </a:extLst>
                          </a:hlinkClick>
                        </a:rPr>
                        <a:t>Microsoft Corporation</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5.6</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9053900"/>
                  </a:ext>
                </a:extLst>
              </a:tr>
              <a:tr h="241300">
                <a:tc>
                  <a:txBody>
                    <a:bodyPr/>
                    <a:lstStyle/>
                    <a:p>
                      <a:pPr algn="r" fontAlgn="b"/>
                      <a:r>
                        <a:rPr lang="en-US" sz="1400" u="none" strike="noStrike">
                          <a:solidFill>
                            <a:schemeClr val="tx1"/>
                          </a:solidFill>
                          <a:effectLst/>
                        </a:rPr>
                        <a:t>3</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4">
                            <a:extLst>
                              <a:ext uri="{A12FA001-AC4F-418D-AE19-62706E023703}">
                                <ahyp:hlinkClr xmlns:ahyp="http://schemas.microsoft.com/office/drawing/2018/hyperlinkcolor" val="tx"/>
                              </a:ext>
                            </a:extLst>
                          </a:hlinkClick>
                        </a:rPr>
                        <a:t>Amazon.com Inc.</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2.5</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5040414"/>
                  </a:ext>
                </a:extLst>
              </a:tr>
              <a:tr h="241300">
                <a:tc>
                  <a:txBody>
                    <a:bodyPr/>
                    <a:lstStyle/>
                    <a:p>
                      <a:pPr algn="r" fontAlgn="b"/>
                      <a:r>
                        <a:rPr lang="en-US" sz="1400" u="none" strike="noStrike">
                          <a:solidFill>
                            <a:schemeClr val="tx1"/>
                          </a:solidFill>
                          <a:effectLst/>
                        </a:rPr>
                        <a:t>4</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5">
                            <a:extLst>
                              <a:ext uri="{A12FA001-AC4F-418D-AE19-62706E023703}">
                                <ahyp:hlinkClr xmlns:ahyp="http://schemas.microsoft.com/office/drawing/2018/hyperlinkcolor" val="tx"/>
                              </a:ext>
                            </a:extLst>
                          </a:hlinkClick>
                        </a:rPr>
                        <a:t>NVIDIA Corporation</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1.7</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6996858"/>
                  </a:ext>
                </a:extLst>
              </a:tr>
              <a:tr h="241300">
                <a:tc>
                  <a:txBody>
                    <a:bodyPr/>
                    <a:lstStyle/>
                    <a:p>
                      <a:pPr algn="r" fontAlgn="b"/>
                      <a:r>
                        <a:rPr lang="en-US" sz="1400" u="none" strike="noStrike">
                          <a:solidFill>
                            <a:schemeClr val="tx1"/>
                          </a:solidFill>
                          <a:effectLst/>
                        </a:rPr>
                        <a:t>5</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6">
                            <a:extLst>
                              <a:ext uri="{A12FA001-AC4F-418D-AE19-62706E023703}">
                                <ahyp:hlinkClr xmlns:ahyp="http://schemas.microsoft.com/office/drawing/2018/hyperlinkcolor" val="tx"/>
                              </a:ext>
                            </a:extLst>
                          </a:hlinkClick>
                        </a:rPr>
                        <a:t>Berkshire Hathaway Inc. Class B</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1.6</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408242"/>
                  </a:ext>
                </a:extLst>
              </a:tr>
              <a:tr h="241300">
                <a:tc>
                  <a:txBody>
                    <a:bodyPr/>
                    <a:lstStyle/>
                    <a:p>
                      <a:pPr algn="r" fontAlgn="b"/>
                      <a:r>
                        <a:rPr lang="en-US" sz="1400" u="none" strike="noStrike">
                          <a:solidFill>
                            <a:schemeClr val="tx1"/>
                          </a:solidFill>
                          <a:effectLst/>
                        </a:rPr>
                        <a:t>6</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7">
                            <a:extLst>
                              <a:ext uri="{A12FA001-AC4F-418D-AE19-62706E023703}">
                                <ahyp:hlinkClr xmlns:ahyp="http://schemas.microsoft.com/office/drawing/2018/hyperlinkcolor" val="tx"/>
                              </a:ext>
                            </a:extLst>
                          </a:hlinkClick>
                        </a:rPr>
                        <a:t>Alphabet Inc. Class A</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1.6</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262352"/>
                  </a:ext>
                </a:extLst>
              </a:tr>
              <a:tr h="241300">
                <a:tc>
                  <a:txBody>
                    <a:bodyPr/>
                    <a:lstStyle/>
                    <a:p>
                      <a:pPr algn="r" fontAlgn="b"/>
                      <a:r>
                        <a:rPr lang="en-US" sz="1400" u="none" strike="noStrike">
                          <a:solidFill>
                            <a:schemeClr val="tx1"/>
                          </a:solidFill>
                          <a:effectLst/>
                        </a:rPr>
                        <a:t>7</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8">
                            <a:extLst>
                              <a:ext uri="{A12FA001-AC4F-418D-AE19-62706E023703}">
                                <ahyp:hlinkClr xmlns:ahyp="http://schemas.microsoft.com/office/drawing/2018/hyperlinkcolor" val="tx"/>
                              </a:ext>
                            </a:extLst>
                          </a:hlinkClick>
                        </a:rPr>
                        <a:t>Tesla Inc.</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1.6</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60370740"/>
                  </a:ext>
                </a:extLst>
              </a:tr>
              <a:tr h="241300">
                <a:tc>
                  <a:txBody>
                    <a:bodyPr/>
                    <a:lstStyle/>
                    <a:p>
                      <a:pPr algn="r" fontAlgn="b"/>
                      <a:r>
                        <a:rPr lang="en-US" sz="1400" u="none" strike="noStrike">
                          <a:solidFill>
                            <a:schemeClr val="tx1"/>
                          </a:solidFill>
                          <a:effectLst/>
                        </a:rPr>
                        <a:t>8</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9">
                            <a:extLst>
                              <a:ext uri="{A12FA001-AC4F-418D-AE19-62706E023703}">
                                <ahyp:hlinkClr xmlns:ahyp="http://schemas.microsoft.com/office/drawing/2018/hyperlinkcolor" val="tx"/>
                              </a:ext>
                            </a:extLst>
                          </a:hlinkClick>
                        </a:rPr>
                        <a:t>Alphabet Inc. Class C</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1.4</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0065708"/>
                  </a:ext>
                </a:extLst>
              </a:tr>
              <a:tr h="241300">
                <a:tc>
                  <a:txBody>
                    <a:bodyPr/>
                    <a:lstStyle/>
                    <a:p>
                      <a:pPr algn="r" fontAlgn="b"/>
                      <a:r>
                        <a:rPr lang="en-US" sz="1400" u="none" strike="noStrike">
                          <a:solidFill>
                            <a:schemeClr val="tx1"/>
                          </a:solidFill>
                          <a:effectLst/>
                        </a:rPr>
                        <a:t>9</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10">
                            <a:extLst>
                              <a:ext uri="{A12FA001-AC4F-418D-AE19-62706E023703}">
                                <ahyp:hlinkClr xmlns:ahyp="http://schemas.microsoft.com/office/drawing/2018/hyperlinkcolor" val="tx"/>
                              </a:ext>
                            </a:extLst>
                          </a:hlinkClick>
                        </a:rPr>
                        <a:t>Exxon Mobil Corporation</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1.4</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7958083"/>
                  </a:ext>
                </a:extLst>
              </a:tr>
              <a:tr h="241300">
                <a:tc>
                  <a:txBody>
                    <a:bodyPr/>
                    <a:lstStyle/>
                    <a:p>
                      <a:pPr algn="r" fontAlgn="b"/>
                      <a:r>
                        <a:rPr lang="en-US" sz="1400" u="none" strike="noStrike">
                          <a:solidFill>
                            <a:schemeClr val="tx1"/>
                          </a:solidFill>
                          <a:effectLst/>
                        </a:rPr>
                        <a:t>10</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400" u="none" strike="noStrike">
                          <a:solidFill>
                            <a:schemeClr val="tx1"/>
                          </a:solidFill>
                          <a:effectLst/>
                          <a:hlinkClick r:id="rId11">
                            <a:extLst>
                              <a:ext uri="{A12FA001-AC4F-418D-AE19-62706E023703}">
                                <ahyp:hlinkClr xmlns:ahyp="http://schemas.microsoft.com/office/drawing/2018/hyperlinkcolor" val="tx"/>
                              </a:ext>
                            </a:extLst>
                          </a:hlinkClick>
                        </a:rPr>
                        <a:t>UnitedHealth Group Incorporated</a:t>
                      </a:r>
                      <a:endParaRPr lang="en-US" sz="1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tx1"/>
                          </a:solidFill>
                          <a:effectLst/>
                        </a:rPr>
                        <a:t>1.4</a:t>
                      </a:r>
                      <a:endParaRPr lang="en-US" sz="1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2890499"/>
                  </a:ext>
                </a:extLst>
              </a:tr>
            </a:tbl>
          </a:graphicData>
        </a:graphic>
      </p:graphicFrame>
      <p:sp>
        <p:nvSpPr>
          <p:cNvPr id="6" name="TextBox 5">
            <a:extLst>
              <a:ext uri="{FF2B5EF4-FFF2-40B4-BE49-F238E27FC236}">
                <a16:creationId xmlns:a16="http://schemas.microsoft.com/office/drawing/2014/main" id="{E52F7545-9908-704F-AB3E-5579DACADB80}"/>
              </a:ext>
            </a:extLst>
          </p:cNvPr>
          <p:cNvSpPr txBox="1"/>
          <p:nvPr/>
        </p:nvSpPr>
        <p:spPr>
          <a:xfrm>
            <a:off x="868045" y="1480423"/>
            <a:ext cx="4139566" cy="369332"/>
          </a:xfrm>
          <a:prstGeom prst="rect">
            <a:avLst/>
          </a:prstGeom>
          <a:noFill/>
        </p:spPr>
        <p:txBody>
          <a:bodyPr wrap="square" rtlCol="0">
            <a:spAutoFit/>
          </a:bodyPr>
          <a:lstStyle/>
          <a:p>
            <a:pPr algn="ctr"/>
            <a:r>
              <a:rPr lang="en-US" b="1"/>
              <a:t>Top 10 Holdings S&amp;P 500</a:t>
            </a:r>
          </a:p>
        </p:txBody>
      </p:sp>
      <p:graphicFrame>
        <p:nvGraphicFramePr>
          <p:cNvPr id="4" name="Table 3">
            <a:extLst>
              <a:ext uri="{FF2B5EF4-FFF2-40B4-BE49-F238E27FC236}">
                <a16:creationId xmlns:a16="http://schemas.microsoft.com/office/drawing/2014/main" id="{11D723B9-B3B8-ED44-AC38-5B317407D9DD}"/>
              </a:ext>
            </a:extLst>
          </p:cNvPr>
          <p:cNvGraphicFramePr>
            <a:graphicFrameLocks noGrp="1"/>
          </p:cNvGraphicFramePr>
          <p:nvPr/>
        </p:nvGraphicFramePr>
        <p:xfrm>
          <a:off x="6384290" y="1958975"/>
          <a:ext cx="4178301" cy="2654300"/>
        </p:xfrm>
        <a:graphic>
          <a:graphicData uri="http://schemas.openxmlformats.org/drawingml/2006/table">
            <a:tbl>
              <a:tblPr>
                <a:tableStyleId>{5C22544A-7EE6-4342-B048-85BDC9FD1C3A}</a:tableStyleId>
              </a:tblPr>
              <a:tblGrid>
                <a:gridCol w="827418">
                  <a:extLst>
                    <a:ext uri="{9D8B030D-6E8A-4147-A177-3AD203B41FA5}">
                      <a16:colId xmlns:a16="http://schemas.microsoft.com/office/drawing/2014/main" val="2472203213"/>
                    </a:ext>
                  </a:extLst>
                </a:gridCol>
                <a:gridCol w="2523465">
                  <a:extLst>
                    <a:ext uri="{9D8B030D-6E8A-4147-A177-3AD203B41FA5}">
                      <a16:colId xmlns:a16="http://schemas.microsoft.com/office/drawing/2014/main" val="940495590"/>
                    </a:ext>
                  </a:extLst>
                </a:gridCol>
                <a:gridCol w="827418">
                  <a:extLst>
                    <a:ext uri="{9D8B030D-6E8A-4147-A177-3AD203B41FA5}">
                      <a16:colId xmlns:a16="http://schemas.microsoft.com/office/drawing/2014/main" val="3253784840"/>
                    </a:ext>
                  </a:extLst>
                </a:gridCol>
              </a:tblGrid>
              <a:tr h="241300">
                <a:tc>
                  <a:txBody>
                    <a:bodyPr/>
                    <a:lstStyle/>
                    <a:p>
                      <a:pPr algn="l" fontAlgn="b"/>
                      <a:endParaRPr lang="en-US" sz="1400" b="1" i="0" u="none" strike="noStrike">
                        <a:solidFill>
                          <a:schemeClr val="tx1"/>
                        </a:solidFill>
                        <a:effectLst/>
                        <a:latin typeface="+mn-lt"/>
                      </a:endParaRPr>
                    </a:p>
                  </a:txBody>
                  <a:tcPr marL="9525" marR="9525" marT="9525" marB="0" anchor="b"/>
                </a:tc>
                <a:tc>
                  <a:txBody>
                    <a:bodyPr/>
                    <a:lstStyle/>
                    <a:p>
                      <a:pPr algn="l" fontAlgn="b"/>
                      <a:endParaRPr lang="en-US" sz="1400" b="1"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Weight</a:t>
                      </a:r>
                      <a:endParaRPr lang="en-US" sz="1400" b="1"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2164703139"/>
                  </a:ext>
                </a:extLst>
              </a:tr>
              <a:tr h="241300">
                <a:tc>
                  <a:txBody>
                    <a:bodyPr/>
                    <a:lstStyle/>
                    <a:p>
                      <a:pPr algn="r" fontAlgn="b"/>
                      <a:r>
                        <a:rPr lang="en-US" sz="1400" u="none" strike="noStrike">
                          <a:solidFill>
                            <a:schemeClr val="tx1"/>
                          </a:solidFill>
                          <a:effectLst/>
                          <a:latin typeface="+mn-lt"/>
                        </a:rPr>
                        <a:t>1</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11">
                            <a:extLst>
                              <a:ext uri="{A12FA001-AC4F-418D-AE19-62706E023703}">
                                <ahyp:hlinkClr xmlns:ahyp="http://schemas.microsoft.com/office/drawing/2018/hyperlinkcolor" val="tx"/>
                              </a:ext>
                            </a:extLst>
                          </a:hlinkClick>
                        </a:rPr>
                        <a:t>UnitedHealth Group Incorporated</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9.7</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2013809756"/>
                  </a:ext>
                </a:extLst>
              </a:tr>
              <a:tr h="241300">
                <a:tc>
                  <a:txBody>
                    <a:bodyPr/>
                    <a:lstStyle/>
                    <a:p>
                      <a:pPr algn="r" fontAlgn="b"/>
                      <a:r>
                        <a:rPr lang="en-US" sz="1400" u="none" strike="noStrike">
                          <a:solidFill>
                            <a:schemeClr val="tx1"/>
                          </a:solidFill>
                          <a:effectLst/>
                          <a:latin typeface="+mn-lt"/>
                        </a:rPr>
                        <a:t>2</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12">
                            <a:extLst>
                              <a:ext uri="{A12FA001-AC4F-418D-AE19-62706E023703}">
                                <ahyp:hlinkClr xmlns:ahyp="http://schemas.microsoft.com/office/drawing/2018/hyperlinkcolor" val="tx"/>
                              </a:ext>
                            </a:extLst>
                          </a:hlinkClick>
                        </a:rPr>
                        <a:t>Goldman Sachs Group Inc.</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7.3</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1928762248"/>
                  </a:ext>
                </a:extLst>
              </a:tr>
              <a:tr h="241300">
                <a:tc>
                  <a:txBody>
                    <a:bodyPr/>
                    <a:lstStyle/>
                    <a:p>
                      <a:pPr algn="r" fontAlgn="b"/>
                      <a:r>
                        <a:rPr lang="en-US" sz="1400" u="none" strike="noStrike">
                          <a:solidFill>
                            <a:schemeClr val="tx1"/>
                          </a:solidFill>
                          <a:effectLst/>
                          <a:latin typeface="+mn-lt"/>
                        </a:rPr>
                        <a:t>3</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13">
                            <a:extLst>
                              <a:ext uri="{A12FA001-AC4F-418D-AE19-62706E023703}">
                                <ahyp:hlinkClr xmlns:ahyp="http://schemas.microsoft.com/office/drawing/2018/hyperlinkcolor" val="tx"/>
                              </a:ext>
                            </a:extLst>
                          </a:hlinkClick>
                        </a:rPr>
                        <a:t>Home Depot Inc.</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6.0</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2157467348"/>
                  </a:ext>
                </a:extLst>
              </a:tr>
              <a:tr h="241300">
                <a:tc>
                  <a:txBody>
                    <a:bodyPr/>
                    <a:lstStyle/>
                    <a:p>
                      <a:pPr algn="r" fontAlgn="b"/>
                      <a:r>
                        <a:rPr lang="en-US" sz="1400" u="none" strike="noStrike">
                          <a:solidFill>
                            <a:schemeClr val="tx1"/>
                          </a:solidFill>
                          <a:effectLst/>
                          <a:latin typeface="+mn-lt"/>
                        </a:rPr>
                        <a:t>4</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14">
                            <a:extLst>
                              <a:ext uri="{A12FA001-AC4F-418D-AE19-62706E023703}">
                                <ahyp:hlinkClr xmlns:ahyp="http://schemas.microsoft.com/office/drawing/2018/hyperlinkcolor" val="tx"/>
                              </a:ext>
                            </a:extLst>
                          </a:hlinkClick>
                        </a:rPr>
                        <a:t>McDonald's Corporation</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5.3</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4186319102"/>
                  </a:ext>
                </a:extLst>
              </a:tr>
              <a:tr h="241300">
                <a:tc>
                  <a:txBody>
                    <a:bodyPr/>
                    <a:lstStyle/>
                    <a:p>
                      <a:pPr algn="r" fontAlgn="b"/>
                      <a:r>
                        <a:rPr lang="en-US" sz="1400" u="none" strike="noStrike">
                          <a:solidFill>
                            <a:schemeClr val="tx1"/>
                          </a:solidFill>
                          <a:effectLst/>
                          <a:latin typeface="+mn-lt"/>
                        </a:rPr>
                        <a:t>5</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3">
                            <a:extLst>
                              <a:ext uri="{A12FA001-AC4F-418D-AE19-62706E023703}">
                                <ahyp:hlinkClr xmlns:ahyp="http://schemas.microsoft.com/office/drawing/2018/hyperlinkcolor" val="tx"/>
                              </a:ext>
                            </a:extLst>
                          </a:hlinkClick>
                        </a:rPr>
                        <a:t>Microsoft Corporation</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5.0</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1109452097"/>
                  </a:ext>
                </a:extLst>
              </a:tr>
              <a:tr h="241300">
                <a:tc>
                  <a:txBody>
                    <a:bodyPr/>
                    <a:lstStyle/>
                    <a:p>
                      <a:pPr algn="r" fontAlgn="b"/>
                      <a:r>
                        <a:rPr lang="en-US" sz="1400" u="none" strike="noStrike">
                          <a:solidFill>
                            <a:schemeClr val="tx1"/>
                          </a:solidFill>
                          <a:effectLst/>
                          <a:latin typeface="+mn-lt"/>
                        </a:rPr>
                        <a:t>6</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15">
                            <a:extLst>
                              <a:ext uri="{A12FA001-AC4F-418D-AE19-62706E023703}">
                                <ahyp:hlinkClr xmlns:ahyp="http://schemas.microsoft.com/office/drawing/2018/hyperlinkcolor" val="tx"/>
                              </a:ext>
                            </a:extLst>
                          </a:hlinkClick>
                        </a:rPr>
                        <a:t>Caterpillar Inc.</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4.7</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3156787104"/>
                  </a:ext>
                </a:extLst>
              </a:tr>
              <a:tr h="241300">
                <a:tc>
                  <a:txBody>
                    <a:bodyPr/>
                    <a:lstStyle/>
                    <a:p>
                      <a:pPr algn="r" fontAlgn="b"/>
                      <a:r>
                        <a:rPr lang="en-US" sz="1400" u="none" strike="noStrike">
                          <a:solidFill>
                            <a:schemeClr val="tx1"/>
                          </a:solidFill>
                          <a:effectLst/>
                          <a:latin typeface="+mn-lt"/>
                        </a:rPr>
                        <a:t>7</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16">
                            <a:extLst>
                              <a:ext uri="{A12FA001-AC4F-418D-AE19-62706E023703}">
                                <ahyp:hlinkClr xmlns:ahyp="http://schemas.microsoft.com/office/drawing/2018/hyperlinkcolor" val="tx"/>
                              </a:ext>
                            </a:extLst>
                          </a:hlinkClick>
                        </a:rPr>
                        <a:t>Amgen Inc.</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4.7</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3074967257"/>
                  </a:ext>
                </a:extLst>
              </a:tr>
              <a:tr h="241300">
                <a:tc>
                  <a:txBody>
                    <a:bodyPr/>
                    <a:lstStyle/>
                    <a:p>
                      <a:pPr algn="r" fontAlgn="b"/>
                      <a:r>
                        <a:rPr lang="en-US" sz="1400" u="none" strike="noStrike">
                          <a:solidFill>
                            <a:schemeClr val="tx1"/>
                          </a:solidFill>
                          <a:effectLst/>
                          <a:latin typeface="+mn-lt"/>
                        </a:rPr>
                        <a:t>8</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17">
                            <a:extLst>
                              <a:ext uri="{A12FA001-AC4F-418D-AE19-62706E023703}">
                                <ahyp:hlinkClr xmlns:ahyp="http://schemas.microsoft.com/office/drawing/2018/hyperlinkcolor" val="tx"/>
                              </a:ext>
                            </a:extLst>
                          </a:hlinkClick>
                        </a:rPr>
                        <a:t>Visa Inc. Class A</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4.4</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899327564"/>
                  </a:ext>
                </a:extLst>
              </a:tr>
              <a:tr h="241300">
                <a:tc>
                  <a:txBody>
                    <a:bodyPr/>
                    <a:lstStyle/>
                    <a:p>
                      <a:pPr algn="r" fontAlgn="b"/>
                      <a:r>
                        <a:rPr lang="en-US" sz="1400" u="none" strike="noStrike">
                          <a:solidFill>
                            <a:schemeClr val="tx1"/>
                          </a:solidFill>
                          <a:effectLst/>
                          <a:latin typeface="+mn-lt"/>
                        </a:rPr>
                        <a:t>9</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18">
                            <a:extLst>
                              <a:ext uri="{A12FA001-AC4F-418D-AE19-62706E023703}">
                                <ahyp:hlinkClr xmlns:ahyp="http://schemas.microsoft.com/office/drawing/2018/hyperlinkcolor" val="tx"/>
                              </a:ext>
                            </a:extLst>
                          </a:hlinkClick>
                        </a:rPr>
                        <a:t>Boeing Company</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4.0</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2816862788"/>
                  </a:ext>
                </a:extLst>
              </a:tr>
              <a:tr h="241300">
                <a:tc>
                  <a:txBody>
                    <a:bodyPr/>
                    <a:lstStyle/>
                    <a:p>
                      <a:pPr algn="r" fontAlgn="b"/>
                      <a:r>
                        <a:rPr lang="en-US" sz="1400" u="none" strike="noStrike">
                          <a:solidFill>
                            <a:schemeClr val="tx1"/>
                          </a:solidFill>
                          <a:effectLst/>
                          <a:latin typeface="+mn-lt"/>
                        </a:rPr>
                        <a:t>10</a:t>
                      </a:r>
                      <a:endParaRPr lang="en-US" sz="1400" b="0" i="0" u="none" strike="noStrike">
                        <a:solidFill>
                          <a:schemeClr val="tx1"/>
                        </a:solidFill>
                        <a:effectLst/>
                        <a:latin typeface="+mn-lt"/>
                      </a:endParaRPr>
                    </a:p>
                  </a:txBody>
                  <a:tcPr marL="9525" marR="9525" marT="9525" marB="0" anchor="b"/>
                </a:tc>
                <a:tc>
                  <a:txBody>
                    <a:bodyPr/>
                    <a:lstStyle/>
                    <a:p>
                      <a:pPr algn="l" fontAlgn="b"/>
                      <a:r>
                        <a:rPr lang="en-US" sz="1400" u="none" strike="noStrike">
                          <a:solidFill>
                            <a:schemeClr val="tx1"/>
                          </a:solidFill>
                          <a:effectLst/>
                          <a:latin typeface="+mn-lt"/>
                          <a:hlinkClick r:id="rId19">
                            <a:extLst>
                              <a:ext uri="{A12FA001-AC4F-418D-AE19-62706E023703}">
                                <ahyp:hlinkClr xmlns:ahyp="http://schemas.microsoft.com/office/drawing/2018/hyperlinkcolor" val="tx"/>
                              </a:ext>
                            </a:extLst>
                          </a:hlinkClick>
                        </a:rPr>
                        <a:t>Honeywell International Inc.</a:t>
                      </a:r>
                      <a:endParaRPr lang="en-US" sz="1400" b="0" i="0" u="none" strike="noStrike">
                        <a:solidFill>
                          <a:schemeClr val="tx1"/>
                        </a:solidFill>
                        <a:effectLst/>
                        <a:latin typeface="+mn-lt"/>
                      </a:endParaRPr>
                    </a:p>
                  </a:txBody>
                  <a:tcPr marL="9525" marR="9525" marT="9525" marB="0" anchor="b"/>
                </a:tc>
                <a:tc>
                  <a:txBody>
                    <a:bodyPr/>
                    <a:lstStyle/>
                    <a:p>
                      <a:pPr algn="ctr" fontAlgn="b"/>
                      <a:r>
                        <a:rPr lang="en-US" sz="1400" u="none" strike="noStrike">
                          <a:solidFill>
                            <a:schemeClr val="tx1"/>
                          </a:solidFill>
                          <a:effectLst/>
                          <a:latin typeface="+mn-lt"/>
                        </a:rPr>
                        <a:t>3.9</a:t>
                      </a:r>
                      <a:endParaRPr lang="en-US" sz="14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3217637973"/>
                  </a:ext>
                </a:extLst>
              </a:tr>
            </a:tbl>
          </a:graphicData>
        </a:graphic>
      </p:graphicFrame>
    </p:spTree>
    <p:extLst>
      <p:ext uri="{BB962C8B-B14F-4D97-AF65-F5344CB8AC3E}">
        <p14:creationId xmlns:p14="http://schemas.microsoft.com/office/powerpoint/2010/main" val="14989064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62A6B4C8-959B-0F4C-BD9C-51C079C829BF}"/>
              </a:ext>
            </a:extLst>
          </p:cNvPr>
          <p:cNvCxnSpPr>
            <a:cxnSpLocks/>
          </p:cNvCxnSpPr>
          <p:nvPr/>
        </p:nvCxnSpPr>
        <p:spPr>
          <a:xfrm>
            <a:off x="792957" y="1228725"/>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B09BF99E-E9A4-654A-A768-D8ADC62EC499}"/>
              </a:ext>
            </a:extLst>
          </p:cNvPr>
          <p:cNvSpPr>
            <a:spLocks noGrp="1"/>
          </p:cNvSpPr>
          <p:nvPr>
            <p:ph type="title"/>
          </p:nvPr>
        </p:nvSpPr>
        <p:spPr>
          <a:xfrm>
            <a:off x="842603" y="25607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Estimate of Stock True Value</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2C20B4BE-7954-9245-BC62-A123B143149A}"/>
              </a:ext>
            </a:extLst>
          </p:cNvPr>
          <p:cNvSpPr/>
          <p:nvPr/>
        </p:nvSpPr>
        <p:spPr>
          <a:xfrm>
            <a:off x="919163" y="1430509"/>
            <a:ext cx="10539412" cy="2400657"/>
          </a:xfrm>
          <a:prstGeom prst="rect">
            <a:avLst/>
          </a:prstGeom>
        </p:spPr>
        <p:txBody>
          <a:bodyPr wrap="square">
            <a:spAutoFit/>
          </a:bodyPr>
          <a:lstStyle/>
          <a:p>
            <a:pPr>
              <a:spcBef>
                <a:spcPts val="600"/>
              </a:spcBef>
              <a:spcAft>
                <a:spcPts val="600"/>
              </a:spcAft>
            </a:pPr>
            <a:r>
              <a:rPr lang="en-US" sz="2400">
                <a:solidFill>
                  <a:schemeClr val="tx1">
                    <a:lumMod val="50000"/>
                  </a:schemeClr>
                </a:solidFill>
                <a:latin typeface="+mn-lt"/>
              </a:rPr>
              <a:t>Two models are used to estimate stocks’ intrinsic (or “true”) values:</a:t>
            </a:r>
          </a:p>
          <a:p>
            <a:pPr marL="914400" lvl="1" indent="-457200">
              <a:spcBef>
                <a:spcPts val="600"/>
              </a:spcBef>
              <a:spcAft>
                <a:spcPts val="600"/>
              </a:spcAft>
              <a:buFont typeface="+mj-lt"/>
              <a:buAutoNum type="arabicPeriod"/>
            </a:pPr>
            <a:r>
              <a:rPr lang="en-US" sz="2400">
                <a:solidFill>
                  <a:schemeClr val="tx1">
                    <a:lumMod val="50000"/>
                  </a:schemeClr>
                </a:solidFill>
                <a:latin typeface="+mn-lt"/>
              </a:rPr>
              <a:t>the discounted dividend model and</a:t>
            </a:r>
          </a:p>
          <a:p>
            <a:pPr marL="914400" lvl="1" indent="-457200">
              <a:spcBef>
                <a:spcPts val="600"/>
              </a:spcBef>
              <a:spcAft>
                <a:spcPts val="600"/>
              </a:spcAft>
              <a:buFont typeface="+mj-lt"/>
              <a:buAutoNum type="arabicPeriod"/>
            </a:pPr>
            <a:r>
              <a:rPr lang="en-US" sz="2400">
                <a:solidFill>
                  <a:schemeClr val="tx1">
                    <a:lumMod val="50000"/>
                  </a:schemeClr>
                </a:solidFill>
                <a:latin typeface="+mn-lt"/>
              </a:rPr>
              <a:t>the corporate valuation model.</a:t>
            </a:r>
          </a:p>
          <a:p>
            <a:pPr>
              <a:spcBef>
                <a:spcPts val="600"/>
              </a:spcBef>
              <a:spcAft>
                <a:spcPts val="600"/>
              </a:spcAft>
            </a:pPr>
            <a:r>
              <a:rPr lang="en-US" sz="2400">
                <a:solidFill>
                  <a:schemeClr val="tx1">
                    <a:lumMod val="50000"/>
                  </a:schemeClr>
                </a:solidFill>
                <a:latin typeface="+mn-lt"/>
              </a:rPr>
              <a:t>A stock should be bought if its price is less than its estimated intrinsic value and sold if its price exceeds its intrinsic value.</a:t>
            </a:r>
            <a:endParaRPr lang="en-US" sz="2400" b="0" i="0">
              <a:solidFill>
                <a:schemeClr val="tx1">
                  <a:lumMod val="50000"/>
                </a:schemeClr>
              </a:solidFill>
              <a:effectLst/>
              <a:latin typeface="+mn-lt"/>
            </a:endParaRPr>
          </a:p>
        </p:txBody>
      </p:sp>
    </p:spTree>
    <p:extLst>
      <p:ext uri="{BB962C8B-B14F-4D97-AF65-F5344CB8AC3E}">
        <p14:creationId xmlns:p14="http://schemas.microsoft.com/office/powerpoint/2010/main" val="293619858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19743" y="26544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Intrinsic Value and Stock Price</a:t>
            </a:r>
          </a:p>
        </p:txBody>
      </p:sp>
      <p:sp>
        <p:nvSpPr>
          <p:cNvPr id="5" name="Content Placeholder 4">
            <a:extLst>
              <a:ext uri="{FF2B5EF4-FFF2-40B4-BE49-F238E27FC236}">
                <a16:creationId xmlns:a16="http://schemas.microsoft.com/office/drawing/2014/main" id="{6D5037AC-D780-4E85-82D2-0FF2AC770EEA}"/>
              </a:ext>
            </a:extLst>
          </p:cNvPr>
          <p:cNvSpPr>
            <a:spLocks noGrp="1"/>
          </p:cNvSpPr>
          <p:nvPr>
            <p:ph sz="half" idx="2"/>
          </p:nvPr>
        </p:nvSpPr>
        <p:spPr>
          <a:xfrm>
            <a:off x="504808" y="1585762"/>
            <a:ext cx="11241915" cy="3370212"/>
          </a:xfrm>
        </p:spPr>
        <p:txBody>
          <a:bodyPr/>
          <a:lstStyle/>
          <a:p>
            <a:pPr marL="0" indent="0">
              <a:spcAft>
                <a:spcPts val="1200"/>
              </a:spcAft>
              <a:buClr>
                <a:schemeClr val="tx1">
                  <a:lumMod val="50000"/>
                </a:schemeClr>
              </a:buClr>
              <a:buNone/>
            </a:pPr>
            <a:r>
              <a:rPr lang="en-US" noProof="0"/>
              <a:t>	In equilibrium we assume that a stock’s price equals its intrinsic value.</a:t>
            </a:r>
          </a:p>
          <a:p>
            <a:pPr marL="1554480" lvl="2" indent="-320040">
              <a:spcAft>
                <a:spcPts val="1200"/>
              </a:spcAft>
            </a:pPr>
            <a:r>
              <a:rPr lang="en-US" sz="2000" noProof="0">
                <a:solidFill>
                  <a:schemeClr val="tx1">
                    <a:lumMod val="50000"/>
                  </a:schemeClr>
                </a:solidFill>
              </a:rPr>
              <a:t>Outsiders estimate intrinsic value to help determine which stocks are attractive to buy and/or sell.</a:t>
            </a:r>
          </a:p>
          <a:p>
            <a:pPr marL="1554480" lvl="2" indent="-320040">
              <a:spcAft>
                <a:spcPts val="1200"/>
              </a:spcAft>
            </a:pPr>
            <a:r>
              <a:rPr lang="en-US" sz="2000" noProof="0">
                <a:solidFill>
                  <a:schemeClr val="tx1">
                    <a:lumMod val="50000"/>
                  </a:schemeClr>
                </a:solidFill>
              </a:rPr>
              <a:t>Stocks with a price below (above) its intrinsic value are undervalued (overvalued).</a:t>
            </a:r>
          </a:p>
        </p:txBody>
      </p:sp>
      <p:cxnSp>
        <p:nvCxnSpPr>
          <p:cNvPr id="6" name="Straight Arrow Connector 5">
            <a:extLst>
              <a:ext uri="{FF2B5EF4-FFF2-40B4-BE49-F238E27FC236}">
                <a16:creationId xmlns:a16="http://schemas.microsoft.com/office/drawing/2014/main" id="{6AEF2619-FB9B-F04F-8DD8-C66957024489}"/>
              </a:ext>
            </a:extLst>
          </p:cNvPr>
          <p:cNvCxnSpPr>
            <a:cxnSpLocks/>
          </p:cNvCxnSpPr>
          <p:nvPr/>
        </p:nvCxnSpPr>
        <p:spPr>
          <a:xfrm>
            <a:off x="792957" y="1228725"/>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16263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62A6B4C8-959B-0F4C-BD9C-51C079C829BF}"/>
              </a:ext>
            </a:extLst>
          </p:cNvPr>
          <p:cNvCxnSpPr>
            <a:cxnSpLocks/>
          </p:cNvCxnSpPr>
          <p:nvPr/>
        </p:nvCxnSpPr>
        <p:spPr>
          <a:xfrm>
            <a:off x="792957" y="1228725"/>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42940A-5AA3-FF46-87E4-6F621F640C73}"/>
              </a:ext>
            </a:extLst>
          </p:cNvPr>
          <p:cNvSpPr/>
          <p:nvPr/>
        </p:nvSpPr>
        <p:spPr>
          <a:xfrm>
            <a:off x="792957" y="1408837"/>
            <a:ext cx="10665618" cy="2677656"/>
          </a:xfrm>
          <a:prstGeom prst="rect">
            <a:avLst/>
          </a:prstGeom>
        </p:spPr>
        <p:txBody>
          <a:bodyPr wrap="square">
            <a:spAutoFit/>
          </a:bodyPr>
          <a:lstStyle/>
          <a:p>
            <a:r>
              <a:rPr lang="en-US" sz="2400">
                <a:solidFill>
                  <a:srgbClr val="575757"/>
                </a:solidFill>
                <a:latin typeface="+mn-lt"/>
              </a:rPr>
              <a:t>The stock price is simply the current market price, which is easily observed for publicly traded companies.</a:t>
            </a:r>
          </a:p>
          <a:p>
            <a:endParaRPr lang="en-US" sz="2400">
              <a:solidFill>
                <a:srgbClr val="575757"/>
              </a:solidFill>
              <a:latin typeface="+mn-lt"/>
            </a:endParaRPr>
          </a:p>
          <a:p>
            <a:r>
              <a:rPr lang="en-US" sz="2400">
                <a:solidFill>
                  <a:srgbClr val="575757"/>
                </a:solidFill>
                <a:latin typeface="+mn-lt"/>
              </a:rPr>
              <a:t>By contrast, intrinsic value, which represents the “true” value of the company’s stock, cannot be directly observed and must instead be estimated.</a:t>
            </a:r>
          </a:p>
          <a:p>
            <a:endParaRPr lang="en-US" sz="2400">
              <a:solidFill>
                <a:srgbClr val="575757"/>
              </a:solidFill>
              <a:latin typeface="+mn-lt"/>
            </a:endParaRPr>
          </a:p>
          <a:p>
            <a:r>
              <a:rPr lang="en-US" sz="2400">
                <a:latin typeface="+mn-lt"/>
              </a:rPr>
              <a:t>Market equilibrium occurs when the stock’s price equals its intrinsic value</a:t>
            </a:r>
          </a:p>
        </p:txBody>
      </p:sp>
      <p:sp>
        <p:nvSpPr>
          <p:cNvPr id="4" name="Title 1">
            <a:extLst>
              <a:ext uri="{FF2B5EF4-FFF2-40B4-BE49-F238E27FC236}">
                <a16:creationId xmlns:a16="http://schemas.microsoft.com/office/drawing/2014/main" id="{7C83BFC6-32B1-3F46-BF58-5712550A7331}"/>
              </a:ext>
            </a:extLst>
          </p:cNvPr>
          <p:cNvSpPr>
            <a:spLocks noGrp="1"/>
          </p:cNvSpPr>
          <p:nvPr>
            <p:ph type="title"/>
          </p:nvPr>
        </p:nvSpPr>
        <p:spPr>
          <a:xfrm>
            <a:off x="792957" y="279733"/>
            <a:ext cx="11241915" cy="1217447"/>
          </a:xfrm>
        </p:spPr>
        <p:txBody>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Difference Between Stock Price and Intrinsic Value</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004565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476843" y="158914"/>
            <a:ext cx="11241915" cy="1217447"/>
          </a:xfrm>
        </p:spPr>
        <p:txBody>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Different Approaches for Estimating the Intrinsic Value of a Common Stock</a:t>
            </a:r>
          </a:p>
        </p:txBody>
      </p:sp>
      <p:sp>
        <p:nvSpPr>
          <p:cNvPr id="4" name="Content Placeholder 2">
            <a:extLst>
              <a:ext uri="{FF2B5EF4-FFF2-40B4-BE49-F238E27FC236}">
                <a16:creationId xmlns:a16="http://schemas.microsoft.com/office/drawing/2014/main" id="{BC53051F-512F-47EC-BFE5-EF99E9F44610}"/>
              </a:ext>
            </a:extLst>
          </p:cNvPr>
          <p:cNvSpPr>
            <a:spLocks noGrp="1"/>
          </p:cNvSpPr>
          <p:nvPr>
            <p:ph idx="1"/>
          </p:nvPr>
        </p:nvSpPr>
        <p:spPr>
          <a:xfrm>
            <a:off x="2529840" y="2266512"/>
            <a:ext cx="7132320" cy="822960"/>
          </a:xfrm>
          <a:prstGeom prst="rect">
            <a:avLst/>
          </a:prstGeom>
          <a:solidFill>
            <a:srgbClr val="343F52"/>
          </a:solidFill>
        </p:spPr>
        <p:txBody>
          <a:bodyPr anchor="ctr"/>
          <a:lstStyle/>
          <a:p>
            <a:r>
              <a:rPr lang="en-US" noProof="0">
                <a:solidFill>
                  <a:schemeClr val="bg1"/>
                </a:solidFill>
              </a:rPr>
              <a:t>Discounted dividend model</a:t>
            </a:r>
          </a:p>
        </p:txBody>
      </p:sp>
      <p:sp>
        <p:nvSpPr>
          <p:cNvPr id="6" name="Content Placeholder 3">
            <a:extLst>
              <a:ext uri="{FF2B5EF4-FFF2-40B4-BE49-F238E27FC236}">
                <a16:creationId xmlns:a16="http://schemas.microsoft.com/office/drawing/2014/main" id="{6C3E84B7-8D8E-4A27-A3D8-A03503BCAECC}"/>
              </a:ext>
            </a:extLst>
          </p:cNvPr>
          <p:cNvSpPr>
            <a:spLocks noGrp="1"/>
          </p:cNvSpPr>
          <p:nvPr>
            <p:ph idx="11"/>
          </p:nvPr>
        </p:nvSpPr>
        <p:spPr>
          <a:xfrm>
            <a:off x="2529840" y="3515716"/>
            <a:ext cx="7132320" cy="822960"/>
          </a:xfrm>
          <a:prstGeom prst="rect">
            <a:avLst/>
          </a:prstGeom>
          <a:solidFill>
            <a:srgbClr val="343F52"/>
          </a:solidFill>
        </p:spPr>
        <p:txBody>
          <a:bodyPr anchor="ctr"/>
          <a:lstStyle/>
          <a:p>
            <a:r>
              <a:rPr lang="en-US" noProof="0">
                <a:solidFill>
                  <a:schemeClr val="bg1"/>
                </a:solidFill>
              </a:rPr>
              <a:t>Corporate valuation model</a:t>
            </a:r>
          </a:p>
        </p:txBody>
      </p:sp>
      <p:cxnSp>
        <p:nvCxnSpPr>
          <p:cNvPr id="7" name="Straight Arrow Connector 6">
            <a:extLst>
              <a:ext uri="{FF2B5EF4-FFF2-40B4-BE49-F238E27FC236}">
                <a16:creationId xmlns:a16="http://schemas.microsoft.com/office/drawing/2014/main" id="{71304BDD-3F75-CA4A-A9FF-AB8509ED6D65}"/>
              </a:ext>
            </a:extLst>
          </p:cNvPr>
          <p:cNvCxnSpPr>
            <a:cxnSpLocks/>
          </p:cNvCxnSpPr>
          <p:nvPr/>
        </p:nvCxnSpPr>
        <p:spPr>
          <a:xfrm>
            <a:off x="792957" y="1228725"/>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58BC8F0-680F-6D4A-885B-B4ADBE1A53EF}"/>
              </a:ext>
            </a:extLst>
          </p:cNvPr>
          <p:cNvSpPr/>
          <p:nvPr/>
        </p:nvSpPr>
        <p:spPr>
          <a:xfrm>
            <a:off x="1943100" y="4953298"/>
            <a:ext cx="8458200" cy="707886"/>
          </a:xfrm>
          <a:prstGeom prst="rect">
            <a:avLst/>
          </a:prstGeom>
        </p:spPr>
        <p:txBody>
          <a:bodyPr wrap="square">
            <a:spAutoFit/>
          </a:bodyPr>
          <a:lstStyle/>
          <a:p>
            <a:pPr algn="ctr"/>
            <a:r>
              <a:rPr lang="en-US" sz="2000">
                <a:solidFill>
                  <a:schemeClr val="tx1">
                    <a:lumMod val="50000"/>
                  </a:schemeClr>
                </a:solidFill>
                <a:latin typeface="+mn-lt"/>
              </a:rPr>
              <a:t>The dividend model focuses on dividends, while the corporate model goes beyond dividends and focuses on sales, costs, and free cash flows.</a:t>
            </a:r>
          </a:p>
        </p:txBody>
      </p:sp>
    </p:spTree>
    <p:custDataLst>
      <p:tags r:id="rId1"/>
    </p:custDataLst>
    <p:extLst>
      <p:ext uri="{BB962C8B-B14F-4D97-AF65-F5344CB8AC3E}">
        <p14:creationId xmlns:p14="http://schemas.microsoft.com/office/powerpoint/2010/main" val="3393813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62A6B4C8-959B-0F4C-BD9C-51C079C829BF}"/>
              </a:ext>
            </a:extLst>
          </p:cNvPr>
          <p:cNvCxnSpPr>
            <a:cxnSpLocks/>
          </p:cNvCxnSpPr>
          <p:nvPr/>
        </p:nvCxnSpPr>
        <p:spPr>
          <a:xfrm>
            <a:off x="792957" y="1228725"/>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BE997347-E3D9-2D42-803A-F31E196D3667}"/>
              </a:ext>
            </a:extLst>
          </p:cNvPr>
          <p:cNvSpPr>
            <a:spLocks noGrp="1"/>
          </p:cNvSpPr>
          <p:nvPr>
            <p:ph type="title"/>
          </p:nvPr>
        </p:nvSpPr>
        <p:spPr>
          <a:xfrm>
            <a:off x="476843" y="228301"/>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Discounted Dividend Model</a:t>
            </a:r>
          </a:p>
        </p:txBody>
      </p:sp>
      <p:sp>
        <p:nvSpPr>
          <p:cNvPr id="2" name="Rectangle 1">
            <a:extLst>
              <a:ext uri="{FF2B5EF4-FFF2-40B4-BE49-F238E27FC236}">
                <a16:creationId xmlns:a16="http://schemas.microsoft.com/office/drawing/2014/main" id="{7CC359AC-23D1-F744-8BF8-0DC185BC0D3C}"/>
              </a:ext>
            </a:extLst>
          </p:cNvPr>
          <p:cNvSpPr/>
          <p:nvPr/>
        </p:nvSpPr>
        <p:spPr>
          <a:xfrm>
            <a:off x="792957" y="1474738"/>
            <a:ext cx="10665618" cy="2092881"/>
          </a:xfrm>
          <a:prstGeom prst="rect">
            <a:avLst/>
          </a:prstGeom>
        </p:spPr>
        <p:txBody>
          <a:bodyPr wrap="square">
            <a:spAutoFit/>
          </a:bodyPr>
          <a:lstStyle/>
          <a:p>
            <a:pPr>
              <a:spcBef>
                <a:spcPts val="600"/>
              </a:spcBef>
              <a:spcAft>
                <a:spcPts val="600"/>
              </a:spcAft>
            </a:pPr>
            <a:r>
              <a:rPr lang="en-US" sz="2000">
                <a:solidFill>
                  <a:schemeClr val="tx1">
                    <a:lumMod val="50000"/>
                  </a:schemeClr>
                </a:solidFill>
                <a:latin typeface="+mn-lt"/>
              </a:rPr>
              <a:t>The value of a share of common stock depends on the cash flows it is expected to provide, and those flows consist of two elements:</a:t>
            </a:r>
          </a:p>
          <a:p>
            <a:pPr marL="914400" lvl="1" indent="-457200">
              <a:spcBef>
                <a:spcPts val="600"/>
              </a:spcBef>
              <a:spcAft>
                <a:spcPts val="600"/>
              </a:spcAft>
              <a:buFont typeface="+mj-lt"/>
              <a:buAutoNum type="arabicPeriod"/>
            </a:pPr>
            <a:r>
              <a:rPr lang="en-US" sz="2000">
                <a:solidFill>
                  <a:schemeClr val="tx1">
                    <a:lumMod val="50000"/>
                  </a:schemeClr>
                </a:solidFill>
                <a:latin typeface="+mn-lt"/>
              </a:rPr>
              <a:t>the dividends the investor receives each year while he or she holds the stock and</a:t>
            </a:r>
          </a:p>
          <a:p>
            <a:pPr marL="914400" lvl="1" indent="-457200">
              <a:spcBef>
                <a:spcPts val="600"/>
              </a:spcBef>
              <a:spcAft>
                <a:spcPts val="600"/>
              </a:spcAft>
              <a:buFont typeface="+mj-lt"/>
              <a:buAutoNum type="arabicPeriod"/>
            </a:pPr>
            <a:r>
              <a:rPr lang="en-US" sz="2000">
                <a:solidFill>
                  <a:schemeClr val="tx1">
                    <a:lumMod val="50000"/>
                  </a:schemeClr>
                </a:solidFill>
                <a:latin typeface="+mn-lt"/>
              </a:rPr>
              <a:t>the price received when the stock is sold.</a:t>
            </a:r>
          </a:p>
          <a:p>
            <a:pPr>
              <a:spcBef>
                <a:spcPts val="600"/>
              </a:spcBef>
              <a:spcAft>
                <a:spcPts val="600"/>
              </a:spcAft>
            </a:pPr>
            <a:r>
              <a:rPr lang="en-US" sz="2000">
                <a:solidFill>
                  <a:schemeClr val="tx1">
                    <a:lumMod val="50000"/>
                  </a:schemeClr>
                </a:solidFill>
                <a:latin typeface="+mn-lt"/>
              </a:rPr>
              <a:t>The final price includes the original price paid plus an expected capital gain.</a:t>
            </a:r>
            <a:endParaRPr lang="en-US" sz="2000" b="0" i="0">
              <a:solidFill>
                <a:schemeClr val="tx1">
                  <a:lumMod val="50000"/>
                </a:schemeClr>
              </a:solidFill>
              <a:effectLst/>
              <a:latin typeface="+mn-lt"/>
            </a:endParaRPr>
          </a:p>
        </p:txBody>
      </p:sp>
    </p:spTree>
    <p:extLst>
      <p:ext uri="{BB962C8B-B14F-4D97-AF65-F5344CB8AC3E}">
        <p14:creationId xmlns:p14="http://schemas.microsoft.com/office/powerpoint/2010/main" val="200462409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19743" y="216871"/>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Discounted Dividend Model</a:t>
            </a:r>
          </a:p>
        </p:txBody>
      </p:sp>
      <p:sp>
        <p:nvSpPr>
          <p:cNvPr id="4" name="Content Placeholder 2">
            <a:extLst>
              <a:ext uri="{FF2B5EF4-FFF2-40B4-BE49-F238E27FC236}">
                <a16:creationId xmlns:a16="http://schemas.microsoft.com/office/drawing/2014/main" id="{68F31C6A-E566-426E-BB47-D6353107DCB5}"/>
              </a:ext>
            </a:extLst>
          </p:cNvPr>
          <p:cNvSpPr>
            <a:spLocks noGrp="1"/>
          </p:cNvSpPr>
          <p:nvPr>
            <p:ph sz="half" idx="1"/>
          </p:nvPr>
        </p:nvSpPr>
        <p:spPr>
          <a:xfrm>
            <a:off x="476843" y="1857694"/>
            <a:ext cx="11241915" cy="844737"/>
          </a:xfrm>
        </p:spPr>
        <p:txBody>
          <a:bodyPr/>
          <a:lstStyle/>
          <a:p>
            <a:pPr marL="365760" indent="-365760">
              <a:buClrTx/>
              <a:buFont typeface="Arial" panose="020B0604020202020204" pitchFamily="34" charset="0"/>
              <a:buChar char="•"/>
            </a:pPr>
            <a:r>
              <a:rPr lang="en-US" sz="2400" b="0" noProof="0"/>
              <a:t>Value of a stock is the present value of the future dividends expected to be generated by the stock.</a:t>
            </a:r>
          </a:p>
        </p:txBody>
      </p:sp>
      <p:graphicFrame>
        <p:nvGraphicFramePr>
          <p:cNvPr id="12" name="Object 3">
            <a:extLst>
              <a:ext uri="{FF2B5EF4-FFF2-40B4-BE49-F238E27FC236}">
                <a16:creationId xmlns:a16="http://schemas.microsoft.com/office/drawing/2014/main" id="{EE109D59-4037-478E-8822-B772109E6E82}"/>
              </a:ext>
              <a:ext uri="{C183D7F6-B498-43B3-948B-1728B52AA6E4}">
                <adec:decorative xmlns:adec="http://schemas.microsoft.com/office/drawing/2017/decorative" val="1"/>
              </a:ext>
            </a:extLst>
          </p:cNvPr>
          <p:cNvGraphicFramePr>
            <a:graphicFrameLocks noGrp="1" noChangeAspect="1"/>
          </p:cNvGraphicFramePr>
          <p:nvPr>
            <p:ph idx="10"/>
          </p:nvPr>
        </p:nvGraphicFramePr>
        <p:xfrm>
          <a:off x="1635424" y="3172421"/>
          <a:ext cx="8405338" cy="983149"/>
        </p:xfrm>
        <a:graphic>
          <a:graphicData uri="http://schemas.openxmlformats.org/presentationml/2006/ole">
            <mc:AlternateContent xmlns:mc="http://schemas.openxmlformats.org/markup-compatibility/2006">
              <mc:Choice xmlns:v="urn:schemas-microsoft-com:vml" Requires="v">
                <p:oleObj name="Equation" r:id="rId3" imgW="6946560" imgH="812520" progId="Equation.DSMT4">
                  <p:embed/>
                </p:oleObj>
              </mc:Choice>
              <mc:Fallback>
                <p:oleObj name="Equation" r:id="rId3" imgW="6946560" imgH="812520" progId="Equation.DSMT4">
                  <p:embed/>
                  <p:pic>
                    <p:nvPicPr>
                      <p:cNvPr id="12" name="Object 3">
                        <a:extLst>
                          <a:ext uri="{FF2B5EF4-FFF2-40B4-BE49-F238E27FC236}">
                            <a16:creationId xmlns:a16="http://schemas.microsoft.com/office/drawing/2014/main" id="{EE109D59-4037-478E-8822-B772109E6E82}"/>
                          </a:ext>
                          <a:ext uri="{C183D7F6-B498-43B3-948B-1728B52AA6E4}">
                            <adec:decorative xmlns:adec="http://schemas.microsoft.com/office/drawing/2017/decorative" val="1"/>
                          </a:ext>
                        </a:extLst>
                      </p:cNvPr>
                      <p:cNvPicPr/>
                      <p:nvPr/>
                    </p:nvPicPr>
                    <p:blipFill>
                      <a:blip r:embed="rId4"/>
                      <a:stretch>
                        <a:fillRect/>
                      </a:stretch>
                    </p:blipFill>
                    <p:spPr>
                      <a:xfrm>
                        <a:off x="1635424" y="3172421"/>
                        <a:ext cx="8405338" cy="983149"/>
                      </a:xfrm>
                      <a:prstGeom prst="rect">
                        <a:avLst/>
                      </a:prstGeom>
                    </p:spPr>
                  </p:pic>
                </p:oleObj>
              </mc:Fallback>
            </mc:AlternateContent>
          </a:graphicData>
        </a:graphic>
      </p:graphicFrame>
      <p:cxnSp>
        <p:nvCxnSpPr>
          <p:cNvPr id="5" name="Straight Arrow Connector 4">
            <a:extLst>
              <a:ext uri="{FF2B5EF4-FFF2-40B4-BE49-F238E27FC236}">
                <a16:creationId xmlns:a16="http://schemas.microsoft.com/office/drawing/2014/main" id="{8E3E1E4D-3C78-F749-AE45-848B7636EA1D}"/>
              </a:ext>
            </a:extLst>
          </p:cNvPr>
          <p:cNvCxnSpPr>
            <a:cxnSpLocks/>
          </p:cNvCxnSpPr>
          <p:nvPr/>
        </p:nvCxnSpPr>
        <p:spPr>
          <a:xfrm>
            <a:off x="792957" y="1228725"/>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EA1ED69-83B5-9C4A-964E-3E8F82B6A3E6}"/>
              </a:ext>
            </a:extLst>
          </p:cNvPr>
          <p:cNvSpPr txBox="1"/>
          <p:nvPr/>
        </p:nvSpPr>
        <p:spPr>
          <a:xfrm>
            <a:off x="3651065" y="4625560"/>
            <a:ext cx="4893469" cy="1323439"/>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chemeClr val="tx1">
                    <a:lumMod val="50000"/>
                  </a:schemeClr>
                </a:solidFill>
                <a:latin typeface="+mn-lt"/>
              </a:rPr>
              <a:t>D is the dividend</a:t>
            </a:r>
          </a:p>
          <a:p>
            <a:pPr marL="285750" indent="-285750">
              <a:buFont typeface="Arial" panose="020B0604020202020204" pitchFamily="34" charset="0"/>
              <a:buChar char="•"/>
            </a:pPr>
            <a:r>
              <a:rPr lang="en-US" sz="2000" err="1">
                <a:solidFill>
                  <a:schemeClr val="tx1">
                    <a:lumMod val="50000"/>
                  </a:schemeClr>
                </a:solidFill>
                <a:latin typeface="+mn-lt"/>
              </a:rPr>
              <a:t>r</a:t>
            </a:r>
            <a:r>
              <a:rPr lang="en-US" sz="2000" baseline="-25000" err="1">
                <a:solidFill>
                  <a:schemeClr val="tx1">
                    <a:lumMod val="50000"/>
                  </a:schemeClr>
                </a:solidFill>
                <a:latin typeface="+mn-lt"/>
              </a:rPr>
              <a:t>S</a:t>
            </a:r>
            <a:r>
              <a:rPr lang="en-US" sz="2000">
                <a:solidFill>
                  <a:schemeClr val="tx1">
                    <a:lumMod val="50000"/>
                  </a:schemeClr>
                </a:solidFill>
                <a:latin typeface="+mn-lt"/>
              </a:rPr>
              <a:t> is the required rate of return, which is the riskless rate plus the premium</a:t>
            </a:r>
          </a:p>
          <a:p>
            <a:endParaRPr lang="en-US" sz="2000">
              <a:solidFill>
                <a:schemeClr val="tx1">
                  <a:lumMod val="50000"/>
                </a:schemeClr>
              </a:solidFill>
              <a:latin typeface="+mn-lt"/>
            </a:endParaRPr>
          </a:p>
        </p:txBody>
      </p:sp>
    </p:spTree>
    <p:custDataLst>
      <p:tags r:id="rId1"/>
    </p:custDataLst>
    <p:extLst>
      <p:ext uri="{BB962C8B-B14F-4D97-AF65-F5344CB8AC3E}">
        <p14:creationId xmlns:p14="http://schemas.microsoft.com/office/powerpoint/2010/main" val="200398745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476843" y="25401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Corporate Valuation Model</a:t>
            </a:r>
          </a:p>
        </p:txBody>
      </p:sp>
      <p:sp>
        <p:nvSpPr>
          <p:cNvPr id="4" name="Content Placeholder 2">
            <a:extLst>
              <a:ext uri="{FF2B5EF4-FFF2-40B4-BE49-F238E27FC236}">
                <a16:creationId xmlns:a16="http://schemas.microsoft.com/office/drawing/2014/main" id="{68F31C6A-E566-426E-BB47-D6353107DCB5}"/>
              </a:ext>
            </a:extLst>
          </p:cNvPr>
          <p:cNvSpPr>
            <a:spLocks noGrp="1"/>
          </p:cNvSpPr>
          <p:nvPr>
            <p:ph sz="half" idx="1"/>
          </p:nvPr>
        </p:nvSpPr>
        <p:spPr>
          <a:xfrm>
            <a:off x="476843" y="1857694"/>
            <a:ext cx="11241915" cy="2179734"/>
          </a:xfrm>
        </p:spPr>
        <p:txBody>
          <a:bodyPr/>
          <a:lstStyle/>
          <a:p>
            <a:pPr marL="365760" indent="-365760">
              <a:buClrTx/>
              <a:buFont typeface="Arial" panose="020B0604020202020204" pitchFamily="34" charset="0"/>
              <a:buChar char="•"/>
            </a:pPr>
            <a:r>
              <a:rPr lang="en-US" sz="2400" b="0" noProof="0"/>
              <a:t>Also called the free cash flow method. Suggests the value of the entire firm equals the present value of the firm’s free cash flows (which is the MV of its operations) plus the market value of its non-operating assets.</a:t>
            </a:r>
          </a:p>
          <a:p>
            <a:pPr marL="365760" indent="-365760">
              <a:buClrTx/>
              <a:buFont typeface="Arial" panose="020B0604020202020204" pitchFamily="34" charset="0"/>
              <a:buChar char="•"/>
            </a:pPr>
            <a:r>
              <a:rPr lang="en-US" sz="2400" b="0"/>
              <a:t>F</a:t>
            </a:r>
            <a:r>
              <a:rPr lang="en-US" sz="2400" b="0" noProof="0" err="1"/>
              <a:t>ree</a:t>
            </a:r>
            <a:r>
              <a:rPr lang="en-US" sz="2400" b="0" noProof="0"/>
              <a:t> cash flow is the firm’s after-tax operating income less the net capital investment.</a:t>
            </a:r>
          </a:p>
        </p:txBody>
      </p:sp>
      <p:cxnSp>
        <p:nvCxnSpPr>
          <p:cNvPr id="5" name="Straight Arrow Connector 4">
            <a:extLst>
              <a:ext uri="{FF2B5EF4-FFF2-40B4-BE49-F238E27FC236}">
                <a16:creationId xmlns:a16="http://schemas.microsoft.com/office/drawing/2014/main" id="{93891610-366A-364B-B07F-587043C3BCED}"/>
              </a:ext>
            </a:extLst>
          </p:cNvPr>
          <p:cNvCxnSpPr>
            <a:cxnSpLocks/>
          </p:cNvCxnSpPr>
          <p:nvPr/>
        </p:nvCxnSpPr>
        <p:spPr>
          <a:xfrm>
            <a:off x="792957" y="1228725"/>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18185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6E9AA-2C28-A744-AD82-B62A12A43C29}"/>
              </a:ext>
            </a:extLst>
          </p:cNvPr>
          <p:cNvSpPr>
            <a:spLocks noGrp="1"/>
          </p:cNvSpPr>
          <p:nvPr>
            <p:ph type="body" sz="quarter" idx="10"/>
          </p:nvPr>
        </p:nvSpPr>
        <p:spPr/>
        <p:txBody>
          <a:bodyPr>
            <a:normAutofit/>
          </a:bodyPr>
          <a:lstStyle/>
          <a:p>
            <a:pPr marL="0" indent="0">
              <a:buNone/>
            </a:pPr>
            <a:r>
              <a:rPr lang="en-US" sz="2400"/>
              <a:t>A budget is a plan for all your income and all your spending.  The goal of budgeting is to make sure your total spending is less than your total income.</a:t>
            </a:r>
          </a:p>
          <a:p>
            <a:pPr marL="0" indent="0">
              <a:buNone/>
            </a:pPr>
            <a:r>
              <a:rPr lang="en-US" sz="2400"/>
              <a:t>A budget allows you to handle surprises and it also helps you to avoid them</a:t>
            </a:r>
          </a:p>
          <a:p>
            <a:pPr marL="0" indent="0">
              <a:buNone/>
            </a:pPr>
            <a:r>
              <a:rPr lang="en-US" sz="2400"/>
              <a:t>A good budget will instill financial discipline and allow you to build a strong foundation as your income and spending needs change throughout your life.</a:t>
            </a:r>
          </a:p>
        </p:txBody>
      </p:sp>
      <p:sp>
        <p:nvSpPr>
          <p:cNvPr id="5" name="Title 1">
            <a:extLst>
              <a:ext uri="{FF2B5EF4-FFF2-40B4-BE49-F238E27FC236}">
                <a16:creationId xmlns:a16="http://schemas.microsoft.com/office/drawing/2014/main" id="{54965891-B277-8848-91A4-38A058780503}"/>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Budgeting and Spending</a:t>
            </a:r>
          </a:p>
        </p:txBody>
      </p:sp>
    </p:spTree>
    <p:extLst>
      <p:ext uri="{BB962C8B-B14F-4D97-AF65-F5344CB8AC3E}">
        <p14:creationId xmlns:p14="http://schemas.microsoft.com/office/powerpoint/2010/main" val="27132021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Corporate Valuation Model</a:t>
            </a: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838200" y="1905635"/>
            <a:ext cx="10515600" cy="4351338"/>
          </a:xfrm>
        </p:spPr>
        <p:txBody>
          <a:bodyPr/>
          <a:lstStyle/>
          <a:p>
            <a:pPr marL="365760" indent="-365760">
              <a:spcBef>
                <a:spcPts val="1200"/>
              </a:spcBef>
              <a:spcAft>
                <a:spcPts val="1200"/>
              </a:spcAft>
              <a:buClr>
                <a:srgbClr val="000000"/>
              </a:buClr>
            </a:pPr>
            <a:r>
              <a:rPr lang="en-US" noProof="0"/>
              <a:t>Often preferred to the discounted dividend model, especially when considering number of firms that don’t pay dividends or when dividends are hard to forecast.</a:t>
            </a:r>
          </a:p>
        </p:txBody>
      </p:sp>
      <p:cxnSp>
        <p:nvCxnSpPr>
          <p:cNvPr id="4" name="Straight Arrow Connector 3">
            <a:extLst>
              <a:ext uri="{FF2B5EF4-FFF2-40B4-BE49-F238E27FC236}">
                <a16:creationId xmlns:a16="http://schemas.microsoft.com/office/drawing/2014/main" id="{F6FFA49E-7587-7D42-8CA7-CBC019E5041C}"/>
              </a:ext>
            </a:extLst>
          </p:cNvPr>
          <p:cNvCxnSpPr>
            <a:cxnSpLocks/>
          </p:cNvCxnSpPr>
          <p:nvPr/>
        </p:nvCxnSpPr>
        <p:spPr>
          <a:xfrm>
            <a:off x="838200" y="1527811"/>
            <a:ext cx="10665618"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858724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CE10C4-2E65-954F-B32B-374ED12F08AE}"/>
              </a:ext>
            </a:extLst>
          </p:cNvPr>
          <p:cNvPicPr>
            <a:picLocks noChangeAspect="1"/>
          </p:cNvPicPr>
          <p:nvPr/>
        </p:nvPicPr>
        <p:blipFill rotWithShape="1">
          <a:blip r:embed="rId2"/>
          <a:srcRect l="2518" t="10417" r="11284" b="18541"/>
          <a:stretch/>
        </p:blipFill>
        <p:spPr>
          <a:xfrm>
            <a:off x="885825" y="442913"/>
            <a:ext cx="10301288" cy="5929312"/>
          </a:xfrm>
          <a:prstGeom prst="rect">
            <a:avLst/>
          </a:prstGeom>
        </p:spPr>
      </p:pic>
    </p:spTree>
    <p:extLst>
      <p:ext uri="{BB962C8B-B14F-4D97-AF65-F5344CB8AC3E}">
        <p14:creationId xmlns:p14="http://schemas.microsoft.com/office/powerpoint/2010/main" val="3573735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5BFB323-69E3-2446-830A-676C753A9300}"/>
              </a:ext>
            </a:extLst>
          </p:cNvPr>
          <p:cNvSpPr txBox="1"/>
          <p:nvPr/>
        </p:nvSpPr>
        <p:spPr>
          <a:xfrm>
            <a:off x="3952068" y="2650210"/>
            <a:ext cx="1713931" cy="723275"/>
          </a:xfrm>
          <a:prstGeom prst="rect">
            <a:avLst/>
          </a:prstGeom>
          <a:noFill/>
        </p:spPr>
        <p:txBody>
          <a:bodyPr wrap="none" rtlCol="0">
            <a:spAutoFit/>
          </a:bodyPr>
          <a:lstStyle/>
          <a:p>
            <a:r>
              <a:rPr lang="en-US" sz="4100">
                <a:latin typeface="Helvetica Neue" panose="02000503000000020004" pitchFamily="2" charset="0"/>
                <a:ea typeface="Helvetica Neue" panose="02000503000000020004" pitchFamily="2" charset="0"/>
                <a:cs typeface="Helvetica Neue" panose="02000503000000020004" pitchFamily="2" charset="0"/>
              </a:rPr>
              <a:t>Bonds</a:t>
            </a:r>
          </a:p>
        </p:txBody>
      </p:sp>
    </p:spTree>
    <p:extLst>
      <p:ext uri="{BB962C8B-B14F-4D97-AF65-F5344CB8AC3E}">
        <p14:creationId xmlns:p14="http://schemas.microsoft.com/office/powerpoint/2010/main" val="30418220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5082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What is a bond?</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476842" y="1425575"/>
            <a:ext cx="11241915" cy="4351338"/>
          </a:xfrm>
        </p:spPr>
        <p:txBody>
          <a:bodyPr/>
          <a:lstStyle/>
          <a:p>
            <a:pPr marL="365760" indent="-365760">
              <a:spcBef>
                <a:spcPts val="600"/>
              </a:spcBef>
              <a:spcAft>
                <a:spcPts val="1200"/>
              </a:spcAft>
              <a:buClr>
                <a:srgbClr val="000000"/>
              </a:buClr>
            </a:pPr>
            <a:r>
              <a:rPr lang="en-US"/>
              <a:t>A debt instrument in which a borrower agrees to make payments of principal and interest, on specific dates, to the holders of the bond.</a:t>
            </a:r>
          </a:p>
          <a:p>
            <a:pPr marL="822960" lvl="1" indent="-365760">
              <a:spcBef>
                <a:spcPts val="0"/>
              </a:spcBef>
              <a:spcAft>
                <a:spcPts val="600"/>
              </a:spcAft>
              <a:buClr>
                <a:srgbClr val="000000"/>
              </a:buClr>
            </a:pPr>
            <a:r>
              <a:rPr lang="en-US"/>
              <a:t>Issuers:</a:t>
            </a:r>
          </a:p>
          <a:p>
            <a:pPr marL="1280160" lvl="2" indent="-365760">
              <a:spcBef>
                <a:spcPts val="0"/>
              </a:spcBef>
              <a:spcAft>
                <a:spcPts val="600"/>
              </a:spcAft>
              <a:buClr>
                <a:srgbClr val="000000"/>
              </a:buClr>
            </a:pPr>
            <a:r>
              <a:rPr lang="en-US"/>
              <a:t>Treasury Bonds</a:t>
            </a:r>
          </a:p>
          <a:p>
            <a:pPr marL="1508760" lvl="3" indent="-365760">
              <a:spcBef>
                <a:spcPts val="0"/>
              </a:spcBef>
              <a:spcAft>
                <a:spcPts val="600"/>
              </a:spcAft>
              <a:buClr>
                <a:srgbClr val="000000"/>
              </a:buClr>
            </a:pPr>
            <a:r>
              <a:rPr lang="en-US"/>
              <a:t>	No default risk</a:t>
            </a:r>
          </a:p>
          <a:p>
            <a:pPr marL="1280160" lvl="2" indent="-365760">
              <a:spcBef>
                <a:spcPts val="0"/>
              </a:spcBef>
              <a:spcAft>
                <a:spcPts val="600"/>
              </a:spcAft>
              <a:buClr>
                <a:srgbClr val="000000"/>
              </a:buClr>
            </a:pPr>
            <a:r>
              <a:rPr lang="en-US"/>
              <a:t>Corporate Bonds</a:t>
            </a:r>
          </a:p>
          <a:p>
            <a:pPr marL="1508760" lvl="3" indent="-365760">
              <a:spcBef>
                <a:spcPts val="0"/>
              </a:spcBef>
              <a:spcAft>
                <a:spcPts val="600"/>
              </a:spcAft>
              <a:buClr>
                <a:srgbClr val="000000"/>
              </a:buClr>
            </a:pPr>
            <a:r>
              <a:rPr lang="en-US"/>
              <a:t>	Default risk (credit risk)</a:t>
            </a:r>
          </a:p>
          <a:p>
            <a:pPr marL="1280160" lvl="2" indent="-365760">
              <a:spcBef>
                <a:spcPts val="0"/>
              </a:spcBef>
              <a:spcAft>
                <a:spcPts val="600"/>
              </a:spcAft>
              <a:buClr>
                <a:srgbClr val="000000"/>
              </a:buClr>
            </a:pPr>
            <a:r>
              <a:rPr lang="en-US"/>
              <a:t>Municipal Bonds</a:t>
            </a:r>
          </a:p>
          <a:p>
            <a:pPr marL="1508760" lvl="3" indent="-365760">
              <a:spcBef>
                <a:spcPts val="0"/>
              </a:spcBef>
              <a:spcAft>
                <a:spcPts val="600"/>
              </a:spcAft>
              <a:buClr>
                <a:srgbClr val="000000"/>
              </a:buClr>
            </a:pPr>
            <a:r>
              <a:rPr lang="en-US"/>
              <a:t>	Some default risk.  Tax exempt</a:t>
            </a:r>
          </a:p>
          <a:p>
            <a:pPr marL="1280160" lvl="2" indent="-365760">
              <a:spcBef>
                <a:spcPts val="0"/>
              </a:spcBef>
              <a:spcAft>
                <a:spcPts val="600"/>
              </a:spcAft>
              <a:buClr>
                <a:srgbClr val="000000"/>
              </a:buClr>
            </a:pPr>
            <a:r>
              <a:rPr lang="en-US"/>
              <a:t>Foreign Bonds</a:t>
            </a:r>
          </a:p>
          <a:p>
            <a:pPr marL="1508760" lvl="3" indent="-365760">
              <a:spcBef>
                <a:spcPts val="0"/>
              </a:spcBef>
              <a:spcAft>
                <a:spcPts val="600"/>
              </a:spcAft>
              <a:buClr>
                <a:srgbClr val="000000"/>
              </a:buClr>
            </a:pPr>
            <a:r>
              <a:rPr lang="en-US"/>
              <a:t>	Default risk.  Currency exposure</a:t>
            </a:r>
          </a:p>
        </p:txBody>
      </p:sp>
      <p:cxnSp>
        <p:nvCxnSpPr>
          <p:cNvPr id="4" name="Straight Arrow Connector 3">
            <a:extLst>
              <a:ext uri="{FF2B5EF4-FFF2-40B4-BE49-F238E27FC236}">
                <a16:creationId xmlns:a16="http://schemas.microsoft.com/office/drawing/2014/main" id="{CC1E31FE-F51F-C941-8975-B54AD01B6D93}"/>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5803422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17081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Key Features of a Bond</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542031" y="1454150"/>
            <a:ext cx="10830820" cy="4351338"/>
          </a:xfrm>
        </p:spPr>
        <p:txBody>
          <a:bodyPr>
            <a:normAutofit fontScale="92500"/>
          </a:bodyPr>
          <a:lstStyle/>
          <a:p>
            <a:pPr marL="365760" indent="-365760">
              <a:spcBef>
                <a:spcPts val="600"/>
              </a:spcBef>
              <a:spcAft>
                <a:spcPts val="1200"/>
              </a:spcAft>
              <a:buClr>
                <a:srgbClr val="000000"/>
              </a:buClr>
              <a:defRPr/>
            </a:pPr>
            <a:r>
              <a:rPr lang="en-US"/>
              <a:t>Par value: face amount of the bond, which is paid at maturity (assume $1,000).</a:t>
            </a:r>
          </a:p>
          <a:p>
            <a:pPr marL="365760" indent="-365760">
              <a:spcBef>
                <a:spcPts val="600"/>
              </a:spcBef>
              <a:spcAft>
                <a:spcPts val="600"/>
              </a:spcAft>
              <a:buClr>
                <a:srgbClr val="000000"/>
              </a:buClr>
              <a:defRPr/>
            </a:pPr>
            <a:r>
              <a:rPr lang="en-US"/>
              <a:t>Coupon interest rate: stated interest rate (generally fixed) paid by the issuer.</a:t>
            </a:r>
          </a:p>
          <a:p>
            <a:pPr marL="822960" lvl="1" indent="-365760">
              <a:spcBef>
                <a:spcPts val="600"/>
              </a:spcBef>
              <a:spcAft>
                <a:spcPts val="600"/>
              </a:spcAft>
              <a:buClr>
                <a:srgbClr val="000000"/>
              </a:buClr>
              <a:defRPr/>
            </a:pPr>
            <a:r>
              <a:rPr lang="en-US"/>
              <a:t>Multiply by par value to get dollar payment of interest. </a:t>
            </a:r>
          </a:p>
          <a:p>
            <a:pPr marL="822960" lvl="1" indent="-365760">
              <a:spcBef>
                <a:spcPts val="600"/>
              </a:spcBef>
              <a:spcAft>
                <a:spcPts val="600"/>
              </a:spcAft>
              <a:buClr>
                <a:srgbClr val="000000"/>
              </a:buClr>
              <a:defRPr/>
            </a:pPr>
            <a:r>
              <a:rPr lang="en-US"/>
              <a:t>Floating rate, fixed rate, Zero coupon.</a:t>
            </a:r>
          </a:p>
          <a:p>
            <a:pPr marL="365760" indent="-365760">
              <a:spcBef>
                <a:spcPts val="600"/>
              </a:spcBef>
              <a:spcAft>
                <a:spcPts val="600"/>
              </a:spcAft>
              <a:buClr>
                <a:srgbClr val="000000"/>
              </a:buClr>
              <a:defRPr/>
            </a:pPr>
            <a:r>
              <a:rPr lang="en-US"/>
              <a:t>Maturity date: years until the bond must be repaid.</a:t>
            </a:r>
          </a:p>
          <a:p>
            <a:pPr marL="365760" indent="-365760">
              <a:spcBef>
                <a:spcPts val="600"/>
              </a:spcBef>
              <a:spcAft>
                <a:spcPts val="1200"/>
              </a:spcAft>
              <a:buClr>
                <a:srgbClr val="000000"/>
              </a:buClr>
              <a:defRPr/>
            </a:pPr>
            <a:r>
              <a:rPr lang="en-US"/>
              <a:t>Issue date: when the bond was issued.</a:t>
            </a:r>
          </a:p>
          <a:p>
            <a:pPr marL="365760" indent="-365760">
              <a:spcBef>
                <a:spcPts val="600"/>
              </a:spcBef>
              <a:spcAft>
                <a:spcPts val="1200"/>
              </a:spcAft>
              <a:buClr>
                <a:srgbClr val="000000"/>
              </a:buClr>
              <a:defRPr/>
            </a:pPr>
            <a:r>
              <a:rPr lang="en-US"/>
              <a:t>Yield to maturity: rate of return earned on </a:t>
            </a:r>
            <a:br>
              <a:rPr lang="en-US"/>
            </a:br>
            <a:r>
              <a:rPr lang="en-US"/>
              <a:t>a bond held until maturity (also called the “promised yield”).</a:t>
            </a:r>
          </a:p>
        </p:txBody>
      </p:sp>
      <p:cxnSp>
        <p:nvCxnSpPr>
          <p:cNvPr id="4" name="Straight Arrow Connector 3">
            <a:extLst>
              <a:ext uri="{FF2B5EF4-FFF2-40B4-BE49-F238E27FC236}">
                <a16:creationId xmlns:a16="http://schemas.microsoft.com/office/drawing/2014/main" id="{7C9CF56B-3E7D-1143-A3DA-5A0F65A874B7}"/>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961766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7368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Other Types (Features) of Bonds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838200" y="1471295"/>
            <a:ext cx="10515600" cy="4351338"/>
          </a:xfrm>
        </p:spPr>
        <p:txBody>
          <a:bodyPr/>
          <a:lstStyle/>
          <a:p>
            <a:pPr marL="365760" indent="-365760">
              <a:spcBef>
                <a:spcPts val="600"/>
              </a:spcBef>
              <a:spcAft>
                <a:spcPts val="1200"/>
              </a:spcAft>
              <a:buClr>
                <a:srgbClr val="000000"/>
              </a:buClr>
              <a:defRPr/>
            </a:pPr>
            <a:r>
              <a:rPr lang="en-US"/>
              <a:t>Convertible bond: may be exchanged for common stock of the firm, at the holder’s option.</a:t>
            </a:r>
          </a:p>
          <a:p>
            <a:pPr marL="365760" indent="-365760">
              <a:spcBef>
                <a:spcPts val="600"/>
              </a:spcBef>
              <a:spcAft>
                <a:spcPts val="1200"/>
              </a:spcAft>
              <a:buClr>
                <a:srgbClr val="000000"/>
              </a:buClr>
              <a:defRPr/>
            </a:pPr>
            <a:r>
              <a:rPr lang="en-US"/>
              <a:t>Warrant: long-term option to buy a stated number of shares of common stock at a specified price.</a:t>
            </a:r>
          </a:p>
          <a:p>
            <a:pPr marL="365760" indent="-365760">
              <a:spcBef>
                <a:spcPts val="600"/>
              </a:spcBef>
              <a:spcAft>
                <a:spcPts val="1200"/>
              </a:spcAft>
              <a:buClr>
                <a:srgbClr val="000000"/>
              </a:buClr>
              <a:defRPr/>
            </a:pPr>
            <a:r>
              <a:rPr lang="en-US" err="1"/>
              <a:t>Putable</a:t>
            </a:r>
            <a:r>
              <a:rPr lang="en-US"/>
              <a:t> bond: allows holder to sell the bond back to the company prior to maturity.</a:t>
            </a:r>
          </a:p>
          <a:p>
            <a:pPr marL="365760" indent="-365760">
              <a:spcBef>
                <a:spcPts val="600"/>
              </a:spcBef>
              <a:spcAft>
                <a:spcPts val="1200"/>
              </a:spcAft>
              <a:buClr>
                <a:srgbClr val="000000"/>
              </a:buClr>
              <a:defRPr/>
            </a:pPr>
            <a:r>
              <a:rPr lang="en-US"/>
              <a:t>Income bond: pays interest only when interest is earned by the firm.</a:t>
            </a:r>
          </a:p>
          <a:p>
            <a:pPr marL="365760" indent="-365760">
              <a:spcBef>
                <a:spcPts val="600"/>
              </a:spcBef>
              <a:spcAft>
                <a:spcPts val="1200"/>
              </a:spcAft>
              <a:buClr>
                <a:srgbClr val="000000"/>
              </a:buClr>
              <a:defRPr/>
            </a:pPr>
            <a:r>
              <a:rPr lang="en-US"/>
              <a:t>Indexed bond: interest rate paid is based upon the rate of inflation.</a:t>
            </a:r>
          </a:p>
        </p:txBody>
      </p:sp>
      <p:cxnSp>
        <p:nvCxnSpPr>
          <p:cNvPr id="4" name="Straight Arrow Connector 3">
            <a:extLst>
              <a:ext uri="{FF2B5EF4-FFF2-40B4-BE49-F238E27FC236}">
                <a16:creationId xmlns:a16="http://schemas.microsoft.com/office/drawing/2014/main" id="{15502524-DF77-1042-A111-2E15708CE89F}"/>
              </a:ext>
            </a:extLst>
          </p:cNvPr>
          <p:cNvCxnSpPr>
            <a:cxnSpLocks/>
          </p:cNvCxnSpPr>
          <p:nvPr/>
        </p:nvCxnSpPr>
        <p:spPr>
          <a:xfrm>
            <a:off x="607219" y="1257300"/>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380794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8511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Effect of a Call Provision</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838200" y="1517015"/>
            <a:ext cx="10515600" cy="4351338"/>
          </a:xfrm>
        </p:spPr>
        <p:txBody>
          <a:bodyPr/>
          <a:lstStyle/>
          <a:p>
            <a:pPr marL="365760" lvl="0" indent="-365760">
              <a:spcBef>
                <a:spcPts val="600"/>
              </a:spcBef>
              <a:spcAft>
                <a:spcPts val="1200"/>
              </a:spcAft>
              <a:buClr>
                <a:srgbClr val="000000"/>
              </a:buClr>
            </a:pPr>
            <a:r>
              <a:rPr lang="en-US"/>
              <a:t>Many corporate and Municipal bonds contain a Call Provision which gives the issuer the right to call the bonds for redemption</a:t>
            </a:r>
          </a:p>
          <a:p>
            <a:pPr marL="822960" lvl="1" indent="-365760">
              <a:spcBef>
                <a:spcPts val="600"/>
              </a:spcBef>
              <a:spcAft>
                <a:spcPts val="1200"/>
              </a:spcAft>
              <a:buClr>
                <a:srgbClr val="000000"/>
              </a:buClr>
            </a:pPr>
            <a:r>
              <a:rPr lang="en-US"/>
              <a:t>Allows issuer to refund the bond issue if rates decline (helps the issuer, but hurts the investor).</a:t>
            </a:r>
          </a:p>
          <a:p>
            <a:pPr marL="822960" lvl="1" indent="-365760">
              <a:spcBef>
                <a:spcPts val="600"/>
              </a:spcBef>
              <a:spcAft>
                <a:spcPts val="1200"/>
              </a:spcAft>
              <a:buClr>
                <a:srgbClr val="000000"/>
              </a:buClr>
            </a:pPr>
            <a:r>
              <a:rPr lang="en-US"/>
              <a:t>Bond investors require higher yields on callable bonds.</a:t>
            </a:r>
          </a:p>
          <a:p>
            <a:pPr marL="822960" lvl="1" indent="-365760">
              <a:spcBef>
                <a:spcPts val="600"/>
              </a:spcBef>
              <a:spcAft>
                <a:spcPts val="1200"/>
              </a:spcAft>
              <a:buClr>
                <a:srgbClr val="000000"/>
              </a:buClr>
            </a:pPr>
            <a:r>
              <a:rPr lang="en-US"/>
              <a:t>In many cases, callable bonds include a deferred call provision and a declining call premium.</a:t>
            </a:r>
          </a:p>
        </p:txBody>
      </p:sp>
      <p:cxnSp>
        <p:nvCxnSpPr>
          <p:cNvPr id="4" name="Straight Arrow Connector 3">
            <a:extLst>
              <a:ext uri="{FF2B5EF4-FFF2-40B4-BE49-F238E27FC236}">
                <a16:creationId xmlns:a16="http://schemas.microsoft.com/office/drawing/2014/main" id="{52180076-C768-6342-BD56-2BAF34FDE7AA}"/>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336076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18224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The Value of Financial Assets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2" descr="Value of Financial Assets&#10;&#10;Timeline illustrating the value of financial assets.">
            <a:extLst>
              <a:ext uri="{FF2B5EF4-FFF2-40B4-BE49-F238E27FC236}">
                <a16:creationId xmlns:a16="http://schemas.microsoft.com/office/drawing/2014/main" id="{AC000F6D-353A-4F4F-A43D-3D4F366EFEC9}"/>
              </a:ext>
            </a:extLst>
          </p:cNvPr>
          <p:cNvPicPr>
            <a:picLocks noGrp="1" noChangeAspect="1"/>
          </p:cNvPicPr>
          <p:nvPr>
            <p:ph sz="half" idx="13"/>
          </p:nvPr>
        </p:nvPicPr>
        <p:blipFill>
          <a:blip r:embed="rId4"/>
          <a:stretch>
            <a:fillRect/>
          </a:stretch>
        </p:blipFill>
        <p:spPr>
          <a:xfrm>
            <a:off x="1766053" y="1527891"/>
            <a:ext cx="7689864" cy="1297154"/>
          </a:xfrm>
          <a:prstGeom prst="rect">
            <a:avLst/>
          </a:prstGeom>
        </p:spPr>
      </p:pic>
      <p:graphicFrame>
        <p:nvGraphicFramePr>
          <p:cNvPr id="30" name="Object 3">
            <a:extLst>
              <a:ext uri="{FF2B5EF4-FFF2-40B4-BE49-F238E27FC236}">
                <a16:creationId xmlns:a16="http://schemas.microsoft.com/office/drawing/2014/main" id="{EDAEC6C2-37CF-4276-BFA2-8F8121A26DFA}"/>
              </a:ext>
              <a:ext uri="{C183D7F6-B498-43B3-948B-1728B52AA6E4}">
                <adec:decorative xmlns:adec="http://schemas.microsoft.com/office/drawing/2017/decorative" val="1"/>
              </a:ext>
            </a:extLst>
          </p:cNvPr>
          <p:cNvGraphicFramePr>
            <a:graphicFrameLocks noGrp="1" noChangeAspect="1"/>
          </p:cNvGraphicFramePr>
          <p:nvPr>
            <p:ph sz="half" idx="14"/>
          </p:nvPr>
        </p:nvGraphicFramePr>
        <p:xfrm>
          <a:off x="2050283" y="3428994"/>
          <a:ext cx="7405634" cy="871537"/>
        </p:xfrm>
        <a:graphic>
          <a:graphicData uri="http://schemas.openxmlformats.org/presentationml/2006/ole">
            <mc:AlternateContent xmlns:mc="http://schemas.openxmlformats.org/markup-compatibility/2006">
              <mc:Choice xmlns:v="urn:schemas-microsoft-com:vml" Requires="v">
                <p:oleObj name="Equation" r:id="rId5" imgW="4698720" imgH="787320" progId="Equation.DSMT4">
                  <p:embed/>
                </p:oleObj>
              </mc:Choice>
              <mc:Fallback>
                <p:oleObj name="Equation" r:id="rId5" imgW="4698720" imgH="787320" progId="Equation.DSMT4">
                  <p:embed/>
                  <p:pic>
                    <p:nvPicPr>
                      <p:cNvPr id="30" name="Object 3">
                        <a:extLst>
                          <a:ext uri="{FF2B5EF4-FFF2-40B4-BE49-F238E27FC236}">
                            <a16:creationId xmlns:a16="http://schemas.microsoft.com/office/drawing/2014/main" id="{EDAEC6C2-37CF-4276-BFA2-8F8121A26DFA}"/>
                          </a:ext>
                          <a:ext uri="{C183D7F6-B498-43B3-948B-1728B52AA6E4}">
                            <adec:decorative xmlns:adec="http://schemas.microsoft.com/office/drawing/2017/decorative" val="1"/>
                          </a:ext>
                        </a:extLst>
                      </p:cNvPr>
                      <p:cNvPicPr/>
                      <p:nvPr/>
                    </p:nvPicPr>
                    <p:blipFill>
                      <a:blip r:embed="rId6"/>
                      <a:stretch>
                        <a:fillRect/>
                      </a:stretch>
                    </p:blipFill>
                    <p:spPr>
                      <a:xfrm>
                        <a:off x="2050283" y="3428994"/>
                        <a:ext cx="7405634" cy="871537"/>
                      </a:xfrm>
                      <a:prstGeom prst="rect">
                        <a:avLst/>
                      </a:prstGeom>
                    </p:spPr>
                  </p:pic>
                </p:oleObj>
              </mc:Fallback>
            </mc:AlternateContent>
          </a:graphicData>
        </a:graphic>
      </p:graphicFrame>
      <p:cxnSp>
        <p:nvCxnSpPr>
          <p:cNvPr id="5" name="Straight Arrow Connector 4">
            <a:extLst>
              <a:ext uri="{FF2B5EF4-FFF2-40B4-BE49-F238E27FC236}">
                <a16:creationId xmlns:a16="http://schemas.microsoft.com/office/drawing/2014/main" id="{A0F54B99-7883-B843-B07C-0DFE68FAD603}"/>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FB4D2A5-9424-444D-8A81-FD9BF2A30D15}"/>
              </a:ext>
            </a:extLst>
          </p:cNvPr>
          <p:cNvSpPr txBox="1"/>
          <p:nvPr/>
        </p:nvSpPr>
        <p:spPr>
          <a:xfrm>
            <a:off x="1364457" y="5129209"/>
            <a:ext cx="9408318" cy="830997"/>
          </a:xfrm>
          <a:prstGeom prst="rect">
            <a:avLst/>
          </a:prstGeom>
          <a:noFill/>
        </p:spPr>
        <p:txBody>
          <a:bodyPr wrap="square" rtlCol="0">
            <a:spAutoFit/>
          </a:bodyPr>
          <a:lstStyle/>
          <a:p>
            <a:pPr algn="ctr"/>
            <a:r>
              <a:rPr lang="en-US" sz="2400">
                <a:solidFill>
                  <a:schemeClr val="tx1">
                    <a:lumMod val="50000"/>
                  </a:schemeClr>
                </a:solidFill>
              </a:rPr>
              <a:t>The value of a financial asset is the Present Value of the cash flows the asset is expected to produce</a:t>
            </a:r>
          </a:p>
        </p:txBody>
      </p:sp>
    </p:spTree>
    <p:custDataLst>
      <p:tags r:id="rId1"/>
    </p:custDataLst>
    <p:extLst>
      <p:ext uri="{BB962C8B-B14F-4D97-AF65-F5344CB8AC3E}">
        <p14:creationId xmlns:p14="http://schemas.microsoft.com/office/powerpoint/2010/main" val="21448072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A72CA0-ABB5-6B49-BE72-65B22C131D90}"/>
              </a:ext>
            </a:extLst>
          </p:cNvPr>
          <p:cNvSpPr/>
          <p:nvPr/>
        </p:nvSpPr>
        <p:spPr>
          <a:xfrm>
            <a:off x="607219" y="1490963"/>
            <a:ext cx="10665620" cy="2831544"/>
          </a:xfrm>
          <a:prstGeom prst="rect">
            <a:avLst/>
          </a:prstGeom>
        </p:spPr>
        <p:txBody>
          <a:bodyPr wrap="square">
            <a:spAutoFit/>
          </a:bodyPr>
          <a:lstStyle/>
          <a:p>
            <a:pPr marL="342900" indent="-342900">
              <a:spcAft>
                <a:spcPts val="600"/>
              </a:spcAft>
              <a:buFont typeface="Arial" panose="020B0604020202020204" pitchFamily="34" charset="0"/>
              <a:buChar char="•"/>
            </a:pPr>
            <a:r>
              <a:rPr lang="en-US" sz="2400">
                <a:solidFill>
                  <a:srgbClr val="575757"/>
                </a:solidFill>
                <a:latin typeface="+mn-lt"/>
              </a:rPr>
              <a:t>The cash flows for a standard coupon bearing bond consist of interest payments during the bond’s life plus the amount borrowed (generally the par value) when the bond matures. </a:t>
            </a:r>
          </a:p>
          <a:p>
            <a:pPr marL="800100" lvl="1" indent="-342900">
              <a:spcAft>
                <a:spcPts val="600"/>
              </a:spcAft>
              <a:buFont typeface="Courier New" panose="02070309020205020404" pitchFamily="49" charset="0"/>
              <a:buChar char="o"/>
            </a:pPr>
            <a:r>
              <a:rPr lang="en-US" sz="2400">
                <a:solidFill>
                  <a:srgbClr val="575757"/>
                </a:solidFill>
                <a:latin typeface="+mn-lt"/>
              </a:rPr>
              <a:t>In the case of a floating-rate bond, the interest payments vary over time. </a:t>
            </a:r>
          </a:p>
          <a:p>
            <a:pPr marL="800100" lvl="1" indent="-342900">
              <a:spcAft>
                <a:spcPts val="600"/>
              </a:spcAft>
              <a:buFont typeface="Courier New" panose="02070309020205020404" pitchFamily="49" charset="0"/>
              <a:buChar char="o"/>
            </a:pPr>
            <a:r>
              <a:rPr lang="en-US" sz="2400">
                <a:solidFill>
                  <a:srgbClr val="575757"/>
                </a:solidFill>
                <a:latin typeface="+mn-lt"/>
              </a:rPr>
              <a:t>For zero coupon bonds, there are no interest payments, so the only cash flow is the face amount when the bond matures. </a:t>
            </a:r>
          </a:p>
        </p:txBody>
      </p:sp>
      <p:sp>
        <p:nvSpPr>
          <p:cNvPr id="7" name="Title 1">
            <a:extLst>
              <a:ext uri="{FF2B5EF4-FFF2-40B4-BE49-F238E27FC236}">
                <a16:creationId xmlns:a16="http://schemas.microsoft.com/office/drawing/2014/main" id="{D1A4796D-885D-8248-94E0-FFA18AFFD18B}"/>
              </a:ext>
            </a:extLst>
          </p:cNvPr>
          <p:cNvSpPr>
            <a:spLocks noGrp="1"/>
          </p:cNvSpPr>
          <p:nvPr>
            <p:ph type="title"/>
          </p:nvPr>
        </p:nvSpPr>
        <p:spPr>
          <a:xfrm>
            <a:off x="476843" y="25607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The Value of Financial Assets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Arrow Connector 7">
            <a:extLst>
              <a:ext uri="{FF2B5EF4-FFF2-40B4-BE49-F238E27FC236}">
                <a16:creationId xmlns:a16="http://schemas.microsoft.com/office/drawing/2014/main" id="{15BEBA9C-EA3D-1449-98C2-23D3C795F784}"/>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3168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6E63A2-BFFB-6D47-A983-A568CBBD30BB}"/>
              </a:ext>
            </a:extLst>
          </p:cNvPr>
          <p:cNvPicPr>
            <a:picLocks noChangeAspect="1"/>
          </p:cNvPicPr>
          <p:nvPr/>
        </p:nvPicPr>
        <p:blipFill rotWithShape="1">
          <a:blip r:embed="rId2"/>
          <a:srcRect l="3168" t="10833" r="11285" b="24375"/>
          <a:stretch/>
        </p:blipFill>
        <p:spPr>
          <a:xfrm>
            <a:off x="842963" y="371474"/>
            <a:ext cx="10215562" cy="6086475"/>
          </a:xfrm>
          <a:prstGeom prst="rect">
            <a:avLst/>
          </a:prstGeom>
        </p:spPr>
      </p:pic>
    </p:spTree>
    <p:extLst>
      <p:ext uri="{BB962C8B-B14F-4D97-AF65-F5344CB8AC3E}">
        <p14:creationId xmlns:p14="http://schemas.microsoft.com/office/powerpoint/2010/main" val="2085209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6E9AA-2C28-A744-AD82-B62A12A43C29}"/>
              </a:ext>
            </a:extLst>
          </p:cNvPr>
          <p:cNvSpPr>
            <a:spLocks noGrp="1"/>
          </p:cNvSpPr>
          <p:nvPr>
            <p:ph type="body" sz="quarter" idx="10"/>
          </p:nvPr>
        </p:nvSpPr>
        <p:spPr/>
        <p:txBody>
          <a:bodyPr>
            <a:normAutofit/>
          </a:bodyPr>
          <a:lstStyle/>
          <a:p>
            <a:pPr marL="0" indent="0">
              <a:buNone/>
            </a:pPr>
            <a:r>
              <a:rPr lang="en-US" sz="2400"/>
              <a:t>The first step in preparing a budget is to compile a detailed list of all your income and expenditures.</a:t>
            </a:r>
          </a:p>
          <a:p>
            <a:pPr marL="0" indent="0">
              <a:buNone/>
            </a:pPr>
            <a:r>
              <a:rPr lang="en-US" sz="2400"/>
              <a:t>Tracking expenses and income is a tool to get you started; it looks backward to see what you have done in the past.</a:t>
            </a:r>
          </a:p>
          <a:p>
            <a:pPr marL="0" indent="0">
              <a:buNone/>
            </a:pPr>
            <a:r>
              <a:rPr lang="en-US" sz="2400"/>
              <a:t>A budget looks forward to predict what you will earn and spend in the future.</a:t>
            </a:r>
          </a:p>
        </p:txBody>
      </p:sp>
      <p:sp>
        <p:nvSpPr>
          <p:cNvPr id="5" name="Title 1">
            <a:extLst>
              <a:ext uri="{FF2B5EF4-FFF2-40B4-BE49-F238E27FC236}">
                <a16:creationId xmlns:a16="http://schemas.microsoft.com/office/drawing/2014/main" id="{54965891-B277-8848-91A4-38A058780503}"/>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Budgeting</a:t>
            </a:r>
          </a:p>
        </p:txBody>
      </p:sp>
    </p:spTree>
    <p:extLst>
      <p:ext uri="{BB962C8B-B14F-4D97-AF65-F5344CB8AC3E}">
        <p14:creationId xmlns:p14="http://schemas.microsoft.com/office/powerpoint/2010/main" val="356385736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Bond Values over Time</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p:txBody>
          <a:bodyPr/>
          <a:lstStyle/>
          <a:p>
            <a:pPr marL="365760" indent="-365760">
              <a:spcBef>
                <a:spcPts val="600"/>
              </a:spcBef>
              <a:spcAft>
                <a:spcPts val="1200"/>
              </a:spcAft>
              <a:buClr>
                <a:srgbClr val="000000"/>
              </a:buClr>
              <a:defRPr/>
            </a:pPr>
            <a:r>
              <a:rPr lang="en-US"/>
              <a:t>At maturity, the value of any bond equals it’s par value.</a:t>
            </a:r>
          </a:p>
          <a:p>
            <a:pPr marL="640080" lvl="1" indent="-320040">
              <a:spcBef>
                <a:spcPts val="600"/>
              </a:spcBef>
              <a:spcAft>
                <a:spcPts val="1200"/>
              </a:spcAft>
              <a:buClr>
                <a:srgbClr val="000000"/>
              </a:buClr>
              <a:buFont typeface="Arial" panose="020B0604020202020204" pitchFamily="34" charset="0"/>
              <a:buChar char="•"/>
              <a:defRPr/>
            </a:pPr>
            <a:r>
              <a:rPr lang="en-US" sz="2000">
                <a:solidFill>
                  <a:schemeClr val="tx1">
                    <a:lumMod val="50000"/>
                  </a:schemeClr>
                </a:solidFill>
              </a:rPr>
              <a:t>The value of a premium bond would decrease over time, until it reached $1,000.</a:t>
            </a:r>
          </a:p>
          <a:p>
            <a:pPr marL="640080" lvl="1" indent="-320040">
              <a:spcBef>
                <a:spcPts val="600"/>
              </a:spcBef>
              <a:spcAft>
                <a:spcPts val="1200"/>
              </a:spcAft>
              <a:buClr>
                <a:srgbClr val="000000"/>
              </a:buClr>
              <a:buFont typeface="Arial" panose="020B0604020202020204" pitchFamily="34" charset="0"/>
              <a:buChar char="•"/>
              <a:defRPr/>
            </a:pPr>
            <a:r>
              <a:rPr lang="en-US" sz="2000">
                <a:solidFill>
                  <a:schemeClr val="tx1">
                    <a:lumMod val="50000"/>
                  </a:schemeClr>
                </a:solidFill>
              </a:rPr>
              <a:t>The value of a discount bond would increase over time, until it reached $1,000.</a:t>
            </a:r>
          </a:p>
          <a:p>
            <a:pPr marL="640080" lvl="1" indent="-320040">
              <a:spcBef>
                <a:spcPts val="600"/>
              </a:spcBef>
              <a:spcAft>
                <a:spcPts val="1200"/>
              </a:spcAft>
              <a:buClr>
                <a:srgbClr val="000000"/>
              </a:buClr>
              <a:buFont typeface="Arial" panose="020B0604020202020204" pitchFamily="34" charset="0"/>
              <a:buChar char="•"/>
              <a:defRPr/>
            </a:pPr>
            <a:r>
              <a:rPr lang="en-US" sz="2000">
                <a:solidFill>
                  <a:schemeClr val="tx1">
                    <a:lumMod val="50000"/>
                  </a:schemeClr>
                </a:solidFill>
              </a:rPr>
              <a:t>The value of a par bond stays at $1,000.</a:t>
            </a:r>
          </a:p>
        </p:txBody>
      </p:sp>
      <p:cxnSp>
        <p:nvCxnSpPr>
          <p:cNvPr id="4" name="Straight Arrow Connector 3">
            <a:extLst>
              <a:ext uri="{FF2B5EF4-FFF2-40B4-BE49-F238E27FC236}">
                <a16:creationId xmlns:a16="http://schemas.microsoft.com/office/drawing/2014/main" id="{D6A0C79B-6D72-DD4C-9A41-AE7AB5ED062F}"/>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75528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7D2C-6F74-9441-A2A3-429AE9E7A6EB}"/>
              </a:ext>
            </a:extLst>
          </p:cNvPr>
          <p:cNvSpPr>
            <a:spLocks noGrp="1"/>
          </p:cNvSpPr>
          <p:nvPr>
            <p:ph type="title"/>
          </p:nvPr>
        </p:nvSpPr>
        <p:spPr>
          <a:xfrm>
            <a:off x="476843" y="31322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Bond </a:t>
            </a:r>
            <a:r>
              <a:rPr lang="en-US" sz="3200">
                <a:latin typeface="Helvetica Neue" panose="02000503000000020004" pitchFamily="2" charset="0"/>
                <a:ea typeface="Helvetica Neue" panose="02000503000000020004" pitchFamily="2" charset="0"/>
                <a:cs typeface="Helvetica Neue" panose="02000503000000020004" pitchFamily="2" charset="0"/>
              </a:rPr>
              <a:t>Yields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 name="Straight Arrow Connector 2">
            <a:extLst>
              <a:ext uri="{FF2B5EF4-FFF2-40B4-BE49-F238E27FC236}">
                <a16:creationId xmlns:a16="http://schemas.microsoft.com/office/drawing/2014/main" id="{7B92FAAD-B3CD-694E-A231-E0BEE0FE36B0}"/>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6BE0994-BC12-B648-A98E-30404EA6C610}"/>
              </a:ext>
            </a:extLst>
          </p:cNvPr>
          <p:cNvSpPr/>
          <p:nvPr/>
        </p:nvSpPr>
        <p:spPr>
          <a:xfrm>
            <a:off x="607218" y="1551115"/>
            <a:ext cx="10837069" cy="3170099"/>
          </a:xfrm>
          <a:prstGeom prst="rect">
            <a:avLst/>
          </a:prstGeom>
        </p:spPr>
        <p:txBody>
          <a:bodyPr wrap="square">
            <a:spAutoFit/>
          </a:bodyPr>
          <a:lstStyle/>
          <a:p>
            <a:pPr marL="342900" indent="-342900">
              <a:buFont typeface="Arial" panose="020B0604020202020204" pitchFamily="34" charset="0"/>
              <a:buChar char="•"/>
            </a:pPr>
            <a:r>
              <a:rPr lang="en-US" sz="2000">
                <a:solidFill>
                  <a:srgbClr val="575757"/>
                </a:solidFill>
                <a:latin typeface="+mn-lt"/>
              </a:rPr>
              <a:t>Unlike the coupon interest rate, which is fixed, the bond’s yield varies from day to day, depending on current market conditions.</a:t>
            </a:r>
          </a:p>
          <a:p>
            <a:pPr marL="342900" indent="-342900">
              <a:buFont typeface="Arial" panose="020B0604020202020204" pitchFamily="34" charset="0"/>
              <a:buChar char="•"/>
            </a:pPr>
            <a:endParaRPr lang="en-US" sz="2000">
              <a:solidFill>
                <a:srgbClr val="575757"/>
              </a:solidFill>
              <a:latin typeface="+mn-lt"/>
            </a:endParaRPr>
          </a:p>
          <a:p>
            <a:pPr marL="342900" indent="-342900">
              <a:buFont typeface="Arial" panose="020B0604020202020204" pitchFamily="34" charset="0"/>
              <a:buChar char="•"/>
            </a:pPr>
            <a:r>
              <a:rPr lang="en-US" sz="2000">
                <a:latin typeface="+mn-lt"/>
              </a:rPr>
              <a:t>The bond’s yield should give an estimate of the rate of return we would earn if we purchased the bond today and held it over its remaining life. </a:t>
            </a:r>
          </a:p>
          <a:p>
            <a:pPr marL="342900" indent="-342900">
              <a:buFont typeface="Arial" panose="020B0604020202020204" pitchFamily="34" charset="0"/>
              <a:buChar char="•"/>
            </a:pPr>
            <a:endParaRPr lang="en-US" sz="2000">
              <a:latin typeface="+mn-lt"/>
            </a:endParaRPr>
          </a:p>
          <a:p>
            <a:pPr marL="800100" lvl="1" indent="-342900">
              <a:buFont typeface="Arial" panose="020B0604020202020204" pitchFamily="34" charset="0"/>
              <a:buChar char="•"/>
            </a:pPr>
            <a:r>
              <a:rPr lang="en-US" sz="2000">
                <a:latin typeface="+mn-lt"/>
              </a:rPr>
              <a:t>If the bond is not callable, its remaining life is its years to maturity. </a:t>
            </a:r>
          </a:p>
          <a:p>
            <a:pPr marL="800100" lvl="1" indent="-342900">
              <a:buFont typeface="Arial" panose="020B0604020202020204" pitchFamily="34" charset="0"/>
              <a:buChar char="•"/>
            </a:pPr>
            <a:endParaRPr lang="en-US" sz="2000">
              <a:latin typeface="+mn-lt"/>
            </a:endParaRPr>
          </a:p>
          <a:p>
            <a:pPr marL="800100" lvl="1" indent="-342900">
              <a:buFont typeface="Arial" panose="020B0604020202020204" pitchFamily="34" charset="0"/>
              <a:buChar char="•"/>
            </a:pPr>
            <a:r>
              <a:rPr lang="en-US" sz="2000">
                <a:latin typeface="+mn-lt"/>
              </a:rPr>
              <a:t>If it is callable, its remaining life is the years to maturity if it is not called or the years to the call if it is called.</a:t>
            </a:r>
          </a:p>
        </p:txBody>
      </p:sp>
    </p:spTree>
    <p:extLst>
      <p:ext uri="{BB962C8B-B14F-4D97-AF65-F5344CB8AC3E}">
        <p14:creationId xmlns:p14="http://schemas.microsoft.com/office/powerpoint/2010/main" val="32290136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C59015-043D-9E4C-8E5F-7807CBE32DF1}"/>
              </a:ext>
            </a:extLst>
          </p:cNvPr>
          <p:cNvSpPr>
            <a:spLocks noGrp="1"/>
          </p:cNvSpPr>
          <p:nvPr>
            <p:ph type="title"/>
          </p:nvPr>
        </p:nvSpPr>
        <p:spPr>
          <a:xfrm>
            <a:off x="476843" y="29036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Yield to Maturity</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Arrow Connector 6">
            <a:extLst>
              <a:ext uri="{FF2B5EF4-FFF2-40B4-BE49-F238E27FC236}">
                <a16:creationId xmlns:a16="http://schemas.microsoft.com/office/drawing/2014/main" id="{02C41D95-60CC-D147-8E32-97C4D280FBEA}"/>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52502B-9740-7245-8D8D-1188E388E2FC}"/>
              </a:ext>
            </a:extLst>
          </p:cNvPr>
          <p:cNvSpPr/>
          <p:nvPr/>
        </p:nvSpPr>
        <p:spPr>
          <a:xfrm>
            <a:off x="790574" y="1528674"/>
            <a:ext cx="10825163" cy="1015663"/>
          </a:xfrm>
          <a:prstGeom prst="rect">
            <a:avLst/>
          </a:prstGeom>
        </p:spPr>
        <p:txBody>
          <a:bodyPr wrap="square">
            <a:spAutoFit/>
          </a:bodyPr>
          <a:lstStyle/>
          <a:p>
            <a:r>
              <a:rPr lang="en-US" sz="2000">
                <a:solidFill>
                  <a:schemeClr val="tx1">
                    <a:lumMod val="50000"/>
                  </a:schemeClr>
                </a:solidFill>
                <a:latin typeface="+mn-lt"/>
              </a:rPr>
              <a:t>The </a:t>
            </a:r>
            <a:r>
              <a:rPr lang="en-US" sz="2000" b="1">
                <a:solidFill>
                  <a:schemeClr val="tx1">
                    <a:lumMod val="50000"/>
                  </a:schemeClr>
                </a:solidFill>
                <a:latin typeface="+mn-lt"/>
              </a:rPr>
              <a:t>yield to maturity (YTM) </a:t>
            </a:r>
            <a:r>
              <a:rPr lang="en-US" sz="2000">
                <a:solidFill>
                  <a:schemeClr val="tx1">
                    <a:lumMod val="50000"/>
                  </a:schemeClr>
                </a:solidFill>
                <a:latin typeface="+mn-lt"/>
              </a:rPr>
              <a:t>is the interest rate generally discussed by investors when they talk about rates of return and the rate reported by </a:t>
            </a:r>
            <a:r>
              <a:rPr lang="en-US" sz="2000" i="1">
                <a:solidFill>
                  <a:schemeClr val="tx1">
                    <a:lumMod val="50000"/>
                  </a:schemeClr>
                </a:solidFill>
                <a:latin typeface="+mn-lt"/>
              </a:rPr>
              <a:t>The Wall Street Journal</a:t>
            </a:r>
            <a:r>
              <a:rPr lang="en-US" sz="2000">
                <a:solidFill>
                  <a:schemeClr val="tx1">
                    <a:lumMod val="50000"/>
                  </a:schemeClr>
                </a:solidFill>
                <a:latin typeface="+mn-lt"/>
              </a:rPr>
              <a:t> and other publications.</a:t>
            </a:r>
          </a:p>
        </p:txBody>
      </p:sp>
      <p:sp>
        <p:nvSpPr>
          <p:cNvPr id="9" name="Rectangle 8">
            <a:extLst>
              <a:ext uri="{FF2B5EF4-FFF2-40B4-BE49-F238E27FC236}">
                <a16:creationId xmlns:a16="http://schemas.microsoft.com/office/drawing/2014/main" id="{9B8C43F3-BD38-454E-894B-6FCDD32DD0DE}"/>
              </a:ext>
            </a:extLst>
          </p:cNvPr>
          <p:cNvSpPr/>
          <p:nvPr/>
        </p:nvSpPr>
        <p:spPr>
          <a:xfrm>
            <a:off x="1083467" y="2829998"/>
            <a:ext cx="10239376" cy="400110"/>
          </a:xfrm>
          <a:prstGeom prst="rect">
            <a:avLst/>
          </a:prstGeom>
        </p:spPr>
        <p:txBody>
          <a:bodyPr wrap="square">
            <a:spAutoFit/>
          </a:bodyPr>
          <a:lstStyle/>
          <a:p>
            <a:pPr marL="342900" indent="-342900">
              <a:buFont typeface="Arial" panose="020B0604020202020204" pitchFamily="34" charset="0"/>
              <a:buChar char="•"/>
            </a:pPr>
            <a:r>
              <a:rPr lang="en-US" sz="2000" b="1">
                <a:solidFill>
                  <a:srgbClr val="3F3F3F"/>
                </a:solidFill>
                <a:latin typeface="+mn-lt"/>
              </a:rPr>
              <a:t>Yield to maturity (YTM) - </a:t>
            </a:r>
            <a:r>
              <a:rPr lang="en-US" sz="2000">
                <a:solidFill>
                  <a:srgbClr val="575757"/>
                </a:solidFill>
                <a:latin typeface="+mn-lt"/>
              </a:rPr>
              <a:t>The rate of return earned on a bond if it is held to maturity.</a:t>
            </a:r>
            <a:endParaRPr lang="en-US" sz="2000">
              <a:latin typeface="+mn-lt"/>
            </a:endParaRPr>
          </a:p>
        </p:txBody>
      </p:sp>
    </p:spTree>
    <p:extLst>
      <p:ext uri="{BB962C8B-B14F-4D97-AF65-F5344CB8AC3E}">
        <p14:creationId xmlns:p14="http://schemas.microsoft.com/office/powerpoint/2010/main" val="10326551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6F2B5-0E52-D044-924E-E3BFD4D4D8CE}"/>
              </a:ext>
            </a:extLst>
          </p:cNvPr>
          <p:cNvSpPr/>
          <p:nvPr/>
        </p:nvSpPr>
        <p:spPr>
          <a:xfrm>
            <a:off x="607218" y="1390173"/>
            <a:ext cx="11111539" cy="923330"/>
          </a:xfrm>
          <a:prstGeom prst="rect">
            <a:avLst/>
          </a:prstGeom>
        </p:spPr>
        <p:txBody>
          <a:bodyPr wrap="square">
            <a:spAutoFit/>
          </a:bodyPr>
          <a:lstStyle/>
          <a:p>
            <a:r>
              <a:rPr lang="en-US">
                <a:solidFill>
                  <a:srgbClr val="575757"/>
                </a:solidFill>
                <a:latin typeface="+mn-lt"/>
              </a:rPr>
              <a:t>Suppose you were offered a 14-year, 8% annual coupon, $1,000 par value bond at a price of $1,422.52. What rate of interest would you earn on your investment if you bought the bond, </a:t>
            </a:r>
            <a:r>
              <a:rPr lang="en-US" u="sng">
                <a:solidFill>
                  <a:srgbClr val="575757"/>
                </a:solidFill>
                <a:latin typeface="+mn-lt"/>
              </a:rPr>
              <a:t>held it to maturity</a:t>
            </a:r>
            <a:r>
              <a:rPr lang="en-US">
                <a:solidFill>
                  <a:srgbClr val="575757"/>
                </a:solidFill>
                <a:latin typeface="+mn-lt"/>
              </a:rPr>
              <a:t>, and received the promised interest payments and maturity value? </a:t>
            </a:r>
            <a:endParaRPr lang="en-US">
              <a:latin typeface="+mn-lt"/>
            </a:endParaRPr>
          </a:p>
        </p:txBody>
      </p:sp>
      <p:sp>
        <p:nvSpPr>
          <p:cNvPr id="3" name="Title 1">
            <a:extLst>
              <a:ext uri="{FF2B5EF4-FFF2-40B4-BE49-F238E27FC236}">
                <a16:creationId xmlns:a16="http://schemas.microsoft.com/office/drawing/2014/main" id="{7107828E-15CF-CE49-997D-2152305271B5}"/>
              </a:ext>
            </a:extLst>
          </p:cNvPr>
          <p:cNvSpPr>
            <a:spLocks noGrp="1"/>
          </p:cNvSpPr>
          <p:nvPr>
            <p:ph type="title"/>
          </p:nvPr>
        </p:nvSpPr>
        <p:spPr>
          <a:xfrm>
            <a:off x="476843" y="25607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Yield to Maturity</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Arrow Connector 3">
            <a:extLst>
              <a:ext uri="{FF2B5EF4-FFF2-40B4-BE49-F238E27FC236}">
                <a16:creationId xmlns:a16="http://schemas.microsoft.com/office/drawing/2014/main" id="{3971665B-1B19-DE46-9C83-648445A4D596}"/>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418300C-486D-6541-8F59-5510BC9DA332}"/>
              </a:ext>
            </a:extLst>
          </p:cNvPr>
          <p:cNvPicPr>
            <a:picLocks noChangeAspect="1"/>
          </p:cNvPicPr>
          <p:nvPr/>
        </p:nvPicPr>
        <p:blipFill>
          <a:blip r:embed="rId2"/>
          <a:stretch>
            <a:fillRect/>
          </a:stretch>
        </p:blipFill>
        <p:spPr>
          <a:xfrm>
            <a:off x="2192550" y="2313503"/>
            <a:ext cx="6522825" cy="1429822"/>
          </a:xfrm>
          <a:prstGeom prst="rect">
            <a:avLst/>
          </a:prstGeom>
        </p:spPr>
      </p:pic>
      <p:pic>
        <p:nvPicPr>
          <p:cNvPr id="6" name="Picture 5">
            <a:extLst>
              <a:ext uri="{FF2B5EF4-FFF2-40B4-BE49-F238E27FC236}">
                <a16:creationId xmlns:a16="http://schemas.microsoft.com/office/drawing/2014/main" id="{A47D44F1-3DCD-4E47-9D5E-A3E90C629520}"/>
              </a:ext>
            </a:extLst>
          </p:cNvPr>
          <p:cNvPicPr>
            <a:picLocks noChangeAspect="1"/>
          </p:cNvPicPr>
          <p:nvPr/>
        </p:nvPicPr>
        <p:blipFill>
          <a:blip r:embed="rId3"/>
          <a:stretch>
            <a:fillRect/>
          </a:stretch>
        </p:blipFill>
        <p:spPr>
          <a:xfrm>
            <a:off x="1608137" y="3862387"/>
            <a:ext cx="8775700" cy="1905000"/>
          </a:xfrm>
          <a:prstGeom prst="rect">
            <a:avLst/>
          </a:prstGeom>
        </p:spPr>
      </p:pic>
      <p:pic>
        <p:nvPicPr>
          <p:cNvPr id="8" name="Picture 7">
            <a:extLst>
              <a:ext uri="{FF2B5EF4-FFF2-40B4-BE49-F238E27FC236}">
                <a16:creationId xmlns:a16="http://schemas.microsoft.com/office/drawing/2014/main" id="{71BD71CB-AD99-854C-9D61-C6C288E2AFDE}"/>
              </a:ext>
            </a:extLst>
          </p:cNvPr>
          <p:cNvPicPr>
            <a:picLocks noChangeAspect="1"/>
          </p:cNvPicPr>
          <p:nvPr/>
        </p:nvPicPr>
        <p:blipFill>
          <a:blip r:embed="rId4"/>
          <a:stretch>
            <a:fillRect/>
          </a:stretch>
        </p:blipFill>
        <p:spPr>
          <a:xfrm>
            <a:off x="1392450" y="5610225"/>
            <a:ext cx="10096500" cy="927100"/>
          </a:xfrm>
          <a:prstGeom prst="rect">
            <a:avLst/>
          </a:prstGeom>
        </p:spPr>
      </p:pic>
    </p:spTree>
    <p:extLst>
      <p:ext uri="{BB962C8B-B14F-4D97-AF65-F5344CB8AC3E}">
        <p14:creationId xmlns:p14="http://schemas.microsoft.com/office/powerpoint/2010/main" val="15250817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F8E8-BBF9-F442-837A-B71D0643412C}"/>
              </a:ext>
            </a:extLst>
          </p:cNvPr>
          <p:cNvSpPr>
            <a:spLocks noGrp="1"/>
          </p:cNvSpPr>
          <p:nvPr>
            <p:ph type="title"/>
          </p:nvPr>
        </p:nvSpPr>
        <p:spPr>
          <a:xfrm>
            <a:off x="476843" y="33608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Yield to Maturity</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 name="Straight Arrow Connector 2">
            <a:extLst>
              <a:ext uri="{FF2B5EF4-FFF2-40B4-BE49-F238E27FC236}">
                <a16:creationId xmlns:a16="http://schemas.microsoft.com/office/drawing/2014/main" id="{5BB5C0EA-0945-D24D-AA51-70ABC7A7CF1D}"/>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9607320-B665-A842-AC84-A428210B6F06}"/>
              </a:ext>
            </a:extLst>
          </p:cNvPr>
          <p:cNvSpPr/>
          <p:nvPr/>
        </p:nvSpPr>
        <p:spPr>
          <a:xfrm>
            <a:off x="607218" y="1356956"/>
            <a:ext cx="11111539" cy="4093428"/>
          </a:xfrm>
          <a:prstGeom prst="rect">
            <a:avLst/>
          </a:prstGeom>
        </p:spPr>
        <p:txBody>
          <a:bodyPr wrap="square">
            <a:spAutoFit/>
          </a:bodyPr>
          <a:lstStyle/>
          <a:p>
            <a:pPr marL="342900" indent="-342900">
              <a:spcAft>
                <a:spcPts val="600"/>
              </a:spcAft>
              <a:buFont typeface="Arial" panose="020B0604020202020204" pitchFamily="34" charset="0"/>
              <a:buChar char="•"/>
            </a:pPr>
            <a:r>
              <a:rPr lang="en-US" sz="2000">
                <a:solidFill>
                  <a:srgbClr val="575757"/>
                </a:solidFill>
                <a:latin typeface="+mn-lt"/>
              </a:rPr>
              <a:t>The yield to maturity can also be viewed as the bond’s </a:t>
            </a:r>
            <a:r>
              <a:rPr lang="en-US" sz="2000" i="1">
                <a:solidFill>
                  <a:srgbClr val="575757"/>
                </a:solidFill>
                <a:latin typeface="+mn-lt"/>
              </a:rPr>
              <a:t>promised rate of return</a:t>
            </a:r>
            <a:r>
              <a:rPr lang="en-US" sz="2000">
                <a:solidFill>
                  <a:srgbClr val="575757"/>
                </a:solidFill>
                <a:latin typeface="+mn-lt"/>
              </a:rPr>
              <a:t>, which is the return that investors will receive if all of the promised payments are made. However, the yield to maturity equals the </a:t>
            </a:r>
            <a:r>
              <a:rPr lang="en-US" sz="2000" i="1">
                <a:solidFill>
                  <a:srgbClr val="575757"/>
                </a:solidFill>
                <a:latin typeface="+mn-lt"/>
              </a:rPr>
              <a:t>expected rate of return</a:t>
            </a:r>
            <a:r>
              <a:rPr lang="en-US" sz="2000">
                <a:solidFill>
                  <a:srgbClr val="575757"/>
                </a:solidFill>
                <a:latin typeface="+mn-lt"/>
              </a:rPr>
              <a:t> only when</a:t>
            </a:r>
          </a:p>
          <a:p>
            <a:pPr marL="800100" lvl="1" indent="-342900">
              <a:spcAft>
                <a:spcPts val="600"/>
              </a:spcAft>
              <a:buFont typeface="Courier New" panose="02070309020205020404" pitchFamily="49" charset="0"/>
              <a:buChar char="o"/>
            </a:pPr>
            <a:r>
              <a:rPr lang="en-US" sz="2000">
                <a:solidFill>
                  <a:srgbClr val="575757"/>
                </a:solidFill>
                <a:latin typeface="+mn-lt"/>
              </a:rPr>
              <a:t>the probability of default is zero and</a:t>
            </a:r>
          </a:p>
          <a:p>
            <a:pPr marL="800100" lvl="1" indent="-342900">
              <a:spcAft>
                <a:spcPts val="600"/>
              </a:spcAft>
              <a:buFont typeface="Courier New" panose="02070309020205020404" pitchFamily="49" charset="0"/>
              <a:buChar char="o"/>
            </a:pPr>
            <a:r>
              <a:rPr lang="en-US" sz="2000">
                <a:solidFill>
                  <a:srgbClr val="575757"/>
                </a:solidFill>
                <a:latin typeface="+mn-lt"/>
              </a:rPr>
              <a:t>the bond cannot be called.</a:t>
            </a:r>
          </a:p>
          <a:p>
            <a:pPr marL="342900" indent="-342900">
              <a:spcAft>
                <a:spcPts val="600"/>
              </a:spcAft>
              <a:buFont typeface="Arial" panose="020B0604020202020204" pitchFamily="34" charset="0"/>
              <a:buChar char="•"/>
            </a:pPr>
            <a:r>
              <a:rPr lang="en-US" sz="2000">
                <a:solidFill>
                  <a:srgbClr val="575757"/>
                </a:solidFill>
                <a:latin typeface="+mn-lt"/>
              </a:rPr>
              <a:t>If there is some default risk or the bond may be called, there is some chance that the promised payments to maturity will not be received, in which case the calculated yield to maturity will exceed the expected return.</a:t>
            </a:r>
          </a:p>
          <a:p>
            <a:pPr marL="342900" indent="-342900">
              <a:spcAft>
                <a:spcPts val="600"/>
              </a:spcAft>
              <a:buFont typeface="Arial" panose="020B0604020202020204" pitchFamily="34" charset="0"/>
              <a:buChar char="•"/>
            </a:pPr>
            <a:r>
              <a:rPr lang="en-US" sz="2000">
                <a:solidFill>
                  <a:srgbClr val="575757"/>
                </a:solidFill>
                <a:latin typeface="+mn-lt"/>
              </a:rPr>
              <a:t>Note also that a bond’s calculated yield to maturity changes whenever interest rates in the economy change, which is almost daily. An investor who purchases a bond and holds it until it matures will receive the YTM that existed on the purchase date, but the bond’s calculated YTM will change frequently between the purchase date and the maturity date.</a:t>
            </a:r>
            <a:endParaRPr lang="en-US" sz="2000" b="0" i="0">
              <a:solidFill>
                <a:srgbClr val="575757"/>
              </a:solidFill>
              <a:effectLst/>
              <a:latin typeface="+mn-lt"/>
            </a:endParaRPr>
          </a:p>
        </p:txBody>
      </p:sp>
    </p:spTree>
    <p:extLst>
      <p:ext uri="{BB962C8B-B14F-4D97-AF65-F5344CB8AC3E}">
        <p14:creationId xmlns:p14="http://schemas.microsoft.com/office/powerpoint/2010/main" val="31274379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410D-BB0D-C546-B954-4903E1B78C5C}"/>
              </a:ext>
            </a:extLst>
          </p:cNvPr>
          <p:cNvSpPr>
            <a:spLocks noGrp="1"/>
          </p:cNvSpPr>
          <p:nvPr>
            <p:ph type="title"/>
          </p:nvPr>
        </p:nvSpPr>
        <p:spPr>
          <a:xfrm>
            <a:off x="476843" y="33608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Yield to Call</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 name="Straight Arrow Connector 2">
            <a:extLst>
              <a:ext uri="{FF2B5EF4-FFF2-40B4-BE49-F238E27FC236}">
                <a16:creationId xmlns:a16="http://schemas.microsoft.com/office/drawing/2014/main" id="{99439F16-AC89-614E-9158-C063854FFAFD}"/>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3C221CD-2415-DF48-9DF6-0AFE5AB6E1D6}"/>
              </a:ext>
            </a:extLst>
          </p:cNvPr>
          <p:cNvSpPr/>
          <p:nvPr/>
        </p:nvSpPr>
        <p:spPr>
          <a:xfrm>
            <a:off x="633408" y="1690692"/>
            <a:ext cx="10825163" cy="1323439"/>
          </a:xfrm>
          <a:prstGeom prst="rect">
            <a:avLst/>
          </a:prstGeom>
        </p:spPr>
        <p:txBody>
          <a:bodyPr wrap="square">
            <a:spAutoFit/>
          </a:bodyPr>
          <a:lstStyle/>
          <a:p>
            <a:r>
              <a:rPr lang="en-US" sz="2000">
                <a:solidFill>
                  <a:srgbClr val="575757"/>
                </a:solidFill>
                <a:latin typeface="+mn-lt"/>
              </a:rPr>
              <a:t>If you purchase a bond that is callable and the company calls it, you do not have the option of holding it to maturity. </a:t>
            </a:r>
          </a:p>
          <a:p>
            <a:endParaRPr lang="en-US" sz="2000">
              <a:solidFill>
                <a:srgbClr val="575757"/>
              </a:solidFill>
              <a:latin typeface="+mn-lt"/>
            </a:endParaRPr>
          </a:p>
          <a:p>
            <a:r>
              <a:rPr lang="en-US" sz="2000">
                <a:solidFill>
                  <a:srgbClr val="575757"/>
                </a:solidFill>
                <a:latin typeface="+mn-lt"/>
              </a:rPr>
              <a:t>Therefore, the yield to maturity would not be earned. </a:t>
            </a:r>
            <a:endParaRPr lang="en-US" sz="2000">
              <a:latin typeface="+mn-lt"/>
            </a:endParaRPr>
          </a:p>
        </p:txBody>
      </p:sp>
      <p:sp>
        <p:nvSpPr>
          <p:cNvPr id="5" name="Rectangle 4">
            <a:extLst>
              <a:ext uri="{FF2B5EF4-FFF2-40B4-BE49-F238E27FC236}">
                <a16:creationId xmlns:a16="http://schemas.microsoft.com/office/drawing/2014/main" id="{627EF20B-546C-1D41-9978-200A8E5065C4}"/>
              </a:ext>
            </a:extLst>
          </p:cNvPr>
          <p:cNvSpPr/>
          <p:nvPr/>
        </p:nvSpPr>
        <p:spPr>
          <a:xfrm>
            <a:off x="633407" y="3577322"/>
            <a:ext cx="9525005" cy="707886"/>
          </a:xfrm>
          <a:prstGeom prst="rect">
            <a:avLst/>
          </a:prstGeom>
        </p:spPr>
        <p:txBody>
          <a:bodyPr wrap="square">
            <a:spAutoFit/>
          </a:bodyPr>
          <a:lstStyle/>
          <a:p>
            <a:r>
              <a:rPr lang="en-US" sz="2000" b="1">
                <a:solidFill>
                  <a:srgbClr val="3F3F3F"/>
                </a:solidFill>
                <a:latin typeface="+mn-lt"/>
              </a:rPr>
              <a:t>Yield to call (YTC) </a:t>
            </a:r>
            <a:r>
              <a:rPr lang="en-US" sz="2000">
                <a:solidFill>
                  <a:srgbClr val="3F3F3F"/>
                </a:solidFill>
                <a:latin typeface="+mn-lt"/>
              </a:rPr>
              <a:t>-</a:t>
            </a:r>
            <a:r>
              <a:rPr lang="en-US" sz="2000" b="1">
                <a:solidFill>
                  <a:srgbClr val="3F3F3F"/>
                </a:solidFill>
                <a:latin typeface="+mn-lt"/>
              </a:rPr>
              <a:t> </a:t>
            </a:r>
            <a:r>
              <a:rPr lang="en-US" sz="2000">
                <a:solidFill>
                  <a:srgbClr val="575757"/>
                </a:solidFill>
                <a:latin typeface="+mn-lt"/>
              </a:rPr>
              <a:t>The rate of return earned on a bond when it is called before its maturity date.</a:t>
            </a:r>
            <a:endParaRPr lang="en-US" sz="2000">
              <a:latin typeface="+mn-lt"/>
            </a:endParaRPr>
          </a:p>
        </p:txBody>
      </p:sp>
    </p:spTree>
    <p:extLst>
      <p:ext uri="{BB962C8B-B14F-4D97-AF65-F5344CB8AC3E}">
        <p14:creationId xmlns:p14="http://schemas.microsoft.com/office/powerpoint/2010/main" val="27141463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61E57A-9D60-5341-B29A-C1E523D4EEE3}"/>
              </a:ext>
            </a:extLst>
          </p:cNvPr>
          <p:cNvSpPr/>
          <p:nvPr/>
        </p:nvSpPr>
        <p:spPr>
          <a:xfrm>
            <a:off x="607218" y="1302692"/>
            <a:ext cx="11111539" cy="2031325"/>
          </a:xfrm>
          <a:prstGeom prst="rect">
            <a:avLst/>
          </a:prstGeom>
        </p:spPr>
        <p:txBody>
          <a:bodyPr wrap="square">
            <a:spAutoFit/>
          </a:bodyPr>
          <a:lstStyle/>
          <a:p>
            <a:r>
              <a:rPr lang="en-US">
                <a:solidFill>
                  <a:srgbClr val="575757"/>
                </a:solidFill>
                <a:latin typeface="+mn-lt"/>
              </a:rPr>
              <a:t>Example, if a company has 8% coupon bonds that are callable and if interest rates fell from 8% to 4%, the company could call in the 8% bonds, replace them with 4% bonds, and save $80-$40=$40 interest per bond per year. This would be beneficial to the company, but not to its bondholders.</a:t>
            </a:r>
          </a:p>
          <a:p>
            <a:endParaRPr lang="en-US">
              <a:solidFill>
                <a:srgbClr val="575757"/>
              </a:solidFill>
              <a:latin typeface="+mn-lt"/>
            </a:endParaRPr>
          </a:p>
          <a:p>
            <a:r>
              <a:rPr lang="en-US">
                <a:latin typeface="+mn-lt"/>
              </a:rPr>
              <a:t>If current interest rates are below an outstanding bond’s coupon rate, a callable bond is likely to be called and investors will estimate its most likely rate of return as the </a:t>
            </a:r>
            <a:r>
              <a:rPr lang="en-US" b="1">
                <a:latin typeface="+mn-lt"/>
              </a:rPr>
              <a:t>yield to call (YTC)</a:t>
            </a:r>
            <a:r>
              <a:rPr lang="en-US">
                <a:latin typeface="+mn-lt"/>
              </a:rPr>
              <a:t> rather than the yield to maturity. </a:t>
            </a:r>
          </a:p>
          <a:p>
            <a:endParaRPr lang="en-US">
              <a:latin typeface="+mn-lt"/>
            </a:endParaRPr>
          </a:p>
        </p:txBody>
      </p:sp>
      <p:sp>
        <p:nvSpPr>
          <p:cNvPr id="3" name="Title 1">
            <a:extLst>
              <a:ext uri="{FF2B5EF4-FFF2-40B4-BE49-F238E27FC236}">
                <a16:creationId xmlns:a16="http://schemas.microsoft.com/office/drawing/2014/main" id="{E34EB9FF-26FA-6A45-9771-0B928BF745D4}"/>
              </a:ext>
            </a:extLst>
          </p:cNvPr>
          <p:cNvSpPr>
            <a:spLocks noGrp="1"/>
          </p:cNvSpPr>
          <p:nvPr>
            <p:ph type="title"/>
          </p:nvPr>
        </p:nvSpPr>
        <p:spPr>
          <a:xfrm>
            <a:off x="476843" y="31322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Yield to Call</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Arrow Connector 3">
            <a:extLst>
              <a:ext uri="{FF2B5EF4-FFF2-40B4-BE49-F238E27FC236}">
                <a16:creationId xmlns:a16="http://schemas.microsoft.com/office/drawing/2014/main" id="{FABC14BD-7B2C-A04E-861C-D79CE8098354}"/>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9611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D268-3417-B141-BDB0-9C899BBB0437}"/>
              </a:ext>
            </a:extLst>
          </p:cNvPr>
          <p:cNvSpPr>
            <a:spLocks noGrp="1"/>
          </p:cNvSpPr>
          <p:nvPr>
            <p:ph type="title"/>
          </p:nvPr>
        </p:nvSpPr>
        <p:spPr>
          <a:xfrm>
            <a:off x="476843" y="25607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Changes in Bond Values over Time</a:t>
            </a:r>
          </a:p>
        </p:txBody>
      </p:sp>
      <p:cxnSp>
        <p:nvCxnSpPr>
          <p:cNvPr id="3" name="Straight Arrow Connector 2">
            <a:extLst>
              <a:ext uri="{FF2B5EF4-FFF2-40B4-BE49-F238E27FC236}">
                <a16:creationId xmlns:a16="http://schemas.microsoft.com/office/drawing/2014/main" id="{60F5DDFA-FCBA-FA4A-BDAA-E3B89B8815AA}"/>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DAC43DD-3D29-034B-8B93-7D85441BA192}"/>
              </a:ext>
            </a:extLst>
          </p:cNvPr>
          <p:cNvSpPr/>
          <p:nvPr/>
        </p:nvSpPr>
        <p:spPr>
          <a:xfrm>
            <a:off x="607219" y="1395451"/>
            <a:ext cx="11111539" cy="3447098"/>
          </a:xfrm>
          <a:prstGeom prst="rect">
            <a:avLst/>
          </a:prstGeom>
        </p:spPr>
        <p:txBody>
          <a:bodyPr wrap="square">
            <a:spAutoFit/>
          </a:bodyPr>
          <a:lstStyle/>
          <a:p>
            <a:pPr marL="285750" indent="-285750">
              <a:spcAft>
                <a:spcPts val="600"/>
              </a:spcAft>
              <a:buFont typeface="Arial" panose="020B0604020202020204" pitchFamily="34" charset="0"/>
              <a:buChar char="•"/>
            </a:pPr>
            <a:r>
              <a:rPr lang="en-US">
                <a:solidFill>
                  <a:srgbClr val="575757"/>
                </a:solidFill>
                <a:latin typeface="+mn-lt"/>
              </a:rPr>
              <a:t>When a coupon bond is issued, the coupon is generally set at a level that causes the bond’s market price to equal its par value. </a:t>
            </a:r>
          </a:p>
          <a:p>
            <a:pPr marL="742950" lvl="1" indent="-285750">
              <a:spcAft>
                <a:spcPts val="600"/>
              </a:spcAft>
              <a:buFont typeface="Courier New" panose="02070309020205020404" pitchFamily="49" charset="0"/>
              <a:buChar char="o"/>
            </a:pPr>
            <a:r>
              <a:rPr lang="en-US">
                <a:solidFill>
                  <a:srgbClr val="575757"/>
                </a:solidFill>
                <a:latin typeface="+mn-lt"/>
              </a:rPr>
              <a:t>If a lower coupon were set, investors would not be willing to pay $1,000 for the bond, but if a higher coupon were set, investors would clamor for it and bid its price up over $1,000. </a:t>
            </a:r>
          </a:p>
          <a:p>
            <a:pPr marL="285750" indent="-285750">
              <a:spcAft>
                <a:spcPts val="600"/>
              </a:spcAft>
              <a:buFont typeface="Arial" panose="020B0604020202020204" pitchFamily="34" charset="0"/>
              <a:buChar char="•"/>
            </a:pPr>
            <a:r>
              <a:rPr lang="en-US">
                <a:solidFill>
                  <a:srgbClr val="575757"/>
                </a:solidFill>
                <a:latin typeface="+mn-lt"/>
              </a:rPr>
              <a:t>A bond that has just been issued is known as a </a:t>
            </a:r>
            <a:r>
              <a:rPr lang="en-US" i="1">
                <a:solidFill>
                  <a:srgbClr val="575757"/>
                </a:solidFill>
                <a:latin typeface="+mn-lt"/>
              </a:rPr>
              <a:t>new issue</a:t>
            </a:r>
            <a:r>
              <a:rPr lang="en-US">
                <a:solidFill>
                  <a:srgbClr val="575757"/>
                </a:solidFill>
                <a:latin typeface="+mn-lt"/>
              </a:rPr>
              <a:t>. Once it has been issued, it is an </a:t>
            </a:r>
            <a:r>
              <a:rPr lang="en-US" i="1">
                <a:solidFill>
                  <a:srgbClr val="575757"/>
                </a:solidFill>
                <a:latin typeface="+mn-lt"/>
              </a:rPr>
              <a:t>outstanding bond</a:t>
            </a:r>
            <a:r>
              <a:rPr lang="en-US">
                <a:solidFill>
                  <a:srgbClr val="575757"/>
                </a:solidFill>
                <a:latin typeface="+mn-lt"/>
              </a:rPr>
              <a:t>, also called a </a:t>
            </a:r>
            <a:r>
              <a:rPr lang="en-US" i="1">
                <a:solidFill>
                  <a:srgbClr val="575757"/>
                </a:solidFill>
                <a:latin typeface="+mn-lt"/>
              </a:rPr>
              <a:t>seasoned issue</a:t>
            </a:r>
            <a:r>
              <a:rPr lang="en-US">
                <a:solidFill>
                  <a:srgbClr val="575757"/>
                </a:solidFill>
                <a:latin typeface="+mn-lt"/>
              </a:rPr>
              <a:t>. </a:t>
            </a:r>
          </a:p>
          <a:p>
            <a:pPr marL="742950" lvl="1" indent="-285750">
              <a:spcAft>
                <a:spcPts val="600"/>
              </a:spcAft>
              <a:buFont typeface="Courier New" panose="02070309020205020404" pitchFamily="49" charset="0"/>
              <a:buChar char="o"/>
            </a:pPr>
            <a:r>
              <a:rPr lang="en-US">
                <a:solidFill>
                  <a:srgbClr val="575757"/>
                </a:solidFill>
                <a:latin typeface="+mn-lt"/>
              </a:rPr>
              <a:t>Newly issued bonds generally sell at prices very close to par, but the prices of outstanding bonds can vary widely from par. </a:t>
            </a:r>
          </a:p>
          <a:p>
            <a:pPr marL="742950" lvl="1" indent="-285750">
              <a:spcAft>
                <a:spcPts val="600"/>
              </a:spcAft>
              <a:buFont typeface="Courier New" panose="02070309020205020404" pitchFamily="49" charset="0"/>
              <a:buChar char="o"/>
            </a:pPr>
            <a:r>
              <a:rPr lang="en-US">
                <a:solidFill>
                  <a:srgbClr val="575757"/>
                </a:solidFill>
                <a:latin typeface="+mn-lt"/>
              </a:rPr>
              <a:t>Except for floating-rate bonds, coupon payments are constant; so when economic conditions change, a bond with an $80 coupon that sold at its $1,000 par value when it was issued will sell for more or less than $1,000 thereafter.</a:t>
            </a:r>
            <a:endParaRPr lang="en-US" b="0" i="0">
              <a:solidFill>
                <a:srgbClr val="575757"/>
              </a:solidFill>
              <a:effectLst/>
              <a:latin typeface="+mn-lt"/>
            </a:endParaRPr>
          </a:p>
        </p:txBody>
      </p:sp>
    </p:spTree>
    <p:extLst>
      <p:ext uri="{BB962C8B-B14F-4D97-AF65-F5344CB8AC3E}">
        <p14:creationId xmlns:p14="http://schemas.microsoft.com/office/powerpoint/2010/main" val="35726438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EC8-47D0-9C41-9FA4-8A83404F46FB}"/>
              </a:ext>
            </a:extLst>
          </p:cNvPr>
          <p:cNvSpPr>
            <a:spLocks noGrp="1"/>
          </p:cNvSpPr>
          <p:nvPr>
            <p:ph type="title"/>
          </p:nvPr>
        </p:nvSpPr>
        <p:spPr>
          <a:xfrm>
            <a:off x="476843" y="290365"/>
            <a:ext cx="11241915" cy="1217447"/>
          </a:xfrm>
        </p:spPr>
        <p:txBody>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Changes in Bond Values over Time - Example</a:t>
            </a:r>
          </a:p>
        </p:txBody>
      </p:sp>
      <p:cxnSp>
        <p:nvCxnSpPr>
          <p:cNvPr id="3" name="Straight Arrow Connector 2">
            <a:extLst>
              <a:ext uri="{FF2B5EF4-FFF2-40B4-BE49-F238E27FC236}">
                <a16:creationId xmlns:a16="http://schemas.microsoft.com/office/drawing/2014/main" id="{EBAB9BAB-5919-6942-817B-3588D8962DC2}"/>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A2FFFDC-265C-324C-A69E-0EF3BADD2050}"/>
              </a:ext>
            </a:extLst>
          </p:cNvPr>
          <p:cNvSpPr/>
          <p:nvPr/>
        </p:nvSpPr>
        <p:spPr>
          <a:xfrm>
            <a:off x="607218" y="1367526"/>
            <a:ext cx="10951369" cy="369332"/>
          </a:xfrm>
          <a:prstGeom prst="rect">
            <a:avLst/>
          </a:prstGeom>
        </p:spPr>
        <p:txBody>
          <a:bodyPr wrap="square">
            <a:spAutoFit/>
          </a:bodyPr>
          <a:lstStyle/>
          <a:p>
            <a:r>
              <a:rPr lang="en-US">
                <a:solidFill>
                  <a:srgbClr val="575757"/>
                </a:solidFill>
                <a:latin typeface="+mn-lt"/>
              </a:rPr>
              <a:t>Among its outstanding bonds, Allied currently has three equally risky issues that will mature in 15 years:</a:t>
            </a:r>
            <a:endParaRPr lang="en-US">
              <a:latin typeface="+mn-lt"/>
            </a:endParaRPr>
          </a:p>
        </p:txBody>
      </p:sp>
      <p:sp>
        <p:nvSpPr>
          <p:cNvPr id="5" name="Rectangle 4">
            <a:extLst>
              <a:ext uri="{FF2B5EF4-FFF2-40B4-BE49-F238E27FC236}">
                <a16:creationId xmlns:a16="http://schemas.microsoft.com/office/drawing/2014/main" id="{C8F69293-E7FE-E14E-B066-0551785CFEB9}"/>
              </a:ext>
            </a:extLst>
          </p:cNvPr>
          <p:cNvSpPr/>
          <p:nvPr/>
        </p:nvSpPr>
        <p:spPr>
          <a:xfrm>
            <a:off x="607218" y="1861371"/>
            <a:ext cx="2395538" cy="3816429"/>
          </a:xfrm>
          <a:prstGeom prst="rect">
            <a:avLst/>
          </a:prstGeom>
          <a:ln>
            <a:solidFill>
              <a:schemeClr val="accent1"/>
            </a:solidFill>
          </a:ln>
        </p:spPr>
        <p:txBody>
          <a:bodyPr wrap="square">
            <a:spAutoFit/>
          </a:bodyPr>
          <a:lstStyle/>
          <a:p>
            <a:r>
              <a:rPr lang="en-US" sz="1600">
                <a:solidFill>
                  <a:srgbClr val="575757"/>
                </a:solidFill>
                <a:latin typeface="+mn-lt"/>
              </a:rPr>
              <a:t>Allied’s just-issued 15-year bonds have an 8% annual coupon. They were issued at par, which means that the market interest rate on their issue date was also 8%. Because the coupon rate equals the market interest rate, these bonds are trading at par, or $1,000.</a:t>
            </a:r>
          </a:p>
          <a:p>
            <a:endParaRPr lang="en-US" sz="1600">
              <a:solidFill>
                <a:srgbClr val="575757"/>
              </a:solidFill>
              <a:latin typeface="+mn-lt"/>
            </a:endParaRPr>
          </a:p>
          <a:p>
            <a:endParaRPr lang="en-US" sz="1600">
              <a:solidFill>
                <a:srgbClr val="575757"/>
              </a:solidFill>
              <a:latin typeface="+mn-lt"/>
            </a:endParaRPr>
          </a:p>
          <a:p>
            <a:endParaRPr lang="en-US" b="0" i="0">
              <a:solidFill>
                <a:srgbClr val="575757"/>
              </a:solidFill>
              <a:effectLst/>
              <a:latin typeface="+mn-lt"/>
            </a:endParaRPr>
          </a:p>
        </p:txBody>
      </p:sp>
      <p:sp>
        <p:nvSpPr>
          <p:cNvPr id="6" name="Rectangle 5">
            <a:extLst>
              <a:ext uri="{FF2B5EF4-FFF2-40B4-BE49-F238E27FC236}">
                <a16:creationId xmlns:a16="http://schemas.microsoft.com/office/drawing/2014/main" id="{442BCEEE-7094-1040-A599-29E9E0119E12}"/>
              </a:ext>
            </a:extLst>
          </p:cNvPr>
          <p:cNvSpPr/>
          <p:nvPr/>
        </p:nvSpPr>
        <p:spPr>
          <a:xfrm>
            <a:off x="3219450" y="1829719"/>
            <a:ext cx="3495675" cy="3939540"/>
          </a:xfrm>
          <a:prstGeom prst="rect">
            <a:avLst/>
          </a:prstGeom>
          <a:ln>
            <a:solidFill>
              <a:schemeClr val="accent1"/>
            </a:solidFill>
          </a:ln>
        </p:spPr>
        <p:txBody>
          <a:bodyPr wrap="square">
            <a:spAutoFit/>
          </a:bodyPr>
          <a:lstStyle/>
          <a:p>
            <a:r>
              <a:rPr lang="en-US" sz="1600">
                <a:solidFill>
                  <a:srgbClr val="575757"/>
                </a:solidFill>
                <a:latin typeface="+mn-lt"/>
              </a:rPr>
              <a:t>Five years ago Allied issued 20-year bonds with a 5% annual coupon. These bonds currently have 15 years remaining until maturity. They were originally issued at par, which means that 5 years ago the market interest rate was 5%. Currently, this bond’s coupon rate is less than the 8% market rate, so they sell at a discount. Using a financial calculator, we can find that they have a price of $743.22. (Set N=15, I/TR=8, PMT=50, FV=1000,and solve for the PV to calculate the price.)</a:t>
            </a:r>
            <a:endParaRPr lang="en-US" sz="800">
              <a:solidFill>
                <a:srgbClr val="575757"/>
              </a:solidFill>
              <a:latin typeface="+mn-lt"/>
            </a:endParaRPr>
          </a:p>
          <a:p>
            <a:endParaRPr lang="en-US" sz="1000">
              <a:solidFill>
                <a:srgbClr val="575757"/>
              </a:solidFill>
              <a:latin typeface="+mn-lt"/>
            </a:endParaRPr>
          </a:p>
        </p:txBody>
      </p:sp>
      <p:sp>
        <p:nvSpPr>
          <p:cNvPr id="7" name="Rectangle 6">
            <a:extLst>
              <a:ext uri="{FF2B5EF4-FFF2-40B4-BE49-F238E27FC236}">
                <a16:creationId xmlns:a16="http://schemas.microsoft.com/office/drawing/2014/main" id="{E68B89A2-A862-2A4A-AD72-39EBEBF13102}"/>
              </a:ext>
            </a:extLst>
          </p:cNvPr>
          <p:cNvSpPr/>
          <p:nvPr/>
        </p:nvSpPr>
        <p:spPr>
          <a:xfrm>
            <a:off x="6931819" y="1815205"/>
            <a:ext cx="4169569" cy="3877985"/>
          </a:xfrm>
          <a:prstGeom prst="rect">
            <a:avLst/>
          </a:prstGeom>
          <a:ln>
            <a:solidFill>
              <a:schemeClr val="accent1"/>
            </a:solidFill>
          </a:ln>
        </p:spPr>
        <p:txBody>
          <a:bodyPr wrap="square">
            <a:spAutoFit/>
          </a:bodyPr>
          <a:lstStyle/>
          <a:p>
            <a:r>
              <a:rPr lang="en-US" sz="1600">
                <a:solidFill>
                  <a:srgbClr val="575757"/>
                </a:solidFill>
                <a:latin typeface="+mn-lt"/>
              </a:rPr>
              <a:t>Ten years ago Allied issued 25-year bonds with an 11% annual coupon. These bonds currently have 15 years remaining until maturity. They were originally issued at par, which means that 10 years ago the market interest rate was 11%. Because their coupon rate is greater than the current market rate, they sell at a premium. Using a financial calculator, we can find that their price is $1,256.78. (Set N=15, I/YR=8, PMT=110, FV=1000, and solve for the PV to determine the price.)</a:t>
            </a:r>
          </a:p>
          <a:p>
            <a:endParaRPr lang="en-US">
              <a:solidFill>
                <a:srgbClr val="575757"/>
              </a:solidFill>
              <a:latin typeface="+mn-lt"/>
            </a:endParaRPr>
          </a:p>
          <a:p>
            <a:endParaRPr lang="en-US" b="0" i="0">
              <a:solidFill>
                <a:srgbClr val="575757"/>
              </a:solidFill>
              <a:effectLst/>
              <a:latin typeface="+mn-lt"/>
            </a:endParaRPr>
          </a:p>
          <a:p>
            <a:endParaRPr lang="en-US" b="0" i="0">
              <a:solidFill>
                <a:srgbClr val="575757"/>
              </a:solidFill>
              <a:effectLst/>
              <a:latin typeface="+mn-lt"/>
            </a:endParaRPr>
          </a:p>
        </p:txBody>
      </p:sp>
      <p:sp>
        <p:nvSpPr>
          <p:cNvPr id="8" name="Rectangle 7">
            <a:extLst>
              <a:ext uri="{FF2B5EF4-FFF2-40B4-BE49-F238E27FC236}">
                <a16:creationId xmlns:a16="http://schemas.microsoft.com/office/drawing/2014/main" id="{280E75FB-F5CA-AF4D-9A3F-29D9BAD04525}"/>
              </a:ext>
            </a:extLst>
          </p:cNvPr>
          <p:cNvSpPr/>
          <p:nvPr/>
        </p:nvSpPr>
        <p:spPr>
          <a:xfrm>
            <a:off x="333374" y="5886356"/>
            <a:ext cx="10768013" cy="923330"/>
          </a:xfrm>
          <a:prstGeom prst="rect">
            <a:avLst/>
          </a:prstGeom>
        </p:spPr>
        <p:txBody>
          <a:bodyPr wrap="square">
            <a:spAutoFit/>
          </a:bodyPr>
          <a:lstStyle/>
          <a:p>
            <a:pPr algn="ctr"/>
            <a:r>
              <a:rPr lang="en-US">
                <a:solidFill>
                  <a:srgbClr val="575757"/>
                </a:solidFill>
                <a:latin typeface="+mn-lt"/>
              </a:rPr>
              <a:t>Each of these three bonds has a 15-year maturity, each has the same credit risk, and each has the same market interest rate, 8%. However, the bonds have different prices because of their different coupon rates.</a:t>
            </a:r>
            <a:endParaRPr lang="en-US">
              <a:latin typeface="+mn-lt"/>
            </a:endParaRPr>
          </a:p>
        </p:txBody>
      </p:sp>
    </p:spTree>
    <p:extLst>
      <p:ext uri="{BB962C8B-B14F-4D97-AF65-F5344CB8AC3E}">
        <p14:creationId xmlns:p14="http://schemas.microsoft.com/office/powerpoint/2010/main" val="28654834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70CBF4-16B7-5A41-8F84-1FDAECA5D0C0}"/>
              </a:ext>
            </a:extLst>
          </p:cNvPr>
          <p:cNvSpPr/>
          <p:nvPr/>
        </p:nvSpPr>
        <p:spPr>
          <a:xfrm>
            <a:off x="607218" y="1397764"/>
            <a:ext cx="11111539" cy="1754326"/>
          </a:xfrm>
          <a:prstGeom prst="rect">
            <a:avLst/>
          </a:prstGeom>
        </p:spPr>
        <p:txBody>
          <a:bodyPr wrap="square">
            <a:spAutoFit/>
          </a:bodyPr>
          <a:lstStyle/>
          <a:p>
            <a:r>
              <a:rPr lang="en-US">
                <a:solidFill>
                  <a:srgbClr val="575757"/>
                </a:solidFill>
                <a:latin typeface="rooney-web"/>
              </a:rPr>
              <a:t>What would happen to the prices of these three bonds over the 15 years until they mature, assuming that market interest rates remain constant at 8% and the company does not default on its payments. </a:t>
            </a:r>
          </a:p>
          <a:p>
            <a:endParaRPr lang="en-US">
              <a:solidFill>
                <a:srgbClr val="575757"/>
              </a:solidFill>
              <a:latin typeface="rooney-web"/>
            </a:endParaRPr>
          </a:p>
          <a:p>
            <a:r>
              <a:rPr lang="en-US">
                <a:solidFill>
                  <a:srgbClr val="575757"/>
                </a:solidFill>
                <a:latin typeface="rooney-web"/>
              </a:rPr>
              <a:t>One year from now each bond will have a maturity of 14 years—that is, N=14 . With a financial calculator, override N=15 with N=14, and press the PV key; that gives you the value of each bond 1 year from now. Continuing, set N=13, N=12, and so forth, to see how the prices change over time.</a:t>
            </a:r>
            <a:endParaRPr lang="en-US"/>
          </a:p>
        </p:txBody>
      </p:sp>
      <p:sp>
        <p:nvSpPr>
          <p:cNvPr id="3" name="Title 1">
            <a:extLst>
              <a:ext uri="{FF2B5EF4-FFF2-40B4-BE49-F238E27FC236}">
                <a16:creationId xmlns:a16="http://schemas.microsoft.com/office/drawing/2014/main" id="{26BD9886-7EEF-4E44-8C4A-8C9D0967C7E9}"/>
              </a:ext>
            </a:extLst>
          </p:cNvPr>
          <p:cNvSpPr>
            <a:spLocks noGrp="1"/>
          </p:cNvSpPr>
          <p:nvPr>
            <p:ph type="title"/>
          </p:nvPr>
        </p:nvSpPr>
        <p:spPr>
          <a:xfrm>
            <a:off x="476843" y="347515"/>
            <a:ext cx="11241915" cy="1217447"/>
          </a:xfrm>
        </p:spPr>
        <p:txBody>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Changes in Bond Values over Time - Example</a:t>
            </a:r>
          </a:p>
        </p:txBody>
      </p:sp>
      <p:cxnSp>
        <p:nvCxnSpPr>
          <p:cNvPr id="4" name="Straight Arrow Connector 3">
            <a:extLst>
              <a:ext uri="{FF2B5EF4-FFF2-40B4-BE49-F238E27FC236}">
                <a16:creationId xmlns:a16="http://schemas.microsoft.com/office/drawing/2014/main" id="{09E632C1-151A-5743-BE8A-F08A0A936979}"/>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47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26914D-AEFB-A44A-AA60-FDE7D6A6CBD3}"/>
              </a:ext>
            </a:extLst>
          </p:cNvPr>
          <p:cNvPicPr>
            <a:picLocks noChangeAspect="1"/>
          </p:cNvPicPr>
          <p:nvPr/>
        </p:nvPicPr>
        <p:blipFill>
          <a:blip r:embed="rId2"/>
          <a:stretch>
            <a:fillRect/>
          </a:stretch>
        </p:blipFill>
        <p:spPr>
          <a:xfrm>
            <a:off x="1066800" y="2365800"/>
            <a:ext cx="3390900" cy="2603500"/>
          </a:xfrm>
          <a:prstGeom prst="rect">
            <a:avLst/>
          </a:prstGeom>
        </p:spPr>
      </p:pic>
      <p:cxnSp>
        <p:nvCxnSpPr>
          <p:cNvPr id="10" name="Straight Connector 9">
            <a:extLst>
              <a:ext uri="{FF2B5EF4-FFF2-40B4-BE49-F238E27FC236}">
                <a16:creationId xmlns:a16="http://schemas.microsoft.com/office/drawing/2014/main" id="{F990A799-2D1B-6D40-878A-5BE6F615695E}"/>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11" name="Title 1">
            <a:extLst>
              <a:ext uri="{FF2B5EF4-FFF2-40B4-BE49-F238E27FC236}">
                <a16:creationId xmlns:a16="http://schemas.microsoft.com/office/drawing/2014/main" id="{0683AC6C-AA69-1049-914C-526ED63CB02D}"/>
              </a:ext>
            </a:extLst>
          </p:cNvPr>
          <p:cNvSpPr>
            <a:spLocks noGrp="1"/>
          </p:cNvSpPr>
          <p:nvPr>
            <p:ph type="title"/>
          </p:nvPr>
        </p:nvSpPr>
        <p:spPr>
          <a:xfrm>
            <a:off x="102108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Financial Literacy</a:t>
            </a:r>
          </a:p>
        </p:txBody>
      </p:sp>
      <p:sp>
        <p:nvSpPr>
          <p:cNvPr id="12" name="Content Placeholder 2">
            <a:extLst>
              <a:ext uri="{FF2B5EF4-FFF2-40B4-BE49-F238E27FC236}">
                <a16:creationId xmlns:a16="http://schemas.microsoft.com/office/drawing/2014/main" id="{C70DD174-197A-CD4A-9914-280BEC5625E4}"/>
              </a:ext>
            </a:extLst>
          </p:cNvPr>
          <p:cNvSpPr>
            <a:spLocks noGrp="1"/>
          </p:cNvSpPr>
          <p:nvPr>
            <p:ph idx="1"/>
          </p:nvPr>
        </p:nvSpPr>
        <p:spPr>
          <a:xfrm>
            <a:off x="5063490" y="1998020"/>
            <a:ext cx="6061710" cy="3795446"/>
          </a:xfrm>
        </p:spPr>
        <p:txBody>
          <a:bodyPr>
            <a:noAutofit/>
          </a:bodyPr>
          <a:lstStyle/>
          <a:p>
            <a:pPr marL="0" indent="0">
              <a:buNone/>
            </a:pPr>
            <a:r>
              <a:rPr lang="en-US" sz="2400">
                <a:latin typeface="Helvetica Neue" panose="02000503000000020004" pitchFamily="2" charset="0"/>
                <a:ea typeface="Helvetica Neue" panose="02000503000000020004" pitchFamily="2" charset="0"/>
                <a:cs typeface="Helvetica Neue" panose="02000503000000020004" pitchFamily="2" charset="0"/>
              </a:rPr>
              <a:t>What is Financial Literacy?</a:t>
            </a:r>
          </a:p>
          <a:p>
            <a:pPr marL="457200" lvl="1" indent="0">
              <a:buNone/>
            </a:pPr>
            <a:r>
              <a:rPr lang="en-US" sz="1800"/>
              <a:t>Possess the skills and knowledge on financial matters to confidently take effective action that best fulfills your personal, family and community goals. 					</a:t>
            </a:r>
            <a:r>
              <a:rPr lang="en-US" sz="1200" i="1">
                <a:latin typeface="Helvetica Neue" panose="02000503000000020004" pitchFamily="2" charset="0"/>
                <a:ea typeface="Helvetica Neue" panose="02000503000000020004" pitchFamily="2" charset="0"/>
                <a:cs typeface="Helvetica Neue" panose="02000503000000020004" pitchFamily="2" charset="0"/>
              </a:rPr>
              <a:t>National Financial Educators Council</a:t>
            </a:r>
            <a:endParaRPr lang="en-US" sz="120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400">
                <a:latin typeface="Helvetica Neue" panose="02000503000000020004" pitchFamily="2" charset="0"/>
                <a:ea typeface="Helvetica Neue" panose="02000503000000020004" pitchFamily="2" charset="0"/>
                <a:cs typeface="Helvetica Neue" panose="02000503000000020004" pitchFamily="2" charset="0"/>
              </a:rPr>
              <a:t>Why is it important?</a:t>
            </a:r>
          </a:p>
          <a:p>
            <a:pPr marL="457200" lvl="1" indent="0">
              <a:buNone/>
            </a:pPr>
            <a:r>
              <a:rPr lang="en-US" sz="1600"/>
              <a:t>Only one-third of U.S. residents can answer basic questions about interest rates, financial risk and mortgage rates.  In addition, the cost of financial illiteracy to U.S. citizens is estimated to be $415 billion for 2020.</a:t>
            </a:r>
          </a:p>
          <a:p>
            <a:pPr marL="457200" lvl="1" indent="0">
              <a:buNone/>
            </a:pPr>
            <a:r>
              <a:rPr lang="en-US" sz="1200" i="1">
                <a:latin typeface="Helvetica Neue" panose="02000503000000020004" pitchFamily="2" charset="0"/>
                <a:ea typeface="Helvetica Neue" panose="02000503000000020004" pitchFamily="2" charset="0"/>
                <a:cs typeface="Helvetica Neue" panose="02000503000000020004" pitchFamily="2" charset="0"/>
              </a:rPr>
              <a:t>			Operation Hope</a:t>
            </a:r>
          </a:p>
        </p:txBody>
      </p:sp>
    </p:spTree>
    <p:extLst>
      <p:ext uri="{BB962C8B-B14F-4D97-AF65-F5344CB8AC3E}">
        <p14:creationId xmlns:p14="http://schemas.microsoft.com/office/powerpoint/2010/main" val="268723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6E9AA-2C28-A744-AD82-B62A12A43C29}"/>
              </a:ext>
            </a:extLst>
          </p:cNvPr>
          <p:cNvSpPr>
            <a:spLocks noGrp="1"/>
          </p:cNvSpPr>
          <p:nvPr>
            <p:ph type="body" sz="quarter" idx="10"/>
          </p:nvPr>
        </p:nvSpPr>
        <p:spPr/>
        <p:txBody>
          <a:bodyPr>
            <a:normAutofit/>
          </a:bodyPr>
          <a:lstStyle/>
          <a:p>
            <a:pPr marL="0" indent="0">
              <a:buNone/>
            </a:pPr>
            <a:r>
              <a:rPr lang="en-US" sz="2400"/>
              <a:t>Many financial planning experts suggest rules of thumb for how much of your income to allocate to certain categories of spending.</a:t>
            </a:r>
          </a:p>
          <a:p>
            <a:pPr marL="0" indent="0">
              <a:buNone/>
            </a:pPr>
            <a:r>
              <a:rPr lang="en-US" sz="2400"/>
              <a:t>One guidance suggest limiting household expenses to 30% of your income.</a:t>
            </a:r>
          </a:p>
          <a:p>
            <a:pPr marL="0" indent="0">
              <a:buNone/>
            </a:pPr>
            <a:r>
              <a:rPr lang="en-US" sz="2400"/>
              <a:t>Another suggest limiting monthly commitments (housing and loan repayments) to no more than half of your income.</a:t>
            </a:r>
          </a:p>
        </p:txBody>
      </p:sp>
      <p:sp>
        <p:nvSpPr>
          <p:cNvPr id="5" name="Title 1">
            <a:extLst>
              <a:ext uri="{FF2B5EF4-FFF2-40B4-BE49-F238E27FC236}">
                <a16:creationId xmlns:a16="http://schemas.microsoft.com/office/drawing/2014/main" id="{54965891-B277-8848-91A4-38A058780503}"/>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Budgeting</a:t>
            </a:r>
          </a:p>
        </p:txBody>
      </p:sp>
    </p:spTree>
    <p:extLst>
      <p:ext uri="{BB962C8B-B14F-4D97-AF65-F5344CB8AC3E}">
        <p14:creationId xmlns:p14="http://schemas.microsoft.com/office/powerpoint/2010/main" val="188139822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020242-96F3-3749-B0B0-3BF26C40EB8A}"/>
              </a:ext>
            </a:extLst>
          </p:cNvPr>
          <p:cNvPicPr>
            <a:picLocks noChangeAspect="1"/>
          </p:cNvPicPr>
          <p:nvPr/>
        </p:nvPicPr>
        <p:blipFill>
          <a:blip r:embed="rId2"/>
          <a:stretch>
            <a:fillRect/>
          </a:stretch>
        </p:blipFill>
        <p:spPr>
          <a:xfrm>
            <a:off x="657225" y="428625"/>
            <a:ext cx="10115550" cy="6100763"/>
          </a:xfrm>
          <a:prstGeom prst="rect">
            <a:avLst/>
          </a:prstGeom>
        </p:spPr>
      </p:pic>
    </p:spTree>
    <p:extLst>
      <p:ext uri="{BB962C8B-B14F-4D97-AF65-F5344CB8AC3E}">
        <p14:creationId xmlns:p14="http://schemas.microsoft.com/office/powerpoint/2010/main" val="29603081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AFFA-10B8-2946-B2AC-08189F2B7712}"/>
              </a:ext>
            </a:extLst>
          </p:cNvPr>
          <p:cNvSpPr>
            <a:spLocks noGrp="1"/>
          </p:cNvSpPr>
          <p:nvPr>
            <p:ph type="title"/>
          </p:nvPr>
        </p:nvSpPr>
        <p:spPr>
          <a:xfrm>
            <a:off x="476843" y="37037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Assessing a Bond’s Riskiness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 name="Straight Arrow Connector 2">
            <a:extLst>
              <a:ext uri="{FF2B5EF4-FFF2-40B4-BE49-F238E27FC236}">
                <a16:creationId xmlns:a16="http://schemas.microsoft.com/office/drawing/2014/main" id="{54711D1E-8A7B-4D49-974B-E2A9201092F5}"/>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ABB1D7E-7D45-CD40-B819-6EF488977F21}"/>
              </a:ext>
            </a:extLst>
          </p:cNvPr>
          <p:cNvSpPr txBox="1"/>
          <p:nvPr/>
        </p:nvSpPr>
        <p:spPr>
          <a:xfrm>
            <a:off x="992981" y="1828800"/>
            <a:ext cx="7665243" cy="1508105"/>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2400">
                <a:latin typeface="+mn-lt"/>
              </a:rPr>
              <a:t>Price risk</a:t>
            </a:r>
          </a:p>
          <a:p>
            <a:pPr marL="342900" indent="-342900">
              <a:spcBef>
                <a:spcPts val="600"/>
              </a:spcBef>
              <a:spcAft>
                <a:spcPts val="600"/>
              </a:spcAft>
              <a:buFont typeface="Arial" panose="020B0604020202020204" pitchFamily="34" charset="0"/>
              <a:buChar char="•"/>
            </a:pPr>
            <a:r>
              <a:rPr lang="en-US" sz="2400">
                <a:latin typeface="+mn-lt"/>
              </a:rPr>
              <a:t>Reinvestment risk</a:t>
            </a:r>
          </a:p>
          <a:p>
            <a:pPr marL="342900" indent="-342900">
              <a:spcBef>
                <a:spcPts val="600"/>
              </a:spcBef>
              <a:spcAft>
                <a:spcPts val="600"/>
              </a:spcAft>
              <a:buFont typeface="Arial" panose="020B0604020202020204" pitchFamily="34" charset="0"/>
              <a:buChar char="•"/>
            </a:pPr>
            <a:r>
              <a:rPr lang="en-US" sz="2400">
                <a:latin typeface="+mn-lt"/>
              </a:rPr>
              <a:t>Default risk</a:t>
            </a:r>
          </a:p>
        </p:txBody>
      </p:sp>
    </p:spTree>
    <p:extLst>
      <p:ext uri="{BB962C8B-B14F-4D97-AF65-F5344CB8AC3E}">
        <p14:creationId xmlns:p14="http://schemas.microsoft.com/office/powerpoint/2010/main" val="5212885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2B2C-A948-5B4D-81D5-F9696328A42C}"/>
              </a:ext>
            </a:extLst>
          </p:cNvPr>
          <p:cNvSpPr>
            <a:spLocks noGrp="1"/>
          </p:cNvSpPr>
          <p:nvPr>
            <p:ph type="title"/>
          </p:nvPr>
        </p:nvSpPr>
        <p:spPr>
          <a:xfrm>
            <a:off x="476843" y="37037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Price Risk</a:t>
            </a:r>
          </a:p>
        </p:txBody>
      </p:sp>
      <p:cxnSp>
        <p:nvCxnSpPr>
          <p:cNvPr id="3" name="Straight Arrow Connector 2">
            <a:extLst>
              <a:ext uri="{FF2B5EF4-FFF2-40B4-BE49-F238E27FC236}">
                <a16:creationId xmlns:a16="http://schemas.microsoft.com/office/drawing/2014/main" id="{AEDE3824-89EC-A146-8CD6-A12ECA4420D7}"/>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90EC6E2-9DA3-224E-AA60-6E062050B465}"/>
              </a:ext>
            </a:extLst>
          </p:cNvPr>
          <p:cNvSpPr/>
          <p:nvPr/>
        </p:nvSpPr>
        <p:spPr>
          <a:xfrm rot="10800000" flipV="1">
            <a:off x="476843" y="1690692"/>
            <a:ext cx="11213822" cy="4247317"/>
          </a:xfrm>
          <a:prstGeom prst="rect">
            <a:avLst/>
          </a:prstGeom>
        </p:spPr>
        <p:txBody>
          <a:bodyPr wrap="square">
            <a:spAutoFit/>
          </a:bodyPr>
          <a:lstStyle/>
          <a:p>
            <a:r>
              <a:rPr lang="en-US">
                <a:solidFill>
                  <a:schemeClr val="tx1">
                    <a:lumMod val="50000"/>
                  </a:schemeClr>
                </a:solidFill>
                <a:latin typeface="+mn-lt"/>
              </a:rPr>
              <a:t>Interest rates fluctuate over time, and when they rise, the value of outstanding bonds decline. This risk of a decline in bond values due to an increase in interest rates is called </a:t>
            </a:r>
            <a:r>
              <a:rPr lang="en-US" b="1">
                <a:solidFill>
                  <a:schemeClr val="tx1">
                    <a:lumMod val="50000"/>
                  </a:schemeClr>
                </a:solidFill>
                <a:latin typeface="+mn-lt"/>
              </a:rPr>
              <a:t>price risk</a:t>
            </a:r>
            <a:r>
              <a:rPr lang="en-US">
                <a:solidFill>
                  <a:schemeClr val="tx1">
                    <a:lumMod val="50000"/>
                  </a:schemeClr>
                </a:solidFill>
                <a:latin typeface="+mn-lt"/>
              </a:rPr>
              <a:t> (or </a:t>
            </a:r>
            <a:r>
              <a:rPr lang="en-US" b="1">
                <a:solidFill>
                  <a:schemeClr val="tx1">
                    <a:lumMod val="50000"/>
                  </a:schemeClr>
                </a:solidFill>
                <a:latin typeface="+mn-lt"/>
              </a:rPr>
              <a:t>interest rate risk</a:t>
            </a:r>
            <a:r>
              <a:rPr lang="en-US">
                <a:solidFill>
                  <a:schemeClr val="tx1">
                    <a:lumMod val="50000"/>
                  </a:schemeClr>
                </a:solidFill>
                <a:latin typeface="+mn-lt"/>
              </a:rPr>
              <a:t>).</a:t>
            </a:r>
          </a:p>
          <a:p>
            <a:endParaRPr lang="en-US">
              <a:solidFill>
                <a:schemeClr val="tx1">
                  <a:lumMod val="50000"/>
                </a:schemeClr>
              </a:solidFill>
              <a:latin typeface="+mn-lt"/>
            </a:endParaRPr>
          </a:p>
          <a:p>
            <a:pPr lvl="1"/>
            <a:r>
              <a:rPr lang="en-US" b="1">
                <a:latin typeface="+mn-lt"/>
              </a:rPr>
              <a:t>Interest rate risk - </a:t>
            </a:r>
            <a:r>
              <a:rPr lang="en-US">
                <a:latin typeface="+mn-lt"/>
              </a:rPr>
              <a:t>The risk of a decline in a bond’s price due to an increase in interest rates.</a:t>
            </a:r>
          </a:p>
          <a:p>
            <a:pPr lvl="1"/>
            <a:endParaRPr lang="en-US">
              <a:solidFill>
                <a:schemeClr val="tx1">
                  <a:lumMod val="50000"/>
                </a:schemeClr>
              </a:solidFill>
              <a:latin typeface="+mn-lt"/>
            </a:endParaRPr>
          </a:p>
          <a:p>
            <a:r>
              <a:rPr lang="en-US" altLang="en-US">
                <a:solidFill>
                  <a:srgbClr val="575757"/>
                </a:solidFill>
                <a:latin typeface="+mn-lt"/>
              </a:rPr>
              <a:t>Example: assume bond with 8% annual coupon and assume that you bought one of these bonds at its par value, $1,000. Shortly after your purchase, the going interest rate rises from 8% to 12%.</a:t>
            </a:r>
            <a:r>
              <a:rPr lang="en-US" altLang="en-US">
                <a:solidFill>
                  <a:schemeClr val="tx1">
                    <a:lumMod val="50000"/>
                  </a:schemeClr>
                </a:solidFill>
                <a:latin typeface="+mn-lt"/>
              </a:rPr>
              <a:t>  T</a:t>
            </a:r>
            <a:r>
              <a:rPr lang="en-US" altLang="en-US">
                <a:solidFill>
                  <a:srgbClr val="575757"/>
                </a:solidFill>
                <a:latin typeface="+mn-lt"/>
              </a:rPr>
              <a:t>his interest rate increase would cause the bond’s price to fall from $1,000 to $727.57, so you would have a loss of $272.43 on the bond.</a:t>
            </a:r>
            <a:r>
              <a:rPr lang="en-US" altLang="en-US">
                <a:solidFill>
                  <a:srgbClr val="0081BC"/>
                </a:solidFill>
                <a:latin typeface="+mn-lt"/>
              </a:rPr>
              <a:t>  </a:t>
            </a:r>
            <a:r>
              <a:rPr lang="en-US" altLang="en-US" sz="1100">
                <a:solidFill>
                  <a:srgbClr val="575757"/>
                </a:solidFill>
                <a:latin typeface="+mn-lt"/>
              </a:rPr>
              <a:t> </a:t>
            </a:r>
            <a:r>
              <a:rPr lang="en-US" altLang="en-US">
                <a:solidFill>
                  <a:srgbClr val="575757"/>
                </a:solidFill>
                <a:latin typeface="+mn-lt"/>
              </a:rPr>
              <a:t>Because interest rates can and do rise, rising rates cause losses to bondholders; people or firms who invest in bonds are exposed to risk from increasing interest rates.</a:t>
            </a:r>
          </a:p>
          <a:p>
            <a:endParaRPr lang="en-US" altLang="en-US">
              <a:solidFill>
                <a:srgbClr val="575757"/>
              </a:solidFill>
              <a:latin typeface="+mn-lt"/>
            </a:endParaRPr>
          </a:p>
          <a:p>
            <a:r>
              <a:rPr lang="en-US" altLang="en-US">
                <a:solidFill>
                  <a:srgbClr val="575757"/>
                </a:solidFill>
                <a:latin typeface="+mn-lt"/>
              </a:rPr>
              <a:t>Price risk is higher on bonds that have long maturities than on bonds that will mature in the near future.</a:t>
            </a:r>
            <a:r>
              <a:rPr lang="en-US" altLang="en-US">
                <a:solidFill>
                  <a:srgbClr val="0081BC"/>
                </a:solidFill>
                <a:latin typeface="+mn-lt"/>
              </a:rPr>
              <a:t>  </a:t>
            </a:r>
            <a:r>
              <a:rPr lang="en-US" altLang="en-US" sz="1100">
                <a:solidFill>
                  <a:srgbClr val="575757"/>
                </a:solidFill>
                <a:latin typeface="+mn-lt"/>
              </a:rPr>
              <a:t> </a:t>
            </a:r>
            <a:r>
              <a:rPr lang="en-US" altLang="en-US">
                <a:solidFill>
                  <a:srgbClr val="575757"/>
                </a:solidFill>
                <a:latin typeface="+mn-lt"/>
              </a:rPr>
              <a:t>This follows because the longer the maturity, the longer before the bond will be paid off and the bondholder can replace it with another bond with a higher coupon.</a:t>
            </a:r>
            <a:endParaRPr lang="en-US" altLang="en-US">
              <a:solidFill>
                <a:srgbClr val="0081BC"/>
              </a:solidFill>
              <a:latin typeface="+mn-lt"/>
            </a:endParaRPr>
          </a:p>
          <a:p>
            <a:endParaRPr lang="en-US" altLang="en-US">
              <a:solidFill>
                <a:srgbClr val="0081BC"/>
              </a:solidFill>
              <a:latin typeface="+mn-lt"/>
            </a:endParaRPr>
          </a:p>
        </p:txBody>
      </p:sp>
    </p:spTree>
    <p:extLst>
      <p:ext uri="{BB962C8B-B14F-4D97-AF65-F5344CB8AC3E}">
        <p14:creationId xmlns:p14="http://schemas.microsoft.com/office/powerpoint/2010/main" val="10600798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F906-F884-5E44-8AC2-7832A4BCD823}"/>
              </a:ext>
            </a:extLst>
          </p:cNvPr>
          <p:cNvSpPr>
            <a:spLocks noGrp="1"/>
          </p:cNvSpPr>
          <p:nvPr>
            <p:ph type="title"/>
          </p:nvPr>
        </p:nvSpPr>
        <p:spPr>
          <a:xfrm>
            <a:off x="476843" y="32465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Reinvestment</a:t>
            </a:r>
            <a:r>
              <a:rPr lang="en-US" sz="3200" noProof="0">
                <a:latin typeface="Helvetica Neue" panose="02000503000000020004" pitchFamily="2" charset="0"/>
                <a:ea typeface="Helvetica Neue" panose="02000503000000020004" pitchFamily="2" charset="0"/>
                <a:cs typeface="Helvetica Neue" panose="02000503000000020004" pitchFamily="2" charset="0"/>
              </a:rPr>
              <a:t> Risk</a:t>
            </a:r>
          </a:p>
        </p:txBody>
      </p:sp>
      <p:cxnSp>
        <p:nvCxnSpPr>
          <p:cNvPr id="3" name="Straight Arrow Connector 2">
            <a:extLst>
              <a:ext uri="{FF2B5EF4-FFF2-40B4-BE49-F238E27FC236}">
                <a16:creationId xmlns:a16="http://schemas.microsoft.com/office/drawing/2014/main" id="{62F49FAA-6AE0-0344-BC0D-24D41AD74B1A}"/>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25D4481B-F9F7-0742-8CB0-AD380AB12023}"/>
              </a:ext>
            </a:extLst>
          </p:cNvPr>
          <p:cNvSpPr>
            <a:spLocks noChangeArrowheads="1"/>
          </p:cNvSpPr>
          <p:nvPr/>
        </p:nvSpPr>
        <p:spPr bwMode="auto">
          <a:xfrm>
            <a:off x="683419" y="1690692"/>
            <a:ext cx="11111539" cy="3200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t" latinLnBrk="0" hangingPunct="0">
              <a:lnSpc>
                <a:spcPct val="100000"/>
              </a:lnSpc>
              <a:spcBef>
                <a:spcPts val="600"/>
              </a:spcBef>
              <a:spcAft>
                <a:spcPts val="600"/>
              </a:spcAft>
              <a:buClrTx/>
              <a:buSzTx/>
              <a:buFont typeface="Arial" panose="020B0604020202020204" pitchFamily="34" charset="0"/>
              <a:buChar char="•"/>
              <a:tabLst/>
            </a:pPr>
            <a:r>
              <a:rPr lang="en-US" altLang="en-US">
                <a:solidFill>
                  <a:srgbClr val="575757"/>
                </a:solidFill>
                <a:latin typeface="+mn-lt"/>
              </a:rPr>
              <a:t>A</a:t>
            </a:r>
            <a:r>
              <a:rPr kumimoji="0" lang="en-US" altLang="en-US" b="0" i="0" u="none" strike="noStrike" cap="none" normalizeH="0" baseline="0">
                <a:ln>
                  <a:noFill/>
                </a:ln>
                <a:solidFill>
                  <a:srgbClr val="575757"/>
                </a:solidFill>
                <a:effectLst/>
                <a:latin typeface="+mn-lt"/>
              </a:rPr>
              <a:t>n </a:t>
            </a:r>
            <a:r>
              <a:rPr kumimoji="0" lang="en-US" altLang="en-US" b="0" u="none" strike="noStrike" cap="none" normalizeH="0" baseline="0">
                <a:ln>
                  <a:noFill/>
                </a:ln>
                <a:solidFill>
                  <a:srgbClr val="575757"/>
                </a:solidFill>
                <a:effectLst/>
                <a:latin typeface="+mn-lt"/>
              </a:rPr>
              <a:t>increase </a:t>
            </a:r>
            <a:r>
              <a:rPr kumimoji="0" lang="en-US" altLang="en-US" b="0" i="0" u="none" strike="noStrike" cap="none" normalizeH="0" baseline="0">
                <a:ln>
                  <a:noFill/>
                </a:ln>
                <a:solidFill>
                  <a:srgbClr val="575757"/>
                </a:solidFill>
                <a:effectLst/>
                <a:latin typeface="+mn-lt"/>
              </a:rPr>
              <a:t>in interest rates hurts bondholders because it leads to a decline in the current value of a bond portfolio. But can a </a:t>
            </a:r>
            <a:r>
              <a:rPr kumimoji="0" lang="en-US" altLang="en-US" b="0" i="1" u="none" strike="noStrike" cap="none" normalizeH="0" baseline="0">
                <a:ln>
                  <a:noFill/>
                </a:ln>
                <a:solidFill>
                  <a:srgbClr val="575757"/>
                </a:solidFill>
                <a:effectLst/>
                <a:latin typeface="+mn-lt"/>
              </a:rPr>
              <a:t>decrease</a:t>
            </a:r>
            <a:r>
              <a:rPr kumimoji="0" lang="en-US" altLang="en-US" b="0" i="0" u="none" strike="noStrike" cap="none" normalizeH="0" baseline="0">
                <a:ln>
                  <a:noFill/>
                </a:ln>
                <a:solidFill>
                  <a:srgbClr val="575757"/>
                </a:solidFill>
                <a:effectLst/>
                <a:latin typeface="+mn-lt"/>
              </a:rPr>
              <a:t> in interest rates also hurt bondholders? </a:t>
            </a:r>
          </a:p>
          <a:p>
            <a:pPr marL="742950" lvl="1" indent="-285750" fontAlgn="t">
              <a:spcBef>
                <a:spcPts val="600"/>
              </a:spcBef>
              <a:spcAft>
                <a:spcPts val="600"/>
              </a:spcAft>
              <a:buFont typeface="Courier New" panose="02070309020205020404" pitchFamily="49" charset="0"/>
              <a:buChar char="o"/>
            </a:pPr>
            <a:r>
              <a:rPr lang="en-US" altLang="en-US">
                <a:solidFill>
                  <a:srgbClr val="575757"/>
                </a:solidFill>
                <a:latin typeface="+mn-lt"/>
              </a:rPr>
              <a:t>Y</a:t>
            </a:r>
            <a:r>
              <a:rPr kumimoji="0" lang="en-US" altLang="en-US" b="0" i="0" u="none" strike="noStrike" cap="none" normalizeH="0" baseline="0">
                <a:ln>
                  <a:noFill/>
                </a:ln>
                <a:solidFill>
                  <a:srgbClr val="575757"/>
                </a:solidFill>
                <a:effectLst/>
                <a:latin typeface="+mn-lt"/>
              </a:rPr>
              <a:t>es because if interest rates fall, long-term investors will suffer a reduction in income. </a:t>
            </a:r>
          </a:p>
          <a:p>
            <a:pPr marL="285750" marR="0" lvl="0" indent="-285750" algn="l" defTabSz="914400" rtl="0" eaLnBrk="0" fontAlgn="t" latinLnBrk="0" hangingPunct="0">
              <a:lnSpc>
                <a:spcPct val="100000"/>
              </a:lnSpc>
              <a:spcBef>
                <a:spcPts val="600"/>
              </a:spcBef>
              <a:spcAft>
                <a:spcPts val="600"/>
              </a:spcAft>
              <a:buClrTx/>
              <a:buSzTx/>
              <a:buFont typeface="Arial" panose="020B0604020202020204" pitchFamily="34" charset="0"/>
              <a:buChar char="•"/>
              <a:tabLst/>
            </a:pPr>
            <a:r>
              <a:rPr kumimoji="0" lang="en-US" altLang="en-US" b="0" i="0" u="none" strike="noStrike" cap="none" normalizeH="0" baseline="0">
                <a:ln>
                  <a:noFill/>
                </a:ln>
                <a:solidFill>
                  <a:srgbClr val="575757"/>
                </a:solidFill>
                <a:effectLst/>
                <a:latin typeface="+mn-lt"/>
              </a:rPr>
              <a:t>For example, consider a retiree who has a bond portfolio and lives off the income it produces. The bonds in the portfolio, on average, have coupon rates of 8%. Now suppose interest rates decline to 4%. Many of the bonds will mature or be called; as this occurs, the bondholder will have to replace 8% bonds with 4% bonds. Thus, the retiree will suffer a reduction of income.</a:t>
            </a:r>
            <a:r>
              <a:rPr kumimoji="0" lang="en-US" altLang="en-US" b="0" i="0" u="sng" strike="noStrike" cap="none" normalizeH="0" baseline="0">
                <a:ln>
                  <a:noFill/>
                </a:ln>
                <a:solidFill>
                  <a:srgbClr val="0081BC"/>
                </a:solidFill>
                <a:effectLst/>
                <a:latin typeface="+mn-lt"/>
              </a:rPr>
              <a:t>  </a:t>
            </a:r>
            <a:endParaRPr kumimoji="0" lang="en-US" altLang="en-US" b="0" i="0" u="none" strike="noStrike" cap="none" normalizeH="0" baseline="0">
              <a:ln>
                <a:noFill/>
              </a:ln>
              <a:solidFill>
                <a:schemeClr val="tx1"/>
              </a:solidFill>
              <a:effectLst/>
              <a:latin typeface="+mn-lt"/>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b="0" i="0" strike="noStrike" cap="none" normalizeH="0" baseline="0">
                <a:ln>
                  <a:noFill/>
                </a:ln>
                <a:solidFill>
                  <a:srgbClr val="575757"/>
                </a:solidFill>
                <a:effectLst/>
                <a:latin typeface="+mn-lt"/>
              </a:rPr>
              <a:t>The risk of an income decline due to a drop in interest rates is called </a:t>
            </a:r>
            <a:r>
              <a:rPr kumimoji="0" lang="en-US" altLang="en-US" b="1" i="0" u="none" strike="noStrike" cap="none" normalizeH="0" baseline="0">
                <a:ln>
                  <a:noFill/>
                </a:ln>
                <a:solidFill>
                  <a:schemeClr val="tx1">
                    <a:lumMod val="50000"/>
                  </a:schemeClr>
                </a:solidFill>
                <a:effectLst/>
                <a:latin typeface="+mn-lt"/>
              </a:rPr>
              <a:t>reinvestment risk</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lang="en-US" altLang="en-US">
                <a:solidFill>
                  <a:schemeClr val="tx1">
                    <a:lumMod val="50000"/>
                  </a:schemeClr>
                </a:solidFill>
                <a:latin typeface="+mn-lt"/>
              </a:rPr>
              <a:t>Reinvestment risk is high on callable bonds and short-term bonds</a:t>
            </a:r>
            <a:endParaRPr kumimoji="0" lang="en-US" altLang="en-US" i="0" u="sng" strike="noStrike" cap="none" normalizeH="0" baseline="0">
              <a:ln>
                <a:noFill/>
              </a:ln>
              <a:solidFill>
                <a:schemeClr val="tx1">
                  <a:lumMod val="50000"/>
                </a:schemeClr>
              </a:solidFill>
              <a:effectLst/>
              <a:latin typeface="+mn-lt"/>
            </a:endParaRPr>
          </a:p>
        </p:txBody>
      </p:sp>
    </p:spTree>
    <p:extLst>
      <p:ext uri="{BB962C8B-B14F-4D97-AF65-F5344CB8AC3E}">
        <p14:creationId xmlns:p14="http://schemas.microsoft.com/office/powerpoint/2010/main" val="28329165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What is reinvestment risk?</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p:txBody>
          <a:bodyPr/>
          <a:lstStyle/>
          <a:p>
            <a:pPr marL="365760" indent="-365760">
              <a:spcAft>
                <a:spcPts val="2400"/>
              </a:spcAft>
              <a:buClr>
                <a:srgbClr val="000000"/>
              </a:buClr>
              <a:defRPr/>
            </a:pPr>
            <a:r>
              <a:rPr lang="en-US"/>
              <a:t>Reinvestment risk is the concern that interest rates will fall, and future CFs will have to be reinvested at lower rates, hence reducing income.</a:t>
            </a:r>
          </a:p>
        </p:txBody>
      </p:sp>
      <p:cxnSp>
        <p:nvCxnSpPr>
          <p:cNvPr id="4" name="Straight Arrow Connector 3">
            <a:extLst>
              <a:ext uri="{FF2B5EF4-FFF2-40B4-BE49-F238E27FC236}">
                <a16:creationId xmlns:a16="http://schemas.microsoft.com/office/drawing/2014/main" id="{5B69D171-6A84-7842-844B-26CEB452A236}"/>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8375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7BC89-6664-2D44-900A-BEA2D8CD83CF}"/>
              </a:ext>
            </a:extLst>
          </p:cNvPr>
          <p:cNvSpPr>
            <a:spLocks noGrp="1"/>
          </p:cNvSpPr>
          <p:nvPr>
            <p:ph type="title"/>
          </p:nvPr>
        </p:nvSpPr>
        <p:spPr>
          <a:xfrm>
            <a:off x="659723" y="47324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Default Risk</a:t>
            </a:r>
          </a:p>
        </p:txBody>
      </p:sp>
      <p:cxnSp>
        <p:nvCxnSpPr>
          <p:cNvPr id="3" name="Straight Arrow Connector 2">
            <a:extLst>
              <a:ext uri="{FF2B5EF4-FFF2-40B4-BE49-F238E27FC236}">
                <a16:creationId xmlns:a16="http://schemas.microsoft.com/office/drawing/2014/main" id="{A906A319-5E8B-174F-AE60-8B0914B1CD72}"/>
              </a:ext>
            </a:extLst>
          </p:cNvPr>
          <p:cNvCxnSpPr>
            <a:cxnSpLocks/>
          </p:cNvCxnSpPr>
          <p:nvPr/>
        </p:nvCxnSpPr>
        <p:spPr>
          <a:xfrm>
            <a:off x="759619" y="13954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B3F8B8E-5977-FB44-AF7B-08DD3C1CDCF1}"/>
              </a:ext>
            </a:extLst>
          </p:cNvPr>
          <p:cNvSpPr/>
          <p:nvPr/>
        </p:nvSpPr>
        <p:spPr>
          <a:xfrm>
            <a:off x="759619" y="1690692"/>
            <a:ext cx="10827544" cy="2554545"/>
          </a:xfrm>
          <a:prstGeom prst="rect">
            <a:avLst/>
          </a:prstGeom>
        </p:spPr>
        <p:txBody>
          <a:bodyPr wrap="square">
            <a:spAutoFit/>
          </a:bodyPr>
          <a:lstStyle/>
          <a:p>
            <a:r>
              <a:rPr lang="en-US" sz="2000">
                <a:solidFill>
                  <a:srgbClr val="575757"/>
                </a:solidFill>
                <a:latin typeface="+mn-lt"/>
              </a:rPr>
              <a:t>Potential default is another important risk that bondholders face. If the issuer defaults, investors will receive less than the promised return.</a:t>
            </a:r>
          </a:p>
          <a:p>
            <a:endParaRPr lang="en-US" sz="2000">
              <a:solidFill>
                <a:srgbClr val="575757"/>
              </a:solidFill>
              <a:latin typeface="+mn-lt"/>
            </a:endParaRPr>
          </a:p>
          <a:p>
            <a:r>
              <a:rPr lang="en-US" sz="2000">
                <a:solidFill>
                  <a:srgbClr val="575757"/>
                </a:solidFill>
                <a:latin typeface="rooney-web"/>
              </a:rPr>
              <a:t>The higher the probability of default, the higher the premium and thus the yield to maturity. </a:t>
            </a:r>
          </a:p>
          <a:p>
            <a:endParaRPr lang="en-US" sz="2000">
              <a:solidFill>
                <a:srgbClr val="575757"/>
              </a:solidFill>
              <a:latin typeface="rooney-web"/>
            </a:endParaRPr>
          </a:p>
          <a:p>
            <a:r>
              <a:rPr lang="en-US" sz="2000">
                <a:solidFill>
                  <a:srgbClr val="575757"/>
                </a:solidFill>
                <a:latin typeface="rooney-web"/>
              </a:rPr>
              <a:t>Default risk on Treasuries is zero, but this risk is substantial for lower-grade corporate and municipal bonds.</a:t>
            </a:r>
            <a:endParaRPr lang="en-US" sz="2000"/>
          </a:p>
          <a:p>
            <a:endParaRPr lang="en-US" sz="2000">
              <a:latin typeface="+mn-lt"/>
            </a:endParaRPr>
          </a:p>
        </p:txBody>
      </p:sp>
    </p:spTree>
    <p:extLst>
      <p:ext uri="{BB962C8B-B14F-4D97-AF65-F5344CB8AC3E}">
        <p14:creationId xmlns:p14="http://schemas.microsoft.com/office/powerpoint/2010/main" val="228231303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Default Risk</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8A16DCA0-2426-4AFC-9194-CED20C7704FB}"/>
              </a:ext>
            </a:extLst>
          </p:cNvPr>
          <p:cNvSpPr>
            <a:spLocks noGrp="1"/>
          </p:cNvSpPr>
          <p:nvPr>
            <p:ph idx="1"/>
          </p:nvPr>
        </p:nvSpPr>
        <p:spPr/>
        <p:txBody>
          <a:bodyPr/>
          <a:lstStyle/>
          <a:p>
            <a:pPr marL="365760" indent="-365760">
              <a:buClr>
                <a:srgbClr val="000000"/>
              </a:buClr>
              <a:defRPr/>
            </a:pPr>
            <a:r>
              <a:rPr lang="en-US"/>
              <a:t>If an issuer defaults, investors receive less than the promised return.  Therefore, the expected return on corporate and municipal bonds is less than the promised return.</a:t>
            </a:r>
          </a:p>
          <a:p>
            <a:pPr marL="365760" indent="-365760">
              <a:buClr>
                <a:srgbClr val="000000"/>
              </a:buClr>
              <a:defRPr/>
            </a:pPr>
            <a:r>
              <a:rPr lang="en-US"/>
              <a:t>Influenced by the issuer’s financial strength and the terms of the bond contract.</a:t>
            </a:r>
          </a:p>
        </p:txBody>
      </p:sp>
      <p:cxnSp>
        <p:nvCxnSpPr>
          <p:cNvPr id="4" name="Straight Arrow Connector 3">
            <a:extLst>
              <a:ext uri="{FF2B5EF4-FFF2-40B4-BE49-F238E27FC236}">
                <a16:creationId xmlns:a16="http://schemas.microsoft.com/office/drawing/2014/main" id="{C6FA7CC0-2A72-394E-8EF8-5CF7D8E49DF2}"/>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4705876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8511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Factors Affecting Default Risk and Bond Ratings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8A16DCA0-2426-4AFC-9194-CED20C7704FB}"/>
              </a:ext>
            </a:extLst>
          </p:cNvPr>
          <p:cNvSpPr>
            <a:spLocks noGrp="1"/>
          </p:cNvSpPr>
          <p:nvPr>
            <p:ph idx="1"/>
          </p:nvPr>
        </p:nvSpPr>
        <p:spPr>
          <a:xfrm>
            <a:off x="476843" y="1425571"/>
            <a:ext cx="11241915" cy="5018092"/>
          </a:xfrm>
        </p:spPr>
        <p:txBody>
          <a:bodyPr/>
          <a:lstStyle/>
          <a:p>
            <a:pPr marL="365760" indent="-365760">
              <a:spcBef>
                <a:spcPts val="600"/>
              </a:spcBef>
              <a:spcAft>
                <a:spcPts val="600"/>
              </a:spcAft>
              <a:buClr>
                <a:srgbClr val="000000"/>
              </a:buClr>
              <a:defRPr/>
            </a:pPr>
            <a:r>
              <a:rPr lang="en-US"/>
              <a:t>Financial performance</a:t>
            </a:r>
          </a:p>
          <a:p>
            <a:pPr marL="640080" lvl="1" indent="-320040">
              <a:spcBef>
                <a:spcPts val="600"/>
              </a:spcBef>
              <a:spcAft>
                <a:spcPts val="600"/>
              </a:spcAft>
              <a:buClr>
                <a:srgbClr val="000000"/>
              </a:buClr>
              <a:buFont typeface="Arial" panose="020B0604020202020204" pitchFamily="34" charset="0"/>
              <a:buChar char="•"/>
              <a:defRPr/>
            </a:pPr>
            <a:r>
              <a:rPr lang="en-US" sz="2000">
                <a:solidFill>
                  <a:srgbClr val="003865"/>
                </a:solidFill>
              </a:rPr>
              <a:t>Debt ratio - </a:t>
            </a:r>
            <a:r>
              <a:rPr lang="en-US" sz="1800"/>
              <a:t>A </a:t>
            </a:r>
            <a:r>
              <a:rPr lang="en-US" sz="1800" b="1"/>
              <a:t>debt ratio</a:t>
            </a:r>
            <a:r>
              <a:rPr lang="en-US" sz="1800"/>
              <a:t> measures the amount of leverage used by a company in terms of total </a:t>
            </a:r>
            <a:r>
              <a:rPr lang="en-US" sz="1800" b="1"/>
              <a:t>debt</a:t>
            </a:r>
            <a:r>
              <a:rPr lang="en-US" sz="1800"/>
              <a:t> to total assets.</a:t>
            </a:r>
            <a:endParaRPr lang="en-US" sz="1800">
              <a:solidFill>
                <a:srgbClr val="003865"/>
              </a:solidFill>
            </a:endParaRPr>
          </a:p>
          <a:p>
            <a:pPr marL="640080" lvl="1" indent="-320040">
              <a:spcBef>
                <a:spcPts val="600"/>
              </a:spcBef>
              <a:spcAft>
                <a:spcPts val="600"/>
              </a:spcAft>
              <a:buClr>
                <a:srgbClr val="000000"/>
              </a:buClr>
              <a:buFont typeface="Arial" panose="020B0604020202020204" pitchFamily="34" charset="0"/>
              <a:buChar char="•"/>
              <a:defRPr/>
            </a:pPr>
            <a:r>
              <a:rPr lang="en-US" sz="2000">
                <a:solidFill>
                  <a:srgbClr val="003865"/>
                </a:solidFill>
              </a:rPr>
              <a:t>TIE ratio </a:t>
            </a:r>
            <a:r>
              <a:rPr lang="en-US" sz="1800">
                <a:solidFill>
                  <a:srgbClr val="003865"/>
                </a:solidFill>
              </a:rPr>
              <a:t>- </a:t>
            </a:r>
            <a:r>
              <a:rPr lang="en-US" sz="1800"/>
              <a:t>The </a:t>
            </a:r>
            <a:r>
              <a:rPr lang="en-US" sz="1800" b="1"/>
              <a:t>times interest earned</a:t>
            </a:r>
            <a:r>
              <a:rPr lang="en-US" sz="1800"/>
              <a:t> (</a:t>
            </a:r>
            <a:r>
              <a:rPr lang="en-US" sz="1800" b="1"/>
              <a:t>TIE</a:t>
            </a:r>
            <a:r>
              <a:rPr lang="en-US" sz="1800"/>
              <a:t>) </a:t>
            </a:r>
            <a:r>
              <a:rPr lang="en-US" sz="1800" b="1"/>
              <a:t>ratio</a:t>
            </a:r>
            <a:r>
              <a:rPr lang="en-US" sz="1800"/>
              <a:t> is a measure of a company's ability to meet its debt obligations based on its current income.</a:t>
            </a:r>
            <a:endParaRPr lang="en-US" sz="1800">
              <a:solidFill>
                <a:srgbClr val="003865"/>
              </a:solidFill>
            </a:endParaRPr>
          </a:p>
          <a:p>
            <a:pPr marL="640080" lvl="1" indent="-320040">
              <a:spcBef>
                <a:spcPts val="600"/>
              </a:spcBef>
              <a:spcAft>
                <a:spcPts val="600"/>
              </a:spcAft>
              <a:buClr>
                <a:srgbClr val="000000"/>
              </a:buClr>
              <a:buFont typeface="Arial" panose="020B0604020202020204" pitchFamily="34" charset="0"/>
              <a:buChar char="•"/>
              <a:defRPr/>
            </a:pPr>
            <a:r>
              <a:rPr lang="en-US" sz="2000">
                <a:solidFill>
                  <a:srgbClr val="003865"/>
                </a:solidFill>
              </a:rPr>
              <a:t>Current ratio - </a:t>
            </a:r>
            <a:r>
              <a:rPr lang="en-US" sz="1800"/>
              <a:t>The </a:t>
            </a:r>
            <a:r>
              <a:rPr lang="en-US" sz="1800" b="1"/>
              <a:t>current ratio</a:t>
            </a:r>
            <a:r>
              <a:rPr lang="en-US" sz="1800"/>
              <a:t> is a </a:t>
            </a:r>
            <a:r>
              <a:rPr lang="en-US" sz="1800" b="1"/>
              <a:t>liquidity ratio</a:t>
            </a:r>
            <a:r>
              <a:rPr lang="en-US" sz="1800"/>
              <a:t> that measures a company's ability to pay short-term obligations or those due within one year.</a:t>
            </a:r>
            <a:endParaRPr lang="en-US" sz="1800">
              <a:solidFill>
                <a:srgbClr val="003865"/>
              </a:solidFill>
            </a:endParaRPr>
          </a:p>
          <a:p>
            <a:pPr marL="365760" indent="-365760">
              <a:spcBef>
                <a:spcPts val="600"/>
              </a:spcBef>
              <a:spcAft>
                <a:spcPts val="600"/>
              </a:spcAft>
              <a:buClr>
                <a:srgbClr val="000000"/>
              </a:buClr>
              <a:defRPr/>
            </a:pPr>
            <a:r>
              <a:rPr lang="en-US"/>
              <a:t>Qualitative factors: Bond contract terms</a:t>
            </a:r>
          </a:p>
          <a:p>
            <a:pPr marL="640080" lvl="1" indent="-320040">
              <a:spcBef>
                <a:spcPts val="600"/>
              </a:spcBef>
              <a:spcAft>
                <a:spcPts val="600"/>
              </a:spcAft>
              <a:buClr>
                <a:srgbClr val="000000"/>
              </a:buClr>
              <a:buFont typeface="Arial" panose="020B0604020202020204" pitchFamily="34" charset="0"/>
              <a:buChar char="•"/>
              <a:defRPr/>
            </a:pPr>
            <a:r>
              <a:rPr lang="en-US" sz="2000">
                <a:solidFill>
                  <a:srgbClr val="003865"/>
                </a:solidFill>
              </a:rPr>
              <a:t>Secured vs. unsecured debt</a:t>
            </a:r>
          </a:p>
          <a:p>
            <a:pPr marL="640080" lvl="1" indent="-320040">
              <a:spcBef>
                <a:spcPts val="600"/>
              </a:spcBef>
              <a:spcAft>
                <a:spcPts val="600"/>
              </a:spcAft>
              <a:buClr>
                <a:srgbClr val="000000"/>
              </a:buClr>
              <a:buFont typeface="Arial" panose="020B0604020202020204" pitchFamily="34" charset="0"/>
              <a:buChar char="•"/>
              <a:defRPr/>
            </a:pPr>
            <a:r>
              <a:rPr lang="en-US" sz="2000">
                <a:solidFill>
                  <a:srgbClr val="003865"/>
                </a:solidFill>
              </a:rPr>
              <a:t>Senior vs. subordinated debt</a:t>
            </a:r>
          </a:p>
          <a:p>
            <a:pPr marL="640080" lvl="1" indent="-320040">
              <a:spcBef>
                <a:spcPts val="600"/>
              </a:spcBef>
              <a:spcAft>
                <a:spcPts val="600"/>
              </a:spcAft>
              <a:buClr>
                <a:srgbClr val="000000"/>
              </a:buClr>
              <a:buFont typeface="Arial" panose="020B0604020202020204" pitchFamily="34" charset="0"/>
              <a:buChar char="•"/>
              <a:defRPr/>
            </a:pPr>
            <a:r>
              <a:rPr lang="en-US" sz="2000">
                <a:solidFill>
                  <a:srgbClr val="003865"/>
                </a:solidFill>
              </a:rPr>
              <a:t>Guarantee and sinking fund provisions</a:t>
            </a:r>
          </a:p>
          <a:p>
            <a:pPr marL="640080" lvl="1" indent="-320040">
              <a:spcBef>
                <a:spcPts val="600"/>
              </a:spcBef>
              <a:spcAft>
                <a:spcPts val="600"/>
              </a:spcAft>
              <a:buClr>
                <a:srgbClr val="000000"/>
              </a:buClr>
              <a:buFont typeface="Arial" panose="020B0604020202020204" pitchFamily="34" charset="0"/>
              <a:buChar char="•"/>
              <a:defRPr/>
            </a:pPr>
            <a:r>
              <a:rPr lang="en-US" sz="2000">
                <a:solidFill>
                  <a:srgbClr val="003865"/>
                </a:solidFill>
              </a:rPr>
              <a:t>Debt maturity</a:t>
            </a:r>
          </a:p>
        </p:txBody>
      </p:sp>
      <p:cxnSp>
        <p:nvCxnSpPr>
          <p:cNvPr id="4" name="Straight Arrow Connector 3">
            <a:extLst>
              <a:ext uri="{FF2B5EF4-FFF2-40B4-BE49-F238E27FC236}">
                <a16:creationId xmlns:a16="http://schemas.microsoft.com/office/drawing/2014/main" id="{C0ABA938-F513-E842-AD38-29B1BDB2D91A}"/>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424410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2796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Other Factors Affecting Default Risk</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8A16DCA0-2426-4AFC-9194-CED20C7704FB}"/>
              </a:ext>
            </a:extLst>
          </p:cNvPr>
          <p:cNvSpPr>
            <a:spLocks noGrp="1"/>
          </p:cNvSpPr>
          <p:nvPr>
            <p:ph idx="1"/>
          </p:nvPr>
        </p:nvSpPr>
        <p:spPr>
          <a:xfrm>
            <a:off x="476843" y="1852270"/>
            <a:ext cx="11241915" cy="4351338"/>
          </a:xfrm>
        </p:spPr>
        <p:txBody>
          <a:bodyPr/>
          <a:lstStyle/>
          <a:p>
            <a:pPr marL="365760" indent="-365760">
              <a:spcBef>
                <a:spcPts val="1200"/>
              </a:spcBef>
              <a:spcAft>
                <a:spcPts val="1200"/>
              </a:spcAft>
              <a:buClr>
                <a:srgbClr val="000000"/>
              </a:buClr>
              <a:defRPr/>
            </a:pPr>
            <a:r>
              <a:rPr lang="en-US"/>
              <a:t>Miscellaneous qualitative factors</a:t>
            </a:r>
          </a:p>
          <a:p>
            <a:pPr marL="640080" lvl="1" indent="-320040">
              <a:spcBef>
                <a:spcPts val="1200"/>
              </a:spcBef>
              <a:spcAft>
                <a:spcPts val="1200"/>
              </a:spcAft>
              <a:buClr>
                <a:srgbClr val="000000"/>
              </a:buClr>
              <a:buFont typeface="Arial" panose="020B0604020202020204" pitchFamily="34" charset="0"/>
              <a:buChar char="•"/>
              <a:defRPr/>
            </a:pPr>
            <a:r>
              <a:rPr lang="en-US" sz="2000">
                <a:solidFill>
                  <a:srgbClr val="003865"/>
                </a:solidFill>
              </a:rPr>
              <a:t>Earnings stability</a:t>
            </a:r>
          </a:p>
          <a:p>
            <a:pPr marL="640080" lvl="1" indent="-320040">
              <a:spcBef>
                <a:spcPts val="1200"/>
              </a:spcBef>
              <a:spcAft>
                <a:spcPts val="1200"/>
              </a:spcAft>
              <a:buClr>
                <a:srgbClr val="000000"/>
              </a:buClr>
              <a:buFont typeface="Arial" panose="020B0604020202020204" pitchFamily="34" charset="0"/>
              <a:buChar char="•"/>
              <a:defRPr/>
            </a:pPr>
            <a:r>
              <a:rPr lang="en-US" sz="2000">
                <a:solidFill>
                  <a:srgbClr val="003865"/>
                </a:solidFill>
              </a:rPr>
              <a:t>Regulatory environment</a:t>
            </a:r>
          </a:p>
          <a:p>
            <a:pPr marL="640080" lvl="1" indent="-320040">
              <a:spcBef>
                <a:spcPts val="1200"/>
              </a:spcBef>
              <a:spcAft>
                <a:spcPts val="1200"/>
              </a:spcAft>
              <a:buClr>
                <a:srgbClr val="000000"/>
              </a:buClr>
              <a:buFont typeface="Arial" panose="020B0604020202020204" pitchFamily="34" charset="0"/>
              <a:buChar char="•"/>
              <a:defRPr/>
            </a:pPr>
            <a:r>
              <a:rPr lang="en-US" sz="2000">
                <a:solidFill>
                  <a:srgbClr val="003865"/>
                </a:solidFill>
              </a:rPr>
              <a:t>Potential antitrust or product liabilities</a:t>
            </a:r>
          </a:p>
          <a:p>
            <a:pPr marL="640080" lvl="1" indent="-320040">
              <a:spcBef>
                <a:spcPts val="1200"/>
              </a:spcBef>
              <a:spcAft>
                <a:spcPts val="1200"/>
              </a:spcAft>
              <a:buClr>
                <a:srgbClr val="000000"/>
              </a:buClr>
              <a:buFont typeface="Arial" panose="020B0604020202020204" pitchFamily="34" charset="0"/>
              <a:buChar char="•"/>
              <a:defRPr/>
            </a:pPr>
            <a:r>
              <a:rPr lang="en-US" sz="2000">
                <a:solidFill>
                  <a:srgbClr val="003865"/>
                </a:solidFill>
              </a:rPr>
              <a:t>Pension liabilities</a:t>
            </a:r>
          </a:p>
          <a:p>
            <a:pPr marL="640080" lvl="1" indent="-320040">
              <a:spcBef>
                <a:spcPts val="1200"/>
              </a:spcBef>
              <a:spcAft>
                <a:spcPts val="1200"/>
              </a:spcAft>
              <a:buClr>
                <a:srgbClr val="000000"/>
              </a:buClr>
              <a:buFont typeface="Arial" panose="020B0604020202020204" pitchFamily="34" charset="0"/>
              <a:buChar char="•"/>
              <a:defRPr/>
            </a:pPr>
            <a:r>
              <a:rPr lang="en-US" sz="2000">
                <a:solidFill>
                  <a:srgbClr val="003865"/>
                </a:solidFill>
              </a:rPr>
              <a:t>Potential labor problems</a:t>
            </a:r>
          </a:p>
        </p:txBody>
      </p:sp>
      <p:cxnSp>
        <p:nvCxnSpPr>
          <p:cNvPr id="4" name="Straight Arrow Connector 3">
            <a:extLst>
              <a:ext uri="{FF2B5EF4-FFF2-40B4-BE49-F238E27FC236}">
                <a16:creationId xmlns:a16="http://schemas.microsoft.com/office/drawing/2014/main" id="{A4AA3A8F-E387-9344-8AD3-3CAE1D4FFFE4}"/>
              </a:ext>
            </a:extLst>
          </p:cNvPr>
          <p:cNvCxnSpPr>
            <a:cxnSpLocks/>
          </p:cNvCxnSpPr>
          <p:nvPr/>
        </p:nvCxnSpPr>
        <p:spPr>
          <a:xfrm>
            <a:off x="607219" y="1257300"/>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384155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14795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Evaluating Default Risk: Bond Ratings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28" name="Table 2">
            <a:extLst>
              <a:ext uri="{FF2B5EF4-FFF2-40B4-BE49-F238E27FC236}">
                <a16:creationId xmlns:a16="http://schemas.microsoft.com/office/drawing/2014/main" id="{7A92A8BD-5389-4DB1-BC30-D17F1C4D7485}"/>
              </a:ext>
            </a:extLst>
          </p:cNvPr>
          <p:cNvGraphicFramePr>
            <a:graphicFrameLocks noGrp="1"/>
          </p:cNvGraphicFramePr>
          <p:nvPr>
            <p:ph idx="11"/>
          </p:nvPr>
        </p:nvGraphicFramePr>
        <p:xfrm>
          <a:off x="2361295" y="2163630"/>
          <a:ext cx="7469410" cy="24688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936471882"/>
                    </a:ext>
                  </a:extLst>
                </a:gridCol>
                <a:gridCol w="2960179">
                  <a:extLst>
                    <a:ext uri="{9D8B030D-6E8A-4147-A177-3AD203B41FA5}">
                      <a16:colId xmlns:a16="http://schemas.microsoft.com/office/drawing/2014/main" val="23928299"/>
                    </a:ext>
                  </a:extLst>
                </a:gridCol>
                <a:gridCol w="2680431">
                  <a:extLst>
                    <a:ext uri="{9D8B030D-6E8A-4147-A177-3AD203B41FA5}">
                      <a16:colId xmlns:a16="http://schemas.microsoft.com/office/drawing/2014/main" val="1953505163"/>
                    </a:ext>
                  </a:extLst>
                </a:gridCol>
              </a:tblGrid>
              <a:tr h="822960">
                <a:tc>
                  <a:txBody>
                    <a:bodyPr/>
                    <a:lstStyle/>
                    <a:p>
                      <a:endParaRPr lang="en-IN" sz="2400">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a:ln>
                            <a:noFill/>
                          </a:ln>
                          <a:solidFill>
                            <a:srgbClr val="000000"/>
                          </a:solidFill>
                          <a:effectLst/>
                          <a:latin typeface="+mn-lt"/>
                          <a:cs typeface="Arial" panose="020B0604020202020204" pitchFamily="34" charset="0"/>
                        </a:rPr>
                        <a:t>Investment Grade</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a:ln>
                            <a:noFill/>
                          </a:ln>
                          <a:solidFill>
                            <a:srgbClr val="000000"/>
                          </a:solidFill>
                          <a:effectLst/>
                          <a:latin typeface="+mn-lt"/>
                          <a:cs typeface="Arial" panose="020B0604020202020204" pitchFamily="34" charset="0"/>
                        </a:rPr>
                        <a:t>Junk Bonds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7924391"/>
                  </a:ext>
                </a:extLst>
              </a:tr>
              <a:tr h="8229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a:ln>
                            <a:noFill/>
                          </a:ln>
                          <a:solidFill>
                            <a:srgbClr val="000000"/>
                          </a:solidFill>
                          <a:effectLst/>
                          <a:latin typeface="+mn-lt"/>
                          <a:cs typeface="Arial" panose="020B0604020202020204" pitchFamily="34" charset="0"/>
                        </a:rPr>
                        <a:t>Moody’s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err="1">
                          <a:ln>
                            <a:noFill/>
                          </a:ln>
                          <a:solidFill>
                            <a:srgbClr val="000000"/>
                          </a:solidFill>
                          <a:effectLst/>
                          <a:latin typeface="+mn-lt"/>
                          <a:cs typeface="Arial" panose="020B0604020202020204" pitchFamily="34" charset="0"/>
                        </a:rPr>
                        <a:t>Aaa</a:t>
                      </a:r>
                      <a:r>
                        <a:rPr kumimoji="0" lang="en-US" sz="2400" b="0" i="0" u="none" strike="noStrike" cap="none" normalizeH="0" baseline="0">
                          <a:ln>
                            <a:noFill/>
                          </a:ln>
                          <a:solidFill>
                            <a:srgbClr val="000000"/>
                          </a:solidFill>
                          <a:effectLst/>
                          <a:latin typeface="+mn-lt"/>
                          <a:cs typeface="Arial" panose="020B0604020202020204" pitchFamily="34" charset="0"/>
                        </a:rPr>
                        <a:t>   Aa   A   Baa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a:ln>
                            <a:noFill/>
                          </a:ln>
                          <a:solidFill>
                            <a:srgbClr val="000000"/>
                          </a:solidFill>
                          <a:effectLst/>
                          <a:latin typeface="+mn-lt"/>
                          <a:cs typeface="Arial" panose="020B0604020202020204" pitchFamily="34" charset="0"/>
                        </a:rPr>
                        <a:t>Ba  B  </a:t>
                      </a:r>
                      <a:r>
                        <a:rPr kumimoji="0" lang="en-US" sz="2400" b="0" i="0" u="none" strike="noStrike" cap="none" normalizeH="0" baseline="0" err="1">
                          <a:ln>
                            <a:noFill/>
                          </a:ln>
                          <a:solidFill>
                            <a:srgbClr val="000000"/>
                          </a:solidFill>
                          <a:effectLst/>
                          <a:latin typeface="+mn-lt"/>
                          <a:cs typeface="Arial" panose="020B0604020202020204" pitchFamily="34" charset="0"/>
                        </a:rPr>
                        <a:t>Caa</a:t>
                      </a:r>
                      <a:r>
                        <a:rPr kumimoji="0" lang="en-US" sz="2400" b="0" i="0" u="none" strike="noStrike" cap="none" normalizeH="0" baseline="0">
                          <a:ln>
                            <a:noFill/>
                          </a:ln>
                          <a:solidFill>
                            <a:srgbClr val="000000"/>
                          </a:solidFill>
                          <a:effectLst/>
                          <a:latin typeface="+mn-lt"/>
                          <a:cs typeface="Arial" panose="020B0604020202020204" pitchFamily="34" charset="0"/>
                        </a:rPr>
                        <a:t>  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888915"/>
                  </a:ext>
                </a:extLst>
              </a:tr>
              <a:tr h="8229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a:ln>
                            <a:noFill/>
                          </a:ln>
                          <a:solidFill>
                            <a:srgbClr val="000000"/>
                          </a:solidFill>
                          <a:effectLst/>
                          <a:latin typeface="+mn-lt"/>
                          <a:cs typeface="Arial" panose="020B0604020202020204" pitchFamily="34" charset="0"/>
                        </a:rPr>
                        <a:t>S &amp; 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a:ln>
                            <a:noFill/>
                          </a:ln>
                          <a:solidFill>
                            <a:srgbClr val="000000"/>
                          </a:solidFill>
                          <a:effectLst/>
                          <a:latin typeface="+mn-lt"/>
                          <a:cs typeface="Arial" panose="020B0604020202020204" pitchFamily="34" charset="0"/>
                        </a:rPr>
                        <a:t>AAA   AA   A   BBB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a:ln>
                            <a:noFill/>
                          </a:ln>
                          <a:solidFill>
                            <a:srgbClr val="000000"/>
                          </a:solidFill>
                          <a:effectLst/>
                          <a:latin typeface="+mn-lt"/>
                          <a:cs typeface="Arial" panose="020B0604020202020204" pitchFamily="34" charset="0"/>
                        </a:rPr>
                        <a:t>BB  B  CCC  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153730"/>
                  </a:ext>
                </a:extLst>
              </a:tr>
            </a:tbl>
          </a:graphicData>
        </a:graphic>
      </p:graphicFrame>
      <p:sp>
        <p:nvSpPr>
          <p:cNvPr id="5" name="Content Placeholder 3">
            <a:extLst>
              <a:ext uri="{FF2B5EF4-FFF2-40B4-BE49-F238E27FC236}">
                <a16:creationId xmlns:a16="http://schemas.microsoft.com/office/drawing/2014/main" id="{8A16DCA0-2426-4AFC-9194-CED20C7704FB}"/>
              </a:ext>
            </a:extLst>
          </p:cNvPr>
          <p:cNvSpPr>
            <a:spLocks noGrp="1"/>
          </p:cNvSpPr>
          <p:nvPr>
            <p:ph idx="1"/>
          </p:nvPr>
        </p:nvSpPr>
        <p:spPr>
          <a:xfrm>
            <a:off x="476843" y="4777726"/>
            <a:ext cx="11036869" cy="888977"/>
          </a:xfrm>
        </p:spPr>
        <p:txBody>
          <a:bodyPr/>
          <a:lstStyle/>
          <a:p>
            <a:pPr lvl="0" algn="l" fontAlgn="base">
              <a:spcBef>
                <a:spcPct val="0"/>
              </a:spcBef>
              <a:spcAft>
                <a:spcPts val="1200"/>
              </a:spcAft>
              <a:buSzPct val="150000"/>
              <a:defRPr/>
            </a:pPr>
            <a:r>
              <a:rPr lang="en-US">
                <a:latin typeface="Arial" panose="020B0604020202020204" pitchFamily="34" charset="0"/>
                <a:cs typeface="Arial" panose="020B0604020202020204" pitchFamily="34" charset="0"/>
              </a:rPr>
              <a:t>Bond ratings are designed to reflect the probability of a bond issue going into default.</a:t>
            </a:r>
          </a:p>
        </p:txBody>
      </p:sp>
      <p:cxnSp>
        <p:nvCxnSpPr>
          <p:cNvPr id="6" name="Straight Arrow Connector 5">
            <a:extLst>
              <a:ext uri="{FF2B5EF4-FFF2-40B4-BE49-F238E27FC236}">
                <a16:creationId xmlns:a16="http://schemas.microsoft.com/office/drawing/2014/main" id="{48307F34-CAB0-5545-B5A5-D79EAD3D1BA7}"/>
              </a:ext>
            </a:extLst>
          </p:cNvPr>
          <p:cNvCxnSpPr>
            <a:cxnSpLocks/>
          </p:cNvCxnSpPr>
          <p:nvPr/>
        </p:nvCxnSpPr>
        <p:spPr>
          <a:xfrm>
            <a:off x="607219" y="1257300"/>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70068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266414-E3F2-BC48-8937-42A8C44261BF}"/>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Budgeting</a:t>
            </a:r>
          </a:p>
        </p:txBody>
      </p:sp>
      <p:sp>
        <p:nvSpPr>
          <p:cNvPr id="4" name="TextBox 3">
            <a:extLst>
              <a:ext uri="{FF2B5EF4-FFF2-40B4-BE49-F238E27FC236}">
                <a16:creationId xmlns:a16="http://schemas.microsoft.com/office/drawing/2014/main" id="{56511853-103E-344A-BD58-3D2F250BF991}"/>
              </a:ext>
            </a:extLst>
          </p:cNvPr>
          <p:cNvSpPr txBox="1"/>
          <p:nvPr/>
        </p:nvSpPr>
        <p:spPr>
          <a:xfrm>
            <a:off x="1337310" y="2080768"/>
            <a:ext cx="9784080" cy="4401205"/>
          </a:xfrm>
          <a:prstGeom prst="rect">
            <a:avLst/>
          </a:prstGeom>
          <a:noFill/>
        </p:spPr>
        <p:txBody>
          <a:bodyPr wrap="square" rtlCol="0">
            <a:spAutoFit/>
          </a:bodyPr>
          <a:lstStyle/>
          <a:p>
            <a:r>
              <a:rPr lang="en-US" sz="2000">
                <a:latin typeface="Helvetica Neue" panose="02000503000000020004" pitchFamily="2" charset="0"/>
                <a:ea typeface="Helvetica Neue" panose="02000503000000020004" pitchFamily="2" charset="0"/>
                <a:cs typeface="Helvetica Neue" panose="02000503000000020004" pitchFamily="2" charset="0"/>
              </a:rPr>
              <a:t>Three Main Expense Categories. With the 50-30-20 budget, you assign all of your household income to one of three main categories of expenses:</a:t>
            </a: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pPr lvl="1"/>
            <a:r>
              <a:rPr lang="en-US" sz="2000" b="1">
                <a:latin typeface="Helvetica Neue" panose="02000503000000020004" pitchFamily="2" charset="0"/>
                <a:ea typeface="Helvetica Neue" panose="02000503000000020004" pitchFamily="2" charset="0"/>
                <a:cs typeface="Helvetica Neue" panose="02000503000000020004" pitchFamily="2" charset="0"/>
              </a:rPr>
              <a:t>Needs</a:t>
            </a:r>
            <a:r>
              <a:rPr lang="en-US" sz="2000">
                <a:latin typeface="Helvetica Neue" panose="02000503000000020004" pitchFamily="2" charset="0"/>
                <a:ea typeface="Helvetica Neue" panose="02000503000000020004" pitchFamily="2" charset="0"/>
                <a:cs typeface="Helvetica Neue" panose="02000503000000020004" pitchFamily="2" charset="0"/>
              </a:rPr>
              <a:t> — The 50-30-20 approach dictates that you devote 50 percent of your income to this category. Needs are things like housing, utilities, food, clothing, insurance and transportation.</a:t>
            </a:r>
          </a:p>
          <a:p>
            <a:pPr lvl="1"/>
            <a:r>
              <a:rPr lang="en-US" sz="2000" b="1">
                <a:latin typeface="Helvetica Neue" panose="02000503000000020004" pitchFamily="2" charset="0"/>
                <a:ea typeface="Helvetica Neue" panose="02000503000000020004" pitchFamily="2" charset="0"/>
                <a:cs typeface="Helvetica Neue" panose="02000503000000020004" pitchFamily="2" charset="0"/>
              </a:rPr>
              <a:t>Wants</a:t>
            </a:r>
            <a:r>
              <a:rPr lang="en-US" sz="2000">
                <a:latin typeface="Helvetica Neue" panose="02000503000000020004" pitchFamily="2" charset="0"/>
                <a:ea typeface="Helvetica Neue" panose="02000503000000020004" pitchFamily="2" charset="0"/>
                <a:cs typeface="Helvetica Neue" panose="02000503000000020004" pitchFamily="2" charset="0"/>
              </a:rPr>
              <a:t> —You’ll devote 30 percent of your income to this category. Wants are things like entertainment, eating out, vacations, recreation and hobbies, and non-essential items such as big-screen TVs, stereos and surround-sound systems, and boats and motorcycles.</a:t>
            </a:r>
          </a:p>
          <a:p>
            <a:pPr lvl="1"/>
            <a:r>
              <a:rPr lang="en-US" sz="2000" b="1">
                <a:latin typeface="Helvetica Neue" panose="02000503000000020004" pitchFamily="2" charset="0"/>
                <a:ea typeface="Helvetica Neue" panose="02000503000000020004" pitchFamily="2" charset="0"/>
                <a:cs typeface="Helvetica Neue" panose="02000503000000020004" pitchFamily="2" charset="0"/>
              </a:rPr>
              <a:t>Savings</a:t>
            </a:r>
            <a:r>
              <a:rPr lang="en-US" sz="2000">
                <a:latin typeface="Helvetica Neue" panose="02000503000000020004" pitchFamily="2" charset="0"/>
                <a:ea typeface="Helvetica Neue" panose="02000503000000020004" pitchFamily="2" charset="0"/>
                <a:cs typeface="Helvetica Neue" panose="02000503000000020004" pitchFamily="2" charset="0"/>
              </a:rPr>
              <a:t> —You’ll devote the remaining 20 percent of your income to savings. This includes savings to meet both short- and long-term goals. It may also include debt repayment other than a home mortgage, which should be considered housing and included in the needs category.</a:t>
            </a:r>
          </a:p>
        </p:txBody>
      </p:sp>
      <p:sp>
        <p:nvSpPr>
          <p:cNvPr id="5" name="Rectangle 4">
            <a:extLst>
              <a:ext uri="{FF2B5EF4-FFF2-40B4-BE49-F238E27FC236}">
                <a16:creationId xmlns:a16="http://schemas.microsoft.com/office/drawing/2014/main" id="{F536ECB3-BEB3-B94B-B6E8-C9E34DE4A682}"/>
              </a:ext>
            </a:extLst>
          </p:cNvPr>
          <p:cNvSpPr/>
          <p:nvPr/>
        </p:nvSpPr>
        <p:spPr>
          <a:xfrm>
            <a:off x="1066800" y="1630025"/>
            <a:ext cx="2206053" cy="461665"/>
          </a:xfrm>
          <a:prstGeom prst="rect">
            <a:avLst/>
          </a:prstGeom>
        </p:spPr>
        <p:txBody>
          <a:bodyPr wrap="none">
            <a:spAutoFit/>
          </a:bodyPr>
          <a:lstStyle/>
          <a:p>
            <a:r>
              <a:rPr lang="en-US" sz="2400">
                <a:latin typeface="Helvetica Neue" panose="02000503000000020004" pitchFamily="2" charset="0"/>
                <a:ea typeface="Helvetica Neue" panose="02000503000000020004" pitchFamily="2" charset="0"/>
                <a:cs typeface="Helvetica Neue" panose="02000503000000020004" pitchFamily="2" charset="0"/>
              </a:rPr>
              <a:t>50/30/20 Rule:</a:t>
            </a:r>
          </a:p>
        </p:txBody>
      </p:sp>
    </p:spTree>
    <p:extLst>
      <p:ext uri="{BB962C8B-B14F-4D97-AF65-F5344CB8AC3E}">
        <p14:creationId xmlns:p14="http://schemas.microsoft.com/office/powerpoint/2010/main" val="341670263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7368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Chapter 11 Bankruptcy</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8A16DCA0-2426-4AFC-9194-CED20C7704FB}"/>
              </a:ext>
            </a:extLst>
          </p:cNvPr>
          <p:cNvSpPr>
            <a:spLocks noGrp="1"/>
          </p:cNvSpPr>
          <p:nvPr>
            <p:ph idx="1"/>
          </p:nvPr>
        </p:nvSpPr>
        <p:spPr/>
        <p:txBody>
          <a:bodyPr/>
          <a:lstStyle/>
          <a:p>
            <a:pPr marL="365760" indent="-365760">
              <a:spcBef>
                <a:spcPts val="800"/>
              </a:spcBef>
              <a:spcAft>
                <a:spcPts val="1200"/>
              </a:spcAft>
              <a:buClr>
                <a:srgbClr val="000000"/>
              </a:buClr>
              <a:defRPr/>
            </a:pPr>
            <a:r>
              <a:rPr lang="en-US"/>
              <a:t>If company can’t meet its obligations…</a:t>
            </a:r>
          </a:p>
          <a:p>
            <a:pPr marL="640080" lvl="1" indent="-320040">
              <a:spcBef>
                <a:spcPts val="800"/>
              </a:spcBef>
              <a:spcAft>
                <a:spcPts val="1200"/>
              </a:spcAft>
              <a:buClr>
                <a:srgbClr val="000000"/>
              </a:buClr>
              <a:buFont typeface="Arial" panose="020B0604020202020204" pitchFamily="34" charset="0"/>
              <a:buChar char="•"/>
              <a:defRPr/>
            </a:pPr>
            <a:r>
              <a:rPr lang="en-US" sz="2000">
                <a:solidFill>
                  <a:srgbClr val="003865"/>
                </a:solidFill>
              </a:rPr>
              <a:t>It files under Chapter 11 to stop creditors from foreclosing, taking assets, and closing the business and it has 120 days to file a reorganization plan.</a:t>
            </a:r>
          </a:p>
          <a:p>
            <a:pPr marL="640080" lvl="1" indent="-320040">
              <a:spcBef>
                <a:spcPts val="800"/>
              </a:spcBef>
              <a:spcAft>
                <a:spcPts val="1200"/>
              </a:spcAft>
              <a:buClr>
                <a:srgbClr val="000000"/>
              </a:buClr>
              <a:buFont typeface="Arial" panose="020B0604020202020204" pitchFamily="34" charset="0"/>
              <a:buChar char="•"/>
              <a:defRPr/>
            </a:pPr>
            <a:r>
              <a:rPr lang="en-US" sz="2000">
                <a:solidFill>
                  <a:srgbClr val="003865"/>
                </a:solidFill>
              </a:rPr>
              <a:t>Court appoints a “trustee” to supervise reorganization.</a:t>
            </a:r>
          </a:p>
          <a:p>
            <a:pPr marL="640080" lvl="1" indent="-320040">
              <a:spcBef>
                <a:spcPts val="800"/>
              </a:spcBef>
              <a:spcAft>
                <a:spcPts val="1200"/>
              </a:spcAft>
              <a:buClr>
                <a:srgbClr val="000000"/>
              </a:buClr>
              <a:buFont typeface="Arial" panose="020B0604020202020204" pitchFamily="34" charset="0"/>
              <a:buChar char="•"/>
              <a:defRPr/>
            </a:pPr>
            <a:r>
              <a:rPr lang="en-US" sz="2000">
                <a:solidFill>
                  <a:srgbClr val="003865"/>
                </a:solidFill>
              </a:rPr>
              <a:t>Management usually stays in control.</a:t>
            </a:r>
          </a:p>
          <a:p>
            <a:pPr marL="365760" indent="-365760">
              <a:spcBef>
                <a:spcPts val="800"/>
              </a:spcBef>
              <a:spcAft>
                <a:spcPts val="1200"/>
              </a:spcAft>
              <a:buClr>
                <a:srgbClr val="000000"/>
              </a:buClr>
              <a:defRPr/>
            </a:pPr>
            <a:r>
              <a:rPr lang="en-US"/>
              <a:t>Company must demonstrate in its reorganization plan that it is “worth more alive than dead.”</a:t>
            </a:r>
          </a:p>
          <a:p>
            <a:pPr marL="640080" lvl="1" indent="-320040">
              <a:spcBef>
                <a:spcPts val="800"/>
              </a:spcBef>
              <a:spcAft>
                <a:spcPts val="1200"/>
              </a:spcAft>
              <a:buClr>
                <a:srgbClr val="000000"/>
              </a:buClr>
              <a:buFont typeface="Arial" panose="020B0604020202020204" pitchFamily="34" charset="0"/>
              <a:buChar char="•"/>
              <a:defRPr/>
            </a:pPr>
            <a:r>
              <a:rPr lang="en-US" sz="2000">
                <a:solidFill>
                  <a:srgbClr val="003865"/>
                </a:solidFill>
              </a:rPr>
              <a:t>If not, judge will order liquidation under Chapter 7.</a:t>
            </a:r>
          </a:p>
        </p:txBody>
      </p:sp>
      <p:cxnSp>
        <p:nvCxnSpPr>
          <p:cNvPr id="4" name="Straight Arrow Connector 3">
            <a:extLst>
              <a:ext uri="{FF2B5EF4-FFF2-40B4-BE49-F238E27FC236}">
                <a16:creationId xmlns:a16="http://schemas.microsoft.com/office/drawing/2014/main" id="{306109D5-AA89-CD4A-BAEA-E4FF24C7174D}"/>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246445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18224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Reorganization</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8A16DCA0-2426-4AFC-9194-CED20C7704FB}"/>
              </a:ext>
            </a:extLst>
          </p:cNvPr>
          <p:cNvSpPr>
            <a:spLocks noGrp="1"/>
          </p:cNvSpPr>
          <p:nvPr>
            <p:ph idx="1"/>
          </p:nvPr>
        </p:nvSpPr>
        <p:spPr>
          <a:xfrm>
            <a:off x="838200" y="1711325"/>
            <a:ext cx="10515600" cy="4351338"/>
          </a:xfrm>
        </p:spPr>
        <p:txBody>
          <a:bodyPr/>
          <a:lstStyle/>
          <a:p>
            <a:pPr marL="365760" indent="-365760">
              <a:spcBef>
                <a:spcPts val="600"/>
              </a:spcBef>
              <a:spcAft>
                <a:spcPts val="1200"/>
              </a:spcAft>
              <a:buClr>
                <a:srgbClr val="000000"/>
              </a:buClr>
              <a:defRPr/>
            </a:pPr>
            <a:r>
              <a:rPr lang="en-US"/>
              <a:t>In a liquidation, unsecured creditors generally receive nothing.  This makes them more willing to participate in reorganization even though their claims are greatly scaled back.</a:t>
            </a:r>
          </a:p>
          <a:p>
            <a:pPr marL="365760" indent="-365760">
              <a:spcBef>
                <a:spcPts val="600"/>
              </a:spcBef>
              <a:spcAft>
                <a:spcPts val="1200"/>
              </a:spcAft>
              <a:buClr>
                <a:srgbClr val="000000"/>
              </a:buClr>
              <a:defRPr/>
            </a:pPr>
            <a:r>
              <a:rPr lang="en-US"/>
              <a:t>Various groups of creditors vote on the reorganization plan.  If both the majority of the creditors and the judge approve, the company “emerges” from bankruptcy with lower debts, reduced interest charges, and a chance for success.</a:t>
            </a:r>
          </a:p>
        </p:txBody>
      </p:sp>
      <p:cxnSp>
        <p:nvCxnSpPr>
          <p:cNvPr id="4" name="Straight Arrow Connector 3">
            <a:extLst>
              <a:ext uri="{FF2B5EF4-FFF2-40B4-BE49-F238E27FC236}">
                <a16:creationId xmlns:a16="http://schemas.microsoft.com/office/drawing/2014/main" id="{FAF88147-617C-CC42-B98A-C5DDF68B60B2}"/>
              </a:ext>
            </a:extLst>
          </p:cNvPr>
          <p:cNvCxnSpPr>
            <a:cxnSpLocks/>
          </p:cNvCxnSpPr>
          <p:nvPr/>
        </p:nvCxnSpPr>
        <p:spPr>
          <a:xfrm>
            <a:off x="607219" y="1243012"/>
            <a:ext cx="11111539" cy="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1027881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6C719E-016B-5E49-A80B-21A2E2CF9C15}"/>
              </a:ext>
            </a:extLst>
          </p:cNvPr>
          <p:cNvSpPr txBox="1"/>
          <p:nvPr/>
        </p:nvSpPr>
        <p:spPr>
          <a:xfrm>
            <a:off x="2489256" y="2370810"/>
            <a:ext cx="6452407" cy="723275"/>
          </a:xfrm>
          <a:prstGeom prst="rect">
            <a:avLst/>
          </a:prstGeom>
          <a:noFill/>
        </p:spPr>
        <p:txBody>
          <a:bodyPr wrap="none" rtlCol="0">
            <a:spAutoFit/>
          </a:bodyPr>
          <a:lstStyle/>
          <a:p>
            <a:r>
              <a:rPr lang="en-US" sz="4100">
                <a:latin typeface="Helvetica Neue" panose="02000503000000020004" pitchFamily="2" charset="0"/>
                <a:ea typeface="Helvetica Neue" panose="02000503000000020004" pitchFamily="2" charset="0"/>
                <a:cs typeface="Helvetica Neue" panose="02000503000000020004" pitchFamily="2" charset="0"/>
              </a:rPr>
              <a:t>Investor Risk Management</a:t>
            </a:r>
          </a:p>
        </p:txBody>
      </p:sp>
    </p:spTree>
    <p:extLst>
      <p:ext uri="{BB962C8B-B14F-4D97-AF65-F5344CB8AC3E}">
        <p14:creationId xmlns:p14="http://schemas.microsoft.com/office/powerpoint/2010/main" val="29853058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38125"/>
            <a:ext cx="10515600" cy="1325563"/>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What is investment risk?</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a:xfrm>
            <a:off x="476843" y="1825625"/>
            <a:ext cx="11241915" cy="4351338"/>
          </a:xfrm>
        </p:spPr>
        <p:txBody>
          <a:bodyPr/>
          <a:lstStyle/>
          <a:p>
            <a:pPr marL="365760" indent="-365760">
              <a:buClrTx/>
            </a:pPr>
            <a:r>
              <a:rPr lang="en-US"/>
              <a:t>Two types of investment risk</a:t>
            </a:r>
          </a:p>
          <a:p>
            <a:pPr marL="640080" lvl="1" indent="-320040">
              <a:buClr>
                <a:srgbClr val="000000"/>
              </a:buClr>
              <a:buFont typeface="Arial" panose="020B0604020202020204" pitchFamily="34" charset="0"/>
              <a:buChar char="•"/>
            </a:pPr>
            <a:r>
              <a:rPr lang="en-US" sz="2000">
                <a:solidFill>
                  <a:srgbClr val="003865"/>
                </a:solidFill>
              </a:rPr>
              <a:t>Stand-alone risk</a:t>
            </a:r>
          </a:p>
          <a:p>
            <a:pPr marL="640080" lvl="1" indent="-320040">
              <a:buClr>
                <a:srgbClr val="000000"/>
              </a:buClr>
              <a:buFont typeface="Arial" panose="020B0604020202020204" pitchFamily="34" charset="0"/>
              <a:buChar char="•"/>
            </a:pPr>
            <a:r>
              <a:rPr lang="en-US" sz="2000">
                <a:solidFill>
                  <a:srgbClr val="003865"/>
                </a:solidFill>
              </a:rPr>
              <a:t>Portfolio risk </a:t>
            </a:r>
          </a:p>
          <a:p>
            <a:pPr marL="365760" indent="-365760">
              <a:buClrTx/>
            </a:pPr>
            <a:r>
              <a:rPr lang="en-US"/>
              <a:t>Investment risk is related to the probability of earning a low or negative actual return.</a:t>
            </a:r>
          </a:p>
          <a:p>
            <a:pPr marL="365760" indent="-365760">
              <a:buClrTx/>
            </a:pPr>
            <a:r>
              <a:rPr lang="en-US"/>
              <a:t>The greater the chance of lower than expected, or negative returns, the riskier the investment.</a:t>
            </a:r>
          </a:p>
        </p:txBody>
      </p:sp>
      <p:cxnSp>
        <p:nvCxnSpPr>
          <p:cNvPr id="4" name="Straight Arrow Connector 3">
            <a:extLst>
              <a:ext uri="{FF2B5EF4-FFF2-40B4-BE49-F238E27FC236}">
                <a16:creationId xmlns:a16="http://schemas.microsoft.com/office/drawing/2014/main" id="{4324F7C5-4160-894B-BC47-67733A3886CF}"/>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850015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1726-0686-DF4A-BFB8-8DAFB690CEE0}"/>
              </a:ext>
            </a:extLst>
          </p:cNvPr>
          <p:cNvSpPr>
            <a:spLocks noGrp="1"/>
          </p:cNvSpPr>
          <p:nvPr>
            <p:ph type="title"/>
          </p:nvPr>
        </p:nvSpPr>
        <p:spPr>
          <a:xfrm>
            <a:off x="476843" y="270045"/>
            <a:ext cx="11241915" cy="1217447"/>
          </a:xfrm>
        </p:spPr>
        <p:txBody>
          <a:bodyPr>
            <a:normAutofit/>
          </a:bodyPr>
          <a:lstStyle/>
          <a:p>
            <a:pPr algn="l"/>
            <a:r>
              <a:rPr lang="en-US" sz="3200" noProof="0">
                <a:latin typeface="Helvetica Neue" panose="02000503000000020004" pitchFamily="2" charset="0"/>
                <a:ea typeface="Helvetica Neue" panose="02000503000000020004" pitchFamily="2" charset="0"/>
                <a:cs typeface="Helvetica Neue" panose="02000503000000020004" pitchFamily="2" charset="0"/>
              </a:rPr>
              <a:t>Risk-Return Trade-Off</a:t>
            </a:r>
          </a:p>
        </p:txBody>
      </p:sp>
      <p:cxnSp>
        <p:nvCxnSpPr>
          <p:cNvPr id="3" name="Straight Arrow Connector 2">
            <a:extLst>
              <a:ext uri="{FF2B5EF4-FFF2-40B4-BE49-F238E27FC236}">
                <a16:creationId xmlns:a16="http://schemas.microsoft.com/office/drawing/2014/main" id="{8B8A7FED-4C1B-0D47-B97B-8C62557D2096}"/>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2EFA57C-CB02-E241-8442-BC0454CDC400}"/>
              </a:ext>
            </a:extLst>
          </p:cNvPr>
          <p:cNvSpPr/>
          <p:nvPr/>
        </p:nvSpPr>
        <p:spPr>
          <a:xfrm>
            <a:off x="650080" y="1441191"/>
            <a:ext cx="10794207" cy="646331"/>
          </a:xfrm>
          <a:prstGeom prst="rect">
            <a:avLst/>
          </a:prstGeom>
        </p:spPr>
        <p:txBody>
          <a:bodyPr wrap="square">
            <a:spAutoFit/>
          </a:bodyPr>
          <a:lstStyle/>
          <a:p>
            <a:r>
              <a:rPr lang="en-US">
                <a:solidFill>
                  <a:srgbClr val="575757"/>
                </a:solidFill>
                <a:latin typeface="+mn-lt"/>
              </a:rPr>
              <a:t>Investors like returns and they dislike risk. There is a fundamental trade-off between risk and return: to entice investors to take on more risk, you have to provide them with higher expected returns.</a:t>
            </a:r>
            <a:endParaRPr lang="en-US">
              <a:latin typeface="+mn-lt"/>
            </a:endParaRPr>
          </a:p>
        </p:txBody>
      </p:sp>
      <p:pic>
        <p:nvPicPr>
          <p:cNvPr id="5" name="Picture 4">
            <a:extLst>
              <a:ext uri="{FF2B5EF4-FFF2-40B4-BE49-F238E27FC236}">
                <a16:creationId xmlns:a16="http://schemas.microsoft.com/office/drawing/2014/main" id="{C85B113D-86D0-FA44-94E0-1A067359BDE0}"/>
              </a:ext>
            </a:extLst>
          </p:cNvPr>
          <p:cNvPicPr>
            <a:picLocks noChangeAspect="1"/>
          </p:cNvPicPr>
          <p:nvPr/>
        </p:nvPicPr>
        <p:blipFill>
          <a:blip r:embed="rId2"/>
          <a:stretch>
            <a:fillRect/>
          </a:stretch>
        </p:blipFill>
        <p:spPr>
          <a:xfrm>
            <a:off x="1962150" y="2474746"/>
            <a:ext cx="8267700" cy="4002253"/>
          </a:xfrm>
          <a:prstGeom prst="rect">
            <a:avLst/>
          </a:prstGeom>
        </p:spPr>
      </p:pic>
      <p:sp>
        <p:nvSpPr>
          <p:cNvPr id="6" name="TextBox 5">
            <a:extLst>
              <a:ext uri="{FF2B5EF4-FFF2-40B4-BE49-F238E27FC236}">
                <a16:creationId xmlns:a16="http://schemas.microsoft.com/office/drawing/2014/main" id="{E4F5DC2E-4D7B-374D-A0F1-FB8F4D2047FF}"/>
              </a:ext>
            </a:extLst>
          </p:cNvPr>
          <p:cNvSpPr txBox="1"/>
          <p:nvPr/>
        </p:nvSpPr>
        <p:spPr>
          <a:xfrm>
            <a:off x="9315450" y="2474746"/>
            <a:ext cx="914400" cy="914400"/>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350679995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83152B-3628-1F4A-AFF4-B134EFBB47E4}"/>
              </a:ext>
            </a:extLst>
          </p:cNvPr>
          <p:cNvSpPr>
            <a:spLocks noGrp="1"/>
          </p:cNvSpPr>
          <p:nvPr>
            <p:ph type="title"/>
          </p:nvPr>
        </p:nvSpPr>
        <p:spPr>
          <a:xfrm>
            <a:off x="476843" y="24464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Stand Alone Risk</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Arrow Connector 4">
            <a:extLst>
              <a:ext uri="{FF2B5EF4-FFF2-40B4-BE49-F238E27FC236}">
                <a16:creationId xmlns:a16="http://schemas.microsoft.com/office/drawing/2014/main" id="{9BF1034C-CD3D-394C-B0A3-603511CD24B6}"/>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B0271B-1DF2-A74F-BEC6-4DC7F6FA8592}"/>
              </a:ext>
            </a:extLst>
          </p:cNvPr>
          <p:cNvSpPr/>
          <p:nvPr/>
        </p:nvSpPr>
        <p:spPr>
          <a:xfrm>
            <a:off x="776286" y="1584222"/>
            <a:ext cx="10668001" cy="2723823"/>
          </a:xfrm>
          <a:prstGeom prst="rect">
            <a:avLst/>
          </a:prstGeom>
        </p:spPr>
        <p:txBody>
          <a:bodyPr wrap="square">
            <a:spAutoFit/>
          </a:bodyPr>
          <a:lstStyle/>
          <a:p>
            <a:pPr>
              <a:spcBef>
                <a:spcPts val="600"/>
              </a:spcBef>
              <a:spcAft>
                <a:spcPts val="600"/>
              </a:spcAft>
            </a:pPr>
            <a:r>
              <a:rPr lang="en-US">
                <a:solidFill>
                  <a:srgbClr val="575757"/>
                </a:solidFill>
                <a:latin typeface="+mn-lt"/>
              </a:rPr>
              <a:t>Risk refers to the chance that some unfavorable event will occur. </a:t>
            </a:r>
          </a:p>
          <a:p>
            <a:pPr>
              <a:spcBef>
                <a:spcPts val="600"/>
              </a:spcBef>
              <a:spcAft>
                <a:spcPts val="600"/>
              </a:spcAft>
            </a:pPr>
            <a:r>
              <a:rPr lang="en-US">
                <a:latin typeface="+mn-lt"/>
              </a:rPr>
              <a:t>An asset’s risk can be analyzed in two ways:</a:t>
            </a:r>
          </a:p>
          <a:p>
            <a:pPr marL="342900" indent="-342900">
              <a:spcBef>
                <a:spcPts val="600"/>
              </a:spcBef>
              <a:spcAft>
                <a:spcPts val="600"/>
              </a:spcAft>
              <a:buFont typeface="+mj-lt"/>
              <a:buAutoNum type="arabicPeriod"/>
            </a:pPr>
            <a:r>
              <a:rPr lang="en-US">
                <a:latin typeface="+mn-lt"/>
              </a:rPr>
              <a:t>on a stand-alone basis, where the asset is considered by itself and</a:t>
            </a:r>
          </a:p>
          <a:p>
            <a:pPr marL="342900" indent="-342900">
              <a:spcBef>
                <a:spcPts val="600"/>
              </a:spcBef>
              <a:spcAft>
                <a:spcPts val="600"/>
              </a:spcAft>
              <a:buFont typeface="+mj-lt"/>
              <a:buAutoNum type="arabicPeriod"/>
            </a:pPr>
            <a:r>
              <a:rPr lang="en-US">
                <a:latin typeface="+mn-lt"/>
              </a:rPr>
              <a:t>on a portfolio basis, where the asset is held as one of a number of assets in a portfolio.</a:t>
            </a:r>
          </a:p>
          <a:p>
            <a:pPr>
              <a:spcBef>
                <a:spcPts val="600"/>
              </a:spcBef>
              <a:spcAft>
                <a:spcPts val="600"/>
              </a:spcAft>
            </a:pPr>
            <a:r>
              <a:rPr lang="en-US">
                <a:latin typeface="+mn-lt"/>
              </a:rPr>
              <a:t>Thus, an asset’s </a:t>
            </a:r>
            <a:r>
              <a:rPr lang="en-US" b="1">
                <a:latin typeface="+mn-lt"/>
              </a:rPr>
              <a:t>stand-alone risk</a:t>
            </a:r>
            <a:r>
              <a:rPr lang="en-US">
                <a:latin typeface="+mn-lt"/>
              </a:rPr>
              <a:t> is the risk an investor would face if he or she held only this one asset.</a:t>
            </a:r>
          </a:p>
          <a:p>
            <a:endParaRPr lang="en-US">
              <a:latin typeface="+mn-lt"/>
            </a:endParaRPr>
          </a:p>
        </p:txBody>
      </p:sp>
    </p:spTree>
    <p:extLst>
      <p:ext uri="{BB962C8B-B14F-4D97-AF65-F5344CB8AC3E}">
        <p14:creationId xmlns:p14="http://schemas.microsoft.com/office/powerpoint/2010/main" val="34939490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7251-1B45-6C48-AB62-AB3B656CFB79}"/>
              </a:ext>
            </a:extLst>
          </p:cNvPr>
          <p:cNvSpPr>
            <a:spLocks noGrp="1"/>
          </p:cNvSpPr>
          <p:nvPr>
            <p:ph type="title"/>
          </p:nvPr>
        </p:nvSpPr>
        <p:spPr>
          <a:xfrm>
            <a:off x="476843" y="33354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Stand Alone Risk</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 name="Straight Arrow Connector 2">
            <a:extLst>
              <a:ext uri="{FF2B5EF4-FFF2-40B4-BE49-F238E27FC236}">
                <a16:creationId xmlns:a16="http://schemas.microsoft.com/office/drawing/2014/main" id="{E725E885-4112-5649-993B-E5D946289552}"/>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5F8E891-C8A7-7649-BA2C-175CFF77848C}"/>
              </a:ext>
            </a:extLst>
          </p:cNvPr>
          <p:cNvSpPr/>
          <p:nvPr/>
        </p:nvSpPr>
        <p:spPr>
          <a:xfrm>
            <a:off x="650080" y="1555820"/>
            <a:ext cx="10794207" cy="4785926"/>
          </a:xfrm>
          <a:prstGeom prst="rect">
            <a:avLst/>
          </a:prstGeom>
        </p:spPr>
        <p:txBody>
          <a:bodyPr wrap="square">
            <a:spAutoFit/>
          </a:bodyPr>
          <a:lstStyle/>
          <a:p>
            <a:pPr marL="274320" indent="-285750">
              <a:spcBef>
                <a:spcPts val="600"/>
              </a:spcBef>
              <a:spcAft>
                <a:spcPts val="600"/>
              </a:spcAft>
              <a:buFont typeface="Arial" panose="020B0604020202020204" pitchFamily="34" charset="0"/>
              <a:buChar char="•"/>
            </a:pPr>
            <a:r>
              <a:rPr lang="en-US">
                <a:solidFill>
                  <a:srgbClr val="575757"/>
                </a:solidFill>
                <a:latin typeface="+mn-lt"/>
              </a:rPr>
              <a:t>Suppose an investor buys $100,000 of short-term Treasury bills with an expected return of 5%. In this case, the investment’s return, 5%, can be estimated precisely and the investment is defined as being essentially </a:t>
            </a:r>
            <a:r>
              <a:rPr lang="en-US" i="1">
                <a:solidFill>
                  <a:srgbClr val="575757"/>
                </a:solidFill>
                <a:latin typeface="+mn-lt"/>
              </a:rPr>
              <a:t>risk-free</a:t>
            </a:r>
            <a:r>
              <a:rPr lang="en-US">
                <a:solidFill>
                  <a:srgbClr val="575757"/>
                </a:solidFill>
                <a:latin typeface="+mn-lt"/>
              </a:rPr>
              <a:t>.</a:t>
            </a:r>
          </a:p>
          <a:p>
            <a:pPr marL="274320" indent="-285750">
              <a:spcBef>
                <a:spcPts val="600"/>
              </a:spcBef>
              <a:spcAft>
                <a:spcPts val="600"/>
              </a:spcAft>
              <a:buFont typeface="Arial" panose="020B0604020202020204" pitchFamily="34" charset="0"/>
              <a:buChar char="•"/>
            </a:pPr>
            <a:r>
              <a:rPr lang="en-US">
                <a:solidFill>
                  <a:srgbClr val="575757"/>
                </a:solidFill>
                <a:latin typeface="+mn-lt"/>
              </a:rPr>
              <a:t>This same investor could also invest the $100,000 in the stock of a company just being organized to prospect for oil in the mid-Atlantic. Returns on the stock would be much harder to predict. In the worst case, the company would go bankrupt, and the investor would lose all of their money, in which case the return would be −100%. In the best-case scenario, the company could discover huge amounts of oil and the investor would receive a 1,000% return. </a:t>
            </a:r>
          </a:p>
          <a:p>
            <a:pPr marL="274320" indent="-285750">
              <a:spcBef>
                <a:spcPts val="600"/>
              </a:spcBef>
              <a:spcAft>
                <a:spcPts val="600"/>
              </a:spcAft>
              <a:buFont typeface="Arial" panose="020B0604020202020204" pitchFamily="34" charset="0"/>
              <a:buChar char="•"/>
            </a:pPr>
            <a:r>
              <a:rPr lang="en-US">
                <a:solidFill>
                  <a:srgbClr val="575757"/>
                </a:solidFill>
                <a:latin typeface="+mn-lt"/>
              </a:rPr>
              <a:t>When evaluating this investment, the investor might analyze the situation and conclude that the </a:t>
            </a:r>
            <a:r>
              <a:rPr lang="en-US" i="1">
                <a:solidFill>
                  <a:srgbClr val="575757"/>
                </a:solidFill>
                <a:latin typeface="+mn-lt"/>
              </a:rPr>
              <a:t>expected</a:t>
            </a:r>
            <a:r>
              <a:rPr lang="en-US">
                <a:solidFill>
                  <a:srgbClr val="575757"/>
                </a:solidFill>
                <a:latin typeface="+mn-lt"/>
              </a:rPr>
              <a:t> rate of return, in a statistical sense, is 20%, but the </a:t>
            </a:r>
            <a:r>
              <a:rPr lang="en-US" i="1">
                <a:solidFill>
                  <a:srgbClr val="575757"/>
                </a:solidFill>
                <a:latin typeface="+mn-lt"/>
              </a:rPr>
              <a:t>actual</a:t>
            </a:r>
            <a:r>
              <a:rPr lang="en-US">
                <a:solidFill>
                  <a:srgbClr val="575757"/>
                </a:solidFill>
                <a:latin typeface="+mn-lt"/>
              </a:rPr>
              <a:t> rate of return could range from, say, +1,000% to −100%. Because there is a significant danger of earning much less than the expected return, such a stock would be relatively risky.</a:t>
            </a:r>
          </a:p>
          <a:p>
            <a:pPr marL="274320" indent="-285750">
              <a:spcBef>
                <a:spcPts val="600"/>
              </a:spcBef>
              <a:spcAft>
                <a:spcPts val="600"/>
              </a:spcAft>
              <a:buFont typeface="Arial" panose="020B0604020202020204" pitchFamily="34" charset="0"/>
              <a:buChar char="•"/>
            </a:pPr>
            <a:endParaRPr lang="en-US">
              <a:solidFill>
                <a:srgbClr val="575757"/>
              </a:solidFill>
              <a:latin typeface="+mn-lt"/>
            </a:endParaRPr>
          </a:p>
          <a:p>
            <a:pPr algn="ctr"/>
            <a:r>
              <a:rPr lang="en-US" i="1">
                <a:solidFill>
                  <a:srgbClr val="575757"/>
                </a:solidFill>
                <a:latin typeface="+mn-lt"/>
              </a:rPr>
              <a:t>No investment should be undertaken unless the expected rate of return is high enough to compensate for the perceived risk</a:t>
            </a:r>
            <a:r>
              <a:rPr lang="en-US">
                <a:solidFill>
                  <a:srgbClr val="575757"/>
                </a:solidFill>
                <a:latin typeface="+mn-lt"/>
              </a:rPr>
              <a:t>.</a:t>
            </a:r>
            <a:endParaRPr lang="en-US" b="0" i="0">
              <a:solidFill>
                <a:srgbClr val="575757"/>
              </a:solidFill>
              <a:effectLst/>
              <a:latin typeface="+mn-lt"/>
            </a:endParaRPr>
          </a:p>
        </p:txBody>
      </p:sp>
    </p:spTree>
    <p:extLst>
      <p:ext uri="{BB962C8B-B14F-4D97-AF65-F5344CB8AC3E}">
        <p14:creationId xmlns:p14="http://schemas.microsoft.com/office/powerpoint/2010/main" val="292766638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1433-3ADD-F44E-ADCF-1EBE1AF9838A}"/>
              </a:ext>
            </a:extLst>
          </p:cNvPr>
          <p:cNvSpPr>
            <a:spLocks noGrp="1"/>
          </p:cNvSpPr>
          <p:nvPr>
            <p:ph type="title"/>
          </p:nvPr>
        </p:nvSpPr>
        <p:spPr>
          <a:xfrm>
            <a:off x="476843" y="27004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Statistical Measures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 name="Straight Arrow Connector 2">
            <a:extLst>
              <a:ext uri="{FF2B5EF4-FFF2-40B4-BE49-F238E27FC236}">
                <a16:creationId xmlns:a16="http://schemas.microsoft.com/office/drawing/2014/main" id="{D092BB05-10FC-8842-9236-FE255EEA5C28}"/>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075C737-8DE7-F440-8365-FE5CC29037ED}"/>
              </a:ext>
            </a:extLst>
          </p:cNvPr>
          <p:cNvSpPr/>
          <p:nvPr/>
        </p:nvSpPr>
        <p:spPr>
          <a:xfrm>
            <a:off x="650080" y="1398925"/>
            <a:ext cx="9194007" cy="3170099"/>
          </a:xfrm>
          <a:prstGeom prst="rect">
            <a:avLst/>
          </a:prstGeom>
        </p:spPr>
        <p:txBody>
          <a:bodyPr wrap="square">
            <a:spAutoFit/>
          </a:bodyPr>
          <a:lstStyle/>
          <a:p>
            <a:pPr indent="457200">
              <a:spcBef>
                <a:spcPts val="600"/>
              </a:spcBef>
              <a:spcAft>
                <a:spcPts val="600"/>
              </a:spcAft>
            </a:pPr>
            <a:r>
              <a:rPr lang="en-US" sz="2000">
                <a:solidFill>
                  <a:srgbClr val="575757"/>
                </a:solidFill>
                <a:latin typeface="+mn-lt"/>
              </a:rPr>
              <a:t>Six key items that are covered:</a:t>
            </a:r>
          </a:p>
          <a:p>
            <a:pPr marL="274320" indent="457200">
              <a:spcBef>
                <a:spcPts val="600"/>
              </a:spcBef>
              <a:spcAft>
                <a:spcPts val="600"/>
              </a:spcAft>
              <a:buFont typeface="+mj-lt"/>
              <a:buAutoNum type="arabicPeriod"/>
            </a:pPr>
            <a:r>
              <a:rPr lang="en-US" sz="2000">
                <a:solidFill>
                  <a:srgbClr val="575757"/>
                </a:solidFill>
                <a:latin typeface="+mn-lt"/>
              </a:rPr>
              <a:t>Probability distributions</a:t>
            </a:r>
          </a:p>
          <a:p>
            <a:pPr marL="274320" indent="457200">
              <a:spcBef>
                <a:spcPts val="600"/>
              </a:spcBef>
              <a:spcAft>
                <a:spcPts val="600"/>
              </a:spcAft>
              <a:buFont typeface="+mj-lt"/>
              <a:buAutoNum type="arabicPeriod"/>
            </a:pPr>
            <a:r>
              <a:rPr lang="en-US" sz="2000">
                <a:solidFill>
                  <a:srgbClr val="575757"/>
                </a:solidFill>
                <a:latin typeface="+mn-lt"/>
              </a:rPr>
              <a:t>Expected rates of return</a:t>
            </a:r>
          </a:p>
          <a:p>
            <a:pPr marL="274320" indent="457200">
              <a:spcBef>
                <a:spcPts val="600"/>
              </a:spcBef>
              <a:spcAft>
                <a:spcPts val="600"/>
              </a:spcAft>
              <a:buFont typeface="+mj-lt"/>
              <a:buAutoNum type="arabicPeriod"/>
            </a:pPr>
            <a:r>
              <a:rPr lang="en-US" sz="2000">
                <a:solidFill>
                  <a:srgbClr val="575757"/>
                </a:solidFill>
                <a:latin typeface="+mn-lt"/>
              </a:rPr>
              <a:t>Historical, or past realized, rates of return</a:t>
            </a:r>
          </a:p>
          <a:p>
            <a:pPr marL="274320" indent="457200">
              <a:spcBef>
                <a:spcPts val="600"/>
              </a:spcBef>
              <a:spcAft>
                <a:spcPts val="600"/>
              </a:spcAft>
              <a:buFont typeface="+mj-lt"/>
              <a:buAutoNum type="arabicPeriod"/>
            </a:pPr>
            <a:r>
              <a:rPr lang="en-US" sz="2000">
                <a:solidFill>
                  <a:srgbClr val="575757"/>
                </a:solidFill>
                <a:latin typeface="+mn-lt"/>
              </a:rPr>
              <a:t>Standard deviation</a:t>
            </a:r>
          </a:p>
          <a:p>
            <a:pPr marL="274320" indent="457200">
              <a:spcBef>
                <a:spcPts val="600"/>
              </a:spcBef>
              <a:spcAft>
                <a:spcPts val="600"/>
              </a:spcAft>
              <a:buFont typeface="+mj-lt"/>
              <a:buAutoNum type="arabicPeriod"/>
            </a:pPr>
            <a:r>
              <a:rPr lang="en-US" sz="2000">
                <a:solidFill>
                  <a:srgbClr val="575757"/>
                </a:solidFill>
                <a:latin typeface="+mn-lt"/>
              </a:rPr>
              <a:t>Coefficient of variation </a:t>
            </a:r>
          </a:p>
          <a:p>
            <a:pPr marL="274320" indent="457200">
              <a:spcBef>
                <a:spcPts val="600"/>
              </a:spcBef>
              <a:spcAft>
                <a:spcPts val="600"/>
              </a:spcAft>
              <a:buFont typeface="+mj-lt"/>
              <a:buAutoNum type="arabicPeriod"/>
            </a:pPr>
            <a:r>
              <a:rPr lang="en-US" sz="2000">
                <a:solidFill>
                  <a:srgbClr val="575757"/>
                </a:solidFill>
                <a:latin typeface="+mn-lt"/>
              </a:rPr>
              <a:t>Sharpe ratio</a:t>
            </a:r>
            <a:endParaRPr lang="en-US" sz="2000" b="0" i="0">
              <a:solidFill>
                <a:srgbClr val="575757"/>
              </a:solidFill>
              <a:effectLst/>
              <a:latin typeface="+mn-lt"/>
            </a:endParaRPr>
          </a:p>
        </p:txBody>
      </p:sp>
    </p:spTree>
    <p:extLst>
      <p:ext uri="{BB962C8B-B14F-4D97-AF65-F5344CB8AC3E}">
        <p14:creationId xmlns:p14="http://schemas.microsoft.com/office/powerpoint/2010/main" val="26970647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F1087A-A332-4E46-84E1-BFAAB1E78A12}"/>
              </a:ext>
            </a:extLst>
          </p:cNvPr>
          <p:cNvPicPr>
            <a:picLocks noChangeAspect="1"/>
          </p:cNvPicPr>
          <p:nvPr/>
        </p:nvPicPr>
        <p:blipFill>
          <a:blip r:embed="rId2"/>
          <a:stretch>
            <a:fillRect/>
          </a:stretch>
        </p:blipFill>
        <p:spPr>
          <a:xfrm>
            <a:off x="1949450" y="1536700"/>
            <a:ext cx="8293100" cy="3784600"/>
          </a:xfrm>
          <a:prstGeom prst="rect">
            <a:avLst/>
          </a:prstGeom>
        </p:spPr>
      </p:pic>
      <p:sp>
        <p:nvSpPr>
          <p:cNvPr id="3" name="Title 1">
            <a:extLst>
              <a:ext uri="{FF2B5EF4-FFF2-40B4-BE49-F238E27FC236}">
                <a16:creationId xmlns:a16="http://schemas.microsoft.com/office/drawing/2014/main" id="{221021FB-919A-AF42-A561-F672914C58CF}"/>
              </a:ext>
            </a:extLst>
          </p:cNvPr>
          <p:cNvSpPr>
            <a:spLocks noGrp="1"/>
          </p:cNvSpPr>
          <p:nvPr>
            <p:ph type="title"/>
          </p:nvPr>
        </p:nvSpPr>
        <p:spPr>
          <a:xfrm>
            <a:off x="476843" y="32084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Statistical Measures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Arrow Connector 3">
            <a:extLst>
              <a:ext uri="{FF2B5EF4-FFF2-40B4-BE49-F238E27FC236}">
                <a16:creationId xmlns:a16="http://schemas.microsoft.com/office/drawing/2014/main" id="{03D41123-E3C1-4E49-A918-E75BFBE29F6E}"/>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1100581-3A1F-6C40-B5A1-7DB64B58B606}"/>
              </a:ext>
            </a:extLst>
          </p:cNvPr>
          <p:cNvSpPr/>
          <p:nvPr/>
        </p:nvSpPr>
        <p:spPr>
          <a:xfrm>
            <a:off x="2119312" y="5327650"/>
            <a:ext cx="7666037" cy="646331"/>
          </a:xfrm>
          <a:prstGeom prst="rect">
            <a:avLst/>
          </a:prstGeom>
        </p:spPr>
        <p:txBody>
          <a:bodyPr wrap="square">
            <a:spAutoFit/>
          </a:bodyPr>
          <a:lstStyle/>
          <a:p>
            <a:pPr algn="ctr"/>
            <a:r>
              <a:rPr lang="en-US">
                <a:solidFill>
                  <a:schemeClr val="tx1">
                    <a:lumMod val="50000"/>
                  </a:schemeClr>
                </a:solidFill>
                <a:latin typeface="+mn-lt"/>
              </a:rPr>
              <a:t>When we sum these products, we obtain the </a:t>
            </a:r>
            <a:r>
              <a:rPr lang="en-US" b="1">
                <a:solidFill>
                  <a:schemeClr val="tx1">
                    <a:lumMod val="50000"/>
                  </a:schemeClr>
                </a:solidFill>
                <a:latin typeface="+mn-lt"/>
              </a:rPr>
              <a:t>expected rate of return</a:t>
            </a:r>
            <a:r>
              <a:rPr lang="en-US">
                <a:solidFill>
                  <a:schemeClr val="tx1">
                    <a:lumMod val="50000"/>
                  </a:schemeClr>
                </a:solidFill>
                <a:latin typeface="+mn-lt"/>
              </a:rPr>
              <a:t>, for each stock. Both stocks have an expected return of 10%</a:t>
            </a:r>
          </a:p>
        </p:txBody>
      </p:sp>
      <p:sp>
        <p:nvSpPr>
          <p:cNvPr id="8" name="TextBox 7">
            <a:extLst>
              <a:ext uri="{FF2B5EF4-FFF2-40B4-BE49-F238E27FC236}">
                <a16:creationId xmlns:a16="http://schemas.microsoft.com/office/drawing/2014/main" id="{4F01F717-1719-0940-AFF2-068CCA52556C}"/>
              </a:ext>
            </a:extLst>
          </p:cNvPr>
          <p:cNvSpPr txBox="1"/>
          <p:nvPr/>
        </p:nvSpPr>
        <p:spPr>
          <a:xfrm>
            <a:off x="1362075" y="1373192"/>
            <a:ext cx="914400" cy="914400"/>
          </a:xfrm>
          <a:prstGeom prst="rect">
            <a:avLst/>
          </a:prstGeom>
          <a:solidFill>
            <a:schemeClr val="bg1"/>
          </a:solidFill>
        </p:spPr>
        <p:txBody>
          <a:bodyPr wrap="square" rtlCol="0">
            <a:spAutoFit/>
          </a:bodyPr>
          <a:lstStyle/>
          <a:p>
            <a:endParaRPr lang="en-US"/>
          </a:p>
        </p:txBody>
      </p:sp>
      <p:sp>
        <p:nvSpPr>
          <p:cNvPr id="9" name="TextBox 8">
            <a:extLst>
              <a:ext uri="{FF2B5EF4-FFF2-40B4-BE49-F238E27FC236}">
                <a16:creationId xmlns:a16="http://schemas.microsoft.com/office/drawing/2014/main" id="{567C941E-E898-CC46-9A35-B8DFA6AF6A29}"/>
              </a:ext>
            </a:extLst>
          </p:cNvPr>
          <p:cNvSpPr txBox="1"/>
          <p:nvPr/>
        </p:nvSpPr>
        <p:spPr>
          <a:xfrm>
            <a:off x="9785350" y="1871670"/>
            <a:ext cx="914400" cy="914400"/>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25418875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9C037A-FF63-D345-9846-26E70B48A0F4}"/>
              </a:ext>
            </a:extLst>
          </p:cNvPr>
          <p:cNvSpPr/>
          <p:nvPr/>
        </p:nvSpPr>
        <p:spPr>
          <a:xfrm>
            <a:off x="650080" y="1813027"/>
            <a:ext cx="10794207" cy="707886"/>
          </a:xfrm>
          <a:prstGeom prst="rect">
            <a:avLst/>
          </a:prstGeom>
        </p:spPr>
        <p:txBody>
          <a:bodyPr wrap="square">
            <a:spAutoFit/>
          </a:bodyPr>
          <a:lstStyle/>
          <a:p>
            <a:r>
              <a:rPr lang="en-US" sz="2000" b="1">
                <a:solidFill>
                  <a:srgbClr val="3F3F3F"/>
                </a:solidFill>
                <a:latin typeface="+mn-lt"/>
              </a:rPr>
              <a:t>Expected rate of return - </a:t>
            </a:r>
            <a:r>
              <a:rPr lang="en-US" sz="2000">
                <a:solidFill>
                  <a:srgbClr val="575757"/>
                </a:solidFill>
                <a:latin typeface="+mn-lt"/>
              </a:rPr>
              <a:t>The rate of return expected to be realized from an investment; the weighted average of the probability distribution of possible results.</a:t>
            </a:r>
            <a:endParaRPr lang="en-US" sz="2000">
              <a:latin typeface="+mn-lt"/>
            </a:endParaRPr>
          </a:p>
        </p:txBody>
      </p:sp>
      <p:sp>
        <p:nvSpPr>
          <p:cNvPr id="4" name="Title 1">
            <a:extLst>
              <a:ext uri="{FF2B5EF4-FFF2-40B4-BE49-F238E27FC236}">
                <a16:creationId xmlns:a16="http://schemas.microsoft.com/office/drawing/2014/main" id="{85CA3371-4B1E-E647-9577-7C86C5376C3B}"/>
              </a:ext>
            </a:extLst>
          </p:cNvPr>
          <p:cNvSpPr>
            <a:spLocks noGrp="1"/>
          </p:cNvSpPr>
          <p:nvPr>
            <p:ph type="title"/>
          </p:nvPr>
        </p:nvSpPr>
        <p:spPr>
          <a:xfrm>
            <a:off x="476843" y="320845"/>
            <a:ext cx="11241915" cy="1217447"/>
          </a:xfrm>
        </p:spPr>
        <p:txBody>
          <a:bodyPr>
            <a:normAutofit/>
          </a:bodyPr>
          <a:lstStyle/>
          <a:p>
            <a:pPr algn="l"/>
            <a:r>
              <a:rPr lang="en-US" sz="3200">
                <a:latin typeface="Helvetica Neue" panose="02000503000000020004" pitchFamily="2" charset="0"/>
                <a:ea typeface="Helvetica Neue" panose="02000503000000020004" pitchFamily="2" charset="0"/>
                <a:cs typeface="Helvetica Neue" panose="02000503000000020004" pitchFamily="2" charset="0"/>
              </a:rPr>
              <a:t>Statistical Measures</a:t>
            </a:r>
            <a:endParaRPr lang="en-US" sz="3200" noProof="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Arrow Connector 4">
            <a:extLst>
              <a:ext uri="{FF2B5EF4-FFF2-40B4-BE49-F238E27FC236}">
                <a16:creationId xmlns:a16="http://schemas.microsoft.com/office/drawing/2014/main" id="{C3A203D9-DC5A-5C4A-820F-F187945B44F8}"/>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866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6E9AA-2C28-A744-AD82-B62A12A43C29}"/>
              </a:ext>
            </a:extLst>
          </p:cNvPr>
          <p:cNvSpPr>
            <a:spLocks noGrp="1"/>
          </p:cNvSpPr>
          <p:nvPr>
            <p:ph type="body" sz="quarter" idx="10"/>
          </p:nvPr>
        </p:nvSpPr>
        <p:spPr/>
        <p:txBody>
          <a:bodyPr>
            <a:normAutofit/>
          </a:bodyPr>
          <a:lstStyle/>
          <a:p>
            <a:pPr marL="342900" indent="-342900">
              <a:spcBef>
                <a:spcPts val="0"/>
              </a:spcBef>
              <a:buFont typeface="Arial" panose="020B0604020202020204" pitchFamily="34" charset="0"/>
              <a:buChar char="•"/>
            </a:pPr>
            <a:r>
              <a:rPr lang="en-US" sz="2400"/>
              <a:t>Don’t over-consume housing</a:t>
            </a:r>
          </a:p>
          <a:p>
            <a:pPr marL="342900" indent="-342900">
              <a:spcBef>
                <a:spcPts val="0"/>
              </a:spcBef>
              <a:buFont typeface="Arial" panose="020B0604020202020204" pitchFamily="34" charset="0"/>
              <a:buChar char="•"/>
            </a:pPr>
            <a:r>
              <a:rPr lang="en-US" sz="2400"/>
              <a:t>Little things add up</a:t>
            </a:r>
          </a:p>
          <a:p>
            <a:pPr marL="342900" indent="-342900">
              <a:spcBef>
                <a:spcPts val="0"/>
              </a:spcBef>
              <a:buFont typeface="Arial" panose="020B0604020202020204" pitchFamily="34" charset="0"/>
              <a:buChar char="•"/>
            </a:pPr>
            <a:r>
              <a:rPr lang="en-US" sz="2400"/>
              <a:t>Build a large cushion</a:t>
            </a:r>
          </a:p>
          <a:p>
            <a:pPr marL="342900" indent="-342900">
              <a:spcBef>
                <a:spcPts val="0"/>
              </a:spcBef>
              <a:buFont typeface="Arial" panose="020B0604020202020204" pitchFamily="34" charset="0"/>
              <a:buChar char="•"/>
            </a:pPr>
            <a:r>
              <a:rPr lang="en-US" sz="2400"/>
              <a:t>“Pay yourself first”</a:t>
            </a:r>
          </a:p>
          <a:p>
            <a:pPr marL="342900" indent="-342900">
              <a:spcBef>
                <a:spcPts val="0"/>
              </a:spcBef>
              <a:buFont typeface="Arial" panose="020B0604020202020204" pitchFamily="34" charset="0"/>
              <a:buChar char="•"/>
            </a:pPr>
            <a:r>
              <a:rPr lang="en-US" sz="2400"/>
              <a:t>Have 6 months worth of spending in an emergency fund</a:t>
            </a:r>
          </a:p>
          <a:p>
            <a:pPr marL="342900" indent="-342900">
              <a:spcBef>
                <a:spcPts val="0"/>
              </a:spcBef>
              <a:buFont typeface="Arial" panose="020B0604020202020204" pitchFamily="34" charset="0"/>
              <a:buChar char="•"/>
            </a:pPr>
            <a:r>
              <a:rPr lang="en-US" sz="2400"/>
              <a:t>Renting vs buying a home</a:t>
            </a:r>
          </a:p>
          <a:p>
            <a:pPr marL="342900" indent="-342900">
              <a:spcBef>
                <a:spcPts val="0"/>
              </a:spcBef>
              <a:buFont typeface="Arial" panose="020B0604020202020204" pitchFamily="34" charset="0"/>
              <a:buChar char="•"/>
            </a:pPr>
            <a:r>
              <a:rPr lang="en-US" sz="2400"/>
              <a:t>Auto – buying/financing/leasing</a:t>
            </a:r>
          </a:p>
          <a:p>
            <a:pPr marL="342900" indent="-342900">
              <a:spcBef>
                <a:spcPts val="0"/>
              </a:spcBef>
              <a:buFont typeface="Arial" panose="020B0604020202020204" pitchFamily="34" charset="0"/>
              <a:buChar char="•"/>
            </a:pPr>
            <a:r>
              <a:rPr lang="en-US" sz="2400"/>
              <a:t>Extended warranties</a:t>
            </a:r>
          </a:p>
          <a:p>
            <a:pPr marL="342900" indent="-342900">
              <a:spcBef>
                <a:spcPts val="0"/>
              </a:spcBef>
              <a:buFont typeface="Arial" panose="020B0604020202020204" pitchFamily="34" charset="0"/>
              <a:buChar char="•"/>
            </a:pPr>
            <a:r>
              <a:rPr lang="en-US" sz="2400"/>
              <a:t>Student loans - college</a:t>
            </a:r>
          </a:p>
          <a:p>
            <a:pPr marL="342900" indent="-342900">
              <a:spcBef>
                <a:spcPts val="0"/>
              </a:spcBef>
              <a:buFont typeface="Arial" panose="020B0604020202020204" pitchFamily="34" charset="0"/>
              <a:buChar char="•"/>
            </a:pPr>
            <a:endParaRPr lang="en-US" sz="2400"/>
          </a:p>
        </p:txBody>
      </p:sp>
      <p:sp>
        <p:nvSpPr>
          <p:cNvPr id="5" name="Title 1">
            <a:extLst>
              <a:ext uri="{FF2B5EF4-FFF2-40B4-BE49-F238E27FC236}">
                <a16:creationId xmlns:a16="http://schemas.microsoft.com/office/drawing/2014/main" id="{54965891-B277-8848-91A4-38A058780503}"/>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Budget Suggestions and Topics</a:t>
            </a:r>
          </a:p>
        </p:txBody>
      </p:sp>
    </p:spTree>
    <p:extLst>
      <p:ext uri="{BB962C8B-B14F-4D97-AF65-F5344CB8AC3E}">
        <p14:creationId xmlns:p14="http://schemas.microsoft.com/office/powerpoint/2010/main" val="73111029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CE9D67-9B7C-4D45-BE86-336C404B2835}"/>
              </a:ext>
            </a:extLst>
          </p:cNvPr>
          <p:cNvPicPr>
            <a:picLocks noChangeAspect="1"/>
          </p:cNvPicPr>
          <p:nvPr/>
        </p:nvPicPr>
        <p:blipFill>
          <a:blip r:embed="rId2"/>
          <a:stretch>
            <a:fillRect/>
          </a:stretch>
        </p:blipFill>
        <p:spPr>
          <a:xfrm>
            <a:off x="1158875" y="1079500"/>
            <a:ext cx="9931400" cy="5778500"/>
          </a:xfrm>
          <a:prstGeom prst="rect">
            <a:avLst/>
          </a:prstGeom>
        </p:spPr>
      </p:pic>
      <p:sp>
        <p:nvSpPr>
          <p:cNvPr id="3" name="TextBox 2">
            <a:extLst>
              <a:ext uri="{FF2B5EF4-FFF2-40B4-BE49-F238E27FC236}">
                <a16:creationId xmlns:a16="http://schemas.microsoft.com/office/drawing/2014/main" id="{28B02E62-A773-FE4F-B7EE-389F74E50E27}"/>
              </a:ext>
            </a:extLst>
          </p:cNvPr>
          <p:cNvSpPr txBox="1"/>
          <p:nvPr/>
        </p:nvSpPr>
        <p:spPr>
          <a:xfrm>
            <a:off x="1035844" y="885825"/>
            <a:ext cx="914400" cy="914400"/>
          </a:xfrm>
          <a:prstGeom prst="rect">
            <a:avLst/>
          </a:prstGeom>
          <a:solidFill>
            <a:schemeClr val="bg1"/>
          </a:solidFill>
        </p:spPr>
        <p:txBody>
          <a:bodyPr wrap="square" rtlCol="0">
            <a:spAutoFit/>
          </a:bodyPr>
          <a:lstStyle/>
          <a:p>
            <a:endParaRPr lang="en-US"/>
          </a:p>
        </p:txBody>
      </p:sp>
      <p:sp>
        <p:nvSpPr>
          <p:cNvPr id="4" name="TextBox 3">
            <a:extLst>
              <a:ext uri="{FF2B5EF4-FFF2-40B4-BE49-F238E27FC236}">
                <a16:creationId xmlns:a16="http://schemas.microsoft.com/office/drawing/2014/main" id="{BC56F14E-8F43-594A-B1C9-0A12CFF713EE}"/>
              </a:ext>
            </a:extLst>
          </p:cNvPr>
          <p:cNvSpPr txBox="1"/>
          <p:nvPr/>
        </p:nvSpPr>
        <p:spPr>
          <a:xfrm>
            <a:off x="9146381" y="1836737"/>
            <a:ext cx="914400" cy="914400"/>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226454912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C8C88F-C5A6-CD4D-9AAC-F6EDB93549AE}"/>
              </a:ext>
            </a:extLst>
          </p:cNvPr>
          <p:cNvPicPr>
            <a:picLocks noChangeAspect="1"/>
          </p:cNvPicPr>
          <p:nvPr/>
        </p:nvPicPr>
        <p:blipFill>
          <a:blip r:embed="rId2"/>
          <a:stretch>
            <a:fillRect/>
          </a:stretch>
        </p:blipFill>
        <p:spPr>
          <a:xfrm>
            <a:off x="1631950" y="609600"/>
            <a:ext cx="8928100" cy="5638800"/>
          </a:xfrm>
          <a:prstGeom prst="rect">
            <a:avLst/>
          </a:prstGeom>
        </p:spPr>
      </p:pic>
      <p:sp>
        <p:nvSpPr>
          <p:cNvPr id="3" name="Rectangle 2">
            <a:extLst>
              <a:ext uri="{FF2B5EF4-FFF2-40B4-BE49-F238E27FC236}">
                <a16:creationId xmlns:a16="http://schemas.microsoft.com/office/drawing/2014/main" id="{EBC6E48E-628F-5B49-934D-50AC75890B69}"/>
              </a:ext>
            </a:extLst>
          </p:cNvPr>
          <p:cNvSpPr/>
          <p:nvPr/>
        </p:nvSpPr>
        <p:spPr>
          <a:xfrm>
            <a:off x="8043419" y="2629971"/>
            <a:ext cx="3386581" cy="646331"/>
          </a:xfrm>
          <a:prstGeom prst="rect">
            <a:avLst/>
          </a:prstGeom>
        </p:spPr>
        <p:txBody>
          <a:bodyPr wrap="square">
            <a:spAutoFit/>
          </a:bodyPr>
          <a:lstStyle/>
          <a:p>
            <a:r>
              <a:rPr lang="en-US">
                <a:solidFill>
                  <a:srgbClr val="575757"/>
                </a:solidFill>
                <a:latin typeface="+mn-lt"/>
              </a:rPr>
              <a:t>The tighter the probability distribution, the lower the risk. </a:t>
            </a:r>
            <a:endParaRPr lang="en-US">
              <a:latin typeface="+mn-lt"/>
            </a:endParaRPr>
          </a:p>
        </p:txBody>
      </p:sp>
      <p:sp>
        <p:nvSpPr>
          <p:cNvPr id="4" name="TextBox 3">
            <a:extLst>
              <a:ext uri="{FF2B5EF4-FFF2-40B4-BE49-F238E27FC236}">
                <a16:creationId xmlns:a16="http://schemas.microsoft.com/office/drawing/2014/main" id="{8DBB6720-D841-5E40-8D8D-FB3BFA95D67C}"/>
              </a:ext>
            </a:extLst>
          </p:cNvPr>
          <p:cNvSpPr txBox="1"/>
          <p:nvPr/>
        </p:nvSpPr>
        <p:spPr>
          <a:xfrm>
            <a:off x="1221580" y="484703"/>
            <a:ext cx="914400" cy="914400"/>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314391050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88EC-63EF-304C-8383-9484B119246F}"/>
              </a:ext>
            </a:extLst>
          </p:cNvPr>
          <p:cNvSpPr>
            <a:spLocks noGrp="1"/>
          </p:cNvSpPr>
          <p:nvPr>
            <p:ph type="title"/>
          </p:nvPr>
        </p:nvSpPr>
        <p:spPr>
          <a:xfrm>
            <a:off x="476843" y="2319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Standard Deviation</a:t>
            </a:r>
          </a:p>
        </p:txBody>
      </p:sp>
      <p:cxnSp>
        <p:nvCxnSpPr>
          <p:cNvPr id="3" name="Straight Arrow Connector 2">
            <a:extLst>
              <a:ext uri="{FF2B5EF4-FFF2-40B4-BE49-F238E27FC236}">
                <a16:creationId xmlns:a16="http://schemas.microsoft.com/office/drawing/2014/main" id="{72BB940F-8C6B-1945-8A73-968FD984839E}"/>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E0CBE68-0FBC-9A47-8675-84EA59171991}"/>
              </a:ext>
            </a:extLst>
          </p:cNvPr>
          <p:cNvSpPr/>
          <p:nvPr/>
        </p:nvSpPr>
        <p:spPr>
          <a:xfrm>
            <a:off x="826093" y="1441191"/>
            <a:ext cx="6096000" cy="646331"/>
          </a:xfrm>
          <a:prstGeom prst="rect">
            <a:avLst/>
          </a:prstGeom>
        </p:spPr>
        <p:txBody>
          <a:bodyPr>
            <a:spAutoFit/>
          </a:bodyPr>
          <a:lstStyle/>
          <a:p>
            <a:endParaRPr lang="en-US">
              <a:solidFill>
                <a:srgbClr val="575757"/>
              </a:solidFill>
              <a:latin typeface="rooney-web"/>
            </a:endParaRPr>
          </a:p>
          <a:p>
            <a:endParaRPr lang="en-US"/>
          </a:p>
        </p:txBody>
      </p:sp>
      <p:sp>
        <p:nvSpPr>
          <p:cNvPr id="5" name="Rectangle 1">
            <a:extLst>
              <a:ext uri="{FF2B5EF4-FFF2-40B4-BE49-F238E27FC236}">
                <a16:creationId xmlns:a16="http://schemas.microsoft.com/office/drawing/2014/main" id="{BDF16E95-8C30-3041-8702-B66548F2539B}"/>
              </a:ext>
            </a:extLst>
          </p:cNvPr>
          <p:cNvSpPr>
            <a:spLocks noChangeArrowheads="1"/>
          </p:cNvSpPr>
          <p:nvPr/>
        </p:nvSpPr>
        <p:spPr bwMode="auto">
          <a:xfrm>
            <a:off x="476843" y="2428782"/>
            <a:ext cx="959584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sz="1400" b="0" i="0" u="sng" strike="noStrike" cap="none" normalizeH="0" baseline="0">
              <a:ln>
                <a:noFill/>
              </a:ln>
              <a:solidFill>
                <a:srgbClr val="0081BC"/>
              </a:solidFill>
              <a:effectLst/>
              <a:latin typeface="rooney-web"/>
            </a:endParaRPr>
          </a:p>
        </p:txBody>
      </p:sp>
      <p:sp>
        <p:nvSpPr>
          <p:cNvPr id="6" name="Rectangle 5">
            <a:extLst>
              <a:ext uri="{FF2B5EF4-FFF2-40B4-BE49-F238E27FC236}">
                <a16:creationId xmlns:a16="http://schemas.microsoft.com/office/drawing/2014/main" id="{7377D85F-5675-E149-AEE3-2CC3BAB456CA}"/>
              </a:ext>
            </a:extLst>
          </p:cNvPr>
          <p:cNvSpPr/>
          <p:nvPr/>
        </p:nvSpPr>
        <p:spPr>
          <a:xfrm>
            <a:off x="826092" y="1441191"/>
            <a:ext cx="10618195" cy="3416320"/>
          </a:xfrm>
          <a:prstGeom prst="rect">
            <a:avLst/>
          </a:prstGeom>
        </p:spPr>
        <p:txBody>
          <a:bodyPr wrap="square">
            <a:spAutoFit/>
          </a:bodyPr>
          <a:lstStyle/>
          <a:p>
            <a:r>
              <a:rPr lang="en-US">
                <a:solidFill>
                  <a:schemeClr val="tx1">
                    <a:lumMod val="50000"/>
                  </a:schemeClr>
                </a:solidFill>
                <a:latin typeface="+mn-lt"/>
              </a:rPr>
              <a:t>The </a:t>
            </a:r>
            <a:r>
              <a:rPr lang="en-US" b="1">
                <a:solidFill>
                  <a:schemeClr val="tx1">
                    <a:lumMod val="50000"/>
                  </a:schemeClr>
                </a:solidFill>
                <a:latin typeface="+mn-lt"/>
              </a:rPr>
              <a:t>standard deviation,</a:t>
            </a:r>
            <a:r>
              <a:rPr lang="en-US">
                <a:solidFill>
                  <a:schemeClr val="tx1">
                    <a:lumMod val="50000"/>
                  </a:schemeClr>
                </a:solidFill>
                <a:latin typeface="+mn-lt"/>
              </a:rPr>
              <a:t> </a:t>
            </a:r>
            <a:r>
              <a:rPr lang="el-GR">
                <a:solidFill>
                  <a:schemeClr val="tx1">
                    <a:lumMod val="50000"/>
                  </a:schemeClr>
                </a:solidFill>
                <a:latin typeface="+mn-lt"/>
              </a:rPr>
              <a:t>σ, </a:t>
            </a:r>
            <a:r>
              <a:rPr lang="en-US">
                <a:solidFill>
                  <a:schemeClr val="tx1">
                    <a:lumMod val="50000"/>
                  </a:schemeClr>
                </a:solidFill>
                <a:latin typeface="+mn-lt"/>
              </a:rPr>
              <a:t>is a measure of how far the actual return is likely to deviate from the expected return</a:t>
            </a:r>
          </a:p>
          <a:p>
            <a:endParaRPr lang="en-US">
              <a:solidFill>
                <a:schemeClr val="tx1">
                  <a:lumMod val="50000"/>
                </a:schemeClr>
              </a:solidFill>
              <a:latin typeface="+mn-lt"/>
            </a:endParaRPr>
          </a:p>
          <a:p>
            <a:r>
              <a:rPr lang="en-US">
                <a:solidFill>
                  <a:schemeClr val="tx1">
                    <a:lumMod val="50000"/>
                  </a:schemeClr>
                </a:solidFill>
                <a:latin typeface="+mn-lt"/>
              </a:rPr>
              <a:t>The tighter the probability distribution of expected future returns, the smaller the risk of a given investment.</a:t>
            </a:r>
          </a:p>
          <a:p>
            <a:endParaRPr lang="en-US">
              <a:solidFill>
                <a:schemeClr val="tx1">
                  <a:lumMod val="50000"/>
                </a:schemeClr>
              </a:solidFill>
              <a:latin typeface="+mn-lt"/>
            </a:endParaRPr>
          </a:p>
          <a:p>
            <a:r>
              <a:rPr lang="en-US" altLang="en-US">
                <a:solidFill>
                  <a:schemeClr val="tx1">
                    <a:lumMod val="50000"/>
                  </a:schemeClr>
                </a:solidFill>
                <a:latin typeface="+mn-lt"/>
              </a:rPr>
              <a:t>We can use the standard deviation (</a:t>
            </a:r>
            <a:r>
              <a:rPr lang="en-US" altLang="en-US" err="1">
                <a:solidFill>
                  <a:schemeClr val="tx1">
                    <a:lumMod val="50000"/>
                  </a:schemeClr>
                </a:solidFill>
                <a:latin typeface="+mn-lt"/>
              </a:rPr>
              <a:t>σ</a:t>
            </a:r>
            <a:r>
              <a:rPr lang="en-US" altLang="en-US">
                <a:solidFill>
                  <a:schemeClr val="tx1">
                    <a:lumMod val="50000"/>
                  </a:schemeClr>
                </a:solidFill>
                <a:latin typeface="+mn-lt"/>
              </a:rPr>
              <a:t>, pronounced “sigma”) to quantify the tightness of the probability distribution.   The smaller the standard deviation, the tighter the probability distribution and, accordingly, the lower the risk.</a:t>
            </a:r>
          </a:p>
          <a:p>
            <a:endParaRPr lang="en-US">
              <a:solidFill>
                <a:schemeClr val="tx1">
                  <a:lumMod val="50000"/>
                </a:schemeClr>
              </a:solidFill>
              <a:latin typeface="+mn-lt"/>
            </a:endParaRPr>
          </a:p>
          <a:p>
            <a:endParaRPr lang="en-US">
              <a:solidFill>
                <a:schemeClr val="tx1">
                  <a:lumMod val="50000"/>
                </a:schemeClr>
              </a:solidFill>
              <a:latin typeface="+mn-lt"/>
            </a:endParaRPr>
          </a:p>
          <a:p>
            <a:endParaRPr lang="en-US">
              <a:solidFill>
                <a:schemeClr val="tx1">
                  <a:lumMod val="50000"/>
                </a:schemeClr>
              </a:solidFill>
              <a:latin typeface="+mn-lt"/>
            </a:endParaRPr>
          </a:p>
        </p:txBody>
      </p:sp>
    </p:spTree>
    <p:extLst>
      <p:ext uri="{BB962C8B-B14F-4D97-AF65-F5344CB8AC3E}">
        <p14:creationId xmlns:p14="http://schemas.microsoft.com/office/powerpoint/2010/main" val="24001549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4DB326-884A-DB4E-8287-C5C9F39CF957}"/>
              </a:ext>
            </a:extLst>
          </p:cNvPr>
          <p:cNvSpPr>
            <a:spLocks noGrp="1"/>
          </p:cNvSpPr>
          <p:nvPr>
            <p:ph type="title"/>
          </p:nvPr>
        </p:nvSpPr>
        <p:spPr>
          <a:xfrm>
            <a:off x="476843" y="3081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Other Measures of Standalone Risk</a:t>
            </a:r>
          </a:p>
        </p:txBody>
      </p:sp>
      <p:cxnSp>
        <p:nvCxnSpPr>
          <p:cNvPr id="4" name="Straight Arrow Connector 3">
            <a:extLst>
              <a:ext uri="{FF2B5EF4-FFF2-40B4-BE49-F238E27FC236}">
                <a16:creationId xmlns:a16="http://schemas.microsoft.com/office/drawing/2014/main" id="{6DF49514-609C-E94F-990C-715C69D49A56}"/>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DC66661-964A-E842-9990-217FFB4E3BCA}"/>
              </a:ext>
            </a:extLst>
          </p:cNvPr>
          <p:cNvSpPr/>
          <p:nvPr/>
        </p:nvSpPr>
        <p:spPr>
          <a:xfrm>
            <a:off x="650080" y="1365483"/>
            <a:ext cx="10794207" cy="4524315"/>
          </a:xfrm>
          <a:prstGeom prst="rect">
            <a:avLst/>
          </a:prstGeom>
        </p:spPr>
        <p:txBody>
          <a:bodyPr wrap="square">
            <a:spAutoFit/>
          </a:bodyPr>
          <a:lstStyle/>
          <a:p>
            <a:r>
              <a:rPr lang="en-US">
                <a:solidFill>
                  <a:schemeClr val="tx1">
                    <a:lumMod val="50000"/>
                  </a:schemeClr>
                </a:solidFill>
                <a:latin typeface="+mn-lt"/>
              </a:rPr>
              <a:t>The </a:t>
            </a:r>
            <a:r>
              <a:rPr lang="en-US" b="1">
                <a:solidFill>
                  <a:schemeClr val="tx1">
                    <a:lumMod val="50000"/>
                  </a:schemeClr>
                </a:solidFill>
                <a:latin typeface="+mn-lt"/>
              </a:rPr>
              <a:t>coefficient of variation (CV)</a:t>
            </a:r>
            <a:r>
              <a:rPr lang="en-US">
                <a:solidFill>
                  <a:schemeClr val="tx1">
                    <a:lumMod val="50000"/>
                  </a:schemeClr>
                </a:solidFill>
                <a:latin typeface="+mn-lt"/>
              </a:rPr>
              <a:t>, is the standard deviation divided by the expected return:</a:t>
            </a:r>
          </a:p>
          <a:p>
            <a:endParaRPr lang="en-US">
              <a:solidFill>
                <a:schemeClr val="tx1">
                  <a:lumMod val="50000"/>
                </a:schemeClr>
              </a:solidFill>
              <a:latin typeface="+mn-lt"/>
            </a:endParaRPr>
          </a:p>
          <a:p>
            <a:pPr lvl="1"/>
            <a:r>
              <a:rPr lang="en-US">
                <a:solidFill>
                  <a:schemeClr val="tx1">
                    <a:lumMod val="50000"/>
                  </a:schemeClr>
                </a:solidFill>
                <a:latin typeface="+mn-lt"/>
              </a:rPr>
              <a:t>Shows the risk per unit of return, and it provides a more meaningful risk measure when the expected returns on two alternatives are not the same.</a:t>
            </a:r>
          </a:p>
          <a:p>
            <a:pPr lvl="1"/>
            <a:endParaRPr lang="en-US" i="1">
              <a:solidFill>
                <a:schemeClr val="tx1">
                  <a:lumMod val="50000"/>
                </a:schemeClr>
              </a:solidFill>
              <a:latin typeface="+mn-lt"/>
            </a:endParaRPr>
          </a:p>
          <a:p>
            <a:r>
              <a:rPr lang="en-US" b="1">
                <a:solidFill>
                  <a:srgbClr val="575757"/>
                </a:solidFill>
                <a:latin typeface="+mn-lt"/>
              </a:rPr>
              <a:t>Sharpe ratio</a:t>
            </a:r>
            <a:r>
              <a:rPr lang="en-US">
                <a:solidFill>
                  <a:srgbClr val="575757"/>
                </a:solidFill>
                <a:latin typeface="+mn-lt"/>
              </a:rPr>
              <a:t> compares the asset’s realized excess return to its standard deviation over a specified period:</a:t>
            </a:r>
          </a:p>
          <a:p>
            <a:endParaRPr lang="en-US">
              <a:solidFill>
                <a:srgbClr val="575757"/>
              </a:solidFill>
              <a:latin typeface="+mn-lt"/>
            </a:endParaRPr>
          </a:p>
          <a:p>
            <a:pPr lvl="1"/>
            <a:r>
              <a:rPr lang="en-US" altLang="en-US">
                <a:solidFill>
                  <a:srgbClr val="575757"/>
                </a:solidFill>
                <a:latin typeface="+mn-lt"/>
              </a:rPr>
              <a:t>Excess returns measure the amount that investment returns are above the risk-free rate—so investments with returns equal to the risk-free rate will have a zero Sharpe ratio.</a:t>
            </a:r>
            <a:r>
              <a:rPr lang="en-US" altLang="en-US">
                <a:solidFill>
                  <a:srgbClr val="0081BC"/>
                </a:solidFill>
                <a:latin typeface="+mn-lt"/>
              </a:rPr>
              <a:t>   </a:t>
            </a:r>
            <a:r>
              <a:rPr lang="en-US" altLang="en-US">
                <a:solidFill>
                  <a:srgbClr val="575757"/>
                </a:solidFill>
                <a:latin typeface="+mn-lt"/>
              </a:rPr>
              <a:t>It follows that over a given time period, investments with higher Sharpe ratios performed better, because they generated higher excess returns per unit of risk</a:t>
            </a:r>
            <a:endParaRPr lang="en-US" altLang="en-US">
              <a:solidFill>
                <a:srgbClr val="0081BC"/>
              </a:solidFill>
              <a:latin typeface="+mn-lt"/>
            </a:endParaRPr>
          </a:p>
          <a:p>
            <a:endParaRPr lang="en-US">
              <a:solidFill>
                <a:srgbClr val="575757"/>
              </a:solidFill>
              <a:latin typeface="+mn-lt"/>
            </a:endParaRPr>
          </a:p>
          <a:p>
            <a:endParaRPr lang="en-US" i="1">
              <a:solidFill>
                <a:schemeClr val="tx1">
                  <a:lumMod val="50000"/>
                </a:schemeClr>
              </a:solidFill>
              <a:latin typeface="+mn-lt"/>
            </a:endParaRPr>
          </a:p>
          <a:p>
            <a:endParaRPr lang="en-US" i="1">
              <a:solidFill>
                <a:schemeClr val="tx1">
                  <a:lumMod val="50000"/>
                </a:schemeClr>
              </a:solidFill>
              <a:latin typeface="+mn-lt"/>
            </a:endParaRPr>
          </a:p>
          <a:p>
            <a:r>
              <a:rPr lang="en-US">
                <a:solidFill>
                  <a:schemeClr val="tx1">
                    <a:lumMod val="50000"/>
                  </a:schemeClr>
                </a:solidFill>
                <a:latin typeface="+mn-lt"/>
              </a:rPr>
              <a:t> </a:t>
            </a:r>
          </a:p>
        </p:txBody>
      </p:sp>
      <p:sp>
        <p:nvSpPr>
          <p:cNvPr id="6" name="Rectangle 5">
            <a:extLst>
              <a:ext uri="{FF2B5EF4-FFF2-40B4-BE49-F238E27FC236}">
                <a16:creationId xmlns:a16="http://schemas.microsoft.com/office/drawing/2014/main" id="{48107256-32EF-C34A-90ED-66EC7D3AF5F9}"/>
              </a:ext>
            </a:extLst>
          </p:cNvPr>
          <p:cNvSpPr/>
          <p:nvPr/>
        </p:nvSpPr>
        <p:spPr>
          <a:xfrm>
            <a:off x="976313" y="4120251"/>
            <a:ext cx="6096000" cy="646331"/>
          </a:xfrm>
          <a:prstGeom prst="rect">
            <a:avLst/>
          </a:prstGeom>
        </p:spPr>
        <p:txBody>
          <a:bodyPr>
            <a:spAutoFit/>
          </a:bodyPr>
          <a:lstStyle/>
          <a:p>
            <a:endParaRPr lang="en-US">
              <a:solidFill>
                <a:srgbClr val="575757"/>
              </a:solidFill>
              <a:latin typeface="rooney-web"/>
            </a:endParaRPr>
          </a:p>
          <a:p>
            <a:endParaRPr lang="en-US"/>
          </a:p>
        </p:txBody>
      </p:sp>
      <p:pic>
        <p:nvPicPr>
          <p:cNvPr id="15362" name="Picture 2" descr="https://ng.cengage.com/static/nbapps/glossary/images/footstar.png">
            <a:extLst>
              <a:ext uri="{FF2B5EF4-FFF2-40B4-BE49-F238E27FC236}">
                <a16:creationId xmlns:a16="http://schemas.microsoft.com/office/drawing/2014/main" id="{EC9F7E95-9070-3A41-9504-B47A2A462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2075" y="-58416"/>
            <a:ext cx="165100" cy="4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84713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39556-58AC-B541-9F26-E56FC55300AB}"/>
              </a:ext>
            </a:extLst>
          </p:cNvPr>
          <p:cNvSpPr>
            <a:spLocks noGrp="1"/>
          </p:cNvSpPr>
          <p:nvPr>
            <p:ph type="title"/>
          </p:nvPr>
        </p:nvSpPr>
        <p:spPr>
          <a:xfrm>
            <a:off x="476843" y="2827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Risk Aversion and Required Returns</a:t>
            </a:r>
          </a:p>
        </p:txBody>
      </p:sp>
      <p:cxnSp>
        <p:nvCxnSpPr>
          <p:cNvPr id="3" name="Straight Arrow Connector 2">
            <a:extLst>
              <a:ext uri="{FF2B5EF4-FFF2-40B4-BE49-F238E27FC236}">
                <a16:creationId xmlns:a16="http://schemas.microsoft.com/office/drawing/2014/main" id="{49A21BF4-D41B-9D47-8E57-1281F08F7CCE}"/>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875DBAB-18B6-7F4A-BCD0-3E2FD000232E}"/>
              </a:ext>
            </a:extLst>
          </p:cNvPr>
          <p:cNvSpPr/>
          <p:nvPr/>
        </p:nvSpPr>
        <p:spPr>
          <a:xfrm>
            <a:off x="650080" y="1584222"/>
            <a:ext cx="10794207" cy="1754326"/>
          </a:xfrm>
          <a:prstGeom prst="rect">
            <a:avLst/>
          </a:prstGeom>
        </p:spPr>
        <p:txBody>
          <a:bodyPr wrap="square">
            <a:spAutoFit/>
          </a:bodyPr>
          <a:lstStyle/>
          <a:p>
            <a:r>
              <a:rPr lang="en-US" b="1">
                <a:solidFill>
                  <a:srgbClr val="3F3F3F"/>
                </a:solidFill>
                <a:latin typeface="+mn-lt"/>
              </a:rPr>
              <a:t>Risk aversion </a:t>
            </a:r>
            <a:r>
              <a:rPr lang="en-US">
                <a:solidFill>
                  <a:srgbClr val="575757"/>
                </a:solidFill>
                <a:latin typeface="+mn-lt"/>
              </a:rPr>
              <a:t>Risk-averse investors dislike risk and require higher rates of return as an inducement to buy riskier securities.</a:t>
            </a:r>
          </a:p>
          <a:p>
            <a:endParaRPr lang="en-US">
              <a:solidFill>
                <a:srgbClr val="575757"/>
              </a:solidFill>
              <a:latin typeface="+mn-lt"/>
            </a:endParaRPr>
          </a:p>
          <a:p>
            <a:r>
              <a:rPr lang="en-US" b="1">
                <a:solidFill>
                  <a:srgbClr val="3F3F3F"/>
                </a:solidFill>
                <a:latin typeface="+mn-lt"/>
              </a:rPr>
              <a:t>Risk premium (RP) </a:t>
            </a:r>
            <a:r>
              <a:rPr lang="en-US">
                <a:solidFill>
                  <a:srgbClr val="575757"/>
                </a:solidFill>
                <a:latin typeface="+mn-lt"/>
              </a:rPr>
              <a:t>The difference between the expected rate of return on a given risky asset and that on a less risky asset.</a:t>
            </a:r>
            <a:endParaRPr lang="en-US">
              <a:latin typeface="+mn-lt"/>
            </a:endParaRPr>
          </a:p>
          <a:p>
            <a:endParaRPr lang="en-US">
              <a:latin typeface="+mn-lt"/>
            </a:endParaRPr>
          </a:p>
        </p:txBody>
      </p:sp>
    </p:spTree>
    <p:extLst>
      <p:ext uri="{BB962C8B-B14F-4D97-AF65-F5344CB8AC3E}">
        <p14:creationId xmlns:p14="http://schemas.microsoft.com/office/powerpoint/2010/main" val="3244804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495DC4-1465-BC42-B0EA-5CF1DB6488EF}"/>
              </a:ext>
            </a:extLst>
          </p:cNvPr>
          <p:cNvSpPr/>
          <p:nvPr/>
        </p:nvSpPr>
        <p:spPr>
          <a:xfrm>
            <a:off x="647700" y="1320585"/>
            <a:ext cx="10796588" cy="3139321"/>
          </a:xfrm>
          <a:prstGeom prst="rect">
            <a:avLst/>
          </a:prstGeom>
        </p:spPr>
        <p:txBody>
          <a:bodyPr wrap="square">
            <a:spAutoFit/>
          </a:bodyPr>
          <a:lstStyle/>
          <a:p>
            <a:r>
              <a:rPr lang="en-US">
                <a:solidFill>
                  <a:srgbClr val="575757"/>
                </a:solidFill>
                <a:latin typeface="+mn-lt"/>
              </a:rPr>
              <a:t>Suppose you inherit $1 million, which you plan to invest and then retire on the income. You can buy a 5% U.S. Treasury bill and you will be sure of earning $50,000 interest. Alternatively, you can buy stock in R&amp;D Enterprises. If R&amp;D’s research programs are successful, your stock will increase to $2.1 million. However, if the research is a failure, the value of your stock will be zero and you will be penniless. You regard R&amp;D’s chances of success or failure as 50–50, so the expected value of the stock a year from now is </a:t>
            </a:r>
          </a:p>
          <a:p>
            <a:endParaRPr lang="en-US">
              <a:solidFill>
                <a:srgbClr val="575757"/>
              </a:solidFill>
              <a:latin typeface="+mn-lt"/>
            </a:endParaRPr>
          </a:p>
          <a:p>
            <a:r>
              <a:rPr lang="en-US">
                <a:solidFill>
                  <a:srgbClr val="575757"/>
                </a:solidFill>
                <a:latin typeface="+mn-lt"/>
              </a:rPr>
              <a:t>Subtracting the $1 million cost leaves an expected $50,000 profit and a 5% rate of return, the same as for the T-bill.</a:t>
            </a:r>
          </a:p>
          <a:p>
            <a:br>
              <a:rPr lang="en-US">
                <a:latin typeface="+mn-lt"/>
              </a:rPr>
            </a:br>
            <a:endParaRPr lang="en-US">
              <a:latin typeface="+mn-lt"/>
            </a:endParaRPr>
          </a:p>
        </p:txBody>
      </p:sp>
      <p:pic>
        <p:nvPicPr>
          <p:cNvPr id="3" name="Picture 2">
            <a:extLst>
              <a:ext uri="{FF2B5EF4-FFF2-40B4-BE49-F238E27FC236}">
                <a16:creationId xmlns:a16="http://schemas.microsoft.com/office/drawing/2014/main" id="{3D69294A-BEA8-D345-8272-1A0BD94FE06F}"/>
              </a:ext>
            </a:extLst>
          </p:cNvPr>
          <p:cNvPicPr>
            <a:picLocks noChangeAspect="1"/>
          </p:cNvPicPr>
          <p:nvPr/>
        </p:nvPicPr>
        <p:blipFill>
          <a:blip r:embed="rId2"/>
          <a:stretch>
            <a:fillRect/>
          </a:stretch>
        </p:blipFill>
        <p:spPr>
          <a:xfrm>
            <a:off x="373230" y="3999146"/>
            <a:ext cx="6680200" cy="2616200"/>
          </a:xfrm>
          <a:prstGeom prst="rect">
            <a:avLst/>
          </a:prstGeom>
        </p:spPr>
      </p:pic>
      <p:sp>
        <p:nvSpPr>
          <p:cNvPr id="4" name="Rectangle 3">
            <a:extLst>
              <a:ext uri="{FF2B5EF4-FFF2-40B4-BE49-F238E27FC236}">
                <a16:creationId xmlns:a16="http://schemas.microsoft.com/office/drawing/2014/main" id="{FC2CE6B8-55E3-244C-9A7C-5D4F44CE89D8}"/>
              </a:ext>
            </a:extLst>
          </p:cNvPr>
          <p:cNvSpPr/>
          <p:nvPr/>
        </p:nvSpPr>
        <p:spPr>
          <a:xfrm>
            <a:off x="7742237" y="4171861"/>
            <a:ext cx="3502026" cy="2031325"/>
          </a:xfrm>
          <a:prstGeom prst="rect">
            <a:avLst/>
          </a:prstGeom>
        </p:spPr>
        <p:txBody>
          <a:bodyPr wrap="square">
            <a:spAutoFit/>
          </a:bodyPr>
          <a:lstStyle/>
          <a:p>
            <a:r>
              <a:rPr lang="en-US">
                <a:solidFill>
                  <a:srgbClr val="575757"/>
                </a:solidFill>
                <a:latin typeface="+mn-lt"/>
              </a:rPr>
              <a:t>Given the choice of the sure $50,000 profit (and 5% rate of return) and the risky expected $50,000 profit and 5% return, which one would you choose? </a:t>
            </a:r>
            <a:r>
              <a:rPr lang="en-US" i="1">
                <a:solidFill>
                  <a:srgbClr val="575757"/>
                </a:solidFill>
                <a:latin typeface="+mn-lt"/>
              </a:rPr>
              <a:t>If you choose the less risky investment, you are risk-averse.</a:t>
            </a:r>
            <a:endParaRPr lang="en-US">
              <a:latin typeface="+mn-lt"/>
            </a:endParaRPr>
          </a:p>
        </p:txBody>
      </p:sp>
      <p:sp>
        <p:nvSpPr>
          <p:cNvPr id="5" name="Title 1">
            <a:extLst>
              <a:ext uri="{FF2B5EF4-FFF2-40B4-BE49-F238E27FC236}">
                <a16:creationId xmlns:a16="http://schemas.microsoft.com/office/drawing/2014/main" id="{A33DC4EA-6025-1C45-B0F7-6A10D44D2B75}"/>
              </a:ext>
            </a:extLst>
          </p:cNvPr>
          <p:cNvSpPr>
            <a:spLocks noGrp="1"/>
          </p:cNvSpPr>
          <p:nvPr>
            <p:ph type="title"/>
          </p:nvPr>
        </p:nvSpPr>
        <p:spPr>
          <a:xfrm>
            <a:off x="476843" y="2319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Risk Aversion and Required Returns</a:t>
            </a:r>
          </a:p>
        </p:txBody>
      </p:sp>
      <p:cxnSp>
        <p:nvCxnSpPr>
          <p:cNvPr id="6" name="Straight Arrow Connector 5">
            <a:extLst>
              <a:ext uri="{FF2B5EF4-FFF2-40B4-BE49-F238E27FC236}">
                <a16:creationId xmlns:a16="http://schemas.microsoft.com/office/drawing/2014/main" id="{6E9FF7D9-2289-3B4D-903B-F49C2FC8EE96}"/>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6EFD005-3F98-9345-858A-2E1E56AB8FEB}"/>
              </a:ext>
            </a:extLst>
          </p:cNvPr>
          <p:cNvPicPr>
            <a:picLocks noChangeAspect="1"/>
          </p:cNvPicPr>
          <p:nvPr/>
        </p:nvPicPr>
        <p:blipFill>
          <a:blip r:embed="rId3"/>
          <a:stretch>
            <a:fillRect/>
          </a:stretch>
        </p:blipFill>
        <p:spPr>
          <a:xfrm>
            <a:off x="1463675" y="2750853"/>
            <a:ext cx="3492500" cy="347365"/>
          </a:xfrm>
          <a:prstGeom prst="rect">
            <a:avLst/>
          </a:prstGeom>
        </p:spPr>
      </p:pic>
    </p:spTree>
    <p:extLst>
      <p:ext uri="{BB962C8B-B14F-4D97-AF65-F5344CB8AC3E}">
        <p14:creationId xmlns:p14="http://schemas.microsoft.com/office/powerpoint/2010/main" val="238516169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57BB5A-8344-9647-A2D7-4DE428618805}"/>
              </a:ext>
            </a:extLst>
          </p:cNvPr>
          <p:cNvSpPr/>
          <p:nvPr/>
        </p:nvSpPr>
        <p:spPr>
          <a:xfrm>
            <a:off x="819150" y="1736083"/>
            <a:ext cx="10510838" cy="923330"/>
          </a:xfrm>
          <a:prstGeom prst="rect">
            <a:avLst/>
          </a:prstGeom>
        </p:spPr>
        <p:txBody>
          <a:bodyPr wrap="square">
            <a:spAutoFit/>
          </a:bodyPr>
          <a:lstStyle/>
          <a:p>
            <a:r>
              <a:rPr lang="en-US">
                <a:solidFill>
                  <a:srgbClr val="575757"/>
                </a:solidFill>
                <a:latin typeface="+mn-lt"/>
              </a:rPr>
              <a:t>In a market dominated by risk-averse investors, riskier securities compared to less risky securities must have higher expected returns as estimated by the marginal investor. If this situation does not exist, buying and selling will occur until it does exist.</a:t>
            </a:r>
            <a:endParaRPr lang="en-US">
              <a:latin typeface="+mn-lt"/>
            </a:endParaRPr>
          </a:p>
        </p:txBody>
      </p:sp>
      <p:sp>
        <p:nvSpPr>
          <p:cNvPr id="3" name="Title 1">
            <a:extLst>
              <a:ext uri="{FF2B5EF4-FFF2-40B4-BE49-F238E27FC236}">
                <a16:creationId xmlns:a16="http://schemas.microsoft.com/office/drawing/2014/main" id="{1AE4DE5F-3235-324E-B97B-F9BBBF5323BD}"/>
              </a:ext>
            </a:extLst>
          </p:cNvPr>
          <p:cNvSpPr>
            <a:spLocks noGrp="1"/>
          </p:cNvSpPr>
          <p:nvPr>
            <p:ph type="title"/>
          </p:nvPr>
        </p:nvSpPr>
        <p:spPr>
          <a:xfrm>
            <a:off x="476843" y="2700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Risk Aversion and Required Returns</a:t>
            </a:r>
          </a:p>
        </p:txBody>
      </p:sp>
      <p:cxnSp>
        <p:nvCxnSpPr>
          <p:cNvPr id="4" name="Straight Arrow Connector 3">
            <a:extLst>
              <a:ext uri="{FF2B5EF4-FFF2-40B4-BE49-F238E27FC236}">
                <a16:creationId xmlns:a16="http://schemas.microsoft.com/office/drawing/2014/main" id="{7DC0C255-07CE-BF4C-A142-3DB6A7A5035B}"/>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0889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8140-A0CD-4C4F-9EBF-DC77FACB065C}"/>
              </a:ext>
            </a:extLst>
          </p:cNvPr>
          <p:cNvSpPr>
            <a:spLocks noGrp="1"/>
          </p:cNvSpPr>
          <p:nvPr>
            <p:ph type="title"/>
          </p:nvPr>
        </p:nvSpPr>
        <p:spPr>
          <a:xfrm>
            <a:off x="476843" y="2700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Probability Distributions</a:t>
            </a:r>
          </a:p>
        </p:txBody>
      </p:sp>
      <p:sp>
        <p:nvSpPr>
          <p:cNvPr id="3" name="Content Placeholder 2">
            <a:extLst>
              <a:ext uri="{FF2B5EF4-FFF2-40B4-BE49-F238E27FC236}">
                <a16:creationId xmlns:a16="http://schemas.microsoft.com/office/drawing/2014/main" id="{BBD813A1-2454-4632-8498-ACEE23A58C6E}"/>
              </a:ext>
            </a:extLst>
          </p:cNvPr>
          <p:cNvSpPr>
            <a:spLocks noGrp="1"/>
          </p:cNvSpPr>
          <p:nvPr>
            <p:ph sz="half" idx="1"/>
          </p:nvPr>
        </p:nvSpPr>
        <p:spPr>
          <a:xfrm>
            <a:off x="476843" y="1887674"/>
            <a:ext cx="11241915" cy="1022951"/>
          </a:xfrm>
        </p:spPr>
        <p:txBody>
          <a:bodyPr/>
          <a:lstStyle/>
          <a:p>
            <a:pPr marL="342900" indent="-342900">
              <a:buClr>
                <a:srgbClr val="000000"/>
              </a:buClr>
              <a:buFont typeface="Arial" panose="020B0604020202020204" pitchFamily="34" charset="0"/>
              <a:buChar char="•"/>
            </a:pPr>
            <a:r>
              <a:rPr lang="en-US" sz="2400" b="0"/>
              <a:t>A listing of all possible outcomes, and the probability of each occurrence.</a:t>
            </a:r>
          </a:p>
          <a:p>
            <a:pPr marL="342900" indent="-342900">
              <a:buClr>
                <a:srgbClr val="000000"/>
              </a:buClr>
              <a:buFont typeface="Arial" panose="020B0604020202020204" pitchFamily="34" charset="0"/>
              <a:buChar char="•"/>
            </a:pPr>
            <a:r>
              <a:rPr lang="en-US" sz="2400" b="0"/>
              <a:t>Can be shown graphically.</a:t>
            </a:r>
          </a:p>
        </p:txBody>
      </p:sp>
      <p:pic>
        <p:nvPicPr>
          <p:cNvPr id="6" name="Picture 3" descr="Probability Distributions &#10;&#10;Graph illustrating rate of returns with possible outcomes and probability of each occurrence.">
            <a:extLst>
              <a:ext uri="{FF2B5EF4-FFF2-40B4-BE49-F238E27FC236}">
                <a16:creationId xmlns:a16="http://schemas.microsoft.com/office/drawing/2014/main" id="{BD0BF12E-45A9-43F5-B920-A727FDDC316D}"/>
              </a:ext>
            </a:extLst>
          </p:cNvPr>
          <p:cNvPicPr>
            <a:picLocks noGrp="1" noChangeAspect="1"/>
          </p:cNvPicPr>
          <p:nvPr>
            <p:ph sz="half" idx="2"/>
          </p:nvPr>
        </p:nvPicPr>
        <p:blipFill>
          <a:blip r:embed="rId2"/>
          <a:stretch>
            <a:fillRect/>
          </a:stretch>
        </p:blipFill>
        <p:spPr>
          <a:xfrm>
            <a:off x="2262653" y="3072615"/>
            <a:ext cx="7666695" cy="3171364"/>
          </a:xfrm>
        </p:spPr>
      </p:pic>
      <p:cxnSp>
        <p:nvCxnSpPr>
          <p:cNvPr id="5" name="Straight Arrow Connector 4">
            <a:extLst>
              <a:ext uri="{FF2B5EF4-FFF2-40B4-BE49-F238E27FC236}">
                <a16:creationId xmlns:a16="http://schemas.microsoft.com/office/drawing/2014/main" id="{778BD3EF-BA9A-BE46-BC7D-B39EEAE478B7}"/>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83822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A142-2800-424E-BB88-47D01DD40415}"/>
              </a:ext>
            </a:extLst>
          </p:cNvPr>
          <p:cNvSpPr>
            <a:spLocks noGrp="1"/>
          </p:cNvSpPr>
          <p:nvPr>
            <p:ph type="title"/>
          </p:nvPr>
        </p:nvSpPr>
        <p:spPr>
          <a:xfrm>
            <a:off x="476843" y="2827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Selected Realized Returns, 1926-2019</a:t>
            </a:r>
          </a:p>
        </p:txBody>
      </p:sp>
      <p:graphicFrame>
        <p:nvGraphicFramePr>
          <p:cNvPr id="6" name="Table 2">
            <a:extLst>
              <a:ext uri="{FF2B5EF4-FFF2-40B4-BE49-F238E27FC236}">
                <a16:creationId xmlns:a16="http://schemas.microsoft.com/office/drawing/2014/main" id="{52BBC4EC-1103-467D-A46E-45AD25DF998E}"/>
              </a:ext>
            </a:extLst>
          </p:cNvPr>
          <p:cNvGraphicFramePr>
            <a:graphicFrameLocks noGrp="1"/>
          </p:cNvGraphicFramePr>
          <p:nvPr>
            <p:ph sz="half" idx="2"/>
          </p:nvPr>
        </p:nvGraphicFramePr>
        <p:xfrm>
          <a:off x="883920" y="1802349"/>
          <a:ext cx="10424160" cy="3515360"/>
        </p:xfrm>
        <a:graphic>
          <a:graphicData uri="http://schemas.openxmlformats.org/drawingml/2006/table">
            <a:tbl>
              <a:tblPr firstRow="1" bandRow="1">
                <a:tableStyleId>{5C22544A-7EE6-4342-B048-85BDC9FD1C3A}</a:tableStyleId>
              </a:tblPr>
              <a:tblGrid>
                <a:gridCol w="4754880">
                  <a:extLst>
                    <a:ext uri="{9D8B030D-6E8A-4147-A177-3AD203B41FA5}">
                      <a16:colId xmlns:a16="http://schemas.microsoft.com/office/drawing/2014/main" val="2908008929"/>
                    </a:ext>
                  </a:extLst>
                </a:gridCol>
                <a:gridCol w="2834640">
                  <a:extLst>
                    <a:ext uri="{9D8B030D-6E8A-4147-A177-3AD203B41FA5}">
                      <a16:colId xmlns:a16="http://schemas.microsoft.com/office/drawing/2014/main" val="3841246848"/>
                    </a:ext>
                  </a:extLst>
                </a:gridCol>
                <a:gridCol w="2834640">
                  <a:extLst>
                    <a:ext uri="{9D8B030D-6E8A-4147-A177-3AD203B41FA5}">
                      <a16:colId xmlns:a16="http://schemas.microsoft.com/office/drawing/2014/main" val="4146866109"/>
                    </a:ext>
                  </a:extLst>
                </a:gridCol>
              </a:tblGrid>
              <a:tr h="548640">
                <a:tc>
                  <a:txBody>
                    <a:bodyPr/>
                    <a:lstStyle/>
                    <a:p>
                      <a:endParaRPr lang="en-IN">
                        <a:solidFill>
                          <a:srgbClr val="000000"/>
                        </a:solidFill>
                      </a:endParaRPr>
                    </a:p>
                  </a:txBody>
                  <a:tcPr anchor="b">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Average Return</a:t>
                      </a:r>
                      <a:endParaRPr lang="en-IN">
                        <a:solidFill>
                          <a:srgbClr val="000000"/>
                        </a:solidFill>
                      </a:endParaRPr>
                    </a:p>
                  </a:txBody>
                  <a:tcPr anchor="b">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Standard Deviation</a:t>
                      </a:r>
                      <a:endParaRPr lang="en-IN">
                        <a:solidFill>
                          <a:srgbClr val="000000"/>
                        </a:solidFill>
                      </a:endParaRPr>
                    </a:p>
                  </a:txBody>
                  <a:tcPr anchor="b">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6684053"/>
                  </a:ext>
                </a:extLst>
              </a:tr>
              <a:tr h="370840">
                <a:tc>
                  <a:txBody>
                    <a:bodyPr/>
                    <a:lstStyle/>
                    <a:p>
                      <a:r>
                        <a:rPr lang="en-IN" sz="1800" b="0" i="0" u="none" strike="noStrike" kern="1200" baseline="0">
                          <a:solidFill>
                            <a:srgbClr val="000000"/>
                          </a:solidFill>
                          <a:latin typeface="+mn-lt"/>
                          <a:ea typeface="+mn-ea"/>
                          <a:cs typeface="+mn-cs"/>
                        </a:rPr>
                        <a:t>Small-cap stocks</a:t>
                      </a:r>
                      <a:endParaRPr lang="en-IN">
                        <a:solidFill>
                          <a:srgbClr val="000000"/>
                        </a:solidFill>
                      </a:endParaRPr>
                    </a:p>
                  </a:txBody>
                  <a:tcPr>
                    <a:lnT w="12700"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16.3%</a:t>
                      </a:r>
                      <a:endParaRPr lang="en-IN">
                        <a:solidFill>
                          <a:srgbClr val="000000"/>
                        </a:solidFill>
                      </a:endParaRPr>
                    </a:p>
                  </a:txBody>
                  <a:tcPr>
                    <a:lnT w="12700"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31.5%</a:t>
                      </a:r>
                      <a:endParaRPr lang="en-IN">
                        <a:solidFill>
                          <a:srgbClr val="000000"/>
                        </a:solidFill>
                      </a:endParaRPr>
                    </a:p>
                  </a:txBody>
                  <a:tcPr>
                    <a:lnT w="12700" cap="flat" cmpd="sng" algn="ctr">
                      <a:solidFill>
                        <a:srgbClr val="000000"/>
                      </a:solidFill>
                      <a:prstDash val="solid"/>
                      <a:round/>
                      <a:headEnd type="none" w="med" len="med"/>
                      <a:tailEnd type="none" w="med" len="med"/>
                    </a:lnT>
                    <a:noFill/>
                  </a:tcPr>
                </a:tc>
                <a:extLst>
                  <a:ext uri="{0D108BD9-81ED-4DB2-BD59-A6C34878D82A}">
                    <a16:rowId xmlns:a16="http://schemas.microsoft.com/office/drawing/2014/main" val="3126311965"/>
                  </a:ext>
                </a:extLst>
              </a:tr>
              <a:tr h="370840">
                <a:tc>
                  <a:txBody>
                    <a:bodyPr/>
                    <a:lstStyle/>
                    <a:p>
                      <a:r>
                        <a:rPr lang="en-IN" sz="1800" b="0" i="0" u="none" strike="noStrike" kern="1200" baseline="0">
                          <a:solidFill>
                            <a:srgbClr val="000000"/>
                          </a:solidFill>
                          <a:latin typeface="+mn-lt"/>
                          <a:ea typeface="+mn-ea"/>
                          <a:cs typeface="+mn-cs"/>
                        </a:rPr>
                        <a:t>Large-cap stocks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12.1</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19.8</a:t>
                      </a:r>
                      <a:endParaRPr lang="en-IN">
                        <a:solidFill>
                          <a:srgbClr val="000000"/>
                        </a:solidFill>
                      </a:endParaRPr>
                    </a:p>
                  </a:txBody>
                  <a:tcPr>
                    <a:noFill/>
                  </a:tcPr>
                </a:tc>
                <a:extLst>
                  <a:ext uri="{0D108BD9-81ED-4DB2-BD59-A6C34878D82A}">
                    <a16:rowId xmlns:a16="http://schemas.microsoft.com/office/drawing/2014/main" val="3774987703"/>
                  </a:ext>
                </a:extLst>
              </a:tr>
              <a:tr h="370840">
                <a:tc>
                  <a:txBody>
                    <a:bodyPr/>
                    <a:lstStyle/>
                    <a:p>
                      <a:r>
                        <a:rPr lang="en-IN" sz="1800" b="0" i="0" u="none" strike="noStrike" kern="1200" baseline="0">
                          <a:solidFill>
                            <a:srgbClr val="000000"/>
                          </a:solidFill>
                          <a:latin typeface="+mn-lt"/>
                          <a:ea typeface="+mn-ea"/>
                          <a:cs typeface="+mn-cs"/>
                        </a:rPr>
                        <a:t>Long-term corporate bonds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6.4</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8.5</a:t>
                      </a:r>
                      <a:endParaRPr lang="en-IN">
                        <a:solidFill>
                          <a:srgbClr val="000000"/>
                        </a:solidFill>
                      </a:endParaRPr>
                    </a:p>
                  </a:txBody>
                  <a:tcPr>
                    <a:noFill/>
                  </a:tcPr>
                </a:tc>
                <a:extLst>
                  <a:ext uri="{0D108BD9-81ED-4DB2-BD59-A6C34878D82A}">
                    <a16:rowId xmlns:a16="http://schemas.microsoft.com/office/drawing/2014/main" val="3341110905"/>
                  </a:ext>
                </a:extLst>
              </a:tr>
              <a:tr h="370840">
                <a:tc>
                  <a:txBody>
                    <a:bodyPr/>
                    <a:lstStyle/>
                    <a:p>
                      <a:r>
                        <a:rPr lang="en-IN" sz="1800" b="0" i="0" u="none" strike="noStrike" kern="1200" baseline="0">
                          <a:solidFill>
                            <a:srgbClr val="000000"/>
                          </a:solidFill>
                          <a:latin typeface="+mn-lt"/>
                          <a:ea typeface="+mn-ea"/>
                          <a:cs typeface="+mn-cs"/>
                        </a:rPr>
                        <a:t>Long-term government bonds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6.0</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9.8</a:t>
                      </a:r>
                      <a:endParaRPr lang="en-IN">
                        <a:solidFill>
                          <a:srgbClr val="000000"/>
                        </a:solidFill>
                      </a:endParaRPr>
                    </a:p>
                  </a:txBody>
                  <a:tcPr>
                    <a:noFill/>
                  </a:tcPr>
                </a:tc>
                <a:extLst>
                  <a:ext uri="{0D108BD9-81ED-4DB2-BD59-A6C34878D82A}">
                    <a16:rowId xmlns:a16="http://schemas.microsoft.com/office/drawing/2014/main" val="3529749145"/>
                  </a:ext>
                </a:extLst>
              </a:tr>
              <a:tr h="370840">
                <a:tc>
                  <a:txBody>
                    <a:bodyPr/>
                    <a:lstStyle/>
                    <a:p>
                      <a:r>
                        <a:rPr lang="en-IN" sz="1800" b="0" i="0" u="none" strike="noStrike" kern="1200" baseline="0">
                          <a:solidFill>
                            <a:srgbClr val="000000"/>
                          </a:solidFill>
                          <a:latin typeface="+mn-lt"/>
                          <a:ea typeface="+mn-ea"/>
                          <a:cs typeface="+mn-cs"/>
                        </a:rPr>
                        <a:t>U.S. Treasury bills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3.4</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3.1</a:t>
                      </a:r>
                      <a:endParaRPr lang="en-IN">
                        <a:solidFill>
                          <a:srgbClr val="000000"/>
                        </a:solidFill>
                      </a:endParaRPr>
                    </a:p>
                  </a:txBody>
                  <a:tcPr>
                    <a:noFill/>
                  </a:tcPr>
                </a:tc>
                <a:extLst>
                  <a:ext uri="{0D108BD9-81ED-4DB2-BD59-A6C34878D82A}">
                    <a16:rowId xmlns:a16="http://schemas.microsoft.com/office/drawing/2014/main" val="1607856194"/>
                  </a:ext>
                </a:extLst>
              </a:tr>
              <a:tr h="370840">
                <a:tc>
                  <a:txBody>
                    <a:bodyPr/>
                    <a:lstStyle/>
                    <a:p>
                      <a:r>
                        <a:rPr lang="en-IN" sz="1800" b="0" i="0" u="none" strike="noStrike" kern="1200" baseline="0">
                          <a:solidFill>
                            <a:srgbClr val="000000"/>
                          </a:solidFill>
                          <a:latin typeface="+mn-lt"/>
                          <a:ea typeface="+mn-ea"/>
                          <a:cs typeface="+mn-cs"/>
                        </a:rPr>
                        <a:t>Portfolios:</a:t>
                      </a:r>
                      <a:endParaRPr lang="en-IN">
                        <a:solidFill>
                          <a:srgbClr val="000000"/>
                        </a:solidFill>
                      </a:endParaRPr>
                    </a:p>
                  </a:txBody>
                  <a:tcPr>
                    <a:noFill/>
                  </a:tcPr>
                </a:tc>
                <a:tc>
                  <a:txBody>
                    <a:bodyPr/>
                    <a:lstStyle/>
                    <a:p>
                      <a:pPr algn="ctr"/>
                      <a:endParaRPr lang="en-IN">
                        <a:solidFill>
                          <a:srgbClr val="000000"/>
                        </a:solidFill>
                      </a:endParaRPr>
                    </a:p>
                  </a:txBody>
                  <a:tcPr>
                    <a:noFill/>
                  </a:tcPr>
                </a:tc>
                <a:tc>
                  <a:txBody>
                    <a:bodyPr/>
                    <a:lstStyle/>
                    <a:p>
                      <a:pPr algn="ctr"/>
                      <a:endParaRPr lang="en-IN">
                        <a:solidFill>
                          <a:srgbClr val="000000"/>
                        </a:solidFill>
                      </a:endParaRPr>
                    </a:p>
                  </a:txBody>
                  <a:tcPr>
                    <a:noFill/>
                  </a:tcPr>
                </a:tc>
                <a:extLst>
                  <a:ext uri="{0D108BD9-81ED-4DB2-BD59-A6C34878D82A}">
                    <a16:rowId xmlns:a16="http://schemas.microsoft.com/office/drawing/2014/main" val="3731408185"/>
                  </a:ext>
                </a:extLst>
              </a:tr>
              <a:tr h="370840">
                <a:tc>
                  <a:txBody>
                    <a:bodyPr/>
                    <a:lstStyle/>
                    <a:p>
                      <a:r>
                        <a:rPr lang="en-IN" sz="1800" b="0" i="0" u="none" strike="noStrike" kern="1200" baseline="0">
                          <a:solidFill>
                            <a:srgbClr val="000000"/>
                          </a:solidFill>
                          <a:latin typeface="+mn-lt"/>
                          <a:ea typeface="+mn-ea"/>
                          <a:cs typeface="+mn-cs"/>
                        </a:rPr>
                        <a:t>90% stocks/10% bonds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11.4%</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17.8%</a:t>
                      </a:r>
                      <a:endParaRPr lang="en-IN">
                        <a:solidFill>
                          <a:srgbClr val="000000"/>
                        </a:solidFill>
                      </a:endParaRPr>
                    </a:p>
                  </a:txBody>
                  <a:tcPr>
                    <a:noFill/>
                  </a:tcPr>
                </a:tc>
                <a:extLst>
                  <a:ext uri="{0D108BD9-81ED-4DB2-BD59-A6C34878D82A}">
                    <a16:rowId xmlns:a16="http://schemas.microsoft.com/office/drawing/2014/main" val="2879159528"/>
                  </a:ext>
                </a:extLst>
              </a:tr>
              <a:tr h="370840">
                <a:tc>
                  <a:txBody>
                    <a:bodyPr/>
                    <a:lstStyle/>
                    <a:p>
                      <a:r>
                        <a:rPr lang="en-IN" sz="1800" b="0" i="0" u="none" strike="noStrike" kern="1200" baseline="0">
                          <a:solidFill>
                            <a:srgbClr val="000000"/>
                          </a:solidFill>
                          <a:latin typeface="+mn-lt"/>
                          <a:ea typeface="+mn-ea"/>
                          <a:cs typeface="+mn-cs"/>
                        </a:rPr>
                        <a:t>70% stocks/30% bonds</a:t>
                      </a:r>
                      <a:endParaRPr lang="en-IN">
                        <a:solidFill>
                          <a:srgbClr val="000000"/>
                        </a:solidFill>
                      </a:endParaRPr>
                    </a:p>
                  </a:txBody>
                  <a:tcPr>
                    <a:lnB w="12700" cap="flat" cmpd="sng" algn="ctr">
                      <a:solidFill>
                        <a:srgbClr val="000000"/>
                      </a:solidFill>
                      <a:prstDash val="solid"/>
                      <a:round/>
                      <a:headEnd type="none" w="med" len="med"/>
                      <a:tailEnd type="none" w="med" len="med"/>
                    </a:lnB>
                    <a:noFill/>
                  </a:tcPr>
                </a:tc>
                <a:tc>
                  <a:txBody>
                    <a:bodyPr/>
                    <a:lstStyle/>
                    <a:p>
                      <a:pPr algn="ctr"/>
                      <a:r>
                        <a:rPr lang="en-IN" sz="1800" b="0" i="0" u="none" strike="noStrike" kern="1200" baseline="0">
                          <a:solidFill>
                            <a:srgbClr val="000000"/>
                          </a:solidFill>
                          <a:latin typeface="+mn-lt"/>
                          <a:ea typeface="+mn-ea"/>
                          <a:cs typeface="+mn-cs"/>
                        </a:rPr>
                        <a:t>10.2</a:t>
                      </a:r>
                      <a:endParaRPr lang="en-IN">
                        <a:solidFill>
                          <a:srgbClr val="000000"/>
                        </a:solidFill>
                      </a:endParaRPr>
                    </a:p>
                  </a:txBody>
                  <a:tcPr>
                    <a:lnB w="12700" cap="flat" cmpd="sng" algn="ctr">
                      <a:solidFill>
                        <a:srgbClr val="000000"/>
                      </a:solidFill>
                      <a:prstDash val="solid"/>
                      <a:round/>
                      <a:headEnd type="none" w="med" len="med"/>
                      <a:tailEnd type="none" w="med" len="med"/>
                    </a:lnB>
                    <a:noFill/>
                  </a:tcPr>
                </a:tc>
                <a:tc>
                  <a:txBody>
                    <a:bodyPr/>
                    <a:lstStyle/>
                    <a:p>
                      <a:pPr algn="ctr"/>
                      <a:r>
                        <a:rPr lang="en-IN" sz="1800" b="0" i="0" u="none" strike="noStrike" kern="1200" baseline="0">
                          <a:solidFill>
                            <a:srgbClr val="000000"/>
                          </a:solidFill>
                          <a:latin typeface="+mn-lt"/>
                          <a:ea typeface="+mn-ea"/>
                          <a:cs typeface="+mn-cs"/>
                        </a:rPr>
                        <a:t>14.1</a:t>
                      </a:r>
                      <a:endParaRPr lang="en-IN">
                        <a:solidFill>
                          <a:srgbClr val="000000"/>
                        </a:solidFill>
                      </a:endParaRPr>
                    </a:p>
                  </a:txBody>
                  <a:tcPr>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918290"/>
                  </a:ext>
                </a:extLst>
              </a:tr>
            </a:tbl>
          </a:graphicData>
        </a:graphic>
      </p:graphicFrame>
      <p:sp>
        <p:nvSpPr>
          <p:cNvPr id="5" name="Text Placeholder 3">
            <a:extLst>
              <a:ext uri="{FF2B5EF4-FFF2-40B4-BE49-F238E27FC236}">
                <a16:creationId xmlns:a16="http://schemas.microsoft.com/office/drawing/2014/main" id="{72784746-5B31-42F5-B083-5DB19C00B444}"/>
              </a:ext>
            </a:extLst>
          </p:cNvPr>
          <p:cNvSpPr>
            <a:spLocks noGrp="1"/>
          </p:cNvSpPr>
          <p:nvPr>
            <p:ph type="body" sz="quarter" idx="13"/>
          </p:nvPr>
        </p:nvSpPr>
        <p:spPr>
          <a:xfrm>
            <a:off x="476844" y="5409126"/>
            <a:ext cx="11241914" cy="242528"/>
          </a:xfrm>
        </p:spPr>
        <p:txBody>
          <a:bodyPr/>
          <a:lstStyle/>
          <a:p>
            <a:pPr marL="0" indent="0" algn="ctr">
              <a:buNone/>
            </a:pPr>
            <a:r>
              <a:rPr lang="en-GB"/>
              <a:t>Source: Based on Roger G. Ibbotson, </a:t>
            </a:r>
            <a:r>
              <a:rPr lang="en-GB" i="1"/>
              <a:t>Stocks, Bonds, Bills, and Inflation: 2020 Yearbook </a:t>
            </a:r>
            <a:r>
              <a:rPr lang="en-GB"/>
              <a:t>(Chicago, IL: Duff &amp; Phelps, 2020), pp. 2–6, 2–23.</a:t>
            </a:r>
            <a:endParaRPr lang="en-IN"/>
          </a:p>
        </p:txBody>
      </p:sp>
      <p:cxnSp>
        <p:nvCxnSpPr>
          <p:cNvPr id="7" name="Straight Arrow Connector 6">
            <a:extLst>
              <a:ext uri="{FF2B5EF4-FFF2-40B4-BE49-F238E27FC236}">
                <a16:creationId xmlns:a16="http://schemas.microsoft.com/office/drawing/2014/main" id="{6D5B72AF-EC4A-B444-8975-B3A500D9C01D}"/>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35309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ABCB0-CE1B-4D14-AEFD-914A1E16D9C1}"/>
              </a:ext>
            </a:extLst>
          </p:cNvPr>
          <p:cNvSpPr>
            <a:spLocks noGrp="1"/>
          </p:cNvSpPr>
          <p:nvPr>
            <p:ph type="title"/>
          </p:nvPr>
        </p:nvSpPr>
        <p:spPr>
          <a:xfrm>
            <a:off x="838200" y="174625"/>
            <a:ext cx="10515600" cy="1325563"/>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Hypothetical Investment Alternatives</a:t>
            </a:r>
          </a:p>
        </p:txBody>
      </p:sp>
      <p:graphicFrame>
        <p:nvGraphicFramePr>
          <p:cNvPr id="4" name="Table 2">
            <a:extLst>
              <a:ext uri="{FF2B5EF4-FFF2-40B4-BE49-F238E27FC236}">
                <a16:creationId xmlns:a16="http://schemas.microsoft.com/office/drawing/2014/main" id="{EE7500A3-EFFF-473E-A050-A42997154C0F}"/>
              </a:ext>
            </a:extLst>
          </p:cNvPr>
          <p:cNvGraphicFramePr>
            <a:graphicFrameLocks noGrp="1"/>
          </p:cNvGraphicFramePr>
          <p:nvPr>
            <p:ph idx="1"/>
          </p:nvPr>
        </p:nvGraphicFramePr>
        <p:xfrm>
          <a:off x="858112" y="1825624"/>
          <a:ext cx="10475776" cy="3583501"/>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1211343835"/>
                    </a:ext>
                  </a:extLst>
                </a:gridCol>
                <a:gridCol w="1371600">
                  <a:extLst>
                    <a:ext uri="{9D8B030D-6E8A-4147-A177-3AD203B41FA5}">
                      <a16:colId xmlns:a16="http://schemas.microsoft.com/office/drawing/2014/main" val="2154729975"/>
                    </a:ext>
                  </a:extLst>
                </a:gridCol>
                <a:gridCol w="914400">
                  <a:extLst>
                    <a:ext uri="{9D8B030D-6E8A-4147-A177-3AD203B41FA5}">
                      <a16:colId xmlns:a16="http://schemas.microsoft.com/office/drawing/2014/main" val="1783424063"/>
                    </a:ext>
                  </a:extLst>
                </a:gridCol>
                <a:gridCol w="1280160">
                  <a:extLst>
                    <a:ext uri="{9D8B030D-6E8A-4147-A177-3AD203B41FA5}">
                      <a16:colId xmlns:a16="http://schemas.microsoft.com/office/drawing/2014/main" val="3426617852"/>
                    </a:ext>
                  </a:extLst>
                </a:gridCol>
                <a:gridCol w="1554480">
                  <a:extLst>
                    <a:ext uri="{9D8B030D-6E8A-4147-A177-3AD203B41FA5}">
                      <a16:colId xmlns:a16="http://schemas.microsoft.com/office/drawing/2014/main" val="1893494810"/>
                    </a:ext>
                  </a:extLst>
                </a:gridCol>
                <a:gridCol w="1606096">
                  <a:extLst>
                    <a:ext uri="{9D8B030D-6E8A-4147-A177-3AD203B41FA5}">
                      <a16:colId xmlns:a16="http://schemas.microsoft.com/office/drawing/2014/main" val="565758223"/>
                    </a:ext>
                  </a:extLst>
                </a:gridCol>
                <a:gridCol w="2011680">
                  <a:extLst>
                    <a:ext uri="{9D8B030D-6E8A-4147-A177-3AD203B41FA5}">
                      <a16:colId xmlns:a16="http://schemas.microsoft.com/office/drawing/2014/main" val="567436536"/>
                    </a:ext>
                  </a:extLst>
                </a:gridCol>
              </a:tblGrid>
              <a:tr h="561751">
                <a:tc>
                  <a:txBody>
                    <a:bodyPr/>
                    <a:lstStyle/>
                    <a:p>
                      <a:r>
                        <a:rPr lang="en-IN" sz="1800" b="1" i="0" u="none" strike="noStrike" kern="1200" baseline="0">
                          <a:solidFill>
                            <a:srgbClr val="000000"/>
                          </a:solidFill>
                          <a:latin typeface="+mn-lt"/>
                          <a:ea typeface="+mn-ea"/>
                          <a:cs typeface="+mn-cs"/>
                        </a:rPr>
                        <a:t>Economy</a:t>
                      </a:r>
                      <a:endParaRPr lang="en-IN">
                        <a:solidFill>
                          <a:srgbClr val="000000"/>
                        </a:solidFill>
                      </a:endParaRPr>
                    </a:p>
                  </a:txBody>
                  <a:tcPr anchor="b">
                    <a:lnB w="28575"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Probability</a:t>
                      </a:r>
                      <a:endParaRPr lang="en-IN">
                        <a:solidFill>
                          <a:srgbClr val="000000"/>
                        </a:solidFill>
                      </a:endParaRPr>
                    </a:p>
                  </a:txBody>
                  <a:tcPr anchor="b">
                    <a:lnB w="28575"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T-Bills</a:t>
                      </a:r>
                      <a:endParaRPr lang="en-IN">
                        <a:solidFill>
                          <a:srgbClr val="000000"/>
                        </a:solidFill>
                      </a:endParaRPr>
                    </a:p>
                  </a:txBody>
                  <a:tcPr anchor="b">
                    <a:lnB w="28575"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High Tech</a:t>
                      </a:r>
                      <a:endParaRPr lang="en-IN">
                        <a:solidFill>
                          <a:srgbClr val="000000"/>
                        </a:solidFill>
                      </a:endParaRPr>
                    </a:p>
                  </a:txBody>
                  <a:tcPr anchor="b">
                    <a:lnB w="28575"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Collections</a:t>
                      </a:r>
                      <a:endParaRPr lang="en-IN">
                        <a:solidFill>
                          <a:srgbClr val="000000"/>
                        </a:solidFill>
                      </a:endParaRPr>
                    </a:p>
                  </a:txBody>
                  <a:tcPr anchor="b">
                    <a:lnB w="28575"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U.S. Rubber</a:t>
                      </a:r>
                      <a:endParaRPr lang="en-IN">
                        <a:solidFill>
                          <a:srgbClr val="000000"/>
                        </a:solidFill>
                      </a:endParaRPr>
                    </a:p>
                  </a:txBody>
                  <a:tcPr anchor="b">
                    <a:lnB w="28575"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Market Portfolio</a:t>
                      </a:r>
                      <a:endParaRPr lang="en-IN">
                        <a:solidFill>
                          <a:srgbClr val="000000"/>
                        </a:solidFill>
                      </a:endParaRPr>
                    </a:p>
                  </a:txBody>
                  <a:tcPr anchor="b">
                    <a:lnB w="285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140514"/>
                  </a:ext>
                </a:extLst>
              </a:tr>
              <a:tr h="604350">
                <a:tc>
                  <a:txBody>
                    <a:bodyPr/>
                    <a:lstStyle/>
                    <a:p>
                      <a:r>
                        <a:rPr lang="en-IN" sz="1800" b="0" i="0" u="none" strike="noStrike" kern="1200" baseline="0">
                          <a:solidFill>
                            <a:srgbClr val="000000"/>
                          </a:solidFill>
                          <a:latin typeface="+mn-lt"/>
                          <a:ea typeface="+mn-ea"/>
                          <a:cs typeface="+mn-cs"/>
                        </a:rPr>
                        <a:t>Recession</a:t>
                      </a:r>
                      <a:endParaRPr lang="en-IN">
                        <a:solidFill>
                          <a:srgbClr val="000000"/>
                        </a:solidFill>
                      </a:endParaRPr>
                    </a:p>
                  </a:txBody>
                  <a:tcPr>
                    <a:lnT w="28575"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0.1</a:t>
                      </a:r>
                      <a:endParaRPr lang="en-IN">
                        <a:solidFill>
                          <a:srgbClr val="000000"/>
                        </a:solidFill>
                      </a:endParaRPr>
                    </a:p>
                  </a:txBody>
                  <a:tcPr>
                    <a:lnT w="28575"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3.0%</a:t>
                      </a:r>
                      <a:endParaRPr lang="en-IN">
                        <a:solidFill>
                          <a:srgbClr val="000000"/>
                        </a:solidFill>
                      </a:endParaRPr>
                    </a:p>
                  </a:txBody>
                  <a:tcPr>
                    <a:lnT w="28575"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−29.5%</a:t>
                      </a:r>
                      <a:endParaRPr lang="en-IN">
                        <a:solidFill>
                          <a:srgbClr val="000000"/>
                        </a:solidFill>
                      </a:endParaRPr>
                    </a:p>
                  </a:txBody>
                  <a:tcPr>
                    <a:lnT w="28575"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24.5%</a:t>
                      </a:r>
                      <a:endParaRPr lang="en-IN">
                        <a:solidFill>
                          <a:srgbClr val="000000"/>
                        </a:solidFill>
                      </a:endParaRPr>
                    </a:p>
                  </a:txBody>
                  <a:tcPr>
                    <a:lnT w="28575"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3.5%</a:t>
                      </a:r>
                      <a:endParaRPr lang="en-IN" baseline="30000">
                        <a:solidFill>
                          <a:srgbClr val="000000"/>
                        </a:solidFill>
                      </a:endParaRPr>
                    </a:p>
                  </a:txBody>
                  <a:tcPr>
                    <a:lnT w="28575"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−19.5%</a:t>
                      </a:r>
                      <a:endParaRPr lang="en-IN">
                        <a:solidFill>
                          <a:srgbClr val="000000"/>
                        </a:solidFill>
                      </a:endParaRPr>
                    </a:p>
                  </a:txBody>
                  <a:tcPr>
                    <a:lnT w="28575" cap="flat" cmpd="sng" algn="ctr">
                      <a:solidFill>
                        <a:srgbClr val="000000"/>
                      </a:solidFill>
                      <a:prstDash val="solid"/>
                      <a:round/>
                      <a:headEnd type="none" w="med" len="med"/>
                      <a:tailEnd type="none" w="med" len="med"/>
                    </a:lnT>
                    <a:noFill/>
                  </a:tcPr>
                </a:tc>
                <a:extLst>
                  <a:ext uri="{0D108BD9-81ED-4DB2-BD59-A6C34878D82A}">
                    <a16:rowId xmlns:a16="http://schemas.microsoft.com/office/drawing/2014/main" val="3155414280"/>
                  </a:ext>
                </a:extLst>
              </a:tr>
              <a:tr h="604350">
                <a:tc>
                  <a:txBody>
                    <a:bodyPr/>
                    <a:lstStyle/>
                    <a:p>
                      <a:r>
                        <a:rPr lang="en-IN" sz="1800" b="0" i="0" u="none" strike="noStrike" kern="1200" baseline="0">
                          <a:solidFill>
                            <a:srgbClr val="000000"/>
                          </a:solidFill>
                          <a:latin typeface="+mn-lt"/>
                          <a:ea typeface="+mn-ea"/>
                          <a:cs typeface="+mn-cs"/>
                        </a:rPr>
                        <a:t>Below average</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0.2</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3.0%</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−9.5%</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10.5%</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−16.5%</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−5.5%</a:t>
                      </a:r>
                      <a:endParaRPr lang="en-IN">
                        <a:solidFill>
                          <a:srgbClr val="000000"/>
                        </a:solidFill>
                      </a:endParaRPr>
                    </a:p>
                  </a:txBody>
                  <a:tcPr>
                    <a:noFill/>
                  </a:tcPr>
                </a:tc>
                <a:extLst>
                  <a:ext uri="{0D108BD9-81ED-4DB2-BD59-A6C34878D82A}">
                    <a16:rowId xmlns:a16="http://schemas.microsoft.com/office/drawing/2014/main" val="986870232"/>
                  </a:ext>
                </a:extLst>
              </a:tr>
              <a:tr h="604350">
                <a:tc>
                  <a:txBody>
                    <a:bodyPr/>
                    <a:lstStyle/>
                    <a:p>
                      <a:r>
                        <a:rPr lang="en-IN" sz="1800" b="0" i="0" u="none" strike="noStrike" kern="1200" baseline="0">
                          <a:solidFill>
                            <a:srgbClr val="000000"/>
                          </a:solidFill>
                          <a:latin typeface="+mn-lt"/>
                          <a:ea typeface="+mn-ea"/>
                          <a:cs typeface="+mn-cs"/>
                        </a:rPr>
                        <a:t>Average</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0.4</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3.0%</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12.5%</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−1.0%</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0.5%</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7.5%</a:t>
                      </a:r>
                      <a:endParaRPr lang="en-IN">
                        <a:solidFill>
                          <a:srgbClr val="000000"/>
                        </a:solidFill>
                      </a:endParaRPr>
                    </a:p>
                  </a:txBody>
                  <a:tcPr>
                    <a:noFill/>
                  </a:tcPr>
                </a:tc>
                <a:extLst>
                  <a:ext uri="{0D108BD9-81ED-4DB2-BD59-A6C34878D82A}">
                    <a16:rowId xmlns:a16="http://schemas.microsoft.com/office/drawing/2014/main" val="389986156"/>
                  </a:ext>
                </a:extLst>
              </a:tr>
              <a:tr h="604350">
                <a:tc>
                  <a:txBody>
                    <a:bodyPr/>
                    <a:lstStyle/>
                    <a:p>
                      <a:r>
                        <a:rPr lang="en-IN" sz="1800" b="0" i="0" u="none" strike="noStrike" kern="1200" baseline="0">
                          <a:solidFill>
                            <a:srgbClr val="000000"/>
                          </a:solidFill>
                          <a:latin typeface="+mn-lt"/>
                          <a:ea typeface="+mn-ea"/>
                          <a:cs typeface="+mn-cs"/>
                        </a:rPr>
                        <a:t>Above average</a:t>
                      </a:r>
                      <a:endParaRPr lang="en-IN">
                        <a:solidFill>
                          <a:srgbClr val="000000"/>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a:solidFill>
                            <a:srgbClr val="000000"/>
                          </a:solidFill>
                          <a:latin typeface="+mn-lt"/>
                          <a:ea typeface="+mn-ea"/>
                          <a:cs typeface="+mn-cs"/>
                        </a:rPr>
                        <a:t>0.2</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3.0%</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27.5%</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−5.0%</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38.5%</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22.5%</a:t>
                      </a:r>
                      <a:endParaRPr lang="en-IN">
                        <a:solidFill>
                          <a:srgbClr val="000000"/>
                        </a:solidFill>
                      </a:endParaRPr>
                    </a:p>
                  </a:txBody>
                  <a:tcPr>
                    <a:noFill/>
                  </a:tcPr>
                </a:tc>
                <a:extLst>
                  <a:ext uri="{0D108BD9-81ED-4DB2-BD59-A6C34878D82A}">
                    <a16:rowId xmlns:a16="http://schemas.microsoft.com/office/drawing/2014/main" val="4192972361"/>
                  </a:ext>
                </a:extLst>
              </a:tr>
              <a:tr h="604350">
                <a:tc>
                  <a:txBody>
                    <a:bodyPr/>
                    <a:lstStyle/>
                    <a:p>
                      <a:r>
                        <a:rPr lang="en-IN" sz="1800" b="0" i="0" u="none" strike="noStrike" kern="1200" baseline="0">
                          <a:solidFill>
                            <a:srgbClr val="000000"/>
                          </a:solidFill>
                          <a:latin typeface="+mn-lt"/>
                          <a:ea typeface="+mn-ea"/>
                          <a:cs typeface="+mn-cs"/>
                        </a:rPr>
                        <a:t>Boom</a:t>
                      </a:r>
                      <a:endParaRPr lang="en-IN">
                        <a:solidFill>
                          <a:srgbClr val="000000"/>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a:solidFill>
                            <a:srgbClr val="000000"/>
                          </a:solidFill>
                          <a:latin typeface="+mn-lt"/>
                          <a:ea typeface="+mn-ea"/>
                          <a:cs typeface="+mn-cs"/>
                        </a:rPr>
                        <a:t>0.1</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3.0%</a:t>
                      </a:r>
                      <a:endParaRPr lang="en-IN" u="none">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42.5%</a:t>
                      </a:r>
                      <a:endParaRPr lang="en-IN" u="none">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−20.0%</a:t>
                      </a:r>
                      <a:endParaRPr lang="en-IN" u="none">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23.5%</a:t>
                      </a:r>
                      <a:endParaRPr lang="en-IN" u="none">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35.5%</a:t>
                      </a:r>
                      <a:endParaRPr lang="en-IN" u="none">
                        <a:solidFill>
                          <a:srgbClr val="000000"/>
                        </a:solidFill>
                      </a:endParaRPr>
                    </a:p>
                  </a:txBody>
                  <a:tcPr>
                    <a:noFill/>
                  </a:tcPr>
                </a:tc>
                <a:extLst>
                  <a:ext uri="{0D108BD9-81ED-4DB2-BD59-A6C34878D82A}">
                    <a16:rowId xmlns:a16="http://schemas.microsoft.com/office/drawing/2014/main" val="2462461639"/>
                  </a:ext>
                </a:extLst>
              </a:tr>
            </a:tbl>
          </a:graphicData>
        </a:graphic>
      </p:graphicFrame>
      <p:cxnSp>
        <p:nvCxnSpPr>
          <p:cNvPr id="5" name="Straight Arrow Connector 4">
            <a:extLst>
              <a:ext uri="{FF2B5EF4-FFF2-40B4-BE49-F238E27FC236}">
                <a16:creationId xmlns:a16="http://schemas.microsoft.com/office/drawing/2014/main" id="{7737ECFA-3FC0-3043-930E-8BB387CD719A}"/>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34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9A2BFB-B147-9F43-8AAF-6DD0465AEF07}"/>
              </a:ext>
            </a:extLst>
          </p:cNvPr>
          <p:cNvPicPr>
            <a:picLocks noChangeAspect="1"/>
          </p:cNvPicPr>
          <p:nvPr/>
        </p:nvPicPr>
        <p:blipFill rotWithShape="1">
          <a:blip r:embed="rId2"/>
          <a:srcRect l="17361" t="20167" r="6805" b="16333"/>
          <a:stretch/>
        </p:blipFill>
        <p:spPr>
          <a:xfrm>
            <a:off x="1066800" y="1691640"/>
            <a:ext cx="9871710" cy="4674870"/>
          </a:xfrm>
          <a:prstGeom prst="rect">
            <a:avLst/>
          </a:prstGeom>
        </p:spPr>
      </p:pic>
      <p:sp>
        <p:nvSpPr>
          <p:cNvPr id="5" name="Title 1">
            <a:extLst>
              <a:ext uri="{FF2B5EF4-FFF2-40B4-BE49-F238E27FC236}">
                <a16:creationId xmlns:a16="http://schemas.microsoft.com/office/drawing/2014/main" id="{53A72485-6352-E74F-98D4-70FF910D581E}"/>
              </a:ext>
            </a:extLst>
          </p:cNvPr>
          <p:cNvSpPr txBox="1">
            <a:spLocks/>
          </p:cNvSpPr>
          <p:nvPr/>
        </p:nvSpPr>
        <p:spPr>
          <a:xfrm>
            <a:off x="1066800" y="536047"/>
            <a:ext cx="8229600" cy="93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Beware of Little Expenses</a:t>
            </a:r>
          </a:p>
        </p:txBody>
      </p:sp>
    </p:spTree>
    <p:extLst>
      <p:ext uri="{BB962C8B-B14F-4D97-AF65-F5344CB8AC3E}">
        <p14:creationId xmlns:p14="http://schemas.microsoft.com/office/powerpoint/2010/main" val="329151417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88F3-2EB4-468C-A541-DB36436C2C02}"/>
              </a:ext>
            </a:extLst>
          </p:cNvPr>
          <p:cNvSpPr>
            <a:spLocks noGrp="1"/>
          </p:cNvSpPr>
          <p:nvPr>
            <p:ph type="title"/>
          </p:nvPr>
        </p:nvSpPr>
        <p:spPr>
          <a:xfrm>
            <a:off x="476843" y="144625"/>
            <a:ext cx="11241915" cy="1217447"/>
          </a:xfrm>
        </p:spPr>
        <p:txBody>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Why is the T-bill return independent of the economy? Do T-bills promise a completely risk-free return?</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64A62207-C8BC-49F5-B158-4B3B7A3D59D8}"/>
              </a:ext>
            </a:extLst>
          </p:cNvPr>
          <p:cNvSpPr>
            <a:spLocks noGrp="1"/>
          </p:cNvSpPr>
          <p:nvPr>
            <p:ph sz="half" idx="1"/>
          </p:nvPr>
        </p:nvSpPr>
        <p:spPr>
          <a:xfrm>
            <a:off x="476843" y="1887674"/>
            <a:ext cx="11241915" cy="3688878"/>
          </a:xfrm>
        </p:spPr>
        <p:txBody>
          <a:bodyPr/>
          <a:lstStyle/>
          <a:p>
            <a:pPr marL="365760" indent="-365760">
              <a:spcAft>
                <a:spcPts val="1800"/>
              </a:spcAft>
              <a:buClr>
                <a:srgbClr val="000000"/>
              </a:buClr>
              <a:buFont typeface="Arial" panose="020B0604020202020204" pitchFamily="34" charset="0"/>
              <a:buChar char="•"/>
            </a:pPr>
            <a:r>
              <a:rPr lang="en-US" sz="2400" b="0"/>
              <a:t>T-bills will return the promised 3.0%, regardless of the economy.</a:t>
            </a:r>
          </a:p>
          <a:p>
            <a:pPr marL="365760" indent="-365760">
              <a:spcAft>
                <a:spcPts val="1800"/>
              </a:spcAft>
              <a:buClr>
                <a:srgbClr val="000000"/>
              </a:buClr>
              <a:buFont typeface="Arial" panose="020B0604020202020204" pitchFamily="34" charset="0"/>
              <a:buChar char="•"/>
            </a:pPr>
            <a:r>
              <a:rPr lang="en-US" sz="2400" b="0"/>
              <a:t>No, T-bills do not provide a completely risk-free return, as they are still exposed to inflation.  Although, very little unexpected inflation is likely to occur over such a short period of time.</a:t>
            </a:r>
          </a:p>
          <a:p>
            <a:pPr marL="365760" indent="-365760">
              <a:spcAft>
                <a:spcPts val="1800"/>
              </a:spcAft>
              <a:buClr>
                <a:srgbClr val="000000"/>
              </a:buClr>
              <a:buFont typeface="Arial" panose="020B0604020202020204" pitchFamily="34" charset="0"/>
              <a:buChar char="•"/>
            </a:pPr>
            <a:r>
              <a:rPr lang="en-US" sz="2400" b="0"/>
              <a:t>T-bills are also risky in terms of reinvestment risk.</a:t>
            </a:r>
          </a:p>
          <a:p>
            <a:pPr marL="365760" indent="-365760">
              <a:spcAft>
                <a:spcPts val="1800"/>
              </a:spcAft>
              <a:buClr>
                <a:srgbClr val="000000"/>
              </a:buClr>
              <a:buFont typeface="Arial" panose="020B0604020202020204" pitchFamily="34" charset="0"/>
              <a:buChar char="•"/>
            </a:pPr>
            <a:r>
              <a:rPr lang="en-US" sz="2400" b="0"/>
              <a:t>T-bills are risk-free in the default sense of the word.</a:t>
            </a:r>
          </a:p>
        </p:txBody>
      </p:sp>
      <p:cxnSp>
        <p:nvCxnSpPr>
          <p:cNvPr id="4" name="Straight Arrow Connector 3">
            <a:extLst>
              <a:ext uri="{FF2B5EF4-FFF2-40B4-BE49-F238E27FC236}">
                <a16:creationId xmlns:a16="http://schemas.microsoft.com/office/drawing/2014/main" id="{0CBB5C26-3CCE-A34A-9E0A-081C2540226B}"/>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8934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88F3-2EB4-468C-A541-DB36436C2C02}"/>
              </a:ext>
            </a:extLst>
          </p:cNvPr>
          <p:cNvSpPr>
            <a:spLocks noGrp="1"/>
          </p:cNvSpPr>
          <p:nvPr>
            <p:ph type="title"/>
          </p:nvPr>
        </p:nvSpPr>
        <p:spPr>
          <a:xfrm>
            <a:off x="476843" y="97001"/>
            <a:ext cx="11241915" cy="1217447"/>
          </a:xfrm>
        </p:spPr>
        <p:txBody>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How do the returns of High Tech and Collections behave in relation to the market?</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64A62207-C8BC-49F5-B158-4B3B7A3D59D8}"/>
              </a:ext>
            </a:extLst>
          </p:cNvPr>
          <p:cNvSpPr>
            <a:spLocks noGrp="1"/>
          </p:cNvSpPr>
          <p:nvPr>
            <p:ph sz="half" idx="1"/>
          </p:nvPr>
        </p:nvSpPr>
        <p:spPr>
          <a:xfrm>
            <a:off x="476843" y="1887674"/>
            <a:ext cx="11241915" cy="3688878"/>
          </a:xfrm>
        </p:spPr>
        <p:txBody>
          <a:bodyPr/>
          <a:lstStyle/>
          <a:p>
            <a:pPr marL="365760" indent="-365760">
              <a:spcAft>
                <a:spcPts val="1800"/>
              </a:spcAft>
              <a:buClr>
                <a:srgbClr val="000000"/>
              </a:buClr>
              <a:buFont typeface="Arial" panose="020B0604020202020204" pitchFamily="34" charset="0"/>
              <a:buChar char="•"/>
            </a:pPr>
            <a:r>
              <a:rPr lang="en-US" sz="2400" b="0"/>
              <a:t>High Tech: Moves with the economy, and has a positive correlation. This is typical.</a:t>
            </a:r>
          </a:p>
          <a:p>
            <a:pPr marL="365760" indent="-365760">
              <a:spcAft>
                <a:spcPts val="1800"/>
              </a:spcAft>
              <a:buClr>
                <a:srgbClr val="000000"/>
              </a:buClr>
              <a:buFont typeface="Arial" panose="020B0604020202020204" pitchFamily="34" charset="0"/>
              <a:buChar char="•"/>
            </a:pPr>
            <a:r>
              <a:rPr lang="en-US" sz="2400" b="0"/>
              <a:t>Collections: Is countercyclical with the economy, and has a negative correlation. This is unusual.</a:t>
            </a:r>
          </a:p>
        </p:txBody>
      </p:sp>
      <p:cxnSp>
        <p:nvCxnSpPr>
          <p:cNvPr id="4" name="Straight Arrow Connector 3">
            <a:extLst>
              <a:ext uri="{FF2B5EF4-FFF2-40B4-BE49-F238E27FC236}">
                <a16:creationId xmlns:a16="http://schemas.microsoft.com/office/drawing/2014/main" id="{B2E66C4C-503D-984F-BB1D-532E02E29AB6}"/>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1305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E36E-F77B-4DB6-9EBE-E252A411EFFC}"/>
              </a:ext>
            </a:extLst>
          </p:cNvPr>
          <p:cNvSpPr>
            <a:spLocks noGrp="1"/>
          </p:cNvSpPr>
          <p:nvPr>
            <p:ph type="title"/>
          </p:nvPr>
        </p:nvSpPr>
        <p:spPr>
          <a:xfrm>
            <a:off x="476843" y="22861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Summary of Expected Returns</a:t>
            </a:r>
          </a:p>
        </p:txBody>
      </p:sp>
      <p:graphicFrame>
        <p:nvGraphicFramePr>
          <p:cNvPr id="9" name="Table 2">
            <a:extLst>
              <a:ext uri="{FF2B5EF4-FFF2-40B4-BE49-F238E27FC236}">
                <a16:creationId xmlns:a16="http://schemas.microsoft.com/office/drawing/2014/main" id="{4B6DFEEA-6977-4309-B3ED-574D5D7A7FB9}"/>
              </a:ext>
            </a:extLst>
          </p:cNvPr>
          <p:cNvGraphicFramePr>
            <a:graphicFrameLocks noGrp="1"/>
          </p:cNvGraphicFramePr>
          <p:nvPr>
            <p:ph sz="half" idx="2"/>
          </p:nvPr>
        </p:nvGraphicFramePr>
        <p:xfrm>
          <a:off x="476843" y="1857694"/>
          <a:ext cx="6181534" cy="2743200"/>
        </p:xfrm>
        <a:graphic>
          <a:graphicData uri="http://schemas.openxmlformats.org/drawingml/2006/table">
            <a:tbl>
              <a:tblPr firstRow="1" bandRow="1">
                <a:tableStyleId>{5C22544A-7EE6-4342-B048-85BDC9FD1C3A}</a:tableStyleId>
              </a:tblPr>
              <a:tblGrid>
                <a:gridCol w="3090767">
                  <a:extLst>
                    <a:ext uri="{9D8B030D-6E8A-4147-A177-3AD203B41FA5}">
                      <a16:colId xmlns:a16="http://schemas.microsoft.com/office/drawing/2014/main" val="1346604690"/>
                    </a:ext>
                  </a:extLst>
                </a:gridCol>
                <a:gridCol w="3090767">
                  <a:extLst>
                    <a:ext uri="{9D8B030D-6E8A-4147-A177-3AD203B41FA5}">
                      <a16:colId xmlns:a16="http://schemas.microsoft.com/office/drawing/2014/main" val="372005584"/>
                    </a:ext>
                  </a:extLst>
                </a:gridCol>
              </a:tblGrid>
              <a:tr h="370840">
                <a:tc>
                  <a:txBody>
                    <a:bodyPr/>
                    <a:lstStyle/>
                    <a:p>
                      <a:endParaRPr lang="en-IN" sz="2400">
                        <a:solidFill>
                          <a:srgbClr val="000000"/>
                        </a:solidFill>
                      </a:endParaRPr>
                    </a:p>
                  </a:txBody>
                  <a:tcPr>
                    <a:noFill/>
                  </a:tcPr>
                </a:tc>
                <a:tc>
                  <a:txBody>
                    <a:bodyPr/>
                    <a:lstStyle/>
                    <a:p>
                      <a:r>
                        <a:rPr lang="en-US" sz="2400" u="sng">
                          <a:solidFill>
                            <a:srgbClr val="000000"/>
                          </a:solidFill>
                        </a:rPr>
                        <a:t>Expected Return</a:t>
                      </a:r>
                      <a:endParaRPr lang="en-IN" sz="2400">
                        <a:solidFill>
                          <a:srgbClr val="000000"/>
                        </a:solidFill>
                      </a:endParaRPr>
                    </a:p>
                  </a:txBody>
                  <a:tcPr>
                    <a:noFill/>
                  </a:tcPr>
                </a:tc>
                <a:extLst>
                  <a:ext uri="{0D108BD9-81ED-4DB2-BD59-A6C34878D82A}">
                    <a16:rowId xmlns:a16="http://schemas.microsoft.com/office/drawing/2014/main" val="2910272788"/>
                  </a:ext>
                </a:extLst>
              </a:tr>
              <a:tr h="370840">
                <a:tc>
                  <a:txBody>
                    <a:bodyPr/>
                    <a:lstStyle/>
                    <a:p>
                      <a:pPr algn="l"/>
                      <a:r>
                        <a:rPr lang="en-US" sz="2400">
                          <a:solidFill>
                            <a:srgbClr val="000000"/>
                          </a:solidFill>
                        </a:rPr>
                        <a:t>High Tech</a:t>
                      </a:r>
                      <a:endParaRPr lang="en-IN" sz="2400">
                        <a:solidFill>
                          <a:srgbClr val="000000"/>
                        </a:solidFill>
                      </a:endParaRPr>
                    </a:p>
                  </a:txBody>
                  <a:tcPr>
                    <a:noFill/>
                  </a:tcPr>
                </a:tc>
                <a:tc>
                  <a:txBody>
                    <a:bodyPr/>
                    <a:lstStyle/>
                    <a:p>
                      <a:pPr algn="ctr"/>
                      <a:r>
                        <a:rPr lang="en-US" sz="2400">
                          <a:solidFill>
                            <a:srgbClr val="000000"/>
                          </a:solidFill>
                        </a:rPr>
                        <a:t> 9.9%</a:t>
                      </a:r>
                      <a:endParaRPr lang="en-IN" sz="2400">
                        <a:solidFill>
                          <a:srgbClr val="000000"/>
                        </a:solidFill>
                      </a:endParaRPr>
                    </a:p>
                  </a:txBody>
                  <a:tcPr>
                    <a:noFill/>
                  </a:tcPr>
                </a:tc>
                <a:extLst>
                  <a:ext uri="{0D108BD9-81ED-4DB2-BD59-A6C34878D82A}">
                    <a16:rowId xmlns:a16="http://schemas.microsoft.com/office/drawing/2014/main" val="2848952365"/>
                  </a:ext>
                </a:extLst>
              </a:tr>
              <a:tr h="370840">
                <a:tc>
                  <a:txBody>
                    <a:bodyPr/>
                    <a:lstStyle/>
                    <a:p>
                      <a:r>
                        <a:rPr lang="en-US" sz="2400">
                          <a:solidFill>
                            <a:srgbClr val="000000"/>
                          </a:solidFill>
                        </a:rPr>
                        <a:t>Market</a:t>
                      </a:r>
                      <a:endParaRPr lang="en-IN" sz="2400">
                        <a:solidFill>
                          <a:srgbClr val="000000"/>
                        </a:solidFill>
                      </a:endParaRPr>
                    </a:p>
                  </a:txBody>
                  <a:tcPr>
                    <a:noFill/>
                  </a:tcPr>
                </a:tc>
                <a:tc>
                  <a:txBody>
                    <a:bodyPr/>
                    <a:lstStyle/>
                    <a:p>
                      <a:pPr algn="ctr"/>
                      <a:r>
                        <a:rPr lang="en-US" sz="2400">
                          <a:solidFill>
                            <a:srgbClr val="000000"/>
                          </a:solidFill>
                        </a:rPr>
                        <a:t>8.0%</a:t>
                      </a:r>
                      <a:endParaRPr lang="en-IN" sz="2400">
                        <a:solidFill>
                          <a:srgbClr val="000000"/>
                        </a:solidFill>
                      </a:endParaRPr>
                    </a:p>
                  </a:txBody>
                  <a:tcPr>
                    <a:noFill/>
                  </a:tcPr>
                </a:tc>
                <a:extLst>
                  <a:ext uri="{0D108BD9-81ED-4DB2-BD59-A6C34878D82A}">
                    <a16:rowId xmlns:a16="http://schemas.microsoft.com/office/drawing/2014/main" val="160131479"/>
                  </a:ext>
                </a:extLst>
              </a:tr>
              <a:tr h="370840">
                <a:tc>
                  <a:txBody>
                    <a:bodyPr/>
                    <a:lstStyle/>
                    <a:p>
                      <a:r>
                        <a:rPr lang="en-US" sz="2400">
                          <a:solidFill>
                            <a:srgbClr val="000000"/>
                          </a:solidFill>
                        </a:rPr>
                        <a:t>US Rubber</a:t>
                      </a:r>
                      <a:endParaRPr lang="en-IN" sz="2400">
                        <a:solidFill>
                          <a:srgbClr val="000000"/>
                        </a:solidFill>
                      </a:endParaRPr>
                    </a:p>
                  </a:txBody>
                  <a:tcPr>
                    <a:noFill/>
                  </a:tcPr>
                </a:tc>
                <a:tc>
                  <a:txBody>
                    <a:bodyPr/>
                    <a:lstStyle/>
                    <a:p>
                      <a:pPr algn="ctr"/>
                      <a:r>
                        <a:rPr lang="en-US" sz="2400">
                          <a:solidFill>
                            <a:srgbClr val="000000"/>
                          </a:solidFill>
                        </a:rPr>
                        <a:t>7.3%</a:t>
                      </a:r>
                      <a:endParaRPr lang="en-IN" sz="2400">
                        <a:solidFill>
                          <a:srgbClr val="000000"/>
                        </a:solidFill>
                      </a:endParaRPr>
                    </a:p>
                  </a:txBody>
                  <a:tcPr>
                    <a:noFill/>
                  </a:tcPr>
                </a:tc>
                <a:extLst>
                  <a:ext uri="{0D108BD9-81ED-4DB2-BD59-A6C34878D82A}">
                    <a16:rowId xmlns:a16="http://schemas.microsoft.com/office/drawing/2014/main" val="3717958120"/>
                  </a:ext>
                </a:extLst>
              </a:tr>
              <a:tr h="370840">
                <a:tc>
                  <a:txBody>
                    <a:bodyPr/>
                    <a:lstStyle/>
                    <a:p>
                      <a:r>
                        <a:rPr lang="en-US" sz="2400">
                          <a:solidFill>
                            <a:srgbClr val="000000"/>
                          </a:solidFill>
                        </a:rPr>
                        <a:t>T-bills</a:t>
                      </a:r>
                      <a:endParaRPr lang="en-IN" sz="2400">
                        <a:solidFill>
                          <a:srgbClr val="000000"/>
                        </a:solidFill>
                      </a:endParaRPr>
                    </a:p>
                  </a:txBody>
                  <a:tcPr>
                    <a:noFill/>
                  </a:tcPr>
                </a:tc>
                <a:tc>
                  <a:txBody>
                    <a:bodyPr/>
                    <a:lstStyle/>
                    <a:p>
                      <a:pPr algn="ctr"/>
                      <a:r>
                        <a:rPr lang="en-US" sz="2400">
                          <a:solidFill>
                            <a:srgbClr val="000000"/>
                          </a:solidFill>
                        </a:rPr>
                        <a:t>3.0%</a:t>
                      </a:r>
                      <a:endParaRPr lang="en-IN" sz="2400">
                        <a:solidFill>
                          <a:srgbClr val="000000"/>
                        </a:solidFill>
                      </a:endParaRPr>
                    </a:p>
                  </a:txBody>
                  <a:tcPr>
                    <a:noFill/>
                  </a:tcPr>
                </a:tc>
                <a:extLst>
                  <a:ext uri="{0D108BD9-81ED-4DB2-BD59-A6C34878D82A}">
                    <a16:rowId xmlns:a16="http://schemas.microsoft.com/office/drawing/2014/main" val="885501124"/>
                  </a:ext>
                </a:extLst>
              </a:tr>
              <a:tr h="370840">
                <a:tc>
                  <a:txBody>
                    <a:bodyPr/>
                    <a:lstStyle/>
                    <a:p>
                      <a:r>
                        <a:rPr lang="en-US" sz="2400">
                          <a:solidFill>
                            <a:srgbClr val="000000"/>
                          </a:solidFill>
                        </a:rPr>
                        <a:t>Collections</a:t>
                      </a:r>
                      <a:endParaRPr lang="en-IN" sz="2400">
                        <a:solidFill>
                          <a:srgbClr val="000000"/>
                        </a:solidFill>
                      </a:endParaRPr>
                    </a:p>
                  </a:txBody>
                  <a:tcPr>
                    <a:noFill/>
                  </a:tcPr>
                </a:tc>
                <a:tc>
                  <a:txBody>
                    <a:bodyPr/>
                    <a:lstStyle/>
                    <a:p>
                      <a:pPr algn="ctr"/>
                      <a:r>
                        <a:rPr lang="en-US" sz="2400">
                          <a:solidFill>
                            <a:srgbClr val="000000"/>
                          </a:solidFill>
                        </a:rPr>
                        <a:t>1.2%</a:t>
                      </a:r>
                      <a:endParaRPr lang="en-IN" sz="2400">
                        <a:solidFill>
                          <a:srgbClr val="000000"/>
                        </a:solidFill>
                      </a:endParaRPr>
                    </a:p>
                  </a:txBody>
                  <a:tcPr>
                    <a:noFill/>
                  </a:tcPr>
                </a:tc>
                <a:extLst>
                  <a:ext uri="{0D108BD9-81ED-4DB2-BD59-A6C34878D82A}">
                    <a16:rowId xmlns:a16="http://schemas.microsoft.com/office/drawing/2014/main" val="4100846215"/>
                  </a:ext>
                </a:extLst>
              </a:tr>
            </a:tbl>
          </a:graphicData>
        </a:graphic>
      </p:graphicFrame>
      <p:sp>
        <p:nvSpPr>
          <p:cNvPr id="3" name="Content Placeholder 3">
            <a:extLst>
              <a:ext uri="{FF2B5EF4-FFF2-40B4-BE49-F238E27FC236}">
                <a16:creationId xmlns:a16="http://schemas.microsoft.com/office/drawing/2014/main" id="{D7C88CC2-5466-4393-B128-41DAF40EC026}"/>
              </a:ext>
            </a:extLst>
          </p:cNvPr>
          <p:cNvSpPr>
            <a:spLocks noGrp="1"/>
          </p:cNvSpPr>
          <p:nvPr>
            <p:ph sz="half" idx="1"/>
          </p:nvPr>
        </p:nvSpPr>
        <p:spPr>
          <a:xfrm>
            <a:off x="476843" y="4691046"/>
            <a:ext cx="11241915" cy="1503693"/>
          </a:xfrm>
        </p:spPr>
        <p:txBody>
          <a:bodyPr/>
          <a:lstStyle/>
          <a:p>
            <a:pPr marL="365760" indent="-365760">
              <a:buClr>
                <a:srgbClr val="000000"/>
              </a:buClr>
              <a:buFont typeface="Arial" panose="020B0604020202020204" pitchFamily="34" charset="0"/>
              <a:buChar char="•"/>
              <a:defRPr/>
            </a:pPr>
            <a:r>
              <a:rPr lang="en-US" sz="2400" b="0"/>
              <a:t>High Tech has the highest expected return, and appears to be the best investment alternative, but is it really? </a:t>
            </a:r>
          </a:p>
          <a:p>
            <a:pPr marL="365760" indent="-365760">
              <a:buClr>
                <a:srgbClr val="000000"/>
              </a:buClr>
              <a:buFont typeface="Arial" panose="020B0604020202020204" pitchFamily="34" charset="0"/>
              <a:buChar char="•"/>
              <a:defRPr/>
            </a:pPr>
            <a:r>
              <a:rPr lang="en-US" sz="2400" b="0"/>
              <a:t>Have we failed to account for risk?</a:t>
            </a:r>
            <a:endParaRPr lang="en-IN" sz="2400" b="0"/>
          </a:p>
        </p:txBody>
      </p:sp>
      <p:cxnSp>
        <p:nvCxnSpPr>
          <p:cNvPr id="5" name="Straight Arrow Connector 4">
            <a:extLst>
              <a:ext uri="{FF2B5EF4-FFF2-40B4-BE49-F238E27FC236}">
                <a16:creationId xmlns:a16="http://schemas.microsoft.com/office/drawing/2014/main" id="{556771F7-A1C8-464D-BD56-FE2C74449F48}"/>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852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C8E5-5EDD-4028-AC00-2CCDD8B4D042}"/>
              </a:ext>
            </a:extLst>
          </p:cNvPr>
          <p:cNvSpPr>
            <a:spLocks noGrp="1"/>
          </p:cNvSpPr>
          <p:nvPr>
            <p:ph type="title"/>
          </p:nvPr>
        </p:nvSpPr>
        <p:spPr>
          <a:xfrm>
            <a:off x="838200" y="263525"/>
            <a:ext cx="10515600" cy="1325563"/>
          </a:xfrm>
        </p:spPr>
        <p:txBody>
          <a:bodyPr>
            <a:normAutofit/>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Comments on Standard Deviation as a Measure of Risk</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14FFA648-F012-4BF9-B64C-EB7602A1D396}"/>
              </a:ext>
            </a:extLst>
          </p:cNvPr>
          <p:cNvSpPr>
            <a:spLocks noGrp="1"/>
          </p:cNvSpPr>
          <p:nvPr>
            <p:ph idx="1"/>
          </p:nvPr>
        </p:nvSpPr>
        <p:spPr/>
        <p:txBody>
          <a:bodyPr/>
          <a:lstStyle/>
          <a:p>
            <a:pPr marL="365760" indent="-365760">
              <a:spcBef>
                <a:spcPts val="1200"/>
              </a:spcBef>
              <a:spcAft>
                <a:spcPts val="1200"/>
              </a:spcAft>
              <a:buClr>
                <a:srgbClr val="000000"/>
              </a:buClr>
            </a:pPr>
            <a:r>
              <a:rPr lang="en-US"/>
              <a:t>Standard deviation (</a:t>
            </a:r>
            <a:r>
              <a:rPr lang="el-GR"/>
              <a:t>σ</a:t>
            </a:r>
            <a:r>
              <a:rPr lang="en-US" baseline="-25000" err="1"/>
              <a:t>i</a:t>
            </a:r>
            <a:r>
              <a:rPr lang="en-US"/>
              <a:t>) measures total, or stand-alone, risk.</a:t>
            </a:r>
          </a:p>
          <a:p>
            <a:pPr marL="365760" indent="-365760">
              <a:spcBef>
                <a:spcPts val="1200"/>
              </a:spcBef>
              <a:spcAft>
                <a:spcPts val="1200"/>
              </a:spcAft>
              <a:buClr>
                <a:srgbClr val="000000"/>
              </a:buClr>
            </a:pPr>
            <a:r>
              <a:rPr lang="en-US"/>
              <a:t>The larger </a:t>
            </a:r>
            <a:r>
              <a:rPr lang="el-GR"/>
              <a:t>σ</a:t>
            </a:r>
            <a:r>
              <a:rPr lang="en-US" baseline="-25000" err="1"/>
              <a:t>i</a:t>
            </a:r>
            <a:r>
              <a:rPr lang="en-US"/>
              <a:t> is, the lower the probability that actual returns will be close to expected returns.</a:t>
            </a:r>
          </a:p>
          <a:p>
            <a:pPr marL="365760" indent="-365760">
              <a:spcBef>
                <a:spcPts val="1200"/>
              </a:spcBef>
              <a:spcAft>
                <a:spcPts val="1200"/>
              </a:spcAft>
              <a:buClr>
                <a:srgbClr val="000000"/>
              </a:buClr>
            </a:pPr>
            <a:r>
              <a:rPr lang="en-US"/>
              <a:t>Larger </a:t>
            </a:r>
            <a:r>
              <a:rPr lang="el-GR"/>
              <a:t>σ</a:t>
            </a:r>
            <a:r>
              <a:rPr lang="en-US" baseline="-25000" err="1"/>
              <a:t>i</a:t>
            </a:r>
            <a:r>
              <a:rPr lang="en-US"/>
              <a:t> is associated with a wider probability distribution of returns.</a:t>
            </a:r>
          </a:p>
        </p:txBody>
      </p:sp>
      <p:cxnSp>
        <p:nvCxnSpPr>
          <p:cNvPr id="4" name="Straight Arrow Connector 3">
            <a:extLst>
              <a:ext uri="{FF2B5EF4-FFF2-40B4-BE49-F238E27FC236}">
                <a16:creationId xmlns:a16="http://schemas.microsoft.com/office/drawing/2014/main" id="{CF605BA5-C3C5-8F41-B39B-857109B27EF9}"/>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6777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4EA5-C981-4E02-9E30-ACFB163C08A2}"/>
              </a:ext>
            </a:extLst>
          </p:cNvPr>
          <p:cNvSpPr>
            <a:spLocks noGrp="1"/>
          </p:cNvSpPr>
          <p:nvPr>
            <p:ph type="title"/>
          </p:nvPr>
        </p:nvSpPr>
        <p:spPr>
          <a:xfrm>
            <a:off x="476843" y="2573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Comparing Risk and Return</a:t>
            </a:r>
          </a:p>
        </p:txBody>
      </p:sp>
      <p:graphicFrame>
        <p:nvGraphicFramePr>
          <p:cNvPr id="6" name="Table 2">
            <a:extLst>
              <a:ext uri="{FF2B5EF4-FFF2-40B4-BE49-F238E27FC236}">
                <a16:creationId xmlns:a16="http://schemas.microsoft.com/office/drawing/2014/main" id="{72D1494B-AC15-4F4C-85BD-9133E4E572D1}"/>
              </a:ext>
            </a:extLst>
          </p:cNvPr>
          <p:cNvGraphicFramePr>
            <a:graphicFrameLocks noGrp="1"/>
          </p:cNvGraphicFramePr>
          <p:nvPr>
            <p:ph sz="half" idx="1"/>
          </p:nvPr>
        </p:nvGraphicFramePr>
        <p:xfrm>
          <a:off x="923076" y="1798638"/>
          <a:ext cx="7077924" cy="2494280"/>
        </p:xfrm>
        <a:graphic>
          <a:graphicData uri="http://schemas.openxmlformats.org/drawingml/2006/table">
            <a:tbl>
              <a:tblPr firstRow="1" bandRow="1">
                <a:tableStyleId>{5C22544A-7EE6-4342-B048-85BDC9FD1C3A}</a:tableStyleId>
              </a:tblPr>
              <a:tblGrid>
                <a:gridCol w="1574911">
                  <a:extLst>
                    <a:ext uri="{9D8B030D-6E8A-4147-A177-3AD203B41FA5}">
                      <a16:colId xmlns:a16="http://schemas.microsoft.com/office/drawing/2014/main" val="3670987006"/>
                    </a:ext>
                  </a:extLst>
                </a:gridCol>
                <a:gridCol w="1803995">
                  <a:extLst>
                    <a:ext uri="{9D8B030D-6E8A-4147-A177-3AD203B41FA5}">
                      <a16:colId xmlns:a16="http://schemas.microsoft.com/office/drawing/2014/main" val="1994639880"/>
                    </a:ext>
                  </a:extLst>
                </a:gridCol>
                <a:gridCol w="1233006">
                  <a:extLst>
                    <a:ext uri="{9D8B030D-6E8A-4147-A177-3AD203B41FA5}">
                      <a16:colId xmlns:a16="http://schemas.microsoft.com/office/drawing/2014/main" val="1780559905"/>
                    </a:ext>
                  </a:extLst>
                </a:gridCol>
                <a:gridCol w="1233006">
                  <a:extLst>
                    <a:ext uri="{9D8B030D-6E8A-4147-A177-3AD203B41FA5}">
                      <a16:colId xmlns:a16="http://schemas.microsoft.com/office/drawing/2014/main" val="885681192"/>
                    </a:ext>
                  </a:extLst>
                </a:gridCol>
                <a:gridCol w="1233006">
                  <a:extLst>
                    <a:ext uri="{9D8B030D-6E8A-4147-A177-3AD203B41FA5}">
                      <a16:colId xmlns:a16="http://schemas.microsoft.com/office/drawing/2014/main" val="104778199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Security</a:t>
                      </a:r>
                    </a:p>
                  </a:txBody>
                  <a:tcPr>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Expected Return</a:t>
                      </a:r>
                    </a:p>
                  </a:txBody>
                  <a:tcPr>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latin typeface="+mj-lt"/>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Risk</a:t>
                      </a:r>
                    </a:p>
                  </a:txBody>
                  <a:tcPr>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latin typeface="+mj-lt"/>
                        <a:ea typeface="Verdana" panose="020B0604030504040204" pitchFamily="34" charset="0"/>
                        <a:cs typeface="Verdana" panose="020B0604030504040204" pitchFamily="34" charset="0"/>
                      </a:endParaRPr>
                    </a:p>
                  </a:txBody>
                  <a:tcPr>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latin typeface="+mj-lt"/>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CV</a:t>
                      </a:r>
                    </a:p>
                  </a:txBody>
                  <a:tcPr>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7092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T</a:t>
                      </a:r>
                      <a:r>
                        <a:rPr lang="en-IN" sz="1800">
                          <a:solidFill>
                            <a:srgbClr val="000000"/>
                          </a:solidFill>
                          <a:latin typeface="+mj-lt"/>
                          <a:ea typeface="Verdana" panose="020B0604030504040204" pitchFamily="34" charset="0"/>
                          <a:cs typeface="Verdana" panose="020B0604030504040204" pitchFamily="34" charset="0"/>
                        </a:rPr>
                        <a:t>-</a:t>
                      </a:r>
                      <a:r>
                        <a:rPr lang="en-US" sz="1800">
                          <a:solidFill>
                            <a:srgbClr val="000000"/>
                          </a:solidFill>
                          <a:latin typeface="+mj-lt"/>
                          <a:ea typeface="Verdana" panose="020B0604030504040204" pitchFamily="34" charset="0"/>
                          <a:cs typeface="Verdana" panose="020B0604030504040204" pitchFamily="34" charset="0"/>
                        </a:rPr>
                        <a:t>bills</a:t>
                      </a:r>
                    </a:p>
                  </a:txBody>
                  <a:tcPr>
                    <a:lnT w="12700" cap="flat" cmpd="sng" algn="ctr">
                      <a:solidFill>
                        <a:srgbClr val="000000"/>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3.0%</a:t>
                      </a:r>
                    </a:p>
                  </a:txBody>
                  <a:tcPr>
                    <a:lnT w="12700" cap="flat" cmpd="sng" algn="ctr">
                      <a:solidFill>
                        <a:srgbClr val="000000"/>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0.0%</a:t>
                      </a:r>
                    </a:p>
                  </a:txBody>
                  <a:tcPr>
                    <a:lnT w="12700" cap="flat" cmpd="sng" algn="ctr">
                      <a:solidFill>
                        <a:srgbClr val="000000"/>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latin typeface="+mj-lt"/>
                        <a:ea typeface="Verdana" panose="020B0604030504040204" pitchFamily="34" charset="0"/>
                        <a:cs typeface="Verdana" panose="020B0604030504040204" pitchFamily="34" charset="0"/>
                      </a:endParaRPr>
                    </a:p>
                  </a:txBody>
                  <a:tcPr>
                    <a:lnT w="12700" cap="flat" cmpd="sng" algn="ctr">
                      <a:solidFill>
                        <a:srgbClr val="000000"/>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latin typeface="+mj-lt"/>
                        <a:ea typeface="Verdana" panose="020B0604030504040204" pitchFamily="34" charset="0"/>
                        <a:cs typeface="Verdana" panose="020B0604030504040204" pitchFamily="34" charset="0"/>
                      </a:endParaRPr>
                    </a:p>
                  </a:txBody>
                  <a:tcPr>
                    <a:lnT w="12700" cap="flat" cmpd="sng" algn="ctr">
                      <a:solidFill>
                        <a:srgbClr val="000000"/>
                      </a:solidFill>
                      <a:prstDash val="solid"/>
                      <a:round/>
                      <a:headEnd type="none" w="med" len="med"/>
                      <a:tailEnd type="none" w="med" len="med"/>
                    </a:lnT>
                    <a:noFill/>
                  </a:tcPr>
                </a:tc>
                <a:extLst>
                  <a:ext uri="{0D108BD9-81ED-4DB2-BD59-A6C34878D82A}">
                    <a16:rowId xmlns:a16="http://schemas.microsoft.com/office/drawing/2014/main" val="3096314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High Tech</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9.9</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20.0</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-10.1/29.9</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2.02</a:t>
                      </a:r>
                    </a:p>
                  </a:txBody>
                  <a:tcPr>
                    <a:noFill/>
                  </a:tcPr>
                </a:tc>
                <a:extLst>
                  <a:ext uri="{0D108BD9-81ED-4DB2-BD59-A6C34878D82A}">
                    <a16:rowId xmlns:a16="http://schemas.microsoft.com/office/drawing/2014/main" val="6642912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Collections</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1.2</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11.2</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-10.0/12.4</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9.33</a:t>
                      </a:r>
                    </a:p>
                  </a:txBody>
                  <a:tcPr>
                    <a:noFill/>
                  </a:tcPr>
                </a:tc>
                <a:extLst>
                  <a:ext uri="{0D108BD9-81ED-4DB2-BD59-A6C34878D82A}">
                    <a16:rowId xmlns:a16="http://schemas.microsoft.com/office/drawing/2014/main" val="11542771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US Rubber</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7.3</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18.8</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-11.5/26.1</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2.57</a:t>
                      </a:r>
                    </a:p>
                  </a:txBody>
                  <a:tcPr>
                    <a:noFill/>
                  </a:tcPr>
                </a:tc>
                <a:extLst>
                  <a:ext uri="{0D108BD9-81ED-4DB2-BD59-A6C34878D82A}">
                    <a16:rowId xmlns:a16="http://schemas.microsoft.com/office/drawing/2014/main" val="37496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Market</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8.0</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rgbClr val="000000"/>
                          </a:solidFill>
                          <a:latin typeface="+mj-lt"/>
                        </a:rPr>
                        <a:t>1</a:t>
                      </a:r>
                      <a:r>
                        <a:rPr lang="en-US" sz="1800">
                          <a:solidFill>
                            <a:srgbClr val="000000"/>
                          </a:solidFill>
                          <a:latin typeface="+mj-lt"/>
                          <a:ea typeface="Verdana" panose="020B0604030504040204" pitchFamily="34" charset="0"/>
                          <a:cs typeface="Verdana" panose="020B0604030504040204" pitchFamily="34" charset="0"/>
                        </a:rPr>
                        <a:t>5.2</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-7.2/23.2</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latin typeface="+mj-lt"/>
                          <a:ea typeface="Verdana" panose="020B0604030504040204" pitchFamily="34" charset="0"/>
                          <a:cs typeface="Verdana" panose="020B0604030504040204" pitchFamily="34" charset="0"/>
                        </a:rPr>
                        <a:t>1.90</a:t>
                      </a:r>
                    </a:p>
                  </a:txBody>
                  <a:tcPr>
                    <a:noFill/>
                  </a:tcPr>
                </a:tc>
                <a:extLst>
                  <a:ext uri="{0D108BD9-81ED-4DB2-BD59-A6C34878D82A}">
                    <a16:rowId xmlns:a16="http://schemas.microsoft.com/office/drawing/2014/main" val="687129227"/>
                  </a:ext>
                </a:extLst>
              </a:tr>
            </a:tbl>
          </a:graphicData>
        </a:graphic>
      </p:graphicFrame>
      <p:cxnSp>
        <p:nvCxnSpPr>
          <p:cNvPr id="7" name="Straight Arrow Connector 6">
            <a:extLst>
              <a:ext uri="{FF2B5EF4-FFF2-40B4-BE49-F238E27FC236}">
                <a16:creationId xmlns:a16="http://schemas.microsoft.com/office/drawing/2014/main" id="{D75D782A-F080-1A4B-8292-8109E41EB0E3}"/>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51BC5622-4265-E045-B5C8-6D176CAEADEA}"/>
              </a:ext>
            </a:extLst>
          </p:cNvPr>
          <p:cNvSpPr/>
          <p:nvPr/>
        </p:nvSpPr>
        <p:spPr>
          <a:xfrm>
            <a:off x="8801100" y="1474792"/>
            <a:ext cx="1536700" cy="838200"/>
          </a:xfrm>
          <a:prstGeom prst="wedgeRoundRectCallout">
            <a:avLst>
              <a:gd name="adj1" fmla="val -85390"/>
              <a:gd name="adj2" fmla="val 367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Risk per unit of Return</a:t>
            </a:r>
          </a:p>
        </p:txBody>
      </p:sp>
    </p:spTree>
    <p:extLst>
      <p:ext uri="{BB962C8B-B14F-4D97-AF65-F5344CB8AC3E}">
        <p14:creationId xmlns:p14="http://schemas.microsoft.com/office/powerpoint/2010/main" val="24826394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0526-2C7F-4B3D-BC99-04E44A15E90E}"/>
              </a:ext>
            </a:extLst>
          </p:cNvPr>
          <p:cNvSpPr>
            <a:spLocks noGrp="1"/>
          </p:cNvSpPr>
          <p:nvPr>
            <p:ph type="title"/>
          </p:nvPr>
        </p:nvSpPr>
        <p:spPr>
          <a:xfrm>
            <a:off x="476843" y="2446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Coefficient of Variation (CV)</a:t>
            </a:r>
          </a:p>
        </p:txBody>
      </p:sp>
      <p:sp>
        <p:nvSpPr>
          <p:cNvPr id="3" name="Content Placeholder 2">
            <a:extLst>
              <a:ext uri="{FF2B5EF4-FFF2-40B4-BE49-F238E27FC236}">
                <a16:creationId xmlns:a16="http://schemas.microsoft.com/office/drawing/2014/main" id="{D9909F52-AFD4-4A53-88B5-21D95424C083}"/>
              </a:ext>
            </a:extLst>
          </p:cNvPr>
          <p:cNvSpPr>
            <a:spLocks noGrp="1"/>
          </p:cNvSpPr>
          <p:nvPr>
            <p:ph sz="half" idx="1"/>
          </p:nvPr>
        </p:nvSpPr>
        <p:spPr>
          <a:xfrm>
            <a:off x="476843" y="1887674"/>
            <a:ext cx="11241915" cy="1010072"/>
          </a:xfrm>
        </p:spPr>
        <p:txBody>
          <a:bodyPr/>
          <a:lstStyle/>
          <a:p>
            <a:pPr marL="365760" indent="-365760">
              <a:buClr>
                <a:srgbClr val="000000"/>
              </a:buClr>
              <a:buFont typeface="Arial" panose="020B0604020202020204" pitchFamily="34" charset="0"/>
              <a:buChar char="•"/>
            </a:pPr>
            <a:r>
              <a:rPr lang="en-US" sz="2400" b="0"/>
              <a:t>A standardized measure of dispersion about the expected value, that shows the risk per unit of return.</a:t>
            </a:r>
          </a:p>
        </p:txBody>
      </p:sp>
      <p:graphicFrame>
        <p:nvGraphicFramePr>
          <p:cNvPr id="6" name="Object 3" descr="Coefficient of Variation (CV) Formula &#10;&#10;Formula for calculating the coefficient of variation (CV).">
            <a:extLst>
              <a:ext uri="{FF2B5EF4-FFF2-40B4-BE49-F238E27FC236}">
                <a16:creationId xmlns:a16="http://schemas.microsoft.com/office/drawing/2014/main" id="{F36B4224-FB2A-4F18-9D35-7EF09C3D5817}"/>
              </a:ext>
            </a:extLst>
          </p:cNvPr>
          <p:cNvGraphicFramePr>
            <a:graphicFrameLocks noGrp="1" noChangeAspect="1"/>
          </p:cNvGraphicFramePr>
          <p:nvPr>
            <p:ph sz="half" idx="2"/>
          </p:nvPr>
        </p:nvGraphicFramePr>
        <p:xfrm>
          <a:off x="3461837" y="3246942"/>
          <a:ext cx="5268326" cy="1043566"/>
        </p:xfrm>
        <a:graphic>
          <a:graphicData uri="http://schemas.openxmlformats.org/presentationml/2006/ole">
            <mc:AlternateContent xmlns:mc="http://schemas.openxmlformats.org/markup-compatibility/2006">
              <mc:Choice xmlns:v="urn:schemas-microsoft-com:vml" Requires="v">
                <p:oleObj name="Equation" r:id="rId2" imgW="3974760" imgH="787320" progId="Equation.DSMT4">
                  <p:embed/>
                </p:oleObj>
              </mc:Choice>
              <mc:Fallback>
                <p:oleObj name="Equation" r:id="rId2" imgW="3974760" imgH="787320" progId="Equation.DSMT4">
                  <p:embed/>
                  <p:pic>
                    <p:nvPicPr>
                      <p:cNvPr id="6" name="Object 3" descr="Coefficient of Variation (CV) Formula &#10;&#10;Formula for calculating the coefficient of variation (CV).">
                        <a:extLst>
                          <a:ext uri="{FF2B5EF4-FFF2-40B4-BE49-F238E27FC236}">
                            <a16:creationId xmlns:a16="http://schemas.microsoft.com/office/drawing/2014/main" id="{F36B4224-FB2A-4F18-9D35-7EF09C3D5817}"/>
                          </a:ext>
                        </a:extLst>
                      </p:cNvPr>
                      <p:cNvPicPr>
                        <a:picLocks noChangeAspect="1" noChangeArrowheads="1"/>
                      </p:cNvPicPr>
                      <p:nvPr/>
                    </p:nvPicPr>
                    <p:blipFill>
                      <a:blip r:embed="rId3"/>
                      <a:srcRect/>
                      <a:stretch>
                        <a:fillRect/>
                      </a:stretch>
                    </p:blipFill>
                    <p:spPr bwMode="auto">
                      <a:xfrm>
                        <a:off x="3461837" y="3246942"/>
                        <a:ext cx="5268326" cy="1043566"/>
                      </a:xfrm>
                      <a:prstGeom prst="rect">
                        <a:avLst/>
                      </a:prstGeom>
                      <a:noFill/>
                    </p:spPr>
                  </p:pic>
                </p:oleObj>
              </mc:Fallback>
            </mc:AlternateContent>
          </a:graphicData>
        </a:graphic>
      </p:graphicFrame>
      <p:cxnSp>
        <p:nvCxnSpPr>
          <p:cNvPr id="5" name="Straight Arrow Connector 4">
            <a:extLst>
              <a:ext uri="{FF2B5EF4-FFF2-40B4-BE49-F238E27FC236}">
                <a16:creationId xmlns:a16="http://schemas.microsoft.com/office/drawing/2014/main" id="{E30294CE-A73D-794F-9DC5-EAFD1CE42DB9}"/>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62098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88F3-2EB4-468C-A541-DB36436C2C02}"/>
              </a:ext>
            </a:extLst>
          </p:cNvPr>
          <p:cNvSpPr>
            <a:spLocks noGrp="1"/>
          </p:cNvSpPr>
          <p:nvPr>
            <p:ph type="title"/>
          </p:nvPr>
        </p:nvSpPr>
        <p:spPr>
          <a:xfrm>
            <a:off x="476843" y="231945"/>
            <a:ext cx="11241915" cy="1217447"/>
          </a:xfrm>
        </p:spPr>
        <p:txBody>
          <a:bodyPr>
            <a:normAutofit/>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Risk Rankings by Coefficient of Variation</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64A62207-C8BC-49F5-B158-4B3B7A3D59D8}"/>
              </a:ext>
            </a:extLst>
          </p:cNvPr>
          <p:cNvSpPr>
            <a:spLocks noGrp="1"/>
          </p:cNvSpPr>
          <p:nvPr>
            <p:ph sz="half" idx="1"/>
          </p:nvPr>
        </p:nvSpPr>
        <p:spPr>
          <a:xfrm>
            <a:off x="476843" y="1887674"/>
            <a:ext cx="11241915" cy="4281306"/>
          </a:xfrm>
        </p:spPr>
        <p:txBody>
          <a:bodyPr/>
          <a:lstStyle/>
          <a:p>
            <a:pPr>
              <a:spcBef>
                <a:spcPts val="300"/>
              </a:spcBef>
              <a:spcAft>
                <a:spcPts val="600"/>
              </a:spcAft>
              <a:tabLst>
                <a:tab pos="3886200" algn="l"/>
                <a:tab pos="4171950" algn="ctr"/>
                <a:tab pos="4457700" algn="r"/>
              </a:tabLst>
              <a:defRPr/>
            </a:pPr>
            <a:r>
              <a:rPr lang="en-US" sz="2400" b="0"/>
              <a:t>	</a:t>
            </a:r>
            <a:r>
              <a:rPr lang="en-US" sz="2400" b="0" u="sng"/>
              <a:t>	CV	</a:t>
            </a:r>
          </a:p>
          <a:p>
            <a:pPr>
              <a:spcBef>
                <a:spcPts val="300"/>
              </a:spcBef>
              <a:spcAft>
                <a:spcPts val="600"/>
              </a:spcAft>
              <a:tabLst>
                <a:tab pos="4114800" algn="dec"/>
              </a:tabLst>
              <a:defRPr/>
            </a:pPr>
            <a:r>
              <a:rPr lang="en-US" sz="2400" b="0"/>
              <a:t>T-bills	  0.0</a:t>
            </a:r>
          </a:p>
          <a:p>
            <a:pPr>
              <a:spcBef>
                <a:spcPts val="300"/>
              </a:spcBef>
              <a:spcAft>
                <a:spcPts val="600"/>
              </a:spcAft>
              <a:tabLst>
                <a:tab pos="4114800" algn="dec"/>
              </a:tabLst>
              <a:defRPr/>
            </a:pPr>
            <a:r>
              <a:rPr lang="en-US" sz="2400" b="0"/>
              <a:t>Market	  1.9</a:t>
            </a:r>
          </a:p>
          <a:p>
            <a:pPr>
              <a:spcBef>
                <a:spcPts val="300"/>
              </a:spcBef>
              <a:spcAft>
                <a:spcPts val="600"/>
              </a:spcAft>
              <a:tabLst>
                <a:tab pos="4114800" algn="dec"/>
              </a:tabLst>
              <a:defRPr/>
            </a:pPr>
            <a:r>
              <a:rPr lang="en-US" sz="2400" b="0"/>
              <a:t>High Tech	  2.0</a:t>
            </a:r>
          </a:p>
          <a:p>
            <a:pPr>
              <a:spcBef>
                <a:spcPts val="300"/>
              </a:spcBef>
              <a:spcAft>
                <a:spcPts val="600"/>
              </a:spcAft>
              <a:tabLst>
                <a:tab pos="4114800" algn="dec"/>
              </a:tabLst>
              <a:defRPr/>
            </a:pPr>
            <a:r>
              <a:rPr lang="en-US" sz="2400" b="0"/>
              <a:t>US Rubber	  2.6</a:t>
            </a:r>
          </a:p>
          <a:p>
            <a:pPr>
              <a:spcBef>
                <a:spcPts val="300"/>
              </a:spcBef>
              <a:spcAft>
                <a:spcPts val="600"/>
              </a:spcAft>
              <a:tabLst>
                <a:tab pos="4114800" algn="dec"/>
              </a:tabLst>
              <a:defRPr/>
            </a:pPr>
            <a:r>
              <a:rPr lang="en-US" sz="2400" b="0"/>
              <a:t>Collections	 9.3</a:t>
            </a:r>
          </a:p>
          <a:p>
            <a:pPr marL="365760" indent="-365760">
              <a:spcBef>
                <a:spcPts val="300"/>
              </a:spcBef>
              <a:spcAft>
                <a:spcPts val="600"/>
              </a:spcAft>
              <a:buClr>
                <a:srgbClr val="000000"/>
              </a:buClr>
              <a:buFont typeface="Arial" panose="020B0604020202020204" pitchFamily="34" charset="0"/>
              <a:buChar char="•"/>
              <a:defRPr/>
            </a:pPr>
            <a:r>
              <a:rPr lang="en-US" sz="2400" b="0"/>
              <a:t>Collections has the highest degree of risk per unit of return.</a:t>
            </a:r>
          </a:p>
          <a:p>
            <a:pPr marL="365760" indent="-365760">
              <a:spcBef>
                <a:spcPts val="300"/>
              </a:spcBef>
              <a:spcAft>
                <a:spcPts val="600"/>
              </a:spcAft>
              <a:buClr>
                <a:srgbClr val="000000"/>
              </a:buClr>
              <a:buFont typeface="Arial" panose="020B0604020202020204" pitchFamily="34" charset="0"/>
              <a:buChar char="•"/>
              <a:defRPr/>
            </a:pPr>
            <a:r>
              <a:rPr lang="en-US" sz="2400" b="0"/>
              <a:t>High Tech, despite having the highest standard deviation of returns, has a relatively average CV.</a:t>
            </a:r>
          </a:p>
        </p:txBody>
      </p:sp>
      <p:cxnSp>
        <p:nvCxnSpPr>
          <p:cNvPr id="4" name="Straight Arrow Connector 3">
            <a:extLst>
              <a:ext uri="{FF2B5EF4-FFF2-40B4-BE49-F238E27FC236}">
                <a16:creationId xmlns:a16="http://schemas.microsoft.com/office/drawing/2014/main" id="{9D42B435-E722-304F-8E50-92DBAD7CF077}"/>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842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88F3-2EB4-468C-A541-DB36436C2C02}"/>
              </a:ext>
            </a:extLst>
          </p:cNvPr>
          <p:cNvSpPr>
            <a:spLocks noGrp="1"/>
          </p:cNvSpPr>
          <p:nvPr>
            <p:ph type="title"/>
          </p:nvPr>
        </p:nvSpPr>
        <p:spPr>
          <a:xfrm>
            <a:off x="476843" y="270045"/>
            <a:ext cx="11241915" cy="1217447"/>
          </a:xfrm>
        </p:spPr>
        <p:txBody>
          <a:bodyPr>
            <a:normAutofit/>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Sharpe Ratio</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64A62207-C8BC-49F5-B158-4B3B7A3D59D8}"/>
              </a:ext>
            </a:extLst>
          </p:cNvPr>
          <p:cNvSpPr>
            <a:spLocks noGrp="1"/>
          </p:cNvSpPr>
          <p:nvPr>
            <p:ph sz="half" idx="1"/>
          </p:nvPr>
        </p:nvSpPr>
        <p:spPr>
          <a:xfrm>
            <a:off x="476843" y="1887674"/>
            <a:ext cx="11241915" cy="4281306"/>
          </a:xfrm>
        </p:spPr>
        <p:txBody>
          <a:bodyPr/>
          <a:lstStyle/>
          <a:p>
            <a:pPr marL="365760" indent="-365760">
              <a:spcBef>
                <a:spcPts val="600"/>
              </a:spcBef>
              <a:spcAft>
                <a:spcPts val="600"/>
              </a:spcAft>
              <a:buClr>
                <a:srgbClr val="000000"/>
              </a:buClr>
              <a:buFont typeface="Arial" panose="020B0604020202020204" pitchFamily="34" charset="0"/>
              <a:buChar char="•"/>
            </a:pPr>
            <a:r>
              <a:rPr lang="en-US" sz="2000" b="0"/>
              <a:t>The Sharpe ratio is an alternative measure of stand-alone risk. It looks at excess return relative to risk.</a:t>
            </a:r>
          </a:p>
          <a:p>
            <a:pPr marL="640080" lvl="1" indent="-320040">
              <a:spcBef>
                <a:spcPts val="600"/>
              </a:spcBef>
              <a:spcAft>
                <a:spcPts val="600"/>
              </a:spcAft>
              <a:buClr>
                <a:srgbClr val="000000"/>
              </a:buClr>
              <a:buFont typeface="Arial" panose="020B0604020202020204" pitchFamily="34" charset="0"/>
              <a:buChar char="•"/>
            </a:pPr>
            <a:r>
              <a:rPr lang="en-US" sz="1800"/>
              <a:t>High Tech’s Sharpe ratio = (9.9% - 3%)/20.0% = 0.345</a:t>
            </a:r>
          </a:p>
          <a:p>
            <a:pPr marL="640080" lvl="1" indent="-320040">
              <a:spcBef>
                <a:spcPts val="600"/>
              </a:spcBef>
              <a:spcAft>
                <a:spcPts val="600"/>
              </a:spcAft>
              <a:buClr>
                <a:srgbClr val="000000"/>
              </a:buClr>
              <a:buFont typeface="Arial" panose="020B0604020202020204" pitchFamily="34" charset="0"/>
              <a:buChar char="•"/>
            </a:pPr>
            <a:r>
              <a:rPr lang="en-US" sz="1800"/>
              <a:t>U.S. Rubber’s Sharpe ratio = (7.3% - 3%)/18.8% = 0.229</a:t>
            </a:r>
          </a:p>
          <a:p>
            <a:pPr marL="640080" lvl="1" indent="-320040">
              <a:spcBef>
                <a:spcPts val="600"/>
              </a:spcBef>
              <a:spcAft>
                <a:spcPts val="600"/>
              </a:spcAft>
              <a:buClr>
                <a:srgbClr val="000000"/>
              </a:buClr>
              <a:buFont typeface="Arial" panose="020B0604020202020204" pitchFamily="34" charset="0"/>
              <a:buChar char="•"/>
            </a:pPr>
            <a:r>
              <a:rPr lang="en-US" sz="1800"/>
              <a:t>Market Portfolio’s Sharpe ratio = (8% - 3%)/15.2% = 0.329</a:t>
            </a:r>
          </a:p>
          <a:p>
            <a:pPr marL="640080" lvl="1" indent="-320040">
              <a:spcBef>
                <a:spcPts val="600"/>
              </a:spcBef>
              <a:spcAft>
                <a:spcPts val="600"/>
              </a:spcAft>
              <a:buClr>
                <a:srgbClr val="000000"/>
              </a:buClr>
              <a:buFont typeface="Arial" panose="020B0604020202020204" pitchFamily="34" charset="0"/>
              <a:buChar char="•"/>
            </a:pPr>
            <a:r>
              <a:rPr lang="en-US" sz="1800"/>
              <a:t>Collections’ Sharpe ratio = (1.2% - 3%)/11.2% = -0.161</a:t>
            </a:r>
          </a:p>
          <a:p>
            <a:pPr marL="640080" lvl="1" indent="-320040">
              <a:spcBef>
                <a:spcPts val="600"/>
              </a:spcBef>
              <a:spcAft>
                <a:spcPts val="600"/>
              </a:spcAft>
              <a:buClr>
                <a:srgbClr val="000000"/>
              </a:buClr>
              <a:buFont typeface="Arial" panose="020B0604020202020204" pitchFamily="34" charset="0"/>
              <a:buChar char="•"/>
            </a:pPr>
            <a:r>
              <a:rPr lang="en-US" sz="1800"/>
              <a:t>T-Bills’ Sharpe ratio = 0.</a:t>
            </a:r>
          </a:p>
          <a:p>
            <a:pPr marL="365760" indent="-365760">
              <a:spcBef>
                <a:spcPts val="600"/>
              </a:spcBef>
              <a:spcAft>
                <a:spcPts val="600"/>
              </a:spcAft>
              <a:buClr>
                <a:srgbClr val="000000"/>
              </a:buClr>
              <a:buFont typeface="Arial" panose="020B0604020202020204" pitchFamily="34" charset="0"/>
              <a:buChar char="•"/>
            </a:pPr>
            <a:r>
              <a:rPr lang="en-US" sz="2000" b="0"/>
              <a:t>Excess return is asset’s return minus the risk-free rate.</a:t>
            </a:r>
          </a:p>
          <a:p>
            <a:pPr marL="365760" indent="-365760">
              <a:spcBef>
                <a:spcPts val="600"/>
              </a:spcBef>
              <a:spcAft>
                <a:spcPts val="600"/>
              </a:spcAft>
              <a:buClr>
                <a:srgbClr val="000000"/>
              </a:buClr>
              <a:buFont typeface="Arial" panose="020B0604020202020204" pitchFamily="34" charset="0"/>
              <a:buChar char="•"/>
            </a:pPr>
            <a:r>
              <a:rPr lang="en-US" sz="2000" b="0"/>
              <a:t>Risk is measured as the standard deviation of the asset’s return.</a:t>
            </a:r>
          </a:p>
          <a:p>
            <a:pPr marL="365760" indent="-365760">
              <a:spcBef>
                <a:spcPts val="600"/>
              </a:spcBef>
              <a:spcAft>
                <a:spcPts val="600"/>
              </a:spcAft>
              <a:buClr>
                <a:srgbClr val="000000"/>
              </a:buClr>
              <a:buFont typeface="Arial" panose="020B0604020202020204" pitchFamily="34" charset="0"/>
              <a:buChar char="•"/>
            </a:pPr>
            <a:r>
              <a:rPr lang="en-US" sz="2000" b="0"/>
              <a:t>A risk-free asset will have a Sharpe ratio = 0.</a:t>
            </a:r>
          </a:p>
        </p:txBody>
      </p:sp>
      <p:cxnSp>
        <p:nvCxnSpPr>
          <p:cNvPr id="4" name="Straight Arrow Connector 3">
            <a:extLst>
              <a:ext uri="{FF2B5EF4-FFF2-40B4-BE49-F238E27FC236}">
                <a16:creationId xmlns:a16="http://schemas.microsoft.com/office/drawing/2014/main" id="{EAF3A529-99DA-2046-AFEA-51D41A9EF70E}"/>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6551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766B-1961-4FEA-AF1B-033754509D2C}"/>
              </a:ext>
            </a:extLst>
          </p:cNvPr>
          <p:cNvSpPr>
            <a:spLocks noGrp="1"/>
          </p:cNvSpPr>
          <p:nvPr>
            <p:ph type="title"/>
          </p:nvPr>
        </p:nvSpPr>
        <p:spPr>
          <a:xfrm>
            <a:off x="476843" y="2827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Investor Attitude Towards Risk</a:t>
            </a:r>
          </a:p>
        </p:txBody>
      </p:sp>
      <p:sp>
        <p:nvSpPr>
          <p:cNvPr id="3" name="Content Placeholder 2">
            <a:extLst>
              <a:ext uri="{FF2B5EF4-FFF2-40B4-BE49-F238E27FC236}">
                <a16:creationId xmlns:a16="http://schemas.microsoft.com/office/drawing/2014/main" id="{DD2C81E0-2E58-4662-A1A0-B44C80E014AB}"/>
              </a:ext>
            </a:extLst>
          </p:cNvPr>
          <p:cNvSpPr>
            <a:spLocks noGrp="1"/>
          </p:cNvSpPr>
          <p:nvPr>
            <p:ph sz="half" idx="1"/>
          </p:nvPr>
        </p:nvSpPr>
        <p:spPr>
          <a:xfrm>
            <a:off x="2420536" y="1887674"/>
            <a:ext cx="7354530" cy="1396439"/>
          </a:xfrm>
          <a:solidFill>
            <a:srgbClr val="343F52"/>
          </a:solidFill>
        </p:spPr>
        <p:txBody>
          <a:bodyPr anchor="ctr"/>
          <a:lstStyle/>
          <a:p>
            <a:pPr algn="ctr"/>
            <a:r>
              <a:rPr lang="en-US" sz="2400" b="0">
                <a:solidFill>
                  <a:schemeClr val="bg1"/>
                </a:solidFill>
                <a:latin typeface="+mj-lt"/>
                <a:ea typeface="Verdana" panose="020B0604030504040204" pitchFamily="34" charset="0"/>
                <a:cs typeface="Verdana" panose="020B0604030504040204" pitchFamily="34" charset="0"/>
              </a:rPr>
              <a:t>Risk </a:t>
            </a:r>
            <a:r>
              <a:rPr lang="en-US" sz="2400" b="0" i="1">
                <a:solidFill>
                  <a:schemeClr val="bg1"/>
                </a:solidFill>
                <a:latin typeface="+mj-lt"/>
                <a:ea typeface="Verdana" panose="020B0604030504040204" pitchFamily="34" charset="0"/>
                <a:cs typeface="Verdana" panose="020B0604030504040204" pitchFamily="34" charset="0"/>
              </a:rPr>
              <a:t>premium</a:t>
            </a:r>
            <a:r>
              <a:rPr lang="en-US" sz="2400" b="0">
                <a:solidFill>
                  <a:schemeClr val="bg1"/>
                </a:solidFill>
                <a:latin typeface="+mj-lt"/>
                <a:ea typeface="Verdana" panose="020B0604030504040204" pitchFamily="34" charset="0"/>
                <a:cs typeface="Verdana" panose="020B0604030504040204" pitchFamily="34" charset="0"/>
              </a:rPr>
              <a:t>: the difference between the return on a risky asset and a riskless asset, which serves as compensation for investors to hold riskier securities.</a:t>
            </a:r>
          </a:p>
        </p:txBody>
      </p:sp>
      <p:sp>
        <p:nvSpPr>
          <p:cNvPr id="4" name="Content Placeholder 3">
            <a:extLst>
              <a:ext uri="{FF2B5EF4-FFF2-40B4-BE49-F238E27FC236}">
                <a16:creationId xmlns:a16="http://schemas.microsoft.com/office/drawing/2014/main" id="{C8F19A26-BD07-419C-AC53-868E52F76060}"/>
              </a:ext>
            </a:extLst>
          </p:cNvPr>
          <p:cNvSpPr>
            <a:spLocks noGrp="1"/>
          </p:cNvSpPr>
          <p:nvPr>
            <p:ph sz="half" idx="2"/>
          </p:nvPr>
        </p:nvSpPr>
        <p:spPr>
          <a:xfrm>
            <a:off x="2420536" y="3504103"/>
            <a:ext cx="7354530" cy="1396439"/>
          </a:xfrm>
          <a:solidFill>
            <a:srgbClr val="343F52"/>
          </a:solidFill>
        </p:spPr>
        <p:txBody>
          <a:bodyPr anchor="ctr"/>
          <a:lstStyle/>
          <a:p>
            <a:pPr marL="0" indent="0" algn="ctr">
              <a:buNone/>
            </a:pPr>
            <a:r>
              <a:rPr lang="en-US">
                <a:solidFill>
                  <a:schemeClr val="bg1"/>
                </a:solidFill>
                <a:latin typeface="+mj-lt"/>
                <a:ea typeface="Verdana" panose="020B0604030504040204" pitchFamily="34" charset="0"/>
                <a:cs typeface="Verdana" panose="020B0604030504040204" pitchFamily="34" charset="0"/>
              </a:rPr>
              <a:t>Risk </a:t>
            </a:r>
            <a:r>
              <a:rPr lang="en-US" i="1">
                <a:solidFill>
                  <a:schemeClr val="bg1"/>
                </a:solidFill>
                <a:latin typeface="+mj-lt"/>
                <a:ea typeface="Verdana" panose="020B0604030504040204" pitchFamily="34" charset="0"/>
                <a:cs typeface="Verdana" panose="020B0604030504040204" pitchFamily="34" charset="0"/>
              </a:rPr>
              <a:t>aversion</a:t>
            </a:r>
            <a:r>
              <a:rPr lang="en-US">
                <a:solidFill>
                  <a:schemeClr val="bg1"/>
                </a:solidFill>
                <a:latin typeface="+mj-lt"/>
                <a:ea typeface="Verdana" panose="020B0604030504040204" pitchFamily="34" charset="0"/>
                <a:cs typeface="Verdana" panose="020B0604030504040204" pitchFamily="34" charset="0"/>
              </a:rPr>
              <a:t>: assumes investors dislike risk and require higher rates of return to encourage them to hold riskier securities.</a:t>
            </a:r>
          </a:p>
        </p:txBody>
      </p:sp>
      <p:cxnSp>
        <p:nvCxnSpPr>
          <p:cNvPr id="5" name="Straight Arrow Connector 4">
            <a:extLst>
              <a:ext uri="{FF2B5EF4-FFF2-40B4-BE49-F238E27FC236}">
                <a16:creationId xmlns:a16="http://schemas.microsoft.com/office/drawing/2014/main" id="{4E236DBF-1BE5-314B-A43A-651EC33000AB}"/>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7657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297A24-C664-F846-92F0-6328D2F2AFE5}"/>
              </a:ext>
            </a:extLst>
          </p:cNvPr>
          <p:cNvSpPr/>
          <p:nvPr/>
        </p:nvSpPr>
        <p:spPr>
          <a:xfrm>
            <a:off x="650081" y="1585762"/>
            <a:ext cx="10579894" cy="830997"/>
          </a:xfrm>
          <a:prstGeom prst="rect">
            <a:avLst/>
          </a:prstGeom>
        </p:spPr>
        <p:txBody>
          <a:bodyPr wrap="square">
            <a:spAutoFit/>
          </a:bodyPr>
          <a:lstStyle/>
          <a:p>
            <a:r>
              <a:rPr lang="en-US" sz="2400">
                <a:solidFill>
                  <a:schemeClr val="tx1">
                    <a:lumMod val="50000"/>
                  </a:schemeClr>
                </a:solidFill>
                <a:latin typeface="+mn-lt"/>
              </a:rPr>
              <a:t>The </a:t>
            </a:r>
            <a:r>
              <a:rPr lang="en-US" sz="2400" b="1">
                <a:solidFill>
                  <a:schemeClr val="tx1">
                    <a:lumMod val="50000"/>
                  </a:schemeClr>
                </a:solidFill>
                <a:latin typeface="+mn-lt"/>
              </a:rPr>
              <a:t>capital asset pricing model, or CAPM</a:t>
            </a:r>
            <a:r>
              <a:rPr lang="en-US" sz="2400">
                <a:solidFill>
                  <a:schemeClr val="tx1">
                    <a:lumMod val="50000"/>
                  </a:schemeClr>
                </a:solidFill>
                <a:latin typeface="+mn-lt"/>
              </a:rPr>
              <a:t>, is the risk of stocks when they are held in portfolios rather than as stand-alone assets. </a:t>
            </a:r>
          </a:p>
        </p:txBody>
      </p:sp>
      <p:sp>
        <p:nvSpPr>
          <p:cNvPr id="3" name="Title 1">
            <a:extLst>
              <a:ext uri="{FF2B5EF4-FFF2-40B4-BE49-F238E27FC236}">
                <a16:creationId xmlns:a16="http://schemas.microsoft.com/office/drawing/2014/main" id="{ECE51C64-E3B7-A34F-8253-F0C7875886BB}"/>
              </a:ext>
            </a:extLst>
          </p:cNvPr>
          <p:cNvSpPr>
            <a:spLocks noGrp="1"/>
          </p:cNvSpPr>
          <p:nvPr>
            <p:ph type="title"/>
          </p:nvPr>
        </p:nvSpPr>
        <p:spPr>
          <a:xfrm>
            <a:off x="476843" y="24131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Capital Asset Pricing Model (CAPM)</a:t>
            </a:r>
          </a:p>
        </p:txBody>
      </p:sp>
      <p:cxnSp>
        <p:nvCxnSpPr>
          <p:cNvPr id="4" name="Straight Arrow Connector 3">
            <a:extLst>
              <a:ext uri="{FF2B5EF4-FFF2-40B4-BE49-F238E27FC236}">
                <a16:creationId xmlns:a16="http://schemas.microsoft.com/office/drawing/2014/main" id="{87F6C7C4-5A80-CF4D-AB9C-E9E95678B53B}"/>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46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C4D3-A50F-874C-9C3D-AF3CFD78B1F8}"/>
              </a:ext>
            </a:extLst>
          </p:cNvPr>
          <p:cNvSpPr>
            <a:spLocks noGrp="1"/>
          </p:cNvSpPr>
          <p:nvPr>
            <p:ph type="title" idx="4294967295"/>
          </p:nvPr>
        </p:nvSpPr>
        <p:spPr>
          <a:xfrm>
            <a:off x="1185860" y="479886"/>
            <a:ext cx="9281160"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To Do:</a:t>
            </a:r>
          </a:p>
        </p:txBody>
      </p:sp>
      <p:sp>
        <p:nvSpPr>
          <p:cNvPr id="3" name="Text Placeholder 2">
            <a:extLst>
              <a:ext uri="{FF2B5EF4-FFF2-40B4-BE49-F238E27FC236}">
                <a16:creationId xmlns:a16="http://schemas.microsoft.com/office/drawing/2014/main" id="{DEFCEB29-EF71-984B-9D94-30AC35886A6F}"/>
              </a:ext>
            </a:extLst>
          </p:cNvPr>
          <p:cNvSpPr>
            <a:spLocks noGrp="1"/>
          </p:cNvSpPr>
          <p:nvPr>
            <p:ph type="body" sz="quarter" idx="10"/>
          </p:nvPr>
        </p:nvSpPr>
        <p:spPr>
          <a:xfrm>
            <a:off x="1126331" y="1589392"/>
            <a:ext cx="9939337" cy="5005717"/>
          </a:xfrm>
        </p:spPr>
        <p:txBody>
          <a:bodyPr>
            <a:noAutofit/>
          </a:bodyPr>
          <a:lstStyle/>
          <a:p>
            <a:pPr marL="0" indent="0">
              <a:lnSpc>
                <a:spcPct val="120000"/>
              </a:lnSpc>
              <a:spcBef>
                <a:spcPts val="600"/>
              </a:spcBef>
              <a:buNone/>
            </a:pPr>
            <a:r>
              <a:rPr lang="en-US" sz="2000"/>
              <a:t>Identify and list your current expenses</a:t>
            </a:r>
          </a:p>
          <a:p>
            <a:pPr lvl="1">
              <a:lnSpc>
                <a:spcPct val="120000"/>
              </a:lnSpc>
              <a:spcBef>
                <a:spcPts val="600"/>
              </a:spcBef>
            </a:pPr>
            <a:r>
              <a:rPr lang="en-US" sz="2000"/>
              <a:t>Daily, weekly, monthly, semi-annual, annual</a:t>
            </a:r>
          </a:p>
          <a:p>
            <a:pPr lvl="1">
              <a:lnSpc>
                <a:spcPct val="120000"/>
              </a:lnSpc>
              <a:spcBef>
                <a:spcPts val="600"/>
              </a:spcBef>
            </a:pPr>
            <a:r>
              <a:rPr lang="en-US" sz="2000"/>
              <a:t>Recurring and non-recurring</a:t>
            </a:r>
          </a:p>
          <a:p>
            <a:pPr marL="0" indent="0">
              <a:lnSpc>
                <a:spcPct val="120000"/>
              </a:lnSpc>
              <a:spcBef>
                <a:spcPts val="600"/>
              </a:spcBef>
              <a:buNone/>
            </a:pPr>
            <a:r>
              <a:rPr lang="en-US" sz="2000"/>
              <a:t>What are your goals</a:t>
            </a:r>
          </a:p>
          <a:p>
            <a:pPr lvl="1">
              <a:lnSpc>
                <a:spcPct val="120000"/>
              </a:lnSpc>
              <a:spcBef>
                <a:spcPts val="600"/>
              </a:spcBef>
              <a:buFont typeface="Arial" panose="020B0604020202020204" pitchFamily="34" charset="0"/>
              <a:buChar char="•"/>
            </a:pPr>
            <a:r>
              <a:rPr lang="en-US" sz="2000"/>
              <a:t>Short term (1-2 years)</a:t>
            </a:r>
          </a:p>
          <a:p>
            <a:pPr lvl="1">
              <a:lnSpc>
                <a:spcPct val="120000"/>
              </a:lnSpc>
              <a:spcBef>
                <a:spcPts val="600"/>
              </a:spcBef>
              <a:buFont typeface="Arial" panose="020B0604020202020204" pitchFamily="34" charset="0"/>
              <a:buChar char="•"/>
            </a:pPr>
            <a:r>
              <a:rPr lang="en-US" sz="2000"/>
              <a:t>Intermediate (2-10 years)</a:t>
            </a:r>
          </a:p>
          <a:p>
            <a:pPr lvl="1">
              <a:lnSpc>
                <a:spcPct val="120000"/>
              </a:lnSpc>
              <a:spcBef>
                <a:spcPts val="600"/>
              </a:spcBef>
              <a:buFont typeface="Arial" panose="020B0604020202020204" pitchFamily="34" charset="0"/>
              <a:buChar char="•"/>
            </a:pPr>
            <a:r>
              <a:rPr lang="en-US" sz="2000"/>
              <a:t>Longer term</a:t>
            </a:r>
          </a:p>
          <a:p>
            <a:pPr marL="0" indent="0">
              <a:lnSpc>
                <a:spcPct val="120000"/>
              </a:lnSpc>
              <a:spcBef>
                <a:spcPts val="600"/>
              </a:spcBef>
              <a:buNone/>
            </a:pPr>
            <a:r>
              <a:rPr lang="en-US" sz="2000"/>
              <a:t>Identify and list your debts, your income and your assets</a:t>
            </a:r>
          </a:p>
          <a:p>
            <a:pPr lvl="1">
              <a:lnSpc>
                <a:spcPct val="120000"/>
              </a:lnSpc>
              <a:spcBef>
                <a:spcPts val="600"/>
              </a:spcBef>
            </a:pPr>
            <a:r>
              <a:rPr lang="en-US" sz="2000"/>
              <a:t>What are the terms of your debt</a:t>
            </a:r>
          </a:p>
          <a:p>
            <a:pPr lvl="1">
              <a:lnSpc>
                <a:spcPct val="120000"/>
              </a:lnSpc>
              <a:spcBef>
                <a:spcPts val="600"/>
              </a:spcBef>
            </a:pPr>
            <a:r>
              <a:rPr lang="en-US" sz="2000"/>
              <a:t>Try and determine asset valuations</a:t>
            </a:r>
          </a:p>
          <a:p>
            <a:pPr lvl="1">
              <a:lnSpc>
                <a:spcPct val="120000"/>
              </a:lnSpc>
              <a:spcBef>
                <a:spcPts val="600"/>
              </a:spcBef>
            </a:pPr>
            <a:r>
              <a:rPr lang="en-US" sz="2000"/>
              <a:t>Income may be recurring or non-recurring, seasonal, </a:t>
            </a:r>
            <a:r>
              <a:rPr lang="en-US" sz="2000" err="1"/>
              <a:t>etc</a:t>
            </a:r>
            <a:endParaRPr lang="en-US" sz="2000"/>
          </a:p>
        </p:txBody>
      </p:sp>
    </p:spTree>
    <p:extLst>
      <p:ext uri="{BB962C8B-B14F-4D97-AF65-F5344CB8AC3E}">
        <p14:creationId xmlns:p14="http://schemas.microsoft.com/office/powerpoint/2010/main" val="21842112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BDB2E34-30E7-3248-ACDD-355413DC6DD1}"/>
              </a:ext>
            </a:extLst>
          </p:cNvPr>
          <p:cNvPicPr>
            <a:picLocks noChangeAspect="1"/>
          </p:cNvPicPr>
          <p:nvPr/>
        </p:nvPicPr>
        <p:blipFill>
          <a:blip r:embed="rId2"/>
          <a:stretch>
            <a:fillRect/>
          </a:stretch>
        </p:blipFill>
        <p:spPr>
          <a:xfrm>
            <a:off x="1767685" y="4666441"/>
            <a:ext cx="342768" cy="377045"/>
          </a:xfrm>
          <a:prstGeom prst="rect">
            <a:avLst/>
          </a:prstGeom>
        </p:spPr>
      </p:pic>
      <p:sp>
        <p:nvSpPr>
          <p:cNvPr id="2" name="Rectangle 1">
            <a:extLst>
              <a:ext uri="{FF2B5EF4-FFF2-40B4-BE49-F238E27FC236}">
                <a16:creationId xmlns:a16="http://schemas.microsoft.com/office/drawing/2014/main" id="{B7740841-E600-364F-AB8D-3185F361A532}"/>
              </a:ext>
            </a:extLst>
          </p:cNvPr>
          <p:cNvSpPr/>
          <p:nvPr/>
        </p:nvSpPr>
        <p:spPr>
          <a:xfrm>
            <a:off x="650080" y="1505251"/>
            <a:ext cx="10794207" cy="1200329"/>
          </a:xfrm>
          <a:prstGeom prst="rect">
            <a:avLst/>
          </a:prstGeom>
        </p:spPr>
        <p:txBody>
          <a:bodyPr wrap="square">
            <a:spAutoFit/>
          </a:bodyPr>
          <a:lstStyle/>
          <a:p>
            <a:r>
              <a:rPr lang="en-US" sz="2400">
                <a:solidFill>
                  <a:schemeClr val="tx1">
                    <a:lumMod val="50000"/>
                  </a:schemeClr>
                </a:solidFill>
                <a:latin typeface="+mn-lt"/>
              </a:rPr>
              <a:t>The </a:t>
            </a:r>
            <a:r>
              <a:rPr lang="en-US" sz="2400" b="1">
                <a:solidFill>
                  <a:schemeClr val="tx1">
                    <a:lumMod val="50000"/>
                  </a:schemeClr>
                </a:solidFill>
                <a:latin typeface="+mn-lt"/>
              </a:rPr>
              <a:t>expected return on a portfolio, </a:t>
            </a:r>
            <a:r>
              <a:rPr lang="en-US" sz="2400">
                <a:solidFill>
                  <a:schemeClr val="tx1">
                    <a:lumMod val="50000"/>
                  </a:schemeClr>
                </a:solidFill>
                <a:latin typeface="+mn-lt"/>
              </a:rPr>
              <a:t>is the weighted average of the expected returns of the individual assets in the portfolio, with the weights being the percentage of the total portfolio invested in each asset:</a:t>
            </a:r>
          </a:p>
        </p:txBody>
      </p:sp>
      <p:sp>
        <p:nvSpPr>
          <p:cNvPr id="3" name="Title 1">
            <a:extLst>
              <a:ext uri="{FF2B5EF4-FFF2-40B4-BE49-F238E27FC236}">
                <a16:creationId xmlns:a16="http://schemas.microsoft.com/office/drawing/2014/main" id="{88D8AC42-4340-C54F-AE16-600F3A9261C7}"/>
              </a:ext>
            </a:extLst>
          </p:cNvPr>
          <p:cNvSpPr>
            <a:spLocks noGrp="1"/>
          </p:cNvSpPr>
          <p:nvPr>
            <p:ph type="title"/>
          </p:nvPr>
        </p:nvSpPr>
        <p:spPr>
          <a:xfrm>
            <a:off x="476843" y="38101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Expected Portfolio Returns </a:t>
            </a:r>
            <a:endParaRPr lang="en-IN" sz="3200" baseline="-2500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Arrow Connector 3">
            <a:extLst>
              <a:ext uri="{FF2B5EF4-FFF2-40B4-BE49-F238E27FC236}">
                <a16:creationId xmlns:a16="http://schemas.microsoft.com/office/drawing/2014/main" id="{B54F3EA4-0514-9A42-9D2B-5AF08709B831}"/>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1DE1EA5-34FE-A444-B466-2ED34230C4F6}"/>
              </a:ext>
            </a:extLst>
          </p:cNvPr>
          <p:cNvPicPr>
            <a:picLocks noChangeAspect="1"/>
          </p:cNvPicPr>
          <p:nvPr/>
        </p:nvPicPr>
        <p:blipFill>
          <a:blip r:embed="rId3"/>
          <a:stretch>
            <a:fillRect/>
          </a:stretch>
        </p:blipFill>
        <p:spPr>
          <a:xfrm>
            <a:off x="2738438" y="2953530"/>
            <a:ext cx="4686300" cy="1727200"/>
          </a:xfrm>
          <a:prstGeom prst="rect">
            <a:avLst/>
          </a:prstGeom>
        </p:spPr>
      </p:pic>
      <p:sp>
        <p:nvSpPr>
          <p:cNvPr id="22" name="Rectangle 21">
            <a:extLst>
              <a:ext uri="{FF2B5EF4-FFF2-40B4-BE49-F238E27FC236}">
                <a16:creationId xmlns:a16="http://schemas.microsoft.com/office/drawing/2014/main" id="{8A38D292-8169-3542-A14A-78D4D446D443}"/>
              </a:ext>
            </a:extLst>
          </p:cNvPr>
          <p:cNvSpPr/>
          <p:nvPr/>
        </p:nvSpPr>
        <p:spPr>
          <a:xfrm>
            <a:off x="1133475" y="4680730"/>
            <a:ext cx="9582150" cy="1015663"/>
          </a:xfrm>
          <a:prstGeom prst="rect">
            <a:avLst/>
          </a:prstGeom>
        </p:spPr>
        <p:txBody>
          <a:bodyPr wrap="square">
            <a:spAutoFit/>
          </a:bodyPr>
          <a:lstStyle/>
          <a:p>
            <a:r>
              <a:rPr lang="en-US" sz="2000">
                <a:solidFill>
                  <a:srgbClr val="575757"/>
                </a:solidFill>
                <a:latin typeface="+mn-lt"/>
              </a:rPr>
              <a:t>Here    is the expected return on the </a:t>
            </a:r>
            <a:r>
              <a:rPr lang="en-US" sz="2000" i="1" err="1">
                <a:solidFill>
                  <a:srgbClr val="575757"/>
                </a:solidFill>
                <a:latin typeface="+mn-lt"/>
              </a:rPr>
              <a:t>i</a:t>
            </a:r>
            <a:r>
              <a:rPr lang="en-US" sz="2000" err="1">
                <a:solidFill>
                  <a:srgbClr val="575757"/>
                </a:solidFill>
                <a:latin typeface="+mn-lt"/>
              </a:rPr>
              <a:t>th</a:t>
            </a:r>
            <a:r>
              <a:rPr lang="en-US" sz="2000">
                <a:solidFill>
                  <a:srgbClr val="575757"/>
                </a:solidFill>
                <a:latin typeface="+mn-lt"/>
              </a:rPr>
              <a:t> stock; the </a:t>
            </a:r>
            <a:r>
              <a:rPr lang="en-US" sz="2000" err="1">
                <a:solidFill>
                  <a:srgbClr val="575757"/>
                </a:solidFill>
                <a:latin typeface="+mn-lt"/>
              </a:rPr>
              <a:t>w</a:t>
            </a:r>
            <a:r>
              <a:rPr lang="en-US" sz="2000" baseline="-25000" err="1">
                <a:solidFill>
                  <a:srgbClr val="575757"/>
                </a:solidFill>
                <a:latin typeface="+mn-lt"/>
              </a:rPr>
              <a:t>i</a:t>
            </a:r>
            <a:r>
              <a:rPr lang="en-US" sz="2000" err="1">
                <a:solidFill>
                  <a:srgbClr val="575757"/>
                </a:solidFill>
                <a:latin typeface="+mn-lt"/>
              </a:rPr>
              <a:t>’s</a:t>
            </a:r>
            <a:r>
              <a:rPr lang="en-US" sz="2000">
                <a:solidFill>
                  <a:srgbClr val="575757"/>
                </a:solidFill>
                <a:latin typeface="+mn-lt"/>
              </a:rPr>
              <a:t> are the stocks’ weights, or the percentage of the total value of the portfolio invested in each stock; and N is the number of stocks in the portfolio.</a:t>
            </a:r>
            <a:endParaRPr lang="en-US" sz="2000">
              <a:latin typeface="+mn-lt"/>
            </a:endParaRPr>
          </a:p>
        </p:txBody>
      </p:sp>
    </p:spTree>
    <p:extLst>
      <p:ext uri="{BB962C8B-B14F-4D97-AF65-F5344CB8AC3E}">
        <p14:creationId xmlns:p14="http://schemas.microsoft.com/office/powerpoint/2010/main" val="715348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19DEA-5411-CA47-A6E3-770E50207A1E}"/>
              </a:ext>
            </a:extLst>
          </p:cNvPr>
          <p:cNvPicPr>
            <a:picLocks noChangeAspect="1"/>
          </p:cNvPicPr>
          <p:nvPr/>
        </p:nvPicPr>
        <p:blipFill rotWithShape="1">
          <a:blip r:embed="rId2"/>
          <a:srcRect r="1174"/>
          <a:stretch/>
        </p:blipFill>
        <p:spPr>
          <a:xfrm>
            <a:off x="2038350" y="2051050"/>
            <a:ext cx="8020050" cy="2755900"/>
          </a:xfrm>
          <a:prstGeom prst="rect">
            <a:avLst/>
          </a:prstGeom>
        </p:spPr>
      </p:pic>
      <p:cxnSp>
        <p:nvCxnSpPr>
          <p:cNvPr id="3" name="Straight Arrow Connector 2">
            <a:extLst>
              <a:ext uri="{FF2B5EF4-FFF2-40B4-BE49-F238E27FC236}">
                <a16:creationId xmlns:a16="http://schemas.microsoft.com/office/drawing/2014/main" id="{52E9BE08-1D1A-6D47-8E8D-E1D92C7B63D9}"/>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DF72308E-8D6A-F845-ABA4-23FDC238000D}"/>
              </a:ext>
            </a:extLst>
          </p:cNvPr>
          <p:cNvSpPr>
            <a:spLocks noGrp="1"/>
          </p:cNvSpPr>
          <p:nvPr>
            <p:ph type="title"/>
          </p:nvPr>
        </p:nvSpPr>
        <p:spPr>
          <a:xfrm>
            <a:off x="476843" y="26671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Expected Return on a Portfolio Example </a:t>
            </a:r>
            <a:endParaRPr lang="en-IN" sz="3200" baseline="-25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EB640600-36E2-BD41-B561-FC3D6EBD7C94}"/>
              </a:ext>
            </a:extLst>
          </p:cNvPr>
          <p:cNvSpPr/>
          <p:nvPr/>
        </p:nvSpPr>
        <p:spPr>
          <a:xfrm>
            <a:off x="1113844" y="4994999"/>
            <a:ext cx="9967912" cy="1200329"/>
          </a:xfrm>
          <a:prstGeom prst="rect">
            <a:avLst/>
          </a:prstGeom>
        </p:spPr>
        <p:txBody>
          <a:bodyPr wrap="square">
            <a:spAutoFit/>
          </a:bodyPr>
          <a:lstStyle/>
          <a:p>
            <a:pPr algn="ctr"/>
            <a:r>
              <a:rPr lang="en-US">
                <a:solidFill>
                  <a:srgbClr val="575757"/>
                </a:solidFill>
                <a:latin typeface="+mn-lt"/>
              </a:rPr>
              <a:t>If you added a fifth stock with a higher expected return, the portfolio’s expected return would increase, and vice versa if you added a stock with a lower expected return. </a:t>
            </a:r>
            <a:r>
              <a:rPr lang="en-US" i="1">
                <a:solidFill>
                  <a:srgbClr val="575757"/>
                </a:solidFill>
                <a:latin typeface="+mn-lt"/>
              </a:rPr>
              <a:t>The key point to remember is that the expected return on a portfolio is a weighted average of expected returns on the stocks in the portfolio.</a:t>
            </a:r>
            <a:endParaRPr lang="en-US">
              <a:latin typeface="+mn-lt"/>
            </a:endParaRPr>
          </a:p>
        </p:txBody>
      </p:sp>
    </p:spTree>
    <p:extLst>
      <p:ext uri="{BB962C8B-B14F-4D97-AF65-F5344CB8AC3E}">
        <p14:creationId xmlns:p14="http://schemas.microsoft.com/office/powerpoint/2010/main" val="23317116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A8052665-4DE9-1C4C-A91C-10FD7B812427}"/>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F0D6AD5-496D-1047-A908-EE5E7F4DA616}"/>
              </a:ext>
            </a:extLst>
          </p:cNvPr>
          <p:cNvSpPr>
            <a:spLocks noGrp="1"/>
          </p:cNvSpPr>
          <p:nvPr>
            <p:ph type="title"/>
          </p:nvPr>
        </p:nvSpPr>
        <p:spPr>
          <a:xfrm>
            <a:off x="476843" y="36831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Portfolio Risk</a:t>
            </a:r>
          </a:p>
        </p:txBody>
      </p:sp>
      <p:sp>
        <p:nvSpPr>
          <p:cNvPr id="4" name="Rectangle 3">
            <a:extLst>
              <a:ext uri="{FF2B5EF4-FFF2-40B4-BE49-F238E27FC236}">
                <a16:creationId xmlns:a16="http://schemas.microsoft.com/office/drawing/2014/main" id="{7C734672-B275-714C-9FB3-51025A46CD26}"/>
              </a:ext>
            </a:extLst>
          </p:cNvPr>
          <p:cNvSpPr/>
          <p:nvPr/>
        </p:nvSpPr>
        <p:spPr>
          <a:xfrm>
            <a:off x="650080" y="1480275"/>
            <a:ext cx="10794207" cy="1938992"/>
          </a:xfrm>
          <a:prstGeom prst="rect">
            <a:avLst/>
          </a:prstGeom>
        </p:spPr>
        <p:txBody>
          <a:bodyPr wrap="square">
            <a:spAutoFit/>
          </a:bodyPr>
          <a:lstStyle/>
          <a:p>
            <a:r>
              <a:rPr lang="en-US" sz="2400">
                <a:solidFill>
                  <a:srgbClr val="575757"/>
                </a:solidFill>
                <a:latin typeface="+mn-lt"/>
              </a:rPr>
              <a:t>Although the expected return on a portfolio is the weighted average of the expected returns on its individual stocks, the portfolio’s risk, </a:t>
            </a:r>
            <a:r>
              <a:rPr lang="el-GR" sz="2400">
                <a:solidFill>
                  <a:srgbClr val="575757"/>
                </a:solidFill>
                <a:latin typeface="+mn-lt"/>
              </a:rPr>
              <a:t>σ</a:t>
            </a:r>
            <a:r>
              <a:rPr lang="en-US" sz="2400" baseline="-25000">
                <a:solidFill>
                  <a:srgbClr val="575757"/>
                </a:solidFill>
                <a:latin typeface="+mn-lt"/>
              </a:rPr>
              <a:t>p</a:t>
            </a:r>
            <a:r>
              <a:rPr lang="el-GR" sz="2400">
                <a:solidFill>
                  <a:srgbClr val="575757"/>
                </a:solidFill>
                <a:latin typeface="+mn-lt"/>
              </a:rPr>
              <a:t>, </a:t>
            </a:r>
            <a:r>
              <a:rPr lang="en-US" sz="2400">
                <a:solidFill>
                  <a:srgbClr val="575757"/>
                </a:solidFill>
                <a:latin typeface="+mn-lt"/>
              </a:rPr>
              <a:t>is </a:t>
            </a:r>
            <a:r>
              <a:rPr lang="en-US" sz="2400" i="1">
                <a:solidFill>
                  <a:srgbClr val="575757"/>
                </a:solidFill>
                <a:latin typeface="+mn-lt"/>
              </a:rPr>
              <a:t>not</a:t>
            </a:r>
            <a:r>
              <a:rPr lang="en-US" sz="2400">
                <a:solidFill>
                  <a:srgbClr val="575757"/>
                </a:solidFill>
                <a:latin typeface="+mn-lt"/>
              </a:rPr>
              <a:t> the weighted average of the individual stocks’ standard deviations. The portfolio’s risk is generally </a:t>
            </a:r>
            <a:r>
              <a:rPr lang="en-US" sz="2400" i="1">
                <a:solidFill>
                  <a:srgbClr val="575757"/>
                </a:solidFill>
                <a:latin typeface="+mn-lt"/>
              </a:rPr>
              <a:t>smaller</a:t>
            </a:r>
            <a:r>
              <a:rPr lang="en-US" sz="2400">
                <a:solidFill>
                  <a:srgbClr val="575757"/>
                </a:solidFill>
                <a:latin typeface="+mn-lt"/>
              </a:rPr>
              <a:t> than the average of the stocks’ </a:t>
            </a:r>
            <a:r>
              <a:rPr lang="el-GR" sz="2400">
                <a:solidFill>
                  <a:srgbClr val="575757"/>
                </a:solidFill>
                <a:latin typeface="+mn-lt"/>
              </a:rPr>
              <a:t>σ</a:t>
            </a:r>
            <a:r>
              <a:rPr lang="en-US" sz="2400">
                <a:solidFill>
                  <a:srgbClr val="575757"/>
                </a:solidFill>
                <a:latin typeface="+mn-lt"/>
              </a:rPr>
              <a:t>’s</a:t>
            </a:r>
            <a:r>
              <a:rPr lang="el-GR" sz="2400">
                <a:solidFill>
                  <a:srgbClr val="575757"/>
                </a:solidFill>
                <a:latin typeface="+mn-lt"/>
              </a:rPr>
              <a:t> </a:t>
            </a:r>
            <a:r>
              <a:rPr lang="en-US" sz="2400">
                <a:solidFill>
                  <a:srgbClr val="575757"/>
                </a:solidFill>
                <a:latin typeface="+mn-lt"/>
              </a:rPr>
              <a:t>because diversification lowers the portfolio’s risk.</a:t>
            </a:r>
            <a:endParaRPr lang="en-US" sz="2400">
              <a:latin typeface="+mn-lt"/>
            </a:endParaRPr>
          </a:p>
        </p:txBody>
      </p:sp>
    </p:spTree>
    <p:extLst>
      <p:ext uri="{BB962C8B-B14F-4D97-AF65-F5344CB8AC3E}">
        <p14:creationId xmlns:p14="http://schemas.microsoft.com/office/powerpoint/2010/main" val="36145696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D5C4B-DD9F-2642-8B6A-850D480DA447}"/>
              </a:ext>
            </a:extLst>
          </p:cNvPr>
          <p:cNvPicPr>
            <a:picLocks noChangeAspect="1"/>
          </p:cNvPicPr>
          <p:nvPr/>
        </p:nvPicPr>
        <p:blipFill rotWithShape="1">
          <a:blip r:embed="rId2"/>
          <a:srcRect l="3078" t="7570" r="3508" b="5145"/>
          <a:stretch/>
        </p:blipFill>
        <p:spPr>
          <a:xfrm>
            <a:off x="1528763" y="1443038"/>
            <a:ext cx="8843962" cy="5143500"/>
          </a:xfrm>
          <a:prstGeom prst="rect">
            <a:avLst/>
          </a:prstGeom>
        </p:spPr>
      </p:pic>
      <p:sp>
        <p:nvSpPr>
          <p:cNvPr id="4" name="Title 1">
            <a:extLst>
              <a:ext uri="{FF2B5EF4-FFF2-40B4-BE49-F238E27FC236}">
                <a16:creationId xmlns:a16="http://schemas.microsoft.com/office/drawing/2014/main" id="{099A8929-30DC-EB45-B7D2-AD5A4D3DEAD6}"/>
              </a:ext>
            </a:extLst>
          </p:cNvPr>
          <p:cNvSpPr>
            <a:spLocks noGrp="1"/>
          </p:cNvSpPr>
          <p:nvPr>
            <p:ph type="title"/>
          </p:nvPr>
        </p:nvSpPr>
        <p:spPr>
          <a:xfrm>
            <a:off x="476843" y="187485"/>
            <a:ext cx="11241915" cy="1217447"/>
          </a:xfrm>
        </p:spPr>
        <p:txBody>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Returns Distribution for Two Perfectly Negatively Correlated Stocks (ρ = -1.0)</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Arrow Connector 4">
            <a:extLst>
              <a:ext uri="{FF2B5EF4-FFF2-40B4-BE49-F238E27FC236}">
                <a16:creationId xmlns:a16="http://schemas.microsoft.com/office/drawing/2014/main" id="{1C239655-0AEE-8744-A5E3-D2CA074A27F6}"/>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2737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E5316A28-E77D-7543-ACF5-91C60484E0B5}"/>
                  </a:ext>
                </a:extLst>
              </p:cNvPr>
              <p:cNvSpPr/>
              <p:nvPr/>
            </p:nvSpPr>
            <p:spPr>
              <a:xfrm>
                <a:off x="650080" y="1385880"/>
                <a:ext cx="10794207" cy="2554545"/>
              </a:xfrm>
              <a:prstGeom prst="rect">
                <a:avLst/>
              </a:prstGeom>
            </p:spPr>
            <p:txBody>
              <a:bodyPr wrap="square">
                <a:spAutoFit/>
              </a:bodyPr>
              <a:lstStyle/>
              <a:p>
                <a:r>
                  <a:rPr lang="en-US" sz="2000">
                    <a:solidFill>
                      <a:srgbClr val="575757"/>
                    </a:solidFill>
                    <a:latin typeface="+mn-lt"/>
                  </a:rPr>
                  <a:t>If you invested all of your money in Stock W, you would have an expected return of 15%, but you would face a great deal of risk. The same thing would hold if you invested entirely in Stock M. However, if you invested 50% in each stock, you would have the same expected return of 15%, but with no risk whatsoever. Being rational and averse to risk, you would choose to hold the portfolio not the stocks individually. </a:t>
                </a:r>
                <a:r>
                  <a:rPr lang="en-US" sz="2000">
                    <a:latin typeface="+mn-lt"/>
                  </a:rPr>
                  <a:t>Stocks W and M can be combined to form a riskless portfolio because their returns move countercyclically to each other—when W’s fall, M’s rise, and vice versa. The tendency of two variables to move together is called </a:t>
                </a:r>
                <a:r>
                  <a:rPr lang="en-US" sz="2000" b="1">
                    <a:latin typeface="+mn-lt"/>
                  </a:rPr>
                  <a:t>correlation</a:t>
                </a:r>
                <a:r>
                  <a:rPr lang="en-US" sz="2000">
                    <a:latin typeface="+mn-lt"/>
                  </a:rPr>
                  <a:t>, and the </a:t>
                </a:r>
                <a:r>
                  <a:rPr lang="en-US" sz="2000" b="1">
                    <a:latin typeface="+mn-lt"/>
                  </a:rPr>
                  <a:t>correlation coefficient</a:t>
                </a:r>
                <a:r>
                  <a:rPr lang="en-US" sz="2000">
                    <a:latin typeface="+mn-lt"/>
                  </a:rPr>
                  <a:t>, </a:t>
                </a:r>
                <a:r>
                  <a:rPr lang="en-US" sz="2000">
                    <a:solidFill>
                      <a:srgbClr val="575757"/>
                    </a:solidFill>
                    <a:ea typeface="Cambria Math" panose="02040503050406030204" pitchFamily="18" charset="0"/>
                  </a:rPr>
                  <a:t> </a:t>
                </a:r>
                <a14:m>
                  <m:oMath xmlns:m="http://schemas.openxmlformats.org/officeDocument/2006/math">
                    <m:r>
                      <a:rPr lang="en-US" sz="2000" i="1">
                        <a:solidFill>
                          <a:srgbClr val="575757"/>
                        </a:solidFill>
                        <a:latin typeface="Cambria Math" panose="02040503050406030204" pitchFamily="18" charset="0"/>
                        <a:ea typeface="Cambria Math" panose="02040503050406030204" pitchFamily="18" charset="0"/>
                      </a:rPr>
                      <m:t>𝜌</m:t>
                    </m:r>
                    <m:r>
                      <a:rPr lang="en-US" sz="2000" i="1">
                        <a:solidFill>
                          <a:srgbClr val="575757"/>
                        </a:solidFill>
                        <a:latin typeface="Cambria Math" panose="02040503050406030204" pitchFamily="18" charset="0"/>
                        <a:ea typeface="Cambria Math" panose="02040503050406030204" pitchFamily="18" charset="0"/>
                      </a:rPr>
                      <m:t> </m:t>
                    </m:r>
                  </m:oMath>
                </a14:m>
                <a:r>
                  <a:rPr lang="en-US" sz="2000">
                    <a:latin typeface="+mn-lt"/>
                  </a:rPr>
                  <a:t> (pronounced “rho”), measures this tendency.</a:t>
                </a:r>
              </a:p>
            </p:txBody>
          </p:sp>
        </mc:Choice>
        <mc:Fallback>
          <p:sp>
            <p:nvSpPr>
              <p:cNvPr id="2" name="Rectangle 1">
                <a:extLst>
                  <a:ext uri="{FF2B5EF4-FFF2-40B4-BE49-F238E27FC236}">
                    <a16:creationId xmlns:a16="http://schemas.microsoft.com/office/drawing/2014/main" id="{E5316A28-E77D-7543-ACF5-91C60484E0B5}"/>
                  </a:ext>
                </a:extLst>
              </p:cNvPr>
              <p:cNvSpPr>
                <a:spLocks noRot="1" noChangeAspect="1" noMove="1" noResize="1" noEditPoints="1" noAdjustHandles="1" noChangeArrowheads="1" noChangeShapeType="1" noTextEdit="1"/>
              </p:cNvSpPr>
              <p:nvPr/>
            </p:nvSpPr>
            <p:spPr>
              <a:xfrm>
                <a:off x="650080" y="1385880"/>
                <a:ext cx="10794207" cy="2554545"/>
              </a:xfrm>
              <a:prstGeom prst="rect">
                <a:avLst/>
              </a:prstGeom>
              <a:blipFill>
                <a:blip r:embed="rId2"/>
                <a:stretch>
                  <a:fillRect l="-588" t="-985" r="-1176" b="-2956"/>
                </a:stretch>
              </a:blipFill>
            </p:spPr>
            <p:txBody>
              <a:bodyPr/>
              <a:lstStyle/>
              <a:p>
                <a:r>
                  <a:rPr lang="en-ES">
                    <a:noFill/>
                  </a:rPr>
                  <a:t> </a:t>
                </a:r>
              </a:p>
            </p:txBody>
          </p:sp>
        </mc:Fallback>
      </mc:AlternateContent>
      <p:cxnSp>
        <p:nvCxnSpPr>
          <p:cNvPr id="3" name="Straight Arrow Connector 2">
            <a:extLst>
              <a:ext uri="{FF2B5EF4-FFF2-40B4-BE49-F238E27FC236}">
                <a16:creationId xmlns:a16="http://schemas.microsoft.com/office/drawing/2014/main" id="{956D39E3-99DF-CA41-9924-64179ACECE03}"/>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B4D0BF8-CBA8-2F44-9ADF-CE3ED7361D4B}"/>
              </a:ext>
            </a:extLst>
          </p:cNvPr>
          <p:cNvSpPr>
            <a:spLocks noGrp="1"/>
          </p:cNvSpPr>
          <p:nvPr>
            <p:ph type="title"/>
          </p:nvPr>
        </p:nvSpPr>
        <p:spPr>
          <a:xfrm>
            <a:off x="476843" y="516106"/>
            <a:ext cx="11241915" cy="612615"/>
          </a:xfrm>
        </p:spPr>
        <p:txBody>
          <a:bodyPr>
            <a:noAutofit/>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Statement</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2892289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21C1-1D3B-F64E-9207-CFCE66E1CC47}"/>
              </a:ext>
            </a:extLst>
          </p:cNvPr>
          <p:cNvSpPr>
            <a:spLocks noGrp="1"/>
          </p:cNvSpPr>
          <p:nvPr>
            <p:ph type="title"/>
          </p:nvPr>
        </p:nvSpPr>
        <p:spPr>
          <a:xfrm>
            <a:off x="476843" y="516106"/>
            <a:ext cx="11241915" cy="612615"/>
          </a:xfrm>
        </p:spPr>
        <p:txBody>
          <a:bodyPr>
            <a:normAutofit/>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Correlation</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 name="Straight Arrow Connector 2">
            <a:extLst>
              <a:ext uri="{FF2B5EF4-FFF2-40B4-BE49-F238E27FC236}">
                <a16:creationId xmlns:a16="http://schemas.microsoft.com/office/drawing/2014/main" id="{82E190A3-725B-F340-9C9D-1CF43AAA02B2}"/>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1D15813-82B4-7144-9A4B-5DF9466A6460}"/>
              </a:ext>
            </a:extLst>
          </p:cNvPr>
          <p:cNvSpPr/>
          <p:nvPr/>
        </p:nvSpPr>
        <p:spPr>
          <a:xfrm>
            <a:off x="476842" y="1713251"/>
            <a:ext cx="11241915" cy="1631216"/>
          </a:xfrm>
          <a:prstGeom prst="rect">
            <a:avLst/>
          </a:prstGeom>
        </p:spPr>
        <p:txBody>
          <a:bodyPr wrap="square">
            <a:spAutoFit/>
          </a:bodyPr>
          <a:lstStyle/>
          <a:p>
            <a:r>
              <a:rPr lang="en-US" sz="2000">
                <a:solidFill>
                  <a:srgbClr val="575757"/>
                </a:solidFill>
                <a:latin typeface="+mn-lt"/>
              </a:rPr>
              <a:t>The returns on Stocks W and M are </a:t>
            </a:r>
            <a:r>
              <a:rPr lang="en-US" sz="2000" i="1">
                <a:solidFill>
                  <a:srgbClr val="575757"/>
                </a:solidFill>
                <a:latin typeface="+mn-lt"/>
              </a:rPr>
              <a:t>perfectly negatively correlated</a:t>
            </a:r>
            <a:r>
              <a:rPr lang="en-US" sz="2000">
                <a:solidFill>
                  <a:srgbClr val="575757"/>
                </a:solidFill>
                <a:latin typeface="+mn-lt"/>
              </a:rPr>
              <a:t>, with </a:t>
            </a:r>
            <a:r>
              <a:rPr lang="el-GR" sz="2000">
                <a:solidFill>
                  <a:srgbClr val="575757"/>
                </a:solidFill>
                <a:latin typeface="+mn-lt"/>
              </a:rPr>
              <a:t>ρ</a:t>
            </a:r>
            <a:r>
              <a:rPr lang="en-US" sz="2000">
                <a:solidFill>
                  <a:srgbClr val="575757"/>
                </a:solidFill>
                <a:latin typeface="+mn-lt"/>
              </a:rPr>
              <a:t> = -1.0</a:t>
            </a:r>
            <a:r>
              <a:rPr lang="el-GR" sz="2000">
                <a:solidFill>
                  <a:srgbClr val="575757"/>
                </a:solidFill>
                <a:latin typeface="+mn-lt"/>
              </a:rPr>
              <a:t>. </a:t>
            </a:r>
            <a:r>
              <a:rPr lang="en-US" sz="2000">
                <a:solidFill>
                  <a:srgbClr val="575757"/>
                </a:solidFill>
                <a:latin typeface="+mn-lt"/>
              </a:rPr>
              <a:t>The opposite of perfect negative correlation is </a:t>
            </a:r>
            <a:r>
              <a:rPr lang="en-US" sz="2000" i="1">
                <a:solidFill>
                  <a:srgbClr val="575757"/>
                </a:solidFill>
                <a:latin typeface="+mn-lt"/>
              </a:rPr>
              <a:t>perfect positive correlation</a:t>
            </a:r>
            <a:r>
              <a:rPr lang="en-US" sz="2000">
                <a:solidFill>
                  <a:srgbClr val="575757"/>
                </a:solidFill>
                <a:latin typeface="+mn-lt"/>
              </a:rPr>
              <a:t>, with </a:t>
            </a:r>
            <a:r>
              <a:rPr lang="el-GR" sz="2000">
                <a:solidFill>
                  <a:srgbClr val="575757"/>
                </a:solidFill>
                <a:latin typeface="+mn-lt"/>
              </a:rPr>
              <a:t>ρ</a:t>
            </a:r>
            <a:r>
              <a:rPr lang="en-US" sz="2000">
                <a:solidFill>
                  <a:srgbClr val="575757"/>
                </a:solidFill>
                <a:latin typeface="+mn-lt"/>
              </a:rPr>
              <a:t> = +1.0</a:t>
            </a:r>
            <a:r>
              <a:rPr lang="el-GR" sz="2000">
                <a:solidFill>
                  <a:srgbClr val="575757"/>
                </a:solidFill>
                <a:latin typeface="+mn-lt"/>
              </a:rPr>
              <a:t>. </a:t>
            </a:r>
            <a:r>
              <a:rPr lang="en-US" sz="2000">
                <a:solidFill>
                  <a:srgbClr val="575757"/>
                </a:solidFill>
                <a:latin typeface="+mn-lt"/>
              </a:rPr>
              <a:t>If returns are not related to one another at all, they are said to be </a:t>
            </a:r>
            <a:r>
              <a:rPr lang="en-US" sz="2000" i="1">
                <a:solidFill>
                  <a:srgbClr val="575757"/>
                </a:solidFill>
                <a:latin typeface="+mn-lt"/>
              </a:rPr>
              <a:t>independent</a:t>
            </a:r>
            <a:r>
              <a:rPr lang="en-US" sz="2000">
                <a:solidFill>
                  <a:srgbClr val="575757"/>
                </a:solidFill>
                <a:latin typeface="+mn-lt"/>
              </a:rPr>
              <a:t> and </a:t>
            </a:r>
            <a:r>
              <a:rPr lang="el-GR" sz="2000">
                <a:solidFill>
                  <a:srgbClr val="575757"/>
                </a:solidFill>
                <a:latin typeface="+mn-lt"/>
              </a:rPr>
              <a:t>ρ</a:t>
            </a:r>
            <a:r>
              <a:rPr lang="en-US" sz="2000">
                <a:solidFill>
                  <a:srgbClr val="575757"/>
                </a:solidFill>
                <a:latin typeface="+mn-lt"/>
              </a:rPr>
              <a:t> = 0</a:t>
            </a:r>
            <a:r>
              <a:rPr lang="el-GR" sz="2000">
                <a:solidFill>
                  <a:srgbClr val="575757"/>
                </a:solidFill>
                <a:latin typeface="+mn-lt"/>
              </a:rPr>
              <a:t>.</a:t>
            </a:r>
          </a:p>
          <a:p>
            <a:br>
              <a:rPr lang="el-GR" sz="2000">
                <a:latin typeface="+mn-lt"/>
              </a:rPr>
            </a:br>
            <a:endParaRPr lang="en-US" sz="2000">
              <a:latin typeface="+mn-lt"/>
            </a:endParaRPr>
          </a:p>
        </p:txBody>
      </p:sp>
      <p:sp>
        <p:nvSpPr>
          <p:cNvPr id="5" name="Rectangle 4">
            <a:extLst>
              <a:ext uri="{FF2B5EF4-FFF2-40B4-BE49-F238E27FC236}">
                <a16:creationId xmlns:a16="http://schemas.microsoft.com/office/drawing/2014/main" id="{FE538678-E5A4-E143-A171-BFC9E3797339}"/>
              </a:ext>
            </a:extLst>
          </p:cNvPr>
          <p:cNvSpPr/>
          <p:nvPr/>
        </p:nvSpPr>
        <p:spPr>
          <a:xfrm>
            <a:off x="817959" y="2990524"/>
            <a:ext cx="10458450" cy="1938992"/>
          </a:xfrm>
          <a:prstGeom prst="rect">
            <a:avLst/>
          </a:prstGeom>
        </p:spPr>
        <p:txBody>
          <a:bodyPr wrap="square">
            <a:spAutoFit/>
          </a:bodyPr>
          <a:lstStyle/>
          <a:p>
            <a:pPr algn="ctr"/>
            <a:r>
              <a:rPr lang="en-US" sz="2000" i="1">
                <a:solidFill>
                  <a:srgbClr val="575757"/>
                </a:solidFill>
                <a:latin typeface="+mn-lt"/>
              </a:rPr>
              <a:t>Diversification is completely useless for reducing risk if the stocks in the portfolio are perfectly positively correlated.</a:t>
            </a:r>
          </a:p>
          <a:p>
            <a:pPr algn="ctr"/>
            <a:endParaRPr lang="en-US" sz="2000" i="1">
              <a:solidFill>
                <a:srgbClr val="575757"/>
              </a:solidFill>
              <a:latin typeface="+mn-lt"/>
            </a:endParaRPr>
          </a:p>
          <a:p>
            <a:r>
              <a:rPr lang="en-US" sz="2000">
                <a:latin typeface="+mn-lt"/>
              </a:rPr>
              <a:t>We see then that when stocks are perfectly negatively correlated </a:t>
            </a:r>
            <a:r>
              <a:rPr lang="el-GR" sz="2000">
                <a:latin typeface="+mn-lt"/>
              </a:rPr>
              <a:t>ρ</a:t>
            </a:r>
            <a:r>
              <a:rPr lang="en-US" sz="2000">
                <a:latin typeface="+mn-lt"/>
              </a:rPr>
              <a:t> = -1.0</a:t>
            </a:r>
            <a:r>
              <a:rPr lang="el-GR" sz="2000">
                <a:latin typeface="+mn-lt"/>
              </a:rPr>
              <a:t>, </a:t>
            </a:r>
            <a:r>
              <a:rPr lang="en-US" sz="2000">
                <a:latin typeface="+mn-lt"/>
              </a:rPr>
              <a:t>all risk can be diversified away; however, when stocks are perfectly positively correlated </a:t>
            </a:r>
            <a:r>
              <a:rPr lang="el-GR" sz="2000">
                <a:latin typeface="+mn-lt"/>
              </a:rPr>
              <a:t>ρ</a:t>
            </a:r>
            <a:r>
              <a:rPr lang="en-US" sz="2000">
                <a:latin typeface="+mn-lt"/>
              </a:rPr>
              <a:t> = +1.0</a:t>
            </a:r>
            <a:r>
              <a:rPr lang="el-GR" sz="2000">
                <a:latin typeface="+mn-lt"/>
              </a:rPr>
              <a:t>, </a:t>
            </a:r>
            <a:r>
              <a:rPr lang="en-US" sz="2000">
                <a:latin typeface="+mn-lt"/>
              </a:rPr>
              <a:t>diversification does no good.</a:t>
            </a:r>
          </a:p>
        </p:txBody>
      </p:sp>
    </p:spTree>
    <p:extLst>
      <p:ext uri="{BB962C8B-B14F-4D97-AF65-F5344CB8AC3E}">
        <p14:creationId xmlns:p14="http://schemas.microsoft.com/office/powerpoint/2010/main" val="143640726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0CC21-95B5-5E48-90B8-AFDC30BF0C53}"/>
              </a:ext>
            </a:extLst>
          </p:cNvPr>
          <p:cNvPicPr>
            <a:picLocks noChangeAspect="1"/>
          </p:cNvPicPr>
          <p:nvPr/>
        </p:nvPicPr>
        <p:blipFill rotWithShape="1">
          <a:blip r:embed="rId2"/>
          <a:srcRect l="8328" r="9665" b="7098"/>
          <a:stretch/>
        </p:blipFill>
        <p:spPr>
          <a:xfrm>
            <a:off x="742938" y="1146175"/>
            <a:ext cx="7300913" cy="5568950"/>
          </a:xfrm>
          <a:prstGeom prst="rect">
            <a:avLst/>
          </a:prstGeom>
        </p:spPr>
      </p:pic>
      <p:sp>
        <p:nvSpPr>
          <p:cNvPr id="3" name="Title 1">
            <a:extLst>
              <a:ext uri="{FF2B5EF4-FFF2-40B4-BE49-F238E27FC236}">
                <a16:creationId xmlns:a16="http://schemas.microsoft.com/office/drawing/2014/main" id="{D398004E-96A3-CF40-B2F3-8C3C40C474E3}"/>
              </a:ext>
            </a:extLst>
          </p:cNvPr>
          <p:cNvSpPr>
            <a:spLocks noGrp="1"/>
          </p:cNvSpPr>
          <p:nvPr>
            <p:ph type="title"/>
          </p:nvPr>
        </p:nvSpPr>
        <p:spPr>
          <a:xfrm>
            <a:off x="476843" y="271627"/>
            <a:ext cx="11241915" cy="612615"/>
          </a:xfrm>
        </p:spPr>
        <p:txBody>
          <a:bodyPr>
            <a:normAutofit/>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Correlation</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Arrow Connector 3">
            <a:extLst>
              <a:ext uri="{FF2B5EF4-FFF2-40B4-BE49-F238E27FC236}">
                <a16:creationId xmlns:a16="http://schemas.microsoft.com/office/drawing/2014/main" id="{68950CB9-A9F9-B94F-B9B2-174A935FEADE}"/>
              </a:ext>
            </a:extLst>
          </p:cNvPr>
          <p:cNvCxnSpPr>
            <a:cxnSpLocks/>
          </p:cNvCxnSpPr>
          <p:nvPr/>
        </p:nvCxnSpPr>
        <p:spPr>
          <a:xfrm>
            <a:off x="650081" y="871534"/>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0F3B211-2FE4-D847-8A6D-404DD522F242}"/>
              </a:ext>
            </a:extLst>
          </p:cNvPr>
          <p:cNvSpPr/>
          <p:nvPr/>
        </p:nvSpPr>
        <p:spPr>
          <a:xfrm>
            <a:off x="8502817" y="1841838"/>
            <a:ext cx="2941471" cy="3970318"/>
          </a:xfrm>
          <a:prstGeom prst="rect">
            <a:avLst/>
          </a:prstGeom>
        </p:spPr>
        <p:txBody>
          <a:bodyPr wrap="square">
            <a:spAutoFit/>
          </a:bodyPr>
          <a:lstStyle/>
          <a:p>
            <a:r>
              <a:rPr lang="en-US">
                <a:solidFill>
                  <a:srgbClr val="575757"/>
                </a:solidFill>
                <a:latin typeface="rooney-web"/>
              </a:rPr>
              <a:t>Two stocks whose correlation coefficient is </a:t>
            </a:r>
            <a:r>
              <a:rPr lang="el-GR">
                <a:solidFill>
                  <a:srgbClr val="575757"/>
                </a:solidFill>
                <a:latin typeface="rooney-web"/>
              </a:rPr>
              <a:t>ρ</a:t>
            </a:r>
            <a:r>
              <a:rPr lang="en-US">
                <a:solidFill>
                  <a:srgbClr val="575757"/>
                </a:solidFill>
                <a:latin typeface="rooney-web"/>
              </a:rPr>
              <a:t> = +0.35</a:t>
            </a:r>
            <a:r>
              <a:rPr lang="el-GR">
                <a:solidFill>
                  <a:srgbClr val="575757"/>
                </a:solidFill>
                <a:latin typeface="rooney-web"/>
              </a:rPr>
              <a:t>. </a:t>
            </a:r>
            <a:r>
              <a:rPr lang="en-US">
                <a:solidFill>
                  <a:srgbClr val="575757"/>
                </a:solidFill>
                <a:latin typeface="rooney-web"/>
              </a:rPr>
              <a:t>The portfolio’s average return is 15%, which is the same as the average return for the two stocks, but its standard deviation is 18.62%, which is below the stocks’ standard deviations and their average </a:t>
            </a:r>
            <a:r>
              <a:rPr lang="el-GR">
                <a:solidFill>
                  <a:srgbClr val="575757"/>
                </a:solidFill>
                <a:latin typeface="rooney-web"/>
              </a:rPr>
              <a:t>σ. </a:t>
            </a:r>
            <a:r>
              <a:rPr lang="en-US">
                <a:solidFill>
                  <a:srgbClr val="575757"/>
                </a:solidFill>
                <a:latin typeface="rooney-web"/>
              </a:rPr>
              <a:t>A rational, risk-averse investor would be better off holding the portfolio rather than just one of the individual stocks.</a:t>
            </a:r>
            <a:endParaRPr lang="en-US"/>
          </a:p>
        </p:txBody>
      </p:sp>
    </p:spTree>
    <p:extLst>
      <p:ext uri="{BB962C8B-B14F-4D97-AF65-F5344CB8AC3E}">
        <p14:creationId xmlns:p14="http://schemas.microsoft.com/office/powerpoint/2010/main" val="251879768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88F3-2EB4-468C-A541-DB36436C2C02}"/>
              </a:ext>
            </a:extLst>
          </p:cNvPr>
          <p:cNvSpPr>
            <a:spLocks noGrp="1"/>
          </p:cNvSpPr>
          <p:nvPr>
            <p:ph type="title"/>
          </p:nvPr>
        </p:nvSpPr>
        <p:spPr>
          <a:xfrm>
            <a:off x="476843" y="230349"/>
            <a:ext cx="11241915" cy="1217447"/>
          </a:xfrm>
        </p:spPr>
        <p:txBody>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Creating a Portfolio: Beginning with One Stock and Adding Randomly Selected Stocks to Portfolio</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64A62207-C8BC-49F5-B158-4B3B7A3D59D8}"/>
              </a:ext>
            </a:extLst>
          </p:cNvPr>
          <p:cNvSpPr>
            <a:spLocks noGrp="1"/>
          </p:cNvSpPr>
          <p:nvPr>
            <p:ph sz="half" idx="1"/>
          </p:nvPr>
        </p:nvSpPr>
        <p:spPr>
          <a:xfrm>
            <a:off x="476843" y="1887674"/>
            <a:ext cx="11241915" cy="4281306"/>
          </a:xfrm>
        </p:spPr>
        <p:txBody>
          <a:bodyPr/>
          <a:lstStyle/>
          <a:p>
            <a:pPr marL="342900" indent="-342900">
              <a:buFont typeface="Arial" panose="020B0604020202020204" pitchFamily="34" charset="0"/>
              <a:buChar char="•"/>
            </a:pPr>
            <a:r>
              <a:rPr lang="el-GR" sz="2400" b="0">
                <a:latin typeface="+mj-lt"/>
              </a:rPr>
              <a:t>σ</a:t>
            </a:r>
            <a:r>
              <a:rPr lang="en-US" sz="2400" b="0" baseline="-25000">
                <a:latin typeface="+mj-lt"/>
              </a:rPr>
              <a:t>p</a:t>
            </a:r>
            <a:r>
              <a:rPr lang="en-US" sz="2400" b="0">
                <a:latin typeface="+mj-lt"/>
              </a:rPr>
              <a:t> decreases as stocks are added, because they would not be perfectly correlated with the existing portfolio.</a:t>
            </a:r>
          </a:p>
          <a:p>
            <a:pPr marL="342900" indent="-342900">
              <a:buFont typeface="Arial" panose="020B0604020202020204" pitchFamily="34" charset="0"/>
              <a:buChar char="•"/>
            </a:pPr>
            <a:r>
              <a:rPr lang="en-US" sz="2400" b="0">
                <a:latin typeface="+mj-lt"/>
              </a:rPr>
              <a:t>Expected return of the portfolio would remain relatively constant.</a:t>
            </a:r>
          </a:p>
          <a:p>
            <a:pPr marL="342900" indent="-342900">
              <a:buFont typeface="Arial" panose="020B0604020202020204" pitchFamily="34" charset="0"/>
              <a:buChar char="•"/>
            </a:pPr>
            <a:r>
              <a:rPr lang="en-US" sz="2400" b="0">
                <a:latin typeface="+mj-lt"/>
              </a:rPr>
              <a:t>Eventually the diversification benefits of adding more stocks dissipates (after about 40 stocks), and for large stock portfolios, </a:t>
            </a:r>
            <a:r>
              <a:rPr lang="el-GR" sz="2400" b="0">
                <a:latin typeface="+mj-lt"/>
              </a:rPr>
              <a:t>σ</a:t>
            </a:r>
            <a:r>
              <a:rPr lang="en-US" sz="2400" b="0" baseline="-25000">
                <a:latin typeface="+mj-lt"/>
              </a:rPr>
              <a:t>p</a:t>
            </a:r>
            <a:r>
              <a:rPr lang="en-US" sz="2400" b="0">
                <a:latin typeface="+mj-lt"/>
              </a:rPr>
              <a:t> tends to converge to </a:t>
            </a:r>
            <a:r>
              <a:rPr lang="en-US" sz="2400" b="0">
                <a:latin typeface="+mj-lt"/>
                <a:sym typeface="Symbol" panose="05050102010706020507" pitchFamily="18" charset="2"/>
              </a:rPr>
              <a:t></a:t>
            </a:r>
            <a:r>
              <a:rPr lang="en-US" sz="2400" b="0">
                <a:latin typeface="+mj-lt"/>
              </a:rPr>
              <a:t> 20%.</a:t>
            </a:r>
          </a:p>
        </p:txBody>
      </p:sp>
      <p:cxnSp>
        <p:nvCxnSpPr>
          <p:cNvPr id="4" name="Straight Arrow Connector 3">
            <a:extLst>
              <a:ext uri="{FF2B5EF4-FFF2-40B4-BE49-F238E27FC236}">
                <a16:creationId xmlns:a16="http://schemas.microsoft.com/office/drawing/2014/main" id="{4A5C8401-3CDB-4A47-986A-E852E00A7F44}"/>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10224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44B9-B10A-4C60-80A2-7CDC3E1287B0}"/>
              </a:ext>
            </a:extLst>
          </p:cNvPr>
          <p:cNvSpPr>
            <a:spLocks noGrp="1"/>
          </p:cNvSpPr>
          <p:nvPr>
            <p:ph type="title"/>
          </p:nvPr>
        </p:nvSpPr>
        <p:spPr>
          <a:xfrm>
            <a:off x="476843" y="181145"/>
            <a:ext cx="11241915" cy="1217447"/>
          </a:xfrm>
        </p:spPr>
        <p:txBody>
          <a:bodyPr>
            <a:normAutofit/>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Breaking Down Sources of Risk</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1CFE140F-C091-44E2-A64F-91BC8CD70E06}"/>
              </a:ext>
            </a:extLst>
          </p:cNvPr>
          <p:cNvSpPr>
            <a:spLocks noGrp="1"/>
          </p:cNvSpPr>
          <p:nvPr>
            <p:ph sz="half" idx="1"/>
          </p:nvPr>
        </p:nvSpPr>
        <p:spPr>
          <a:xfrm>
            <a:off x="1920031" y="1887674"/>
            <a:ext cx="8355540" cy="855526"/>
          </a:xfrm>
          <a:solidFill>
            <a:srgbClr val="343F52"/>
          </a:solidFill>
        </p:spPr>
        <p:txBody>
          <a:bodyPr anchor="ctr"/>
          <a:lstStyle/>
          <a:p>
            <a:pPr algn="ctr"/>
            <a:r>
              <a:rPr lang="en-US" b="0">
                <a:solidFill>
                  <a:schemeClr val="bg1"/>
                </a:solidFill>
                <a:latin typeface="+mj-lt"/>
                <a:ea typeface="Verdana" panose="020B0604030504040204" pitchFamily="34" charset="0"/>
                <a:cs typeface="Verdana" panose="020B0604030504040204" pitchFamily="34" charset="0"/>
              </a:rPr>
              <a:t>Stand-alone risk = Market risk + Diversifiable risk</a:t>
            </a:r>
          </a:p>
        </p:txBody>
      </p:sp>
      <p:sp>
        <p:nvSpPr>
          <p:cNvPr id="4" name="Content Placeholder 3">
            <a:extLst>
              <a:ext uri="{FF2B5EF4-FFF2-40B4-BE49-F238E27FC236}">
                <a16:creationId xmlns:a16="http://schemas.microsoft.com/office/drawing/2014/main" id="{23132F3A-4877-4ACD-B461-B02DF8168BAC}"/>
              </a:ext>
            </a:extLst>
          </p:cNvPr>
          <p:cNvSpPr>
            <a:spLocks noGrp="1"/>
          </p:cNvSpPr>
          <p:nvPr>
            <p:ph sz="half" idx="2"/>
          </p:nvPr>
        </p:nvSpPr>
        <p:spPr>
          <a:xfrm>
            <a:off x="476843" y="3274788"/>
            <a:ext cx="11241915" cy="1983012"/>
          </a:xfrm>
        </p:spPr>
        <p:txBody>
          <a:bodyPr/>
          <a:lstStyle/>
          <a:p>
            <a:pPr marL="365760" indent="-365760">
              <a:spcBef>
                <a:spcPts val="1200"/>
              </a:spcBef>
              <a:spcAft>
                <a:spcPts val="1200"/>
              </a:spcAft>
              <a:buClr>
                <a:srgbClr val="000000"/>
              </a:buClr>
            </a:pPr>
            <a:r>
              <a:rPr lang="en-US"/>
              <a:t>Market risk: portion of a security’s stand-alone risk that cannot be eliminated through diversification. Measured by beta.</a:t>
            </a:r>
          </a:p>
          <a:p>
            <a:pPr marL="365760" indent="-365760">
              <a:spcBef>
                <a:spcPts val="1200"/>
              </a:spcBef>
              <a:spcAft>
                <a:spcPts val="1200"/>
              </a:spcAft>
              <a:buClr>
                <a:srgbClr val="000000"/>
              </a:buClr>
            </a:pPr>
            <a:r>
              <a:rPr lang="en-US"/>
              <a:t>Diversifiable risk: portion of a security’s stand-alone risk that can be eliminated through proper diversification.</a:t>
            </a:r>
          </a:p>
        </p:txBody>
      </p:sp>
      <p:cxnSp>
        <p:nvCxnSpPr>
          <p:cNvPr id="5" name="Straight Arrow Connector 4">
            <a:extLst>
              <a:ext uri="{FF2B5EF4-FFF2-40B4-BE49-F238E27FC236}">
                <a16:creationId xmlns:a16="http://schemas.microsoft.com/office/drawing/2014/main" id="{EFA857FB-84A6-D345-8006-9238684C3838}"/>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7581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88F3-2EB4-468C-A541-DB36436C2C02}"/>
              </a:ext>
            </a:extLst>
          </p:cNvPr>
          <p:cNvSpPr>
            <a:spLocks noGrp="1"/>
          </p:cNvSpPr>
          <p:nvPr>
            <p:ph type="title"/>
          </p:nvPr>
        </p:nvSpPr>
        <p:spPr>
          <a:xfrm>
            <a:off x="476843" y="295445"/>
            <a:ext cx="11241915" cy="1217447"/>
          </a:xfrm>
        </p:spPr>
        <p:txBody>
          <a:bodyPr>
            <a:normAutofit/>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Failure to Diversify</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64A62207-C8BC-49F5-B158-4B3B7A3D59D8}"/>
              </a:ext>
            </a:extLst>
          </p:cNvPr>
          <p:cNvSpPr>
            <a:spLocks noGrp="1"/>
          </p:cNvSpPr>
          <p:nvPr>
            <p:ph sz="half" idx="1"/>
          </p:nvPr>
        </p:nvSpPr>
        <p:spPr>
          <a:xfrm>
            <a:off x="476843" y="1900031"/>
            <a:ext cx="11241915" cy="4281306"/>
          </a:xfrm>
        </p:spPr>
        <p:txBody>
          <a:bodyPr/>
          <a:lstStyle/>
          <a:p>
            <a:pPr>
              <a:spcBef>
                <a:spcPts val="600"/>
              </a:spcBef>
              <a:spcAft>
                <a:spcPts val="1200"/>
              </a:spcAft>
              <a:defRPr/>
            </a:pPr>
            <a:r>
              <a:rPr lang="en-US" sz="2400" b="0"/>
              <a:t>If an investor chooses to hold a one-stock portfolio (doesn’t diversify), would the investor be compensated for the extra risk they bear?</a:t>
            </a:r>
          </a:p>
          <a:p>
            <a:pPr marL="365760" lvl="1" indent="-365760">
              <a:spcBef>
                <a:spcPts val="600"/>
              </a:spcBef>
              <a:spcAft>
                <a:spcPts val="1200"/>
              </a:spcAft>
              <a:buClr>
                <a:srgbClr val="000000"/>
              </a:buClr>
              <a:buFont typeface="Arial" panose="020B0604020202020204" pitchFamily="34" charset="0"/>
              <a:buChar char="•"/>
              <a:defRPr/>
            </a:pPr>
            <a:r>
              <a:rPr lang="en-US" sz="2000"/>
              <a:t>NO!</a:t>
            </a:r>
          </a:p>
          <a:p>
            <a:pPr marL="365760" lvl="1" indent="-365760">
              <a:spcBef>
                <a:spcPts val="600"/>
              </a:spcBef>
              <a:spcAft>
                <a:spcPts val="1200"/>
              </a:spcAft>
              <a:buClr>
                <a:srgbClr val="000000"/>
              </a:buClr>
              <a:buFont typeface="Arial" panose="020B0604020202020204" pitchFamily="34" charset="0"/>
              <a:buChar char="•"/>
              <a:defRPr/>
            </a:pPr>
            <a:r>
              <a:rPr lang="en-US" sz="2000"/>
              <a:t>Stand-alone risk is not important to a well-diversified investor.</a:t>
            </a:r>
          </a:p>
          <a:p>
            <a:pPr marL="365760" lvl="1" indent="-365760">
              <a:spcBef>
                <a:spcPts val="600"/>
              </a:spcBef>
              <a:spcAft>
                <a:spcPts val="1200"/>
              </a:spcAft>
              <a:buClr>
                <a:srgbClr val="000000"/>
              </a:buClr>
              <a:buFont typeface="Arial" panose="020B0604020202020204" pitchFamily="34" charset="0"/>
              <a:buChar char="•"/>
              <a:defRPr/>
            </a:pPr>
            <a:r>
              <a:rPr lang="en-US" sz="2000"/>
              <a:t>Rational, risk-averse investors are concerned with </a:t>
            </a:r>
            <a:r>
              <a:rPr lang="el-GR" sz="2000"/>
              <a:t>σ</a:t>
            </a:r>
            <a:r>
              <a:rPr lang="en-US" sz="2000" baseline="-25000"/>
              <a:t>p</a:t>
            </a:r>
            <a:r>
              <a:rPr lang="en-US" sz="2000"/>
              <a:t>, which is based upon market risk.</a:t>
            </a:r>
          </a:p>
          <a:p>
            <a:pPr marL="365760" lvl="1" indent="-365760">
              <a:spcBef>
                <a:spcPts val="600"/>
              </a:spcBef>
              <a:spcAft>
                <a:spcPts val="1200"/>
              </a:spcAft>
              <a:buClr>
                <a:srgbClr val="000000"/>
              </a:buClr>
              <a:buFont typeface="Arial" panose="020B0604020202020204" pitchFamily="34" charset="0"/>
              <a:buChar char="•"/>
              <a:defRPr/>
            </a:pPr>
            <a:r>
              <a:rPr lang="en-US" sz="2000"/>
              <a:t>There can be only one price (the market return) for a given security.</a:t>
            </a:r>
          </a:p>
          <a:p>
            <a:pPr marL="365760" lvl="1" indent="-365760">
              <a:spcBef>
                <a:spcPts val="600"/>
              </a:spcBef>
              <a:spcAft>
                <a:spcPts val="1200"/>
              </a:spcAft>
              <a:buClr>
                <a:srgbClr val="000000"/>
              </a:buClr>
              <a:buFont typeface="Arial" panose="020B0604020202020204" pitchFamily="34" charset="0"/>
              <a:buChar char="•"/>
              <a:defRPr/>
            </a:pPr>
            <a:r>
              <a:rPr lang="en-US" sz="2000"/>
              <a:t>No compensation should be earned for holding unnecessary, diversifiable risk.</a:t>
            </a:r>
            <a:endParaRPr lang="en-US" sz="2400"/>
          </a:p>
        </p:txBody>
      </p:sp>
      <p:cxnSp>
        <p:nvCxnSpPr>
          <p:cNvPr id="4" name="Straight Arrow Connector 3">
            <a:extLst>
              <a:ext uri="{FF2B5EF4-FFF2-40B4-BE49-F238E27FC236}">
                <a16:creationId xmlns:a16="http://schemas.microsoft.com/office/drawing/2014/main" id="{4364CD67-7158-9841-B90F-6A03F5102F8A}"/>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30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146A07-5AF7-1E46-882A-99CD3BE11B4D}"/>
              </a:ext>
            </a:extLst>
          </p:cNvPr>
          <p:cNvSpPr txBox="1">
            <a:spLocks/>
          </p:cNvSpPr>
          <p:nvPr/>
        </p:nvSpPr>
        <p:spPr>
          <a:xfrm>
            <a:off x="1185860" y="479886"/>
            <a:ext cx="9281160" cy="841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panose="02000503000000020004" pitchFamily="2" charset="0"/>
                <a:ea typeface="Helvetica Neue" panose="02000503000000020004" pitchFamily="2" charset="0"/>
                <a:cs typeface="Helvetica Neue" panose="02000503000000020004" pitchFamily="2" charset="0"/>
              </a:rPr>
              <a:t>Point for your PFP</a:t>
            </a:r>
          </a:p>
        </p:txBody>
      </p:sp>
      <p:sp>
        <p:nvSpPr>
          <p:cNvPr id="4" name="TextBox 3">
            <a:extLst>
              <a:ext uri="{FF2B5EF4-FFF2-40B4-BE49-F238E27FC236}">
                <a16:creationId xmlns:a16="http://schemas.microsoft.com/office/drawing/2014/main" id="{ED9F5A85-2ED6-6540-BA08-88F60D06AC3D}"/>
              </a:ext>
            </a:extLst>
          </p:cNvPr>
          <p:cNvSpPr txBox="1"/>
          <p:nvPr/>
        </p:nvSpPr>
        <p:spPr>
          <a:xfrm>
            <a:off x="1346886" y="1754659"/>
            <a:ext cx="9823622" cy="707886"/>
          </a:xfrm>
          <a:prstGeom prst="rect">
            <a:avLst/>
          </a:prstGeom>
          <a:noFill/>
        </p:spPr>
        <p:txBody>
          <a:bodyPr wrap="square" rtlCol="0">
            <a:spAutoFit/>
          </a:bodyPr>
          <a:lstStyle/>
          <a:p>
            <a:r>
              <a:rPr lang="en-US" sz="2000">
                <a:latin typeface="Helvetica" pitchFamily="2" charset="0"/>
              </a:rPr>
              <a:t>If you are being subsidized, say your parents are paying some of your expenses, then list the expenses and also list what they give you as income</a:t>
            </a:r>
          </a:p>
        </p:txBody>
      </p:sp>
    </p:spTree>
    <p:extLst>
      <p:ext uri="{BB962C8B-B14F-4D97-AF65-F5344CB8AC3E}">
        <p14:creationId xmlns:p14="http://schemas.microsoft.com/office/powerpoint/2010/main" val="185424351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397AC96-DD5E-074F-9194-E53C1BCB3CE5}"/>
              </a:ext>
            </a:extLst>
          </p:cNvPr>
          <p:cNvSpPr>
            <a:spLocks noGrp="1"/>
          </p:cNvSpPr>
          <p:nvPr>
            <p:ph type="title"/>
          </p:nvPr>
        </p:nvSpPr>
        <p:spPr>
          <a:xfrm>
            <a:off x="650081" y="316070"/>
            <a:ext cx="11241915" cy="598318"/>
          </a:xfrm>
        </p:spPr>
        <p:txBody>
          <a:bodyPr/>
          <a:lstStyle/>
          <a:p>
            <a:pPr algn="l"/>
            <a:r>
              <a:rPr lang="en-GB" sz="3200">
                <a:latin typeface="Helvetica Neue" panose="02000503000000020004" pitchFamily="2" charset="0"/>
                <a:ea typeface="Helvetica Neue" panose="02000503000000020004" pitchFamily="2" charset="0"/>
                <a:cs typeface="Helvetica Neue" panose="02000503000000020004" pitchFamily="2" charset="0"/>
              </a:rPr>
              <a:t>Summary</a:t>
            </a:r>
            <a:endParaRPr lang="en-IN" sz="320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Arrow Connector 3">
            <a:extLst>
              <a:ext uri="{FF2B5EF4-FFF2-40B4-BE49-F238E27FC236}">
                <a16:creationId xmlns:a16="http://schemas.microsoft.com/office/drawing/2014/main" id="{0CEB76E8-AA31-7840-A950-DAB6726242A3}"/>
              </a:ext>
            </a:extLst>
          </p:cNvPr>
          <p:cNvCxnSpPr>
            <a:cxnSpLocks/>
          </p:cNvCxnSpPr>
          <p:nvPr/>
        </p:nvCxnSpPr>
        <p:spPr>
          <a:xfrm>
            <a:off x="650081" y="985829"/>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6A919F0-1D5E-8848-B9C6-D36AB85F8348}"/>
              </a:ext>
            </a:extLst>
          </p:cNvPr>
          <p:cNvSpPr/>
          <p:nvPr/>
        </p:nvSpPr>
        <p:spPr>
          <a:xfrm>
            <a:off x="650080" y="1085855"/>
            <a:ext cx="10794207" cy="3200876"/>
          </a:xfrm>
          <a:prstGeom prst="rect">
            <a:avLst/>
          </a:prstGeom>
        </p:spPr>
        <p:txBody>
          <a:bodyPr wrap="square">
            <a:spAutoFit/>
          </a:bodyPr>
          <a:lstStyle/>
          <a:p>
            <a:pPr marL="285750" indent="-285750">
              <a:spcAft>
                <a:spcPts val="600"/>
              </a:spcAft>
              <a:buFont typeface="Arial" panose="020B0604020202020204" pitchFamily="34" charset="0"/>
              <a:buChar char="•"/>
            </a:pPr>
            <a:r>
              <a:rPr lang="en-US" sz="2400">
                <a:solidFill>
                  <a:srgbClr val="575757"/>
                </a:solidFill>
                <a:latin typeface="+mn-lt"/>
              </a:rPr>
              <a:t>A stock’s risk has two components, diversifiable risk and market risk.</a:t>
            </a:r>
          </a:p>
          <a:p>
            <a:pPr marL="285750" indent="-285750">
              <a:spcAft>
                <a:spcPts val="600"/>
              </a:spcAft>
              <a:buFont typeface="Arial" panose="020B0604020202020204" pitchFamily="34" charset="0"/>
              <a:buChar char="•"/>
            </a:pPr>
            <a:r>
              <a:rPr lang="en-US" sz="2400">
                <a:solidFill>
                  <a:srgbClr val="575757"/>
                </a:solidFill>
                <a:latin typeface="+mn-lt"/>
              </a:rPr>
              <a:t>Diversifiable risk can be eliminated by holding large portfolios or by buying shares in a mutual fund. We are left with market risk which is caused by general movements in the stock market and reflects the fact that most stocks are systematically affected by events </a:t>
            </a:r>
          </a:p>
          <a:p>
            <a:pPr marL="285750" indent="-285750">
              <a:spcAft>
                <a:spcPts val="600"/>
              </a:spcAft>
              <a:buFont typeface="Arial" panose="020B0604020202020204" pitchFamily="34" charset="0"/>
              <a:buChar char="•"/>
            </a:pPr>
            <a:r>
              <a:rPr lang="en-US" sz="2400">
                <a:solidFill>
                  <a:srgbClr val="575757"/>
                </a:solidFill>
                <a:latin typeface="+mn-lt"/>
              </a:rPr>
              <a:t>Investors must be compensated for bearing risk—the greater the risk of a stock, the higher its required return. Compensation is required only for risk that cannot be eliminated by diversification. </a:t>
            </a:r>
          </a:p>
        </p:txBody>
      </p:sp>
    </p:spTree>
    <p:extLst>
      <p:ext uri="{BB962C8B-B14F-4D97-AF65-F5344CB8AC3E}">
        <p14:creationId xmlns:p14="http://schemas.microsoft.com/office/powerpoint/2010/main" val="219633850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A142-2800-424E-BB88-47D01DD40415}"/>
              </a:ext>
            </a:extLst>
          </p:cNvPr>
          <p:cNvSpPr>
            <a:spLocks noGrp="1"/>
          </p:cNvSpPr>
          <p:nvPr>
            <p:ph type="title"/>
          </p:nvPr>
        </p:nvSpPr>
        <p:spPr>
          <a:xfrm>
            <a:off x="476843" y="282745"/>
            <a:ext cx="11241915" cy="1217447"/>
          </a:xfrm>
        </p:spPr>
        <p:txBody>
          <a:bodyPr>
            <a:normAutofit/>
          </a:bodyPr>
          <a:lstStyle/>
          <a:p>
            <a:pPr algn="l"/>
            <a:r>
              <a:rPr lang="en-IN" sz="3200">
                <a:latin typeface="Helvetica Neue" panose="02000503000000020004" pitchFamily="2" charset="0"/>
                <a:ea typeface="Helvetica Neue" panose="02000503000000020004" pitchFamily="2" charset="0"/>
                <a:cs typeface="Helvetica Neue" panose="02000503000000020004" pitchFamily="2" charset="0"/>
              </a:rPr>
              <a:t>Selected Realized Returns, 1926-2019</a:t>
            </a:r>
          </a:p>
        </p:txBody>
      </p:sp>
      <p:graphicFrame>
        <p:nvGraphicFramePr>
          <p:cNvPr id="6" name="Table 2">
            <a:extLst>
              <a:ext uri="{FF2B5EF4-FFF2-40B4-BE49-F238E27FC236}">
                <a16:creationId xmlns:a16="http://schemas.microsoft.com/office/drawing/2014/main" id="{52BBC4EC-1103-467D-A46E-45AD25DF998E}"/>
              </a:ext>
            </a:extLst>
          </p:cNvPr>
          <p:cNvGraphicFramePr>
            <a:graphicFrameLocks noGrp="1"/>
          </p:cNvGraphicFramePr>
          <p:nvPr>
            <p:ph sz="half" idx="2"/>
          </p:nvPr>
        </p:nvGraphicFramePr>
        <p:xfrm>
          <a:off x="883920" y="1802349"/>
          <a:ext cx="10424161" cy="4592320"/>
        </p:xfrm>
        <a:graphic>
          <a:graphicData uri="http://schemas.openxmlformats.org/drawingml/2006/table">
            <a:tbl>
              <a:tblPr firstRow="1" bandRow="1">
                <a:tableStyleId>{5C22544A-7EE6-4342-B048-85BDC9FD1C3A}</a:tableStyleId>
              </a:tblPr>
              <a:tblGrid>
                <a:gridCol w="2203843">
                  <a:extLst>
                    <a:ext uri="{9D8B030D-6E8A-4147-A177-3AD203B41FA5}">
                      <a16:colId xmlns:a16="http://schemas.microsoft.com/office/drawing/2014/main" val="2908008929"/>
                    </a:ext>
                  </a:extLst>
                </a:gridCol>
                <a:gridCol w="1995396">
                  <a:extLst>
                    <a:ext uri="{9D8B030D-6E8A-4147-A177-3AD203B41FA5}">
                      <a16:colId xmlns:a16="http://schemas.microsoft.com/office/drawing/2014/main" val="3841246848"/>
                    </a:ext>
                  </a:extLst>
                </a:gridCol>
                <a:gridCol w="3112461">
                  <a:extLst>
                    <a:ext uri="{9D8B030D-6E8A-4147-A177-3AD203B41FA5}">
                      <a16:colId xmlns:a16="http://schemas.microsoft.com/office/drawing/2014/main" val="4146866109"/>
                    </a:ext>
                  </a:extLst>
                </a:gridCol>
                <a:gridCol w="3112461">
                  <a:extLst>
                    <a:ext uri="{9D8B030D-6E8A-4147-A177-3AD203B41FA5}">
                      <a16:colId xmlns:a16="http://schemas.microsoft.com/office/drawing/2014/main" val="643777136"/>
                    </a:ext>
                  </a:extLst>
                </a:gridCol>
              </a:tblGrid>
              <a:tr h="548640">
                <a:tc>
                  <a:txBody>
                    <a:bodyPr/>
                    <a:lstStyle/>
                    <a:p>
                      <a:endParaRPr lang="en-IN">
                        <a:solidFill>
                          <a:srgbClr val="000000"/>
                        </a:solidFill>
                      </a:endParaRPr>
                    </a:p>
                  </a:txBody>
                  <a:tcPr anchor="b">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Average Return</a:t>
                      </a:r>
                      <a:endParaRPr lang="en-IN">
                        <a:solidFill>
                          <a:srgbClr val="000000"/>
                        </a:solidFill>
                      </a:endParaRPr>
                    </a:p>
                  </a:txBody>
                  <a:tcPr anchor="b">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800" b="1" i="0" u="none" strike="noStrike" kern="1200" baseline="0">
                          <a:solidFill>
                            <a:srgbClr val="000000"/>
                          </a:solidFill>
                          <a:latin typeface="+mn-lt"/>
                          <a:ea typeface="+mn-ea"/>
                          <a:cs typeface="+mn-cs"/>
                        </a:rPr>
                        <a:t>Standard Deviation</a:t>
                      </a:r>
                      <a:endParaRPr lang="en-IN">
                        <a:solidFill>
                          <a:srgbClr val="000000"/>
                        </a:solidFill>
                      </a:endParaRPr>
                    </a:p>
                  </a:txBody>
                  <a:tcPr anchor="b">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CV</a:t>
                      </a:r>
                    </a:p>
                  </a:txBody>
                  <a:tcPr anchor="b">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6684053"/>
                  </a:ext>
                </a:extLst>
              </a:tr>
              <a:tr h="370840">
                <a:tc>
                  <a:txBody>
                    <a:bodyPr/>
                    <a:lstStyle/>
                    <a:p>
                      <a:r>
                        <a:rPr lang="en-IN" sz="1800" b="0" i="0" u="none" strike="noStrike" kern="1200" baseline="0">
                          <a:solidFill>
                            <a:srgbClr val="000000"/>
                          </a:solidFill>
                          <a:latin typeface="+mn-lt"/>
                          <a:ea typeface="+mn-ea"/>
                          <a:cs typeface="+mn-cs"/>
                        </a:rPr>
                        <a:t>Small-cap stocks</a:t>
                      </a:r>
                      <a:endParaRPr lang="en-IN">
                        <a:solidFill>
                          <a:srgbClr val="000000"/>
                        </a:solidFill>
                      </a:endParaRPr>
                    </a:p>
                  </a:txBody>
                  <a:tcPr>
                    <a:lnT w="12700"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16.3%</a:t>
                      </a:r>
                      <a:endParaRPr lang="en-IN">
                        <a:solidFill>
                          <a:srgbClr val="000000"/>
                        </a:solidFill>
                      </a:endParaRPr>
                    </a:p>
                  </a:txBody>
                  <a:tcPr>
                    <a:lnT w="12700" cap="flat" cmpd="sng" algn="ctr">
                      <a:solidFill>
                        <a:srgbClr val="000000"/>
                      </a:solidFill>
                      <a:prstDash val="solid"/>
                      <a:round/>
                      <a:headEnd type="none" w="med" len="med"/>
                      <a:tailEnd type="none" w="med" len="med"/>
                    </a:lnT>
                    <a:noFill/>
                  </a:tcPr>
                </a:tc>
                <a:tc>
                  <a:txBody>
                    <a:bodyPr/>
                    <a:lstStyle/>
                    <a:p>
                      <a:pPr algn="ctr"/>
                      <a:r>
                        <a:rPr lang="en-IN" sz="1800" b="0" i="0" u="none" strike="noStrike" kern="1200" baseline="0">
                          <a:solidFill>
                            <a:srgbClr val="000000"/>
                          </a:solidFill>
                          <a:latin typeface="+mn-lt"/>
                          <a:ea typeface="+mn-ea"/>
                          <a:cs typeface="+mn-cs"/>
                        </a:rPr>
                        <a:t>31.5%</a:t>
                      </a:r>
                      <a:endParaRPr lang="en-IN">
                        <a:solidFill>
                          <a:srgbClr val="000000"/>
                        </a:solidFill>
                      </a:endParaRPr>
                    </a:p>
                  </a:txBody>
                  <a:tcPr>
                    <a:lnT w="12700" cap="flat" cmpd="sng" algn="ctr">
                      <a:solidFill>
                        <a:srgbClr val="000000"/>
                      </a:solidFill>
                      <a:prstDash val="solid"/>
                      <a:round/>
                      <a:headEnd type="none" w="med" len="med"/>
                      <a:tailEnd type="none" w="med" len="med"/>
                    </a:lnT>
                    <a:noFill/>
                  </a:tcPr>
                </a:tc>
                <a:tc>
                  <a:txBody>
                    <a:bodyPr/>
                    <a:lstStyle/>
                    <a:p>
                      <a:pPr algn="ctr"/>
                      <a:r>
                        <a:rPr lang="en-IN">
                          <a:solidFill>
                            <a:srgbClr val="000000"/>
                          </a:solidFill>
                        </a:rPr>
                        <a:t>1.93</a:t>
                      </a:r>
                    </a:p>
                  </a:txBody>
                  <a:tcPr>
                    <a:lnT w="12700" cap="flat" cmpd="sng" algn="ctr">
                      <a:solidFill>
                        <a:srgbClr val="000000"/>
                      </a:solidFill>
                      <a:prstDash val="solid"/>
                      <a:round/>
                      <a:headEnd type="none" w="med" len="med"/>
                      <a:tailEnd type="none" w="med" len="med"/>
                    </a:lnT>
                    <a:noFill/>
                  </a:tcPr>
                </a:tc>
                <a:extLst>
                  <a:ext uri="{0D108BD9-81ED-4DB2-BD59-A6C34878D82A}">
                    <a16:rowId xmlns:a16="http://schemas.microsoft.com/office/drawing/2014/main" val="3126311965"/>
                  </a:ext>
                </a:extLst>
              </a:tr>
              <a:tr h="370840">
                <a:tc>
                  <a:txBody>
                    <a:bodyPr/>
                    <a:lstStyle/>
                    <a:p>
                      <a:r>
                        <a:rPr lang="en-IN" sz="1800" b="0" i="0" u="none" strike="noStrike" kern="1200" baseline="0">
                          <a:solidFill>
                            <a:srgbClr val="000000"/>
                          </a:solidFill>
                          <a:latin typeface="+mn-lt"/>
                          <a:ea typeface="+mn-ea"/>
                          <a:cs typeface="+mn-cs"/>
                        </a:rPr>
                        <a:t>Large-cap stocks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12.1</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19.8</a:t>
                      </a:r>
                      <a:endParaRPr lang="en-IN">
                        <a:solidFill>
                          <a:srgbClr val="000000"/>
                        </a:solidFill>
                      </a:endParaRPr>
                    </a:p>
                  </a:txBody>
                  <a:tcPr>
                    <a:noFill/>
                  </a:tcPr>
                </a:tc>
                <a:tc>
                  <a:txBody>
                    <a:bodyPr/>
                    <a:lstStyle/>
                    <a:p>
                      <a:pPr algn="ctr"/>
                      <a:r>
                        <a:rPr lang="en-IN">
                          <a:solidFill>
                            <a:srgbClr val="000000"/>
                          </a:solidFill>
                        </a:rPr>
                        <a:t>1.63</a:t>
                      </a:r>
                    </a:p>
                  </a:txBody>
                  <a:tcPr>
                    <a:noFill/>
                  </a:tcPr>
                </a:tc>
                <a:extLst>
                  <a:ext uri="{0D108BD9-81ED-4DB2-BD59-A6C34878D82A}">
                    <a16:rowId xmlns:a16="http://schemas.microsoft.com/office/drawing/2014/main" val="3774987703"/>
                  </a:ext>
                </a:extLst>
              </a:tr>
              <a:tr h="370840">
                <a:tc>
                  <a:txBody>
                    <a:bodyPr/>
                    <a:lstStyle/>
                    <a:p>
                      <a:r>
                        <a:rPr lang="en-IN" sz="1800" b="0" i="0" u="none" strike="noStrike" kern="1200" baseline="0">
                          <a:solidFill>
                            <a:srgbClr val="000000"/>
                          </a:solidFill>
                          <a:latin typeface="+mn-lt"/>
                          <a:ea typeface="+mn-ea"/>
                          <a:cs typeface="+mn-cs"/>
                        </a:rPr>
                        <a:t>Long-term corporate bonds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6.4</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8.5</a:t>
                      </a:r>
                      <a:endParaRPr lang="en-IN">
                        <a:solidFill>
                          <a:srgbClr val="000000"/>
                        </a:solidFill>
                      </a:endParaRPr>
                    </a:p>
                  </a:txBody>
                  <a:tcPr>
                    <a:noFill/>
                  </a:tcPr>
                </a:tc>
                <a:tc>
                  <a:txBody>
                    <a:bodyPr/>
                    <a:lstStyle/>
                    <a:p>
                      <a:pPr algn="ctr"/>
                      <a:r>
                        <a:rPr lang="en-IN">
                          <a:solidFill>
                            <a:srgbClr val="000000"/>
                          </a:solidFill>
                        </a:rPr>
                        <a:t>1.32</a:t>
                      </a:r>
                    </a:p>
                  </a:txBody>
                  <a:tcPr>
                    <a:noFill/>
                  </a:tcPr>
                </a:tc>
                <a:extLst>
                  <a:ext uri="{0D108BD9-81ED-4DB2-BD59-A6C34878D82A}">
                    <a16:rowId xmlns:a16="http://schemas.microsoft.com/office/drawing/2014/main" val="3341110905"/>
                  </a:ext>
                </a:extLst>
              </a:tr>
              <a:tr h="370840">
                <a:tc>
                  <a:txBody>
                    <a:bodyPr/>
                    <a:lstStyle/>
                    <a:p>
                      <a:r>
                        <a:rPr lang="en-IN" sz="1800" b="0" i="0" u="none" strike="noStrike" kern="1200" baseline="0">
                          <a:solidFill>
                            <a:srgbClr val="000000"/>
                          </a:solidFill>
                          <a:latin typeface="+mn-lt"/>
                          <a:ea typeface="+mn-ea"/>
                          <a:cs typeface="+mn-cs"/>
                        </a:rPr>
                        <a:t>Long-term government bonds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6.0</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9.8</a:t>
                      </a:r>
                      <a:endParaRPr lang="en-IN">
                        <a:solidFill>
                          <a:srgbClr val="000000"/>
                        </a:solidFill>
                      </a:endParaRPr>
                    </a:p>
                  </a:txBody>
                  <a:tcPr>
                    <a:noFill/>
                  </a:tcPr>
                </a:tc>
                <a:tc>
                  <a:txBody>
                    <a:bodyPr/>
                    <a:lstStyle/>
                    <a:p>
                      <a:pPr algn="ctr"/>
                      <a:r>
                        <a:rPr lang="en-IN">
                          <a:solidFill>
                            <a:srgbClr val="000000"/>
                          </a:solidFill>
                        </a:rPr>
                        <a:t>1.63</a:t>
                      </a:r>
                    </a:p>
                  </a:txBody>
                  <a:tcPr>
                    <a:noFill/>
                  </a:tcPr>
                </a:tc>
                <a:extLst>
                  <a:ext uri="{0D108BD9-81ED-4DB2-BD59-A6C34878D82A}">
                    <a16:rowId xmlns:a16="http://schemas.microsoft.com/office/drawing/2014/main" val="3529749145"/>
                  </a:ext>
                </a:extLst>
              </a:tr>
              <a:tr h="370840">
                <a:tc>
                  <a:txBody>
                    <a:bodyPr/>
                    <a:lstStyle/>
                    <a:p>
                      <a:r>
                        <a:rPr lang="en-IN" sz="1800" b="0" i="0" u="none" strike="noStrike" kern="1200" baseline="0">
                          <a:solidFill>
                            <a:srgbClr val="000000"/>
                          </a:solidFill>
                          <a:latin typeface="+mn-lt"/>
                          <a:ea typeface="+mn-ea"/>
                          <a:cs typeface="+mn-cs"/>
                        </a:rPr>
                        <a:t>U.S. Treasury bills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3.4</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3.1</a:t>
                      </a:r>
                      <a:endParaRPr lang="en-IN">
                        <a:solidFill>
                          <a:srgbClr val="000000"/>
                        </a:solidFill>
                      </a:endParaRPr>
                    </a:p>
                  </a:txBody>
                  <a:tcPr>
                    <a:noFill/>
                  </a:tcPr>
                </a:tc>
                <a:tc>
                  <a:txBody>
                    <a:bodyPr/>
                    <a:lstStyle/>
                    <a:p>
                      <a:pPr algn="ctr"/>
                      <a:endParaRPr lang="en-IN">
                        <a:solidFill>
                          <a:srgbClr val="000000"/>
                        </a:solidFill>
                      </a:endParaRPr>
                    </a:p>
                  </a:txBody>
                  <a:tcPr>
                    <a:noFill/>
                  </a:tcPr>
                </a:tc>
                <a:extLst>
                  <a:ext uri="{0D108BD9-81ED-4DB2-BD59-A6C34878D82A}">
                    <a16:rowId xmlns:a16="http://schemas.microsoft.com/office/drawing/2014/main" val="1607856194"/>
                  </a:ext>
                </a:extLst>
              </a:tr>
              <a:tr h="370840">
                <a:tc>
                  <a:txBody>
                    <a:bodyPr/>
                    <a:lstStyle/>
                    <a:p>
                      <a:r>
                        <a:rPr lang="en-IN" sz="1800" b="0" i="0" u="none" strike="noStrike" kern="1200" baseline="0">
                          <a:solidFill>
                            <a:srgbClr val="000000"/>
                          </a:solidFill>
                          <a:latin typeface="+mn-lt"/>
                          <a:ea typeface="+mn-ea"/>
                          <a:cs typeface="+mn-cs"/>
                        </a:rPr>
                        <a:t>Portfolios:</a:t>
                      </a:r>
                      <a:endParaRPr lang="en-IN">
                        <a:solidFill>
                          <a:srgbClr val="000000"/>
                        </a:solidFill>
                      </a:endParaRPr>
                    </a:p>
                  </a:txBody>
                  <a:tcPr>
                    <a:noFill/>
                  </a:tcPr>
                </a:tc>
                <a:tc>
                  <a:txBody>
                    <a:bodyPr/>
                    <a:lstStyle/>
                    <a:p>
                      <a:pPr algn="ctr"/>
                      <a:endParaRPr lang="en-IN">
                        <a:solidFill>
                          <a:srgbClr val="000000"/>
                        </a:solidFill>
                      </a:endParaRPr>
                    </a:p>
                  </a:txBody>
                  <a:tcPr>
                    <a:noFill/>
                  </a:tcPr>
                </a:tc>
                <a:tc>
                  <a:txBody>
                    <a:bodyPr/>
                    <a:lstStyle/>
                    <a:p>
                      <a:pPr algn="ctr"/>
                      <a:endParaRPr lang="en-IN">
                        <a:solidFill>
                          <a:srgbClr val="000000"/>
                        </a:solidFill>
                      </a:endParaRPr>
                    </a:p>
                  </a:txBody>
                  <a:tcPr>
                    <a:noFill/>
                  </a:tcPr>
                </a:tc>
                <a:tc>
                  <a:txBody>
                    <a:bodyPr/>
                    <a:lstStyle/>
                    <a:p>
                      <a:pPr algn="ctr"/>
                      <a:endParaRPr lang="en-IN">
                        <a:solidFill>
                          <a:srgbClr val="000000"/>
                        </a:solidFill>
                      </a:endParaRPr>
                    </a:p>
                  </a:txBody>
                  <a:tcPr>
                    <a:noFill/>
                  </a:tcPr>
                </a:tc>
                <a:extLst>
                  <a:ext uri="{0D108BD9-81ED-4DB2-BD59-A6C34878D82A}">
                    <a16:rowId xmlns:a16="http://schemas.microsoft.com/office/drawing/2014/main" val="3731408185"/>
                  </a:ext>
                </a:extLst>
              </a:tr>
              <a:tr h="370840">
                <a:tc>
                  <a:txBody>
                    <a:bodyPr/>
                    <a:lstStyle/>
                    <a:p>
                      <a:r>
                        <a:rPr lang="en-IN" sz="1800" b="0" i="0" u="none" strike="noStrike" kern="1200" baseline="0">
                          <a:solidFill>
                            <a:srgbClr val="000000"/>
                          </a:solidFill>
                          <a:latin typeface="+mn-lt"/>
                          <a:ea typeface="+mn-ea"/>
                          <a:cs typeface="+mn-cs"/>
                        </a:rPr>
                        <a:t>90% stocks/10% bonds</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11.4%</a:t>
                      </a:r>
                      <a:endParaRPr lang="en-IN">
                        <a:solidFill>
                          <a:srgbClr val="000000"/>
                        </a:solidFill>
                      </a:endParaRPr>
                    </a:p>
                  </a:txBody>
                  <a:tcPr>
                    <a:noFill/>
                  </a:tcPr>
                </a:tc>
                <a:tc>
                  <a:txBody>
                    <a:bodyPr/>
                    <a:lstStyle/>
                    <a:p>
                      <a:pPr algn="ctr"/>
                      <a:r>
                        <a:rPr lang="en-IN" sz="1800" b="0" i="0" u="none" strike="noStrike" kern="1200" baseline="0">
                          <a:solidFill>
                            <a:srgbClr val="000000"/>
                          </a:solidFill>
                          <a:latin typeface="+mn-lt"/>
                          <a:ea typeface="+mn-ea"/>
                          <a:cs typeface="+mn-cs"/>
                        </a:rPr>
                        <a:t>17.8%</a:t>
                      </a:r>
                      <a:endParaRPr lang="en-IN">
                        <a:solidFill>
                          <a:srgbClr val="000000"/>
                        </a:solidFill>
                      </a:endParaRPr>
                    </a:p>
                  </a:txBody>
                  <a:tcPr>
                    <a:noFill/>
                  </a:tcPr>
                </a:tc>
                <a:tc>
                  <a:txBody>
                    <a:bodyPr/>
                    <a:lstStyle/>
                    <a:p>
                      <a:pPr algn="ctr"/>
                      <a:r>
                        <a:rPr lang="en-IN">
                          <a:solidFill>
                            <a:srgbClr val="000000"/>
                          </a:solidFill>
                        </a:rPr>
                        <a:t>1.56</a:t>
                      </a:r>
                    </a:p>
                  </a:txBody>
                  <a:tcPr>
                    <a:noFill/>
                  </a:tcPr>
                </a:tc>
                <a:extLst>
                  <a:ext uri="{0D108BD9-81ED-4DB2-BD59-A6C34878D82A}">
                    <a16:rowId xmlns:a16="http://schemas.microsoft.com/office/drawing/2014/main" val="2879159528"/>
                  </a:ext>
                </a:extLst>
              </a:tr>
              <a:tr h="370840">
                <a:tc>
                  <a:txBody>
                    <a:bodyPr/>
                    <a:lstStyle/>
                    <a:p>
                      <a:r>
                        <a:rPr lang="en-IN" sz="1800" b="0" i="0" u="none" strike="noStrike" kern="1200" baseline="0">
                          <a:solidFill>
                            <a:srgbClr val="000000"/>
                          </a:solidFill>
                          <a:latin typeface="+mn-lt"/>
                          <a:ea typeface="+mn-ea"/>
                          <a:cs typeface="+mn-cs"/>
                        </a:rPr>
                        <a:t>70% stocks/30% bonds</a:t>
                      </a:r>
                      <a:endParaRPr lang="en-IN">
                        <a:solidFill>
                          <a:srgbClr val="000000"/>
                        </a:solidFill>
                      </a:endParaRPr>
                    </a:p>
                  </a:txBody>
                  <a:tcPr>
                    <a:lnB w="12700" cap="flat" cmpd="sng" algn="ctr">
                      <a:solidFill>
                        <a:srgbClr val="000000"/>
                      </a:solidFill>
                      <a:prstDash val="solid"/>
                      <a:round/>
                      <a:headEnd type="none" w="med" len="med"/>
                      <a:tailEnd type="none" w="med" len="med"/>
                    </a:lnB>
                    <a:noFill/>
                  </a:tcPr>
                </a:tc>
                <a:tc>
                  <a:txBody>
                    <a:bodyPr/>
                    <a:lstStyle/>
                    <a:p>
                      <a:pPr algn="ctr"/>
                      <a:r>
                        <a:rPr lang="en-IN" sz="1800" b="0" i="0" u="none" strike="noStrike" kern="1200" baseline="0">
                          <a:solidFill>
                            <a:srgbClr val="000000"/>
                          </a:solidFill>
                          <a:latin typeface="+mn-lt"/>
                          <a:ea typeface="+mn-ea"/>
                          <a:cs typeface="+mn-cs"/>
                        </a:rPr>
                        <a:t>10.2</a:t>
                      </a:r>
                      <a:endParaRPr lang="en-IN">
                        <a:solidFill>
                          <a:srgbClr val="000000"/>
                        </a:solidFill>
                      </a:endParaRPr>
                    </a:p>
                  </a:txBody>
                  <a:tcPr>
                    <a:lnB w="12700" cap="flat" cmpd="sng" algn="ctr">
                      <a:solidFill>
                        <a:srgbClr val="000000"/>
                      </a:solidFill>
                      <a:prstDash val="solid"/>
                      <a:round/>
                      <a:headEnd type="none" w="med" len="med"/>
                      <a:tailEnd type="none" w="med" len="med"/>
                    </a:lnB>
                    <a:noFill/>
                  </a:tcPr>
                </a:tc>
                <a:tc>
                  <a:txBody>
                    <a:bodyPr/>
                    <a:lstStyle/>
                    <a:p>
                      <a:pPr algn="ctr"/>
                      <a:r>
                        <a:rPr lang="en-IN" sz="1800" b="0" i="0" u="none" strike="noStrike" kern="1200" baseline="0">
                          <a:solidFill>
                            <a:srgbClr val="000000"/>
                          </a:solidFill>
                          <a:latin typeface="+mn-lt"/>
                          <a:ea typeface="+mn-ea"/>
                          <a:cs typeface="+mn-cs"/>
                        </a:rPr>
                        <a:t>14.1</a:t>
                      </a:r>
                      <a:endParaRPr lang="en-IN">
                        <a:solidFill>
                          <a:srgbClr val="000000"/>
                        </a:solidFill>
                      </a:endParaRPr>
                    </a:p>
                  </a:txBody>
                  <a:tcPr>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1.38</a:t>
                      </a:r>
                    </a:p>
                  </a:txBody>
                  <a:tcPr>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918290"/>
                  </a:ext>
                </a:extLst>
              </a:tr>
            </a:tbl>
          </a:graphicData>
        </a:graphic>
      </p:graphicFrame>
      <p:cxnSp>
        <p:nvCxnSpPr>
          <p:cNvPr id="7" name="Straight Arrow Connector 6">
            <a:extLst>
              <a:ext uri="{FF2B5EF4-FFF2-40B4-BE49-F238E27FC236}">
                <a16:creationId xmlns:a16="http://schemas.microsoft.com/office/drawing/2014/main" id="{6D5B72AF-EC4A-B444-8975-B3A500D9C01D}"/>
              </a:ext>
            </a:extLst>
          </p:cNvPr>
          <p:cNvCxnSpPr>
            <a:cxnSpLocks/>
          </p:cNvCxnSpPr>
          <p:nvPr/>
        </p:nvCxnSpPr>
        <p:spPr>
          <a:xfrm>
            <a:off x="650081" y="1257300"/>
            <a:ext cx="10794207"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8" name="Rounded Rectangular Callout 7">
            <a:extLst>
              <a:ext uri="{FF2B5EF4-FFF2-40B4-BE49-F238E27FC236}">
                <a16:creationId xmlns:a16="http://schemas.microsoft.com/office/drawing/2014/main" id="{87F43578-912B-8A4B-B0F4-E722AB944342}"/>
              </a:ext>
            </a:extLst>
          </p:cNvPr>
          <p:cNvSpPr/>
          <p:nvPr/>
        </p:nvSpPr>
        <p:spPr>
          <a:xfrm>
            <a:off x="9804400" y="282745"/>
            <a:ext cx="914400" cy="612648"/>
          </a:xfrm>
          <a:prstGeom prst="wedgeRoundRectCallout">
            <a:avLst>
              <a:gd name="adj1" fmla="val -90277"/>
              <a:gd name="adj2" fmla="val 500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93 years</a:t>
            </a:r>
          </a:p>
        </p:txBody>
      </p:sp>
      <p:sp>
        <p:nvSpPr>
          <p:cNvPr id="9" name="Rounded Rectangular Callout 8">
            <a:extLst>
              <a:ext uri="{FF2B5EF4-FFF2-40B4-BE49-F238E27FC236}">
                <a16:creationId xmlns:a16="http://schemas.microsoft.com/office/drawing/2014/main" id="{8542A46E-3F65-8647-AD97-FBFF5380F9BE}"/>
              </a:ext>
            </a:extLst>
          </p:cNvPr>
          <p:cNvSpPr/>
          <p:nvPr/>
        </p:nvSpPr>
        <p:spPr>
          <a:xfrm>
            <a:off x="10718800" y="5312121"/>
            <a:ext cx="914400" cy="1082548"/>
          </a:xfrm>
          <a:prstGeom prst="wedgeRoundRectCallout">
            <a:avLst>
              <a:gd name="adj1" fmla="val -119444"/>
              <a:gd name="adj2" fmla="val 50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Lowest level of risk per unit of return</a:t>
            </a:r>
          </a:p>
        </p:txBody>
      </p:sp>
    </p:spTree>
    <p:extLst>
      <p:ext uri="{BB962C8B-B14F-4D97-AF65-F5344CB8AC3E}">
        <p14:creationId xmlns:p14="http://schemas.microsoft.com/office/powerpoint/2010/main" val="26293932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01632" y="1398894"/>
            <a:ext cx="10930468" cy="3539430"/>
          </a:xfrm>
          <a:prstGeom prst="rect">
            <a:avLst/>
          </a:prstGeom>
          <a:noFill/>
        </p:spPr>
        <p:txBody>
          <a:bodyPr wrap="square" rtlCol="0">
            <a:spAutoFit/>
          </a:bodyPr>
          <a:lstStyle/>
          <a:p>
            <a:r>
              <a:rPr lang="en-US" sz="3200">
                <a:latin typeface="Helvetica Neue" charset="0"/>
                <a:ea typeface="Helvetica Neue" charset="0"/>
                <a:cs typeface="Helvetica Neue" charset="0"/>
              </a:rPr>
              <a:t>Savings and Banking</a:t>
            </a:r>
          </a:p>
          <a:p>
            <a:endParaRPr lang="en-US" sz="3200">
              <a:latin typeface="Helvetica Neue" charset="0"/>
              <a:ea typeface="Helvetica Neue" charset="0"/>
              <a:cs typeface="Helvetica Neue" charset="0"/>
            </a:endParaRPr>
          </a:p>
          <a:p>
            <a:r>
              <a:rPr lang="en-US" sz="3200">
                <a:latin typeface="Helvetica Neue" charset="0"/>
                <a:ea typeface="Helvetica Neue" charset="0"/>
                <a:cs typeface="Helvetica Neue" charset="0"/>
              </a:rPr>
              <a:t>Credit and Debt</a:t>
            </a:r>
          </a:p>
          <a:p>
            <a:pPr lvl="1"/>
            <a:r>
              <a:rPr lang="en-US" sz="3200">
                <a:latin typeface="Helvetica Neue" charset="0"/>
                <a:ea typeface="Helvetica Neue" charset="0"/>
                <a:cs typeface="Helvetica Neue" charset="0"/>
              </a:rPr>
              <a:t>Importance of credit scores</a:t>
            </a:r>
          </a:p>
          <a:p>
            <a:pPr lvl="1"/>
            <a:r>
              <a:rPr lang="en-US" sz="3200">
                <a:latin typeface="Helvetica Neue" charset="0"/>
                <a:ea typeface="Helvetica Neue" charset="0"/>
                <a:cs typeface="Helvetica Neue" charset="0"/>
              </a:rPr>
              <a:t>Loans and the loan process</a:t>
            </a:r>
          </a:p>
          <a:p>
            <a:pPr lvl="1"/>
            <a:endParaRPr lang="en-US" sz="3200">
              <a:latin typeface="Helvetica Neue" charset="0"/>
              <a:ea typeface="Helvetica Neue" charset="0"/>
              <a:cs typeface="Helvetica Neue" charset="0"/>
            </a:endParaRPr>
          </a:p>
          <a:p>
            <a:r>
              <a:rPr lang="en-US" sz="3200">
                <a:latin typeface="Helvetica Neue" charset="0"/>
                <a:ea typeface="Helvetica Neue" charset="0"/>
                <a:cs typeface="Helvetica Neue" charset="0"/>
              </a:rPr>
              <a:t>Cash Management</a:t>
            </a:r>
          </a:p>
        </p:txBody>
      </p:sp>
    </p:spTree>
    <p:extLst>
      <p:ext uri="{BB962C8B-B14F-4D97-AF65-F5344CB8AC3E}">
        <p14:creationId xmlns:p14="http://schemas.microsoft.com/office/powerpoint/2010/main" val="34571062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rmAutofit/>
          </a:bodyPr>
          <a:lstStyle/>
          <a:p>
            <a:r>
              <a:rPr lang="en-US" sz="3200"/>
              <a:t>Financial Management</a:t>
            </a:r>
          </a:p>
        </p:txBody>
      </p:sp>
      <p:sp>
        <p:nvSpPr>
          <p:cNvPr id="6" name="Content Placeholder 2"/>
          <p:cNvSpPr>
            <a:spLocks noGrp="1"/>
          </p:cNvSpPr>
          <p:nvPr>
            <p:ph type="body" sz="quarter" idx="10"/>
          </p:nvPr>
        </p:nvSpPr>
        <p:spPr>
          <a:xfrm>
            <a:off x="1066800" y="1751199"/>
            <a:ext cx="9939337" cy="4209154"/>
          </a:xfrm>
        </p:spPr>
        <p:txBody>
          <a:bodyPr/>
          <a:lstStyle/>
          <a:p>
            <a:pPr>
              <a:buFont typeface="Arial" panose="020B0604020202020204" pitchFamily="34" charset="0"/>
              <a:buChar char="•"/>
            </a:pPr>
            <a:r>
              <a:rPr lang="en-US"/>
              <a:t>Financial management is about managing financing for consumption and investment</a:t>
            </a:r>
          </a:p>
          <a:p>
            <a:pPr>
              <a:buFont typeface="Arial" panose="020B0604020202020204" pitchFamily="34" charset="0"/>
              <a:buChar char="•"/>
            </a:pPr>
            <a:r>
              <a:rPr lang="en-US"/>
              <a:t>You need to decide when to use money and how to do so as efficiently as possible: maximizing benefit and minimizing cost. </a:t>
            </a:r>
          </a:p>
          <a:p>
            <a:pPr marL="0" indent="0">
              <a:buNone/>
            </a:pPr>
            <a:endParaRPr lang="en-US"/>
          </a:p>
        </p:txBody>
      </p:sp>
    </p:spTree>
    <p:extLst>
      <p:ext uri="{BB962C8B-B14F-4D97-AF65-F5344CB8AC3E}">
        <p14:creationId xmlns:p14="http://schemas.microsoft.com/office/powerpoint/2010/main" val="988561745"/>
      </p:ext>
    </p:extLst>
  </p:cSld>
  <p:clrMapOvr>
    <a:masterClrMapping/>
  </p:clrMapOvr>
  <p:transition spd="slow"/>
</p:sld>
</file>

<file path=ppt/slides/slide3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a:buFont typeface="Arial" panose="020B0604020202020204" pitchFamily="34" charset="0"/>
              <a:buChar char="•"/>
            </a:pPr>
            <a:r>
              <a:rPr lang="en-US"/>
              <a:t>You can use your own money as a source of financing if your income &gt; living expenses.</a:t>
            </a:r>
          </a:p>
          <a:p>
            <a:pPr>
              <a:buFont typeface="Arial" panose="020B0604020202020204" pitchFamily="34" charset="0"/>
              <a:buChar char="•"/>
            </a:pPr>
            <a:r>
              <a:rPr lang="en-US"/>
              <a:t>Any budget surplus can be saved and used as a source of future financing while earning income at the same time.</a:t>
            </a:r>
          </a:p>
          <a:p>
            <a:pPr>
              <a:buFont typeface="Arial" panose="020B0604020202020204" pitchFamily="34" charset="0"/>
              <a:buChar char="•"/>
            </a:pPr>
            <a:r>
              <a:rPr lang="en-US"/>
              <a:t>If your income &lt; expenses, you have to budget an external source of financing that will add an expense.</a:t>
            </a:r>
          </a:p>
          <a:p>
            <a:pPr marL="0" indent="0">
              <a:buNone/>
            </a:pPr>
            <a:endParaRPr lang="en-US"/>
          </a:p>
        </p:txBody>
      </p:sp>
      <p:sp>
        <p:nvSpPr>
          <p:cNvPr id="8" name="Rectangle 2">
            <a:extLst>
              <a:ext uri="{FF2B5EF4-FFF2-40B4-BE49-F238E27FC236}">
                <a16:creationId xmlns:a16="http://schemas.microsoft.com/office/drawing/2014/main" id="{4D05814A-9A82-0045-A2CC-0CD4E088445C}"/>
              </a:ext>
            </a:extLst>
          </p:cNvPr>
          <p:cNvSpPr>
            <a:spLocks noGrp="1"/>
          </p:cNvSpPr>
          <p:nvPr>
            <p:ph type="title"/>
          </p:nvPr>
        </p:nvSpPr>
        <p:spPr>
          <a:xfrm>
            <a:off x="1066800" y="395611"/>
            <a:ext cx="9281160" cy="841513"/>
          </a:xfrm>
        </p:spPr>
        <p:txBody>
          <a:bodyPr>
            <a:normAutofit/>
          </a:bodyPr>
          <a:lstStyle/>
          <a:p>
            <a:r>
              <a:rPr lang="en-US" sz="3200"/>
              <a:t>Financial Management</a:t>
            </a:r>
          </a:p>
        </p:txBody>
      </p:sp>
    </p:spTree>
    <p:extLst>
      <p:ext uri="{BB962C8B-B14F-4D97-AF65-F5344CB8AC3E}">
        <p14:creationId xmlns:p14="http://schemas.microsoft.com/office/powerpoint/2010/main" val="1717625942"/>
      </p:ext>
    </p:extLst>
  </p:cSld>
  <p:clrMapOvr>
    <a:masterClrMapping/>
  </p:clrMapOvr>
  <p:transition spd="slow"/>
</p:sld>
</file>

<file path=ppt/slides/slide3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799" y="475631"/>
            <a:ext cx="9939337" cy="841513"/>
          </a:xfrm>
        </p:spPr>
        <p:txBody>
          <a:bodyPr>
            <a:noAutofit/>
          </a:bodyPr>
          <a:lstStyle/>
          <a:p>
            <a:r>
              <a:rPr lang="en-US" sz="3200"/>
              <a:t>Your Own Money: Cash</a:t>
            </a:r>
          </a:p>
        </p:txBody>
      </p:sp>
      <p:sp>
        <p:nvSpPr>
          <p:cNvPr id="6" name="Content Placeholder 2"/>
          <p:cNvSpPr>
            <a:spLocks noGrp="1"/>
          </p:cNvSpPr>
          <p:nvPr>
            <p:ph type="body" sz="quarter" idx="10"/>
          </p:nvPr>
        </p:nvSpPr>
        <p:spPr/>
        <p:txBody>
          <a:bodyPr/>
          <a:lstStyle/>
          <a:p>
            <a:pPr marL="0" indent="0">
              <a:buNone/>
            </a:pPr>
            <a:r>
              <a:rPr lang="en-US"/>
              <a:t> </a:t>
            </a:r>
          </a:p>
        </p:txBody>
      </p:sp>
      <p:graphicFrame>
        <p:nvGraphicFramePr>
          <p:cNvPr id="7" name="Content Placeholder 3">
            <a:extLst>
              <a:ext uri="{FF2B5EF4-FFF2-40B4-BE49-F238E27FC236}">
                <a16:creationId xmlns:a16="http://schemas.microsoft.com/office/drawing/2014/main" id="{5FFA99CE-8AC5-4470-AADD-A03E906AD965}"/>
              </a:ext>
            </a:extLst>
          </p:cNvPr>
          <p:cNvGraphicFramePr>
            <a:graphicFrameLocks noGrp="1"/>
          </p:cNvGraphicFramePr>
          <p:nvPr/>
        </p:nvGraphicFramePr>
        <p:xfrm>
          <a:off x="1066800" y="1560924"/>
          <a:ext cx="4579620" cy="4591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B012F65-2FC1-3142-AB27-2FBA063FE279}"/>
              </a:ext>
            </a:extLst>
          </p:cNvPr>
          <p:cNvSpPr txBox="1"/>
          <p:nvPr/>
        </p:nvSpPr>
        <p:spPr>
          <a:xfrm>
            <a:off x="6274116" y="2244302"/>
            <a:ext cx="4732020" cy="1323439"/>
          </a:xfrm>
          <a:prstGeom prst="rect">
            <a:avLst/>
          </a:prstGeom>
          <a:noFill/>
        </p:spPr>
        <p:txBody>
          <a:bodyPr wrap="square" rtlCol="0">
            <a:spAutoFit/>
          </a:bodyPr>
          <a:lstStyle/>
          <a:p>
            <a:pPr algn="ctr"/>
            <a:r>
              <a:rPr lang="en-US" sz="2000"/>
              <a:t>If you never “see” the money that is saved, it never passes through the account that you “use” so you are less likely to spend it - </a:t>
            </a:r>
            <a:r>
              <a:rPr lang="en-US" sz="2000" u="sng"/>
              <a:t>Separation</a:t>
            </a:r>
          </a:p>
        </p:txBody>
      </p:sp>
    </p:spTree>
    <p:extLst>
      <p:ext uri="{BB962C8B-B14F-4D97-AF65-F5344CB8AC3E}">
        <p14:creationId xmlns:p14="http://schemas.microsoft.com/office/powerpoint/2010/main" val="3342813098"/>
      </p:ext>
    </p:extLst>
  </p:cSld>
  <p:clrMapOvr>
    <a:masterClrMapping/>
  </p:clrMapOvr>
  <p:transition spd="slow"/>
</p:sld>
</file>

<file path=ppt/slides/slide3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152143" y="488975"/>
            <a:ext cx="9939337" cy="841513"/>
          </a:xfrm>
        </p:spPr>
        <p:txBody>
          <a:bodyPr>
            <a:noAutofit/>
          </a:bodyPr>
          <a:lstStyle/>
          <a:p>
            <a:br>
              <a:rPr lang="en-US" sz="3200"/>
            </a:br>
            <a:r>
              <a:rPr lang="en-US" sz="3200"/>
              <a:t>Key Takeaways</a:t>
            </a:r>
          </a:p>
        </p:txBody>
      </p:sp>
      <p:sp>
        <p:nvSpPr>
          <p:cNvPr id="6" name="Content Placeholder 2"/>
          <p:cNvSpPr>
            <a:spLocks noGrp="1"/>
          </p:cNvSpPr>
          <p:nvPr>
            <p:ph type="body" sz="quarter" idx="10"/>
          </p:nvPr>
        </p:nvSpPr>
        <p:spPr/>
        <p:txBody>
          <a:bodyPr/>
          <a:lstStyle/>
          <a:p>
            <a:pPr>
              <a:buFont typeface="Arial" panose="020B0604020202020204" pitchFamily="34" charset="0"/>
              <a:buChar char="•"/>
            </a:pPr>
            <a:r>
              <a:rPr lang="en-US"/>
              <a:t>A checking account is the primary cash flow management tool for most consumers, providing a way to pay for expenses and store cash until it is needed to do so.</a:t>
            </a:r>
          </a:p>
          <a:p>
            <a:pPr>
              <a:buFont typeface="Arial" panose="020B0604020202020204" pitchFamily="34" charset="0"/>
              <a:buChar char="•"/>
            </a:pPr>
            <a:r>
              <a:rPr lang="en-US"/>
              <a:t>Balancing your checkbook reconciles your personal records with the bank’s records of your checking account activity.</a:t>
            </a:r>
          </a:p>
          <a:p>
            <a:pPr marL="0" indent="0">
              <a:buNone/>
            </a:pPr>
            <a:endParaRPr lang="en-US"/>
          </a:p>
        </p:txBody>
      </p:sp>
    </p:spTree>
    <p:extLst>
      <p:ext uri="{BB962C8B-B14F-4D97-AF65-F5344CB8AC3E}">
        <p14:creationId xmlns:p14="http://schemas.microsoft.com/office/powerpoint/2010/main" val="3417930038"/>
      </p:ext>
    </p:extLst>
  </p:cSld>
  <p:clrMapOvr>
    <a:masterClrMapping/>
  </p:clrMapOvr>
  <p:transition spd="slow"/>
</p:sld>
</file>

<file path=ppt/slides/slide3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126331" y="471525"/>
            <a:ext cx="9939337" cy="841513"/>
          </a:xfrm>
        </p:spPr>
        <p:txBody>
          <a:bodyPr>
            <a:noAutofit/>
          </a:bodyPr>
          <a:lstStyle/>
          <a:p>
            <a:r>
              <a:rPr lang="en-US" sz="3200"/>
              <a:t>Your Own Money: Savings</a:t>
            </a:r>
          </a:p>
        </p:txBody>
      </p:sp>
      <p:sp>
        <p:nvSpPr>
          <p:cNvPr id="6" name="Content Placeholder 2"/>
          <p:cNvSpPr>
            <a:spLocks noGrp="1"/>
          </p:cNvSpPr>
          <p:nvPr>
            <p:ph type="body" sz="quarter" idx="10"/>
          </p:nvPr>
        </p:nvSpPr>
        <p:spPr/>
        <p:txBody>
          <a:bodyPr/>
          <a:lstStyle/>
          <a:p>
            <a:pPr marL="0" indent="0">
              <a:buNone/>
            </a:pPr>
            <a:r>
              <a:rPr lang="en-US"/>
              <a:t> </a:t>
            </a:r>
          </a:p>
        </p:txBody>
      </p:sp>
      <p:graphicFrame>
        <p:nvGraphicFramePr>
          <p:cNvPr id="5" name="Content Placeholder 7">
            <a:extLst>
              <a:ext uri="{FF2B5EF4-FFF2-40B4-BE49-F238E27FC236}">
                <a16:creationId xmlns:a16="http://schemas.microsoft.com/office/drawing/2014/main" id="{96E99DC4-3600-4E5C-ADCF-1485CE5CF1BD}"/>
              </a:ext>
            </a:extLst>
          </p:cNvPr>
          <p:cNvGraphicFramePr>
            <a:graphicFrameLocks noGrp="1"/>
          </p:cNvGraphicFramePr>
          <p:nvPr/>
        </p:nvGraphicFramePr>
        <p:xfrm>
          <a:off x="1066800" y="1602268"/>
          <a:ext cx="521208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129E72BC-5C57-DB40-A023-3B28CDBC580E}"/>
              </a:ext>
            </a:extLst>
          </p:cNvPr>
          <p:cNvSpPr txBox="1"/>
          <p:nvPr/>
        </p:nvSpPr>
        <p:spPr>
          <a:xfrm>
            <a:off x="6663691" y="1740916"/>
            <a:ext cx="4709160" cy="3785652"/>
          </a:xfrm>
          <a:prstGeom prst="rect">
            <a:avLst/>
          </a:prstGeom>
          <a:noFill/>
        </p:spPr>
        <p:txBody>
          <a:bodyPr wrap="square" rtlCol="0">
            <a:spAutoFit/>
          </a:bodyPr>
          <a:lstStyle/>
          <a:p>
            <a:pPr marL="285750" indent="-285750">
              <a:buFont typeface="Arial" panose="020B0604020202020204" pitchFamily="34" charset="0"/>
              <a:buChar char="•"/>
            </a:pPr>
            <a:r>
              <a:rPr lang="en-US" sz="1600"/>
              <a:t>When you have a budget surplus, that surplus can be saved.</a:t>
            </a:r>
          </a:p>
          <a:p>
            <a:pPr marL="285750" indent="-285750">
              <a:buFont typeface="Arial" panose="020B0604020202020204" pitchFamily="34" charset="0"/>
              <a:buChar char="•"/>
            </a:pPr>
            <a:r>
              <a:rPr lang="en-US" sz="1600"/>
              <a:t>Money trades in markets and liquidity has value; instead of keeping money you can lend that liquidity to someone who wants it more than you do</a:t>
            </a:r>
          </a:p>
          <a:p>
            <a:pPr marL="285750" indent="-285750">
              <a:buFont typeface="Arial" panose="020B0604020202020204" pitchFamily="34" charset="0"/>
              <a:buChar char="•"/>
            </a:pPr>
            <a:r>
              <a:rPr lang="en-US" sz="1600"/>
              <a:t>Money sitting idle has an opportunity cost</a:t>
            </a:r>
          </a:p>
          <a:p>
            <a:pPr marL="285750" indent="-285750">
              <a:buFont typeface="Arial" panose="020B0604020202020204" pitchFamily="34" charset="0"/>
              <a:buChar char="•"/>
            </a:pPr>
            <a:r>
              <a:rPr lang="en-US" sz="1600"/>
              <a:t>The price you get for your money is related to supply/demand for liquidity, and opportunity cost and risk.</a:t>
            </a:r>
          </a:p>
          <a:p>
            <a:pPr marL="285750" indent="-285750">
              <a:buFont typeface="Arial" panose="020B0604020202020204" pitchFamily="34" charset="0"/>
              <a:buChar char="•"/>
            </a:pPr>
            <a:r>
              <a:rPr lang="en-US" sz="1600"/>
              <a:t>If you are willing to lend your liquidity for a long time then the borrower has more opportunity but you have more opportunity cost and risk.</a:t>
            </a:r>
          </a:p>
          <a:p>
            <a:pPr marL="285750" indent="-285750">
              <a:buFont typeface="Arial" panose="020B0604020202020204" pitchFamily="34" charset="0"/>
              <a:buChar char="•"/>
            </a:pPr>
            <a:r>
              <a:rPr lang="en-US" sz="1600"/>
              <a:t>The longer you lend your liquidity, the more compensation you need.</a:t>
            </a:r>
          </a:p>
        </p:txBody>
      </p:sp>
      <p:sp>
        <p:nvSpPr>
          <p:cNvPr id="3" name="Rounded Rectangular Callout 2">
            <a:extLst>
              <a:ext uri="{FF2B5EF4-FFF2-40B4-BE49-F238E27FC236}">
                <a16:creationId xmlns:a16="http://schemas.microsoft.com/office/drawing/2014/main" id="{51323908-2909-0F44-ACFB-118367D04E19}"/>
              </a:ext>
            </a:extLst>
          </p:cNvPr>
          <p:cNvSpPr/>
          <p:nvPr/>
        </p:nvSpPr>
        <p:spPr>
          <a:xfrm>
            <a:off x="3406140" y="1943100"/>
            <a:ext cx="1154430" cy="753364"/>
          </a:xfrm>
          <a:prstGeom prst="wedgeRoundRectCallout">
            <a:avLst>
              <a:gd name="adj1" fmla="val -27764"/>
              <a:gd name="adj2" fmla="val 80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Short-term</a:t>
            </a:r>
          </a:p>
          <a:p>
            <a:pPr algn="ctr"/>
            <a:r>
              <a:rPr lang="en-US" sz="1400"/>
              <a:t>Low risk</a:t>
            </a:r>
          </a:p>
        </p:txBody>
      </p:sp>
      <p:sp>
        <p:nvSpPr>
          <p:cNvPr id="4" name="Rounded Rectangular Callout 3">
            <a:extLst>
              <a:ext uri="{FF2B5EF4-FFF2-40B4-BE49-F238E27FC236}">
                <a16:creationId xmlns:a16="http://schemas.microsoft.com/office/drawing/2014/main" id="{627C253C-8B52-CD40-94B4-8BFB69B2E30B}"/>
              </a:ext>
            </a:extLst>
          </p:cNvPr>
          <p:cNvSpPr/>
          <p:nvPr/>
        </p:nvSpPr>
        <p:spPr>
          <a:xfrm>
            <a:off x="3531870" y="5068288"/>
            <a:ext cx="1257300" cy="801180"/>
          </a:xfrm>
          <a:prstGeom prst="wedgeRoundRectCallout">
            <a:avLst>
              <a:gd name="adj1" fmla="val -27197"/>
              <a:gd name="adj2" fmla="val -1129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Relatively long-term</a:t>
            </a:r>
          </a:p>
          <a:p>
            <a:pPr algn="ctr"/>
            <a:r>
              <a:rPr lang="en-US" sz="1400"/>
              <a:t>Higher risk</a:t>
            </a:r>
          </a:p>
        </p:txBody>
      </p:sp>
      <p:sp>
        <p:nvSpPr>
          <p:cNvPr id="7" name="TextBox 6">
            <a:extLst>
              <a:ext uri="{FF2B5EF4-FFF2-40B4-BE49-F238E27FC236}">
                <a16:creationId xmlns:a16="http://schemas.microsoft.com/office/drawing/2014/main" id="{A6BE8AA7-50FF-F94F-B5B7-7BF1EE5A1922}"/>
              </a:ext>
            </a:extLst>
          </p:cNvPr>
          <p:cNvSpPr txBox="1"/>
          <p:nvPr/>
        </p:nvSpPr>
        <p:spPr>
          <a:xfrm>
            <a:off x="578633" y="4778445"/>
            <a:ext cx="2399346" cy="1169551"/>
          </a:xfrm>
          <a:prstGeom prst="rect">
            <a:avLst/>
          </a:prstGeom>
          <a:noFill/>
        </p:spPr>
        <p:txBody>
          <a:bodyPr wrap="square" rtlCol="0">
            <a:spAutoFit/>
          </a:bodyPr>
          <a:lstStyle/>
          <a:p>
            <a:pPr algn="ctr"/>
            <a:r>
              <a:rPr lang="en-US" sz="1400"/>
              <a:t>The different time horizons</a:t>
            </a:r>
          </a:p>
          <a:p>
            <a:pPr algn="ctr"/>
            <a:r>
              <a:rPr lang="en-US" sz="1400"/>
              <a:t>and risk tolerances in each market create</a:t>
            </a:r>
          </a:p>
          <a:p>
            <a:pPr algn="ctr"/>
            <a:r>
              <a:rPr lang="en-US" sz="1400"/>
              <a:t>different ways of trading or packaging liquidity</a:t>
            </a:r>
          </a:p>
        </p:txBody>
      </p:sp>
      <p:sp>
        <p:nvSpPr>
          <p:cNvPr id="8" name="TextBox 7">
            <a:extLst>
              <a:ext uri="{FF2B5EF4-FFF2-40B4-BE49-F238E27FC236}">
                <a16:creationId xmlns:a16="http://schemas.microsoft.com/office/drawing/2014/main" id="{3A0C79BD-A5E4-5549-BC43-E5A8EEE7A4CB}"/>
              </a:ext>
            </a:extLst>
          </p:cNvPr>
          <p:cNvSpPr txBox="1"/>
          <p:nvPr/>
        </p:nvSpPr>
        <p:spPr>
          <a:xfrm>
            <a:off x="5337810" y="5744432"/>
            <a:ext cx="6156494" cy="523220"/>
          </a:xfrm>
          <a:prstGeom prst="rect">
            <a:avLst/>
          </a:prstGeom>
          <a:noFill/>
        </p:spPr>
        <p:txBody>
          <a:bodyPr wrap="none" rtlCol="0">
            <a:spAutoFit/>
          </a:bodyPr>
          <a:lstStyle/>
          <a:p>
            <a:pPr algn="ctr"/>
            <a:r>
              <a:rPr lang="en-US" sz="1400" i="1"/>
              <a:t>When you save you are the seller or lender of liquidity.</a:t>
            </a:r>
          </a:p>
          <a:p>
            <a:pPr algn="ctr"/>
            <a:r>
              <a:rPr lang="en-US" sz="1400" i="1"/>
              <a:t>When you use someone else’s money or you borrow you are the buyer of liquidity</a:t>
            </a:r>
          </a:p>
        </p:txBody>
      </p:sp>
    </p:spTree>
    <p:extLst>
      <p:ext uri="{BB962C8B-B14F-4D97-AF65-F5344CB8AC3E}">
        <p14:creationId xmlns:p14="http://schemas.microsoft.com/office/powerpoint/2010/main" val="320391312"/>
      </p:ext>
    </p:extLst>
  </p:cSld>
  <p:clrMapOvr>
    <a:masterClrMapping/>
  </p:clrMapOvr>
  <p:transition spd="slow"/>
</p:sld>
</file>

<file path=ppt/slides/slide3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799" y="475372"/>
            <a:ext cx="9939337" cy="841513"/>
          </a:xfrm>
        </p:spPr>
        <p:txBody>
          <a:bodyPr>
            <a:noAutofit/>
          </a:bodyPr>
          <a:lstStyle/>
          <a:p>
            <a:r>
              <a:rPr lang="en-US" sz="3200"/>
              <a:t>Your Own Money: Savings</a:t>
            </a:r>
          </a:p>
        </p:txBody>
      </p:sp>
      <p:sp>
        <p:nvSpPr>
          <p:cNvPr id="6" name="Content Placeholder 2"/>
          <p:cNvSpPr>
            <a:spLocks noGrp="1"/>
          </p:cNvSpPr>
          <p:nvPr>
            <p:ph type="body" sz="quarter" idx="10"/>
          </p:nvPr>
        </p:nvSpPr>
        <p:spPr>
          <a:xfrm>
            <a:off x="1066800" y="1430232"/>
            <a:ext cx="9939337" cy="4209154"/>
          </a:xfrm>
        </p:spPr>
        <p:txBody>
          <a:bodyPr/>
          <a:lstStyle/>
          <a:p>
            <a:pPr marL="0" indent="0">
              <a:buNone/>
            </a:pPr>
            <a:r>
              <a:rPr lang="en-US"/>
              <a:t> </a:t>
            </a:r>
          </a:p>
        </p:txBody>
      </p:sp>
      <p:graphicFrame>
        <p:nvGraphicFramePr>
          <p:cNvPr id="7" name="Content Placeholder 4">
            <a:extLst>
              <a:ext uri="{FF2B5EF4-FFF2-40B4-BE49-F238E27FC236}">
                <a16:creationId xmlns:a16="http://schemas.microsoft.com/office/drawing/2014/main" id="{47909768-FF9D-4D96-9C2A-E3638175D1E1}"/>
              </a:ext>
            </a:extLst>
          </p:cNvPr>
          <p:cNvGraphicFramePr>
            <a:graphicFrameLocks noGrp="1"/>
          </p:cNvGraphicFramePr>
          <p:nvPr/>
        </p:nvGraphicFramePr>
        <p:xfrm>
          <a:off x="952500" y="128754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360F324D-FE2B-8544-A4D0-05F72CD17275}"/>
              </a:ext>
            </a:extLst>
          </p:cNvPr>
          <p:cNvSpPr txBox="1"/>
          <p:nvPr/>
        </p:nvSpPr>
        <p:spPr>
          <a:xfrm>
            <a:off x="9486900" y="2000250"/>
            <a:ext cx="2125980" cy="3323987"/>
          </a:xfrm>
          <a:prstGeom prst="rect">
            <a:avLst/>
          </a:prstGeom>
          <a:noFill/>
        </p:spPr>
        <p:txBody>
          <a:bodyPr wrap="square" rtlCol="0">
            <a:spAutoFit/>
          </a:bodyPr>
          <a:lstStyle/>
          <a:p>
            <a:r>
              <a:rPr lang="en-US" sz="1400"/>
              <a:t>Bank deposits are federally insured up to $250,000 through the FDIC.</a:t>
            </a:r>
          </a:p>
          <a:p>
            <a:endParaRPr lang="en-US" sz="1400"/>
          </a:p>
          <a:p>
            <a:r>
              <a:rPr lang="en-US" sz="1400"/>
              <a:t>Credit union accounts are similarly insured.</a:t>
            </a:r>
          </a:p>
          <a:p>
            <a:endParaRPr lang="en-US" sz="1400"/>
          </a:p>
          <a:p>
            <a:r>
              <a:rPr lang="en-US" sz="1400"/>
              <a:t>In </a:t>
            </a:r>
            <a:r>
              <a:rPr lang="en-US" sz="1400" b="1"/>
              <a:t>economics</a:t>
            </a:r>
            <a:r>
              <a:rPr lang="en-US" sz="1400"/>
              <a:t>, moral hazard occurs </a:t>
            </a:r>
            <a:r>
              <a:rPr lang="en-US" sz="1400" b="1"/>
              <a:t>when</a:t>
            </a:r>
            <a:r>
              <a:rPr lang="en-US" sz="1400"/>
              <a:t> an entity has an incentive to increase its exposure to </a:t>
            </a:r>
            <a:r>
              <a:rPr lang="en-US" sz="1400" b="1"/>
              <a:t>risk because</a:t>
            </a:r>
            <a:r>
              <a:rPr lang="en-US" sz="1400"/>
              <a:t> it </a:t>
            </a:r>
            <a:r>
              <a:rPr lang="en-US" sz="1400" b="1"/>
              <a:t>does</a:t>
            </a:r>
            <a:r>
              <a:rPr lang="en-US" sz="1400"/>
              <a:t> not bear the full costs of </a:t>
            </a:r>
            <a:r>
              <a:rPr lang="en-US" sz="1400" b="1"/>
              <a:t>that risk</a:t>
            </a:r>
            <a:r>
              <a:rPr lang="en-US" sz="1400"/>
              <a:t>.</a:t>
            </a:r>
          </a:p>
        </p:txBody>
      </p:sp>
    </p:spTree>
    <p:extLst>
      <p:ext uri="{BB962C8B-B14F-4D97-AF65-F5344CB8AC3E}">
        <p14:creationId xmlns:p14="http://schemas.microsoft.com/office/powerpoint/2010/main" val="95158487"/>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799" y="443846"/>
            <a:ext cx="9939337" cy="841513"/>
          </a:xfrm>
        </p:spPr>
        <p:txBody>
          <a:bodyPr>
            <a:noAutofit/>
          </a:bodyPr>
          <a:lstStyle/>
          <a:p>
            <a:r>
              <a:rPr lang="en-US" sz="3200"/>
              <a:t>Your Own Money: Savings</a:t>
            </a:r>
          </a:p>
        </p:txBody>
      </p:sp>
      <p:sp>
        <p:nvSpPr>
          <p:cNvPr id="6" name="Content Placeholder 2"/>
          <p:cNvSpPr>
            <a:spLocks noGrp="1"/>
          </p:cNvSpPr>
          <p:nvPr>
            <p:ph type="body" sz="quarter" idx="10"/>
          </p:nvPr>
        </p:nvSpPr>
        <p:spPr/>
        <p:txBody>
          <a:bodyPr/>
          <a:lstStyle/>
          <a:p>
            <a:pPr marL="0" indent="0">
              <a:buNone/>
            </a:pPr>
            <a:r>
              <a:rPr lang="en-US"/>
              <a:t> </a:t>
            </a:r>
          </a:p>
        </p:txBody>
      </p:sp>
      <p:graphicFrame>
        <p:nvGraphicFramePr>
          <p:cNvPr id="10" name="Content Placeholder 3">
            <a:extLst>
              <a:ext uri="{FF2B5EF4-FFF2-40B4-BE49-F238E27FC236}">
                <a16:creationId xmlns:a16="http://schemas.microsoft.com/office/drawing/2014/main" id="{1F7CC8B7-0B6D-4269-B752-E13F4E376B4D}"/>
              </a:ext>
            </a:extLst>
          </p:cNvPr>
          <p:cNvGraphicFramePr>
            <a:graphicFrameLocks/>
          </p:cNvGraphicFramePr>
          <p:nvPr/>
        </p:nvGraphicFramePr>
        <p:xfrm>
          <a:off x="1066799" y="1792980"/>
          <a:ext cx="3927232" cy="4155016"/>
        </p:xfrm>
        <a:graphic>
          <a:graphicData uri="http://schemas.openxmlformats.org/drawingml/2006/table">
            <a:tbl>
              <a:tblPr firstRow="1" bandRow="1"/>
              <a:tblGrid>
                <a:gridCol w="1324709">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322363">
                  <a:extLst>
                    <a:ext uri="{9D8B030D-6E8A-4147-A177-3AD203B41FA5}">
                      <a16:colId xmlns:a16="http://schemas.microsoft.com/office/drawing/2014/main" val="20002"/>
                    </a:ext>
                  </a:extLst>
                </a:gridCol>
              </a:tblGrid>
              <a:tr h="785793">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pPr>
                      <a:endParaRPr kumimoji="0" lang="en-US" altLang="en-US" sz="1400" b="1" i="0" u="none" strike="noStrike" cap="all" normalizeH="0" baseline="0">
                        <a:ln>
                          <a:noFill/>
                        </a:ln>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400" b="1" i="0" u="none" strike="noStrike" cap="all" normalizeH="0" baseline="0">
                          <a:ln>
                            <a:noFill/>
                          </a:ln>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Less </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400" b="1" i="0" u="none" strike="noStrike" cap="all" normalizeH="0" baseline="0">
                          <a:ln>
                            <a:noFill/>
                          </a:ln>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More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129171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Time commitment</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Checking, savings, MMMFs</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CDs</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129171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Risk</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Checking, savings, CDs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MMMFs</a:t>
                      </a:r>
                    </a:p>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(money market mutual funds)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785793">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Interest earned</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Checking, savings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400" b="0" i="0" u="none" strike="noStrike" cap="none" normalizeH="0" baseline="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MMMFs, CDs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93CA7D28-8BE0-CA4B-999A-E9DBCAA452B6}"/>
              </a:ext>
            </a:extLst>
          </p:cNvPr>
          <p:cNvSpPr txBox="1"/>
          <p:nvPr/>
        </p:nvSpPr>
        <p:spPr>
          <a:xfrm>
            <a:off x="5167888" y="1738842"/>
            <a:ext cx="3075780" cy="4185761"/>
          </a:xfrm>
          <a:prstGeom prst="rect">
            <a:avLst/>
          </a:prstGeom>
          <a:noFill/>
        </p:spPr>
        <p:txBody>
          <a:bodyPr wrap="square" rtlCol="0">
            <a:spAutoFit/>
          </a:bodyPr>
          <a:lstStyle/>
          <a:p>
            <a:r>
              <a:rPr lang="en-US" sz="1400"/>
              <a:t>There are many different choices for saving.  A primary difference is the price that your liquidity earns.</a:t>
            </a:r>
          </a:p>
          <a:p>
            <a:endParaRPr lang="en-US" sz="1400"/>
          </a:p>
          <a:p>
            <a:r>
              <a:rPr lang="en-US" sz="1400"/>
              <a:t>Demand Deposit (checking account) typically earns no or very low interest but allows complete liquidity.</a:t>
            </a:r>
          </a:p>
          <a:p>
            <a:endParaRPr lang="en-US" sz="1400"/>
          </a:p>
          <a:p>
            <a:r>
              <a:rPr lang="en-US" sz="1400"/>
              <a:t>Time deposits (savings accounts) offer minimal interest or a bit more interest with minimum deposit requirements</a:t>
            </a:r>
          </a:p>
          <a:p>
            <a:endParaRPr lang="en-US" sz="1400"/>
          </a:p>
          <a:p>
            <a:r>
              <a:rPr lang="en-US" sz="1400" b="1"/>
              <a:t>Barclays</a:t>
            </a:r>
          </a:p>
          <a:p>
            <a:r>
              <a:rPr lang="en-US" sz="1400"/>
              <a:t>Online APY savings rate = 3.60%</a:t>
            </a:r>
          </a:p>
          <a:p>
            <a:r>
              <a:rPr lang="en-US" sz="1400" b="1"/>
              <a:t>Citi Bank</a:t>
            </a:r>
          </a:p>
          <a:p>
            <a:r>
              <a:rPr lang="en-US" sz="1400"/>
              <a:t>Checking = 0.25%</a:t>
            </a:r>
          </a:p>
          <a:p>
            <a:endParaRPr lang="en-US" sz="1400"/>
          </a:p>
          <a:p>
            <a:endParaRPr lang="en-US" sz="1400"/>
          </a:p>
          <a:p>
            <a:endParaRPr lang="en-US" sz="1400"/>
          </a:p>
        </p:txBody>
      </p:sp>
      <p:graphicFrame>
        <p:nvGraphicFramePr>
          <p:cNvPr id="3" name="Table 2">
            <a:extLst>
              <a:ext uri="{FF2B5EF4-FFF2-40B4-BE49-F238E27FC236}">
                <a16:creationId xmlns:a16="http://schemas.microsoft.com/office/drawing/2014/main" id="{A919EA09-4034-8142-A489-8749FC741AC9}"/>
              </a:ext>
            </a:extLst>
          </p:cNvPr>
          <p:cNvGraphicFramePr>
            <a:graphicFrameLocks noGrp="1"/>
          </p:cNvGraphicFramePr>
          <p:nvPr/>
        </p:nvGraphicFramePr>
        <p:xfrm>
          <a:off x="8417526" y="1792980"/>
          <a:ext cx="3160186" cy="3840480"/>
        </p:xfrm>
        <a:graphic>
          <a:graphicData uri="http://schemas.openxmlformats.org/drawingml/2006/table">
            <a:tbl>
              <a:tblPr/>
              <a:tblGrid>
                <a:gridCol w="1415791">
                  <a:extLst>
                    <a:ext uri="{9D8B030D-6E8A-4147-A177-3AD203B41FA5}">
                      <a16:colId xmlns:a16="http://schemas.microsoft.com/office/drawing/2014/main" val="46423994"/>
                    </a:ext>
                  </a:extLst>
                </a:gridCol>
                <a:gridCol w="914400">
                  <a:extLst>
                    <a:ext uri="{9D8B030D-6E8A-4147-A177-3AD203B41FA5}">
                      <a16:colId xmlns:a16="http://schemas.microsoft.com/office/drawing/2014/main" val="807788724"/>
                    </a:ext>
                  </a:extLst>
                </a:gridCol>
                <a:gridCol w="829995">
                  <a:extLst>
                    <a:ext uri="{9D8B030D-6E8A-4147-A177-3AD203B41FA5}">
                      <a16:colId xmlns:a16="http://schemas.microsoft.com/office/drawing/2014/main" val="3897658312"/>
                    </a:ext>
                  </a:extLst>
                </a:gridCol>
              </a:tblGrid>
              <a:tr h="0">
                <a:tc>
                  <a:txBody>
                    <a:bodyPr/>
                    <a:lstStyle/>
                    <a:p>
                      <a:pPr algn="l"/>
                      <a:r>
                        <a:rPr lang="en-US" sz="1400" b="0">
                          <a:solidFill>
                            <a:srgbClr val="0A0A0A"/>
                          </a:solidFill>
                          <a:effectLst/>
                          <a:latin typeface="Helvetica Neue" panose="02000503000000020004" pitchFamily="2" charset="0"/>
                          <a:ea typeface="Helvetica Neue" panose="02000503000000020004" pitchFamily="2" charset="0"/>
                          <a:cs typeface="Helvetica Neue" panose="02000503000000020004" pitchFamily="2" charset="0"/>
                        </a:rPr>
                        <a:t>Term</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tc>
                  <a:txBody>
                    <a:bodyPr/>
                    <a:lstStyle/>
                    <a:p>
                      <a:pPr algn="l"/>
                      <a:r>
                        <a:rPr lang="en-US" sz="1400" b="0">
                          <a:solidFill>
                            <a:srgbClr val="0A0A0A"/>
                          </a:solidFill>
                          <a:effectLst/>
                          <a:latin typeface="Helvetica Neue" panose="02000503000000020004" pitchFamily="2" charset="0"/>
                          <a:ea typeface="Helvetica Neue" panose="02000503000000020004" pitchFamily="2" charset="0"/>
                          <a:cs typeface="Helvetica Neue" panose="02000503000000020004" pitchFamily="2" charset="0"/>
                        </a:rPr>
                        <a:t>Interest Rate</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tc>
                  <a:txBody>
                    <a:bodyPr/>
                    <a:lstStyle/>
                    <a:p>
                      <a:pPr algn="l"/>
                      <a:r>
                        <a:rPr lang="en-US" sz="1400" b="0">
                          <a:solidFill>
                            <a:srgbClr val="0A0A0A"/>
                          </a:solidFill>
                          <a:effectLst/>
                          <a:latin typeface="Helvetica Neue" panose="02000503000000020004" pitchFamily="2" charset="0"/>
                          <a:ea typeface="Helvetica Neue" panose="02000503000000020004" pitchFamily="2" charset="0"/>
                          <a:cs typeface="Helvetica Neue" panose="02000503000000020004" pitchFamily="2" charset="0"/>
                        </a:rPr>
                        <a:t>APY</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extLst>
                  <a:ext uri="{0D108BD9-81ED-4DB2-BD59-A6C34878D82A}">
                    <a16:rowId xmlns:a16="http://schemas.microsoft.com/office/drawing/2014/main" val="61650620"/>
                  </a:ext>
                </a:extLst>
              </a:tr>
              <a:tr h="0">
                <a:tc>
                  <a:txBody>
                    <a:bodyPr/>
                    <a:lstStyle/>
                    <a:p>
                      <a:r>
                        <a:rPr lang="en-US" sz="1400">
                          <a:solidFill>
                            <a:srgbClr val="0A0A0A"/>
                          </a:solidFill>
                          <a:effectLst/>
                          <a:latin typeface="Helvetica Neue" panose="02000503000000020004" pitchFamily="2" charset="0"/>
                          <a:ea typeface="Helvetica Neue" panose="02000503000000020004" pitchFamily="2" charset="0"/>
                          <a:cs typeface="Helvetica Neue" panose="02000503000000020004" pitchFamily="2" charset="0"/>
                        </a:rPr>
                        <a:t>12 Month CD</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4.88%</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5.00%</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extLst>
                  <a:ext uri="{0D108BD9-81ED-4DB2-BD59-A6C34878D82A}">
                    <a16:rowId xmlns:a16="http://schemas.microsoft.com/office/drawing/2014/main" val="2670353261"/>
                  </a:ext>
                </a:extLst>
              </a:tr>
              <a:tr h="0">
                <a:tc>
                  <a:txBody>
                    <a:bodyPr/>
                    <a:lstStyle/>
                    <a:p>
                      <a:r>
                        <a:rPr lang="en-US" sz="1400">
                          <a:solidFill>
                            <a:srgbClr val="0A0A0A"/>
                          </a:solidFill>
                          <a:effectLst/>
                          <a:latin typeface="Helvetica Neue" panose="02000503000000020004" pitchFamily="2" charset="0"/>
                          <a:ea typeface="Helvetica Neue" panose="02000503000000020004" pitchFamily="2" charset="0"/>
                          <a:cs typeface="Helvetica Neue" panose="02000503000000020004" pitchFamily="2" charset="0"/>
                        </a:rPr>
                        <a:t>18 Month CD</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1F1F1"/>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4.69%</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1F1F1"/>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4.80%</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1F1F1"/>
                    </a:solidFill>
                  </a:tcPr>
                </a:tc>
                <a:extLst>
                  <a:ext uri="{0D108BD9-81ED-4DB2-BD59-A6C34878D82A}">
                    <a16:rowId xmlns:a16="http://schemas.microsoft.com/office/drawing/2014/main" val="3118352807"/>
                  </a:ext>
                </a:extLst>
              </a:tr>
              <a:tr h="0">
                <a:tc>
                  <a:txBody>
                    <a:bodyPr/>
                    <a:lstStyle/>
                    <a:p>
                      <a:r>
                        <a:rPr lang="en-US" sz="1400">
                          <a:solidFill>
                            <a:srgbClr val="0A0A0A"/>
                          </a:solidFill>
                          <a:effectLst/>
                          <a:latin typeface="Helvetica Neue" panose="02000503000000020004" pitchFamily="2" charset="0"/>
                          <a:ea typeface="Helvetica Neue" panose="02000503000000020004" pitchFamily="2" charset="0"/>
                          <a:cs typeface="Helvetica Neue" panose="02000503000000020004" pitchFamily="2" charset="0"/>
                        </a:rPr>
                        <a:t>24 Month CD</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4.26%</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4.35%</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extLst>
                  <a:ext uri="{0D108BD9-81ED-4DB2-BD59-A6C34878D82A}">
                    <a16:rowId xmlns:a16="http://schemas.microsoft.com/office/drawing/2014/main" val="789205410"/>
                  </a:ext>
                </a:extLst>
              </a:tr>
              <a:tr h="0">
                <a:tc>
                  <a:txBody>
                    <a:bodyPr/>
                    <a:lstStyle/>
                    <a:p>
                      <a:r>
                        <a:rPr lang="en-US" sz="1400">
                          <a:solidFill>
                            <a:srgbClr val="0A0A0A"/>
                          </a:solidFill>
                          <a:effectLst/>
                          <a:latin typeface="Helvetica Neue" panose="02000503000000020004" pitchFamily="2" charset="0"/>
                          <a:ea typeface="Helvetica Neue" panose="02000503000000020004" pitchFamily="2" charset="0"/>
                          <a:cs typeface="Helvetica Neue" panose="02000503000000020004" pitchFamily="2" charset="0"/>
                        </a:rPr>
                        <a:t>36 Month CD</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1F1F1"/>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4.21%</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1F1F1"/>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4.30%</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1F1F1"/>
                    </a:solidFill>
                  </a:tcPr>
                </a:tc>
                <a:extLst>
                  <a:ext uri="{0D108BD9-81ED-4DB2-BD59-A6C34878D82A}">
                    <a16:rowId xmlns:a16="http://schemas.microsoft.com/office/drawing/2014/main" val="1440956545"/>
                  </a:ext>
                </a:extLst>
              </a:tr>
              <a:tr h="0">
                <a:tc>
                  <a:txBody>
                    <a:bodyPr/>
                    <a:lstStyle/>
                    <a:p>
                      <a:r>
                        <a:rPr lang="en-US" sz="1400">
                          <a:solidFill>
                            <a:srgbClr val="0A0A0A"/>
                          </a:solidFill>
                          <a:effectLst/>
                          <a:latin typeface="Helvetica Neue" panose="02000503000000020004" pitchFamily="2" charset="0"/>
                          <a:ea typeface="Helvetica Neue" panose="02000503000000020004" pitchFamily="2" charset="0"/>
                          <a:cs typeface="Helvetica Neue" panose="02000503000000020004" pitchFamily="2" charset="0"/>
                        </a:rPr>
                        <a:t>48 Month CD</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4.21%</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4.30%</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w="66675" cap="flat" cmpd="sng" algn="ctr">
                      <a:solidFill>
                        <a:srgbClr val="006DE3"/>
                      </a:solidFill>
                      <a:prstDash val="solid"/>
                      <a:round/>
                      <a:headEnd type="none" w="med" len="med"/>
                      <a:tailEnd type="none" w="med" len="med"/>
                    </a:lnB>
                    <a:solidFill>
                      <a:srgbClr val="FFFFFF"/>
                    </a:solidFill>
                  </a:tcPr>
                </a:tc>
                <a:extLst>
                  <a:ext uri="{0D108BD9-81ED-4DB2-BD59-A6C34878D82A}">
                    <a16:rowId xmlns:a16="http://schemas.microsoft.com/office/drawing/2014/main" val="2966497559"/>
                  </a:ext>
                </a:extLst>
              </a:tr>
              <a:tr h="0">
                <a:tc>
                  <a:txBody>
                    <a:bodyPr/>
                    <a:lstStyle/>
                    <a:p>
                      <a:r>
                        <a:rPr lang="en-US" sz="1400">
                          <a:solidFill>
                            <a:srgbClr val="0A0A0A"/>
                          </a:solidFill>
                          <a:effectLst/>
                          <a:latin typeface="Helvetica Neue" panose="02000503000000020004" pitchFamily="2" charset="0"/>
                          <a:ea typeface="Helvetica Neue" panose="02000503000000020004" pitchFamily="2" charset="0"/>
                          <a:cs typeface="Helvetica Neue" panose="02000503000000020004" pitchFamily="2" charset="0"/>
                        </a:rPr>
                        <a:t>60 Month CD</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a:noFill/>
                    </a:lnB>
                    <a:solidFill>
                      <a:srgbClr val="F1F1F1"/>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4.21%</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a:noFill/>
                    </a:lnB>
                    <a:solidFill>
                      <a:srgbClr val="F1F1F1"/>
                    </a:solidFill>
                  </a:tcPr>
                </a:tc>
                <a:tc>
                  <a:txBody>
                    <a:bodyPr/>
                    <a:lstStyle/>
                    <a:p>
                      <a:r>
                        <a:rPr lang="en-US" sz="1400">
                          <a:effectLst/>
                          <a:latin typeface="Helvetica Neue" panose="02000503000000020004" pitchFamily="2" charset="0"/>
                          <a:ea typeface="Helvetica Neue" panose="02000503000000020004" pitchFamily="2" charset="0"/>
                          <a:cs typeface="Helvetica Neue" panose="02000503000000020004" pitchFamily="2" charset="0"/>
                        </a:rPr>
                        <a:t>4.30%</a:t>
                      </a:r>
                    </a:p>
                  </a:txBody>
                  <a:tcPr marL="152400" marR="152400" marT="152400" marB="1524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66675" cap="flat" cmpd="sng" algn="ctr">
                      <a:solidFill>
                        <a:srgbClr val="006DE3"/>
                      </a:solidFill>
                      <a:prstDash val="solid"/>
                      <a:round/>
                      <a:headEnd type="none" w="med" len="med"/>
                      <a:tailEnd type="none" w="med" len="med"/>
                    </a:lnT>
                    <a:lnB>
                      <a:noFill/>
                    </a:lnB>
                    <a:solidFill>
                      <a:srgbClr val="F1F1F1"/>
                    </a:solidFill>
                  </a:tcPr>
                </a:tc>
                <a:extLst>
                  <a:ext uri="{0D108BD9-81ED-4DB2-BD59-A6C34878D82A}">
                    <a16:rowId xmlns:a16="http://schemas.microsoft.com/office/drawing/2014/main" val="3868041308"/>
                  </a:ext>
                </a:extLst>
              </a:tr>
            </a:tbl>
          </a:graphicData>
        </a:graphic>
      </p:graphicFrame>
      <p:sp>
        <p:nvSpPr>
          <p:cNvPr id="5" name="TextBox 4">
            <a:extLst>
              <a:ext uri="{FF2B5EF4-FFF2-40B4-BE49-F238E27FC236}">
                <a16:creationId xmlns:a16="http://schemas.microsoft.com/office/drawing/2014/main" id="{15D902C0-5141-464C-978E-DFCF5316841C}"/>
              </a:ext>
            </a:extLst>
          </p:cNvPr>
          <p:cNvSpPr txBox="1"/>
          <p:nvPr/>
        </p:nvSpPr>
        <p:spPr>
          <a:xfrm>
            <a:off x="8333118" y="5570802"/>
            <a:ext cx="2593467" cy="738664"/>
          </a:xfrm>
          <a:prstGeom prst="rect">
            <a:avLst/>
          </a:prstGeom>
          <a:noFill/>
        </p:spPr>
        <p:txBody>
          <a:bodyPr wrap="none" rtlCol="0">
            <a:spAutoFit/>
          </a:bodyPr>
          <a:lstStyle/>
          <a:p>
            <a:r>
              <a:rPr lang="en-US" sz="1400" i="1">
                <a:latin typeface="Helvetica Neue" panose="02000503000000020004" pitchFamily="2" charset="0"/>
                <a:ea typeface="Helvetica Neue" panose="02000503000000020004" pitchFamily="2" charset="0"/>
                <a:cs typeface="Helvetica Neue" panose="02000503000000020004" pitchFamily="2" charset="0"/>
              </a:rPr>
              <a:t>Barclays March 8 2023</a:t>
            </a:r>
          </a:p>
          <a:p>
            <a:r>
              <a:rPr lang="en-US" sz="1400" i="1">
                <a:latin typeface="Helvetica Neue" panose="02000503000000020004" pitchFamily="2" charset="0"/>
                <a:ea typeface="Helvetica Neue" panose="02000503000000020004" pitchFamily="2" charset="0"/>
                <a:cs typeface="Helvetica Neue" panose="02000503000000020004" pitchFamily="2" charset="0"/>
              </a:rPr>
              <a:t>12 </a:t>
            </a:r>
            <a:r>
              <a:rPr lang="en-US" sz="1400" i="1" err="1">
                <a:latin typeface="Helvetica Neue" panose="02000503000000020004" pitchFamily="2" charset="0"/>
                <a:ea typeface="Helvetica Neue" panose="02000503000000020004" pitchFamily="2" charset="0"/>
                <a:cs typeface="Helvetica Neue" panose="02000503000000020004" pitchFamily="2" charset="0"/>
              </a:rPr>
              <a:t>mth</a:t>
            </a:r>
            <a:r>
              <a:rPr lang="en-US" sz="1400" i="1">
                <a:latin typeface="Helvetica Neue" panose="02000503000000020004" pitchFamily="2" charset="0"/>
                <a:ea typeface="Helvetica Neue" panose="02000503000000020004" pitchFamily="2" charset="0"/>
                <a:cs typeface="Helvetica Neue" panose="02000503000000020004" pitchFamily="2" charset="0"/>
              </a:rPr>
              <a:t> Treasury yield = 5.20%</a:t>
            </a:r>
          </a:p>
          <a:p>
            <a:r>
              <a:rPr lang="en-US" sz="1400" i="1">
                <a:latin typeface="Helvetica Neue" panose="02000503000000020004" pitchFamily="2" charset="0"/>
                <a:ea typeface="Helvetica Neue" panose="02000503000000020004" pitchFamily="2" charset="0"/>
                <a:cs typeface="Helvetica Neue" panose="02000503000000020004" pitchFamily="2" charset="0"/>
              </a:rPr>
              <a:t>24 </a:t>
            </a:r>
            <a:r>
              <a:rPr lang="en-US" sz="1400" i="1" err="1">
                <a:latin typeface="Helvetica Neue" panose="02000503000000020004" pitchFamily="2" charset="0"/>
                <a:ea typeface="Helvetica Neue" panose="02000503000000020004" pitchFamily="2" charset="0"/>
                <a:cs typeface="Helvetica Neue" panose="02000503000000020004" pitchFamily="2" charset="0"/>
              </a:rPr>
              <a:t>mth</a:t>
            </a:r>
            <a:r>
              <a:rPr lang="en-US" sz="1400" i="1">
                <a:latin typeface="Helvetica Neue" panose="02000503000000020004" pitchFamily="2" charset="0"/>
                <a:ea typeface="Helvetica Neue" panose="02000503000000020004" pitchFamily="2" charset="0"/>
                <a:cs typeface="Helvetica Neue" panose="02000503000000020004" pitchFamily="2" charset="0"/>
              </a:rPr>
              <a:t> Treasury yield = 5.03%</a:t>
            </a:r>
          </a:p>
        </p:txBody>
      </p:sp>
    </p:spTree>
    <p:extLst>
      <p:ext uri="{BB962C8B-B14F-4D97-AF65-F5344CB8AC3E}">
        <p14:creationId xmlns:p14="http://schemas.microsoft.com/office/powerpoint/2010/main" val="118487340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1B6948-277B-C346-BC0C-6A8AF458033B}"/>
              </a:ext>
            </a:extLst>
          </p:cNvPr>
          <p:cNvSpPr txBox="1">
            <a:spLocks/>
          </p:cNvSpPr>
          <p:nvPr/>
        </p:nvSpPr>
        <p:spPr>
          <a:xfrm>
            <a:off x="1185860" y="479886"/>
            <a:ext cx="9281160" cy="841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panose="02000503000000020004" pitchFamily="2" charset="0"/>
                <a:ea typeface="Helvetica Neue" panose="02000503000000020004" pitchFamily="2" charset="0"/>
                <a:cs typeface="Helvetica Neue" panose="02000503000000020004" pitchFamily="2" charset="0"/>
              </a:rPr>
              <a:t>Personal Financial Plan Outline</a:t>
            </a:r>
          </a:p>
        </p:txBody>
      </p:sp>
      <p:sp>
        <p:nvSpPr>
          <p:cNvPr id="4" name="Rectangle 3">
            <a:extLst>
              <a:ext uri="{FF2B5EF4-FFF2-40B4-BE49-F238E27FC236}">
                <a16:creationId xmlns:a16="http://schemas.microsoft.com/office/drawing/2014/main" id="{3955115E-F3E0-B946-912E-880B56D6EA85}"/>
              </a:ext>
            </a:extLst>
          </p:cNvPr>
          <p:cNvSpPr/>
          <p:nvPr/>
        </p:nvSpPr>
        <p:spPr>
          <a:xfrm>
            <a:off x="951077" y="1555386"/>
            <a:ext cx="4600832" cy="5078313"/>
          </a:xfrm>
          <a:prstGeom prst="rect">
            <a:avLst/>
          </a:prstGeom>
        </p:spPr>
        <p:txBody>
          <a:bodyPr wrap="square">
            <a:spAutoFit/>
          </a:bodyPr>
          <a:lstStyle/>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Define Goals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Short term (0-2 years or until graduated)</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Intermediate term (2-10 years)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Long term (10+ years)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Explain current situation or anticipated situation for each time-period and how you plan to attain goals</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Assess Current Financial Situation</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Assets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Debts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Income</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Expenses</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Micro Factors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Short term (0-2 years or until graduated)</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Intermediate term (2-10 years)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Long term (10+ years)</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Macro Factors</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Insurance</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Health</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Life</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Auto</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Property</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Estate Planning</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Wills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Living will/health care directive</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Trusts</a:t>
            </a:r>
          </a:p>
          <a:p>
            <a:pPr marR="0" lvl="0">
              <a:spcBef>
                <a:spcPts val="0"/>
              </a:spcBef>
              <a:spcAft>
                <a:spcPts val="0"/>
              </a:spcAft>
            </a:pP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981379-9C2B-D344-91A1-1487377DA7EA}"/>
              </a:ext>
            </a:extLst>
          </p:cNvPr>
          <p:cNvSpPr/>
          <p:nvPr/>
        </p:nvSpPr>
        <p:spPr>
          <a:xfrm>
            <a:off x="5301048" y="1555386"/>
            <a:ext cx="3608172" cy="4524315"/>
          </a:xfrm>
          <a:prstGeom prst="rect">
            <a:avLst/>
          </a:prstGeom>
        </p:spPr>
        <p:txBody>
          <a:bodyPr wrap="square">
            <a:spAutoFit/>
          </a:bodyPr>
          <a:lstStyle/>
          <a:p>
            <a:pPr marR="0" lvl="0">
              <a:spcBef>
                <a:spcPts val="0"/>
              </a:spcBef>
              <a:spcAft>
                <a:spcPts val="0"/>
              </a:spcAft>
            </a:pPr>
            <a:r>
              <a:rPr lang="en-US" sz="1200">
                <a:latin typeface="Calibri" panose="020F0502020204030204" pitchFamily="34" charset="0"/>
                <a:ea typeface="Times New Roman" panose="02020603050405020304" pitchFamily="18" charset="0"/>
                <a:cs typeface="Times New Roman" panose="02020603050405020304" pitchFamily="18" charset="0"/>
              </a:rPr>
              <a:t>7.      Retirement Planning</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Determine future expenses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Adjust for inflation</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Apply 4% withdrawl</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Determine monthly payout amount</a:t>
            </a:r>
          </a:p>
          <a:p>
            <a:pPr marL="1200150" lvl="2" indent="-28575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If 50/30/20 Rule how much monthly payout will need?</a:t>
            </a:r>
          </a:p>
          <a:p>
            <a:pPr marL="1200150" lvl="2" indent="-28575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Taxes?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Derive present value start (PV)</a:t>
            </a:r>
          </a:p>
          <a:p>
            <a:pPr marL="742950" lvl="1" indent="-28575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Calculate target asset value (FV)</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Calculate return needed</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Pre-retirement</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Post-retirement</a:t>
            </a:r>
          </a:p>
          <a:p>
            <a:pPr marR="0" lvl="0">
              <a:spcBef>
                <a:spcPts val="0"/>
              </a:spcBef>
              <a:spcAft>
                <a:spcPts val="0"/>
              </a:spcAft>
            </a:pPr>
            <a:r>
              <a:rPr lang="en-US" sz="1200">
                <a:latin typeface="Calibri" panose="020F0502020204030204" pitchFamily="34" charset="0"/>
                <a:ea typeface="Times New Roman" panose="02020603050405020304" pitchFamily="18" charset="0"/>
                <a:cs typeface="Times New Roman" panose="02020603050405020304" pitchFamily="18" charset="0"/>
              </a:rPr>
              <a:t>8.      State your Investment Plan(s) to achieve needed return </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Pre-retirement</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Short term (0-2 years)</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Intermediate term (2-10 years)</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Long term (10+ years)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Post-retirement</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Employer Plan(s)?</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Matching 401K?</a:t>
            </a:r>
          </a:p>
          <a:p>
            <a:pPr marL="685800" lvl="1" indent="-22860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Add emergency savings fund</a:t>
            </a:r>
          </a:p>
          <a:p>
            <a:pPr marL="1143000" lvl="2" indent="-22860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How?</a:t>
            </a:r>
          </a:p>
        </p:txBody>
      </p:sp>
      <p:sp>
        <p:nvSpPr>
          <p:cNvPr id="6" name="TextBox 5">
            <a:extLst>
              <a:ext uri="{FF2B5EF4-FFF2-40B4-BE49-F238E27FC236}">
                <a16:creationId xmlns:a16="http://schemas.microsoft.com/office/drawing/2014/main" id="{12CB703D-7935-D345-BDC9-64D9FC0621C1}"/>
              </a:ext>
            </a:extLst>
          </p:cNvPr>
          <p:cNvSpPr txBox="1"/>
          <p:nvPr/>
        </p:nvSpPr>
        <p:spPr>
          <a:xfrm>
            <a:off x="9083065" y="1555386"/>
            <a:ext cx="2211013" cy="1292662"/>
          </a:xfrm>
          <a:prstGeom prst="rect">
            <a:avLst/>
          </a:prstGeom>
          <a:noFill/>
        </p:spPr>
        <p:txBody>
          <a:bodyPr wrap="square" rtlCol="0">
            <a:spAutoFit/>
          </a:bodyPr>
          <a:lstStyle/>
          <a:p>
            <a:pPr marR="0" lvl="0">
              <a:spcBef>
                <a:spcPts val="0"/>
              </a:spcBef>
              <a:spcAft>
                <a:spcPts val="0"/>
              </a:spcAft>
            </a:pPr>
            <a:r>
              <a:rPr lang="en-US" sz="1200">
                <a:latin typeface="Calibri" panose="020F0502020204030204" pitchFamily="34" charset="0"/>
                <a:ea typeface="Times New Roman" panose="02020603050405020304" pitchFamily="18" charset="0"/>
                <a:cs typeface="Times New Roman" panose="02020603050405020304" pitchFamily="18" charset="0"/>
              </a:rPr>
              <a:t>9.      Other</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DB Plan?</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Social Security?</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Taxes?</a:t>
            </a:r>
          </a:p>
          <a:p>
            <a:r>
              <a:rPr lang="en-US" sz="1200">
                <a:latin typeface="Calibri" panose="020F0502020204030204" pitchFamily="34" charset="0"/>
                <a:ea typeface="Times New Roman" panose="02020603050405020304" pitchFamily="18" charset="0"/>
                <a:cs typeface="Times New Roman" panose="02020603050405020304" pitchFamily="18" charset="0"/>
              </a:rPr>
              <a:t>10.     Strategy to Assess Results    </a:t>
            </a:r>
          </a:p>
          <a:p>
            <a:endParaRPr lang="en-US"/>
          </a:p>
        </p:txBody>
      </p:sp>
    </p:spTree>
    <p:extLst>
      <p:ext uri="{BB962C8B-B14F-4D97-AF65-F5344CB8AC3E}">
        <p14:creationId xmlns:p14="http://schemas.microsoft.com/office/powerpoint/2010/main" val="220203888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799" y="488975"/>
            <a:ext cx="9939337" cy="841513"/>
          </a:xfrm>
        </p:spPr>
        <p:txBody>
          <a:bodyPr>
            <a:noAutofit/>
          </a:bodyPr>
          <a:lstStyle/>
          <a:p>
            <a:r>
              <a:rPr lang="en-US" sz="3200"/>
              <a:t>Your Own Money: Savings</a:t>
            </a:r>
          </a:p>
        </p:txBody>
      </p:sp>
      <p:sp>
        <p:nvSpPr>
          <p:cNvPr id="6" name="Content Placeholder 2"/>
          <p:cNvSpPr>
            <a:spLocks noGrp="1"/>
          </p:cNvSpPr>
          <p:nvPr>
            <p:ph type="body" sz="quarter" idx="10"/>
          </p:nvPr>
        </p:nvSpPr>
        <p:spPr/>
        <p:txBody>
          <a:bodyPr/>
          <a:lstStyle/>
          <a:p>
            <a:pPr>
              <a:buFont typeface="Arial" panose="020B0604020202020204" pitchFamily="34" charset="0"/>
              <a:buChar char="•"/>
            </a:pPr>
            <a:r>
              <a:rPr lang="en-US"/>
              <a:t>Your choice of savings instrument should reflect your liquidity needs. </a:t>
            </a:r>
          </a:p>
          <a:p>
            <a:pPr>
              <a:buFont typeface="Arial" panose="020B0604020202020204" pitchFamily="34" charset="0"/>
              <a:buChar char="•"/>
            </a:pPr>
            <a:r>
              <a:rPr lang="en-US"/>
              <a:t>In the money markets, all such instruments are relatively low risk, so return will be determined by opportunity cost. </a:t>
            </a:r>
          </a:p>
          <a:p>
            <a:pPr marL="0" indent="0">
              <a:buNone/>
            </a:pPr>
            <a:endParaRPr lang="en-US"/>
          </a:p>
        </p:txBody>
      </p:sp>
    </p:spTree>
    <p:extLst>
      <p:ext uri="{BB962C8B-B14F-4D97-AF65-F5344CB8AC3E}">
        <p14:creationId xmlns:p14="http://schemas.microsoft.com/office/powerpoint/2010/main" val="479281213"/>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377189"/>
            <a:ext cx="9939337" cy="841513"/>
          </a:xfrm>
        </p:spPr>
        <p:txBody>
          <a:bodyPr>
            <a:noAutofit/>
          </a:bodyPr>
          <a:lstStyle/>
          <a:p>
            <a:br>
              <a:rPr lang="en-US" sz="3200"/>
            </a:br>
            <a:r>
              <a:rPr lang="en-US" sz="3200"/>
              <a:t>Key Takeaways</a:t>
            </a:r>
          </a:p>
        </p:txBody>
      </p:sp>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Banks serve to provide the consumer who has excess cash a way of having the cash earn money until the consumer needs it.</a:t>
            </a:r>
          </a:p>
          <a:p>
            <a:pPr lvl="1">
              <a:buFont typeface="Arial" panose="020B0604020202020204" pitchFamily="34" charset="0"/>
              <a:buChar char="•"/>
            </a:pPr>
            <a:r>
              <a:rPr lang="en-US" sz="2200"/>
              <a:t>Banking institutions include retail, commercial, and investment banks.</a:t>
            </a:r>
          </a:p>
          <a:p>
            <a:pPr>
              <a:buFont typeface="Arial" panose="020B0604020202020204" pitchFamily="34" charset="0"/>
              <a:buChar char="•"/>
            </a:pPr>
            <a:r>
              <a:rPr lang="en-US"/>
              <a:t>Consumers use retail institutions, including</a:t>
            </a:r>
          </a:p>
          <a:p>
            <a:pPr lvl="1">
              <a:buFont typeface="Arial" panose="020B0604020202020204" pitchFamily="34" charset="0"/>
              <a:buChar char="•"/>
            </a:pPr>
            <a:r>
              <a:rPr lang="en-US" sz="2200"/>
              <a:t>Savings banks</a:t>
            </a:r>
          </a:p>
          <a:p>
            <a:pPr lvl="1">
              <a:buFont typeface="Arial" panose="020B0604020202020204" pitchFamily="34" charset="0"/>
              <a:buChar char="•"/>
            </a:pPr>
            <a:r>
              <a:rPr lang="en-US" sz="2200"/>
              <a:t>Mutual savings banks</a:t>
            </a:r>
          </a:p>
          <a:p>
            <a:pPr lvl="1">
              <a:buFont typeface="Arial" panose="020B0604020202020204" pitchFamily="34" charset="0"/>
              <a:buChar char="•"/>
            </a:pPr>
            <a:r>
              <a:rPr lang="en-US" sz="2200"/>
              <a:t>Savings and loan associations</a:t>
            </a:r>
          </a:p>
          <a:p>
            <a:pPr lvl="1">
              <a:buFont typeface="Arial" panose="020B0604020202020204" pitchFamily="34" charset="0"/>
              <a:buChar char="•"/>
            </a:pPr>
            <a:r>
              <a:rPr lang="en-US" sz="2200"/>
              <a:t>Credit unions.</a:t>
            </a:r>
          </a:p>
          <a:p>
            <a:pPr marL="0" indent="0">
              <a:buNone/>
            </a:pPr>
            <a:endParaRPr lang="en-US"/>
          </a:p>
        </p:txBody>
      </p:sp>
    </p:spTree>
    <p:extLst>
      <p:ext uri="{BB962C8B-B14F-4D97-AF65-F5344CB8AC3E}">
        <p14:creationId xmlns:p14="http://schemas.microsoft.com/office/powerpoint/2010/main" val="3556403295"/>
      </p:ext>
    </p:extLst>
  </p:cSld>
  <p:clrMapOvr>
    <a:masterClrMapping/>
  </p:clrMapOvr>
  <p:transition spd="slow"/>
</p:sld>
</file>

<file path=ppt/slides/slide3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88975"/>
            <a:ext cx="9939337" cy="841513"/>
          </a:xfrm>
        </p:spPr>
        <p:txBody>
          <a:bodyPr>
            <a:noAutofit/>
          </a:bodyPr>
          <a:lstStyle/>
          <a:p>
            <a:br>
              <a:rPr lang="en-US" sz="3200"/>
            </a:br>
            <a:r>
              <a:rPr lang="en-US" sz="3200"/>
              <a:t>Key Takeaways</a:t>
            </a:r>
          </a:p>
        </p:txBody>
      </p:sp>
      <p:sp>
        <p:nvSpPr>
          <p:cNvPr id="6" name="Content Placeholder 2"/>
          <p:cNvSpPr>
            <a:spLocks noGrp="1"/>
          </p:cNvSpPr>
          <p:nvPr>
            <p:ph type="body" sz="quarter" idx="10"/>
          </p:nvPr>
        </p:nvSpPr>
        <p:spPr>
          <a:xfrm>
            <a:off x="1066800" y="1738842"/>
            <a:ext cx="5573151" cy="4209154"/>
          </a:xfrm>
        </p:spPr>
        <p:txBody>
          <a:bodyPr>
            <a:normAutofit/>
          </a:bodyPr>
          <a:lstStyle/>
          <a:p>
            <a:pPr>
              <a:buFont typeface="Arial" panose="020B0604020202020204" pitchFamily="34" charset="0"/>
              <a:buChar char="•"/>
            </a:pPr>
            <a:r>
              <a:rPr lang="en-US"/>
              <a:t>Savings instruments include</a:t>
            </a:r>
          </a:p>
          <a:p>
            <a:pPr lvl="1">
              <a:buFont typeface="Arial" panose="020B0604020202020204" pitchFamily="34" charset="0"/>
              <a:buChar char="•"/>
            </a:pPr>
            <a:r>
              <a:rPr lang="en-US" sz="2200"/>
              <a:t>demand deposit accounts,</a:t>
            </a:r>
          </a:p>
          <a:p>
            <a:pPr lvl="1">
              <a:buFont typeface="Arial" panose="020B0604020202020204" pitchFamily="34" charset="0"/>
              <a:buChar char="•"/>
            </a:pPr>
            <a:r>
              <a:rPr lang="en-US" sz="2200"/>
              <a:t>time deposit accounts,</a:t>
            </a:r>
          </a:p>
          <a:p>
            <a:pPr lvl="1">
              <a:buFont typeface="Arial" panose="020B0604020202020204" pitchFamily="34" charset="0"/>
              <a:buChar char="•"/>
            </a:pPr>
            <a:r>
              <a:rPr lang="en-US" sz="2200"/>
              <a:t>money market mutual fund accounts.</a:t>
            </a:r>
          </a:p>
          <a:p>
            <a:pPr>
              <a:buFont typeface="Arial" panose="020B0604020202020204" pitchFamily="34" charset="0"/>
              <a:buChar char="•"/>
            </a:pPr>
            <a:r>
              <a:rPr lang="en-US"/>
              <a:t>A savings strategy can maximize your earnings from savings.</a:t>
            </a:r>
          </a:p>
          <a:p>
            <a:pPr marL="0" indent="0">
              <a:buNone/>
            </a:pPr>
            <a:endParaRPr lang="en-US"/>
          </a:p>
          <a:p>
            <a:pPr marL="0" indent="0">
              <a:buNone/>
            </a:pPr>
            <a:endParaRPr lang="en-US"/>
          </a:p>
        </p:txBody>
      </p:sp>
      <p:sp>
        <p:nvSpPr>
          <p:cNvPr id="2" name="Rectangle 1">
            <a:extLst>
              <a:ext uri="{FF2B5EF4-FFF2-40B4-BE49-F238E27FC236}">
                <a16:creationId xmlns:a16="http://schemas.microsoft.com/office/drawing/2014/main" id="{AC3B831E-96F4-F64B-AF2E-4F7BF248BF1C}"/>
              </a:ext>
            </a:extLst>
          </p:cNvPr>
          <p:cNvSpPr/>
          <p:nvPr/>
        </p:nvSpPr>
        <p:spPr>
          <a:xfrm>
            <a:off x="6780628" y="1888421"/>
            <a:ext cx="4395372" cy="1600438"/>
          </a:xfrm>
          <a:prstGeom prst="rect">
            <a:avLst/>
          </a:prstGeom>
        </p:spPr>
        <p:txBody>
          <a:bodyPr wrap="square">
            <a:spAutoFit/>
          </a:bodyPr>
          <a:lstStyle/>
          <a:p>
            <a:r>
              <a:rPr lang="en-US" sz="1400">
                <a:solidFill>
                  <a:srgbClr val="4D5156"/>
                </a:solidFill>
                <a:latin typeface="Helvetica Neue" panose="02000503000000020004" pitchFamily="2" charset="0"/>
                <a:ea typeface="Helvetica Neue" panose="02000503000000020004" pitchFamily="2" charset="0"/>
                <a:cs typeface="Helvetica Neue" panose="02000503000000020004" pitchFamily="2" charset="0"/>
              </a:rPr>
              <a:t>A demand deposit account (DDA) is </a:t>
            </a:r>
            <a:r>
              <a:rPr lang="en-US" sz="1400">
                <a:solidFill>
                  <a:srgbClr val="5F6368"/>
                </a:solidFill>
                <a:latin typeface="Helvetica Neue" panose="02000503000000020004" pitchFamily="2" charset="0"/>
                <a:ea typeface="Helvetica Neue" panose="02000503000000020004" pitchFamily="2" charset="0"/>
                <a:cs typeface="Helvetica Neue" panose="02000503000000020004" pitchFamily="2" charset="0"/>
              </a:rPr>
              <a:t>a bank account from which deposited funds can be withdrawn at any time, without advance notice</a:t>
            </a:r>
            <a:r>
              <a:rPr lang="en-US" sz="1400">
                <a:solidFill>
                  <a:srgbClr val="4D5156"/>
                </a:solidFill>
                <a:latin typeface="Helvetica Neue" panose="02000503000000020004" pitchFamily="2" charset="0"/>
                <a:ea typeface="Helvetica Neue" panose="02000503000000020004" pitchFamily="2" charset="0"/>
                <a:cs typeface="Helvetica Neue" panose="02000503000000020004" pitchFamily="2" charset="0"/>
              </a:rPr>
              <a:t>. </a:t>
            </a:r>
          </a:p>
          <a:p>
            <a:endParaRPr lang="en-US" sz="1400">
              <a:solidFill>
                <a:srgbClr val="4D5156"/>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a:latin typeface="Helvetica Neue" panose="02000503000000020004" pitchFamily="2" charset="0"/>
                <a:ea typeface="Helvetica Neue" panose="02000503000000020004" pitchFamily="2" charset="0"/>
                <a:cs typeface="Helvetica Neue" panose="02000503000000020004" pitchFamily="2" charset="0"/>
              </a:rPr>
              <a:t>A time deposit is an interest-bearing bank account that has a pre-set date of maturity. A certificate of deposit (CD) is the best-known example.</a:t>
            </a:r>
          </a:p>
        </p:txBody>
      </p:sp>
    </p:spTree>
    <p:extLst>
      <p:ext uri="{BB962C8B-B14F-4D97-AF65-F5344CB8AC3E}">
        <p14:creationId xmlns:p14="http://schemas.microsoft.com/office/powerpoint/2010/main" val="2057605599"/>
      </p:ext>
    </p:extLst>
  </p:cSld>
  <p:clrMapOvr>
    <a:masterClrMapping/>
  </p:clrMapOvr>
  <p:transition spd="slow"/>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B971-1502-E946-A04D-3D699FB45970}"/>
              </a:ext>
            </a:extLst>
          </p:cNvPr>
          <p:cNvSpPr>
            <a:spLocks noGrp="1"/>
          </p:cNvSpPr>
          <p:nvPr>
            <p:ph type="title"/>
          </p:nvPr>
        </p:nvSpPr>
        <p:spPr/>
        <p:txBody>
          <a:bodyPr>
            <a:normAutofit/>
          </a:bodyPr>
          <a:lstStyle/>
          <a:p>
            <a:r>
              <a:rPr lang="en-US" sz="3200"/>
              <a:t>Savings strategies</a:t>
            </a:r>
          </a:p>
        </p:txBody>
      </p:sp>
      <p:sp>
        <p:nvSpPr>
          <p:cNvPr id="3" name="Text Placeholder 2">
            <a:extLst>
              <a:ext uri="{FF2B5EF4-FFF2-40B4-BE49-F238E27FC236}">
                <a16:creationId xmlns:a16="http://schemas.microsoft.com/office/drawing/2014/main" id="{5A424281-6FAD-4F45-B7B3-AC4A3760C1E9}"/>
              </a:ext>
            </a:extLst>
          </p:cNvPr>
          <p:cNvSpPr>
            <a:spLocks noGrp="1"/>
          </p:cNvSpPr>
          <p:nvPr>
            <p:ph type="body" sz="quarter" idx="10"/>
          </p:nvPr>
        </p:nvSpPr>
        <p:spPr/>
        <p:txBody>
          <a:bodyPr>
            <a:normAutofit/>
          </a:bodyPr>
          <a:lstStyle/>
          <a:p>
            <a:pPr marL="285750" indent="-285750">
              <a:spcBef>
                <a:spcPts val="1200"/>
              </a:spcBef>
              <a:buFont typeface="Arial" panose="020B0604020202020204" pitchFamily="34" charset="0"/>
              <a:buChar char="•"/>
            </a:pPr>
            <a:r>
              <a:rPr lang="en-US" sz="1800"/>
              <a:t>Your choice of savings strategy should reflect your liquidity needs</a:t>
            </a:r>
          </a:p>
          <a:p>
            <a:pPr marL="285750" indent="-285750">
              <a:spcBef>
                <a:spcPts val="1200"/>
              </a:spcBef>
              <a:buFont typeface="Arial" panose="020B0604020202020204" pitchFamily="34" charset="0"/>
              <a:buChar char="•"/>
            </a:pPr>
            <a:r>
              <a:rPr lang="en-US" sz="1800"/>
              <a:t>You do not want to give up too much liquidity and risk being caught short because then you will need to become a borrower which will create additional costs</a:t>
            </a:r>
          </a:p>
          <a:p>
            <a:pPr marL="285750" indent="-285750">
              <a:spcBef>
                <a:spcPts val="1200"/>
              </a:spcBef>
              <a:buFont typeface="Arial" panose="020B0604020202020204" pitchFamily="34" charset="0"/>
              <a:buChar char="•"/>
            </a:pPr>
            <a:r>
              <a:rPr lang="en-US" sz="1800"/>
              <a:t>If you can’t predict your liquidity needs or you know they are immediate, then you should choose products which least restrict your liquidity needs.  If your liquidity needs are more predictable or longer term, you can give up some liquidity.</a:t>
            </a:r>
          </a:p>
          <a:p>
            <a:pPr marL="285750" indent="-285750">
              <a:spcBef>
                <a:spcPts val="1200"/>
              </a:spcBef>
              <a:buFont typeface="Arial" panose="020B0604020202020204" pitchFamily="34" charset="0"/>
              <a:buChar char="•"/>
            </a:pPr>
            <a:r>
              <a:rPr lang="en-US" sz="1800"/>
              <a:t>Your expectations of interest rates will contribute to your decision.  If you expect interest rates to rise, you will want to invest in shorter-term maturities so as to regain your liquidity in time to reinvest at future higher rates.  If you expect interest rates to fall, you would want to invest in longer-term maturities to maximize earnings before having to reinvest at lower rates</a:t>
            </a:r>
          </a:p>
          <a:p>
            <a:pPr marL="285750" indent="-285750">
              <a:spcBef>
                <a:spcPts val="1200"/>
              </a:spcBef>
              <a:buFont typeface="Arial" panose="020B0604020202020204" pitchFamily="34" charset="0"/>
              <a:buChar char="•"/>
            </a:pPr>
            <a:r>
              <a:rPr lang="en-US" sz="1800"/>
              <a:t>One strategy is to “ladder” by investing in a series of different maturities</a:t>
            </a:r>
          </a:p>
          <a:p>
            <a:pPr marL="0" indent="0">
              <a:buNone/>
            </a:pPr>
            <a:endParaRPr lang="en-US" sz="1800"/>
          </a:p>
        </p:txBody>
      </p:sp>
    </p:spTree>
    <p:extLst>
      <p:ext uri="{BB962C8B-B14F-4D97-AF65-F5344CB8AC3E}">
        <p14:creationId xmlns:p14="http://schemas.microsoft.com/office/powerpoint/2010/main" val="344864872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799" y="400049"/>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“Credit” derives from the Latin verb credere, to believe. </a:t>
            </a:r>
          </a:p>
          <a:p>
            <a:pPr>
              <a:buFont typeface="Arial" panose="020B0604020202020204" pitchFamily="34" charset="0"/>
              <a:buChar char="•"/>
            </a:pPr>
            <a:r>
              <a:rPr lang="en-US"/>
              <a:t>It has several meanings as a verb in common usage—to recognize with respect, to acknowledge a contribution—but in finance it means to allow delayed payment.</a:t>
            </a:r>
          </a:p>
          <a:p>
            <a:pPr marL="0" indent="0">
              <a:buNone/>
            </a:pPr>
            <a:endParaRPr lang="en-US"/>
          </a:p>
          <a:p>
            <a:pPr marL="0" indent="0">
              <a:buNone/>
            </a:pPr>
            <a:endParaRPr lang="en-US"/>
          </a:p>
        </p:txBody>
      </p:sp>
    </p:spTree>
    <p:extLst>
      <p:ext uri="{BB962C8B-B14F-4D97-AF65-F5344CB8AC3E}">
        <p14:creationId xmlns:p14="http://schemas.microsoft.com/office/powerpoint/2010/main" val="1340091131"/>
      </p:ext>
    </p:extLst>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047"/>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p:txBody>
          <a:bodyPr>
            <a:normAutofit/>
          </a:bodyPr>
          <a:lstStyle/>
          <a:p>
            <a:pPr marL="0" indent="0">
              <a:buNone/>
            </a:pPr>
            <a:endParaRPr lang="en-US"/>
          </a:p>
          <a:p>
            <a:pPr marL="0" indent="0">
              <a:buNone/>
            </a:pPr>
            <a:endParaRPr lang="en-US"/>
          </a:p>
        </p:txBody>
      </p:sp>
      <p:graphicFrame>
        <p:nvGraphicFramePr>
          <p:cNvPr id="7" name="Content Placeholder 4">
            <a:extLst>
              <a:ext uri="{FF2B5EF4-FFF2-40B4-BE49-F238E27FC236}">
                <a16:creationId xmlns:a16="http://schemas.microsoft.com/office/drawing/2014/main" id="{17C1E813-8A25-4750-96CF-1533CA22EBC8}"/>
              </a:ext>
            </a:extLst>
          </p:cNvPr>
          <p:cNvGraphicFramePr>
            <a:graphicFrameLocks/>
          </p:cNvGraphicFramePr>
          <p:nvPr>
            <p:extLst>
              <p:ext uri="{D42A27DB-BD31-4B8C-83A1-F6EECF244321}">
                <p14:modId xmlns:p14="http://schemas.microsoft.com/office/powerpoint/2010/main" val="3845609256"/>
              </p:ext>
            </p:extLst>
          </p:nvPr>
        </p:nvGraphicFramePr>
        <p:xfrm>
          <a:off x="-693420" y="176355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43C540E6-C751-3B48-9320-8F446C0A2A92}"/>
              </a:ext>
            </a:extLst>
          </p:cNvPr>
          <p:cNvSpPr txBox="1"/>
          <p:nvPr/>
        </p:nvSpPr>
        <p:spPr>
          <a:xfrm>
            <a:off x="6309963" y="2641210"/>
            <a:ext cx="4949190" cy="1800493"/>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600"/>
              <a:t>Both credit and debt are forms of borrowing.  Credit is distinguished from debt in both purpose and duration.</a:t>
            </a:r>
          </a:p>
          <a:p>
            <a:pPr marL="285750" indent="-285750">
              <a:spcBef>
                <a:spcPts val="600"/>
              </a:spcBef>
              <a:buFont typeface="Arial" panose="020B0604020202020204" pitchFamily="34" charset="0"/>
              <a:buChar char="•"/>
            </a:pPr>
            <a:r>
              <a:rPr lang="en-US" sz="1600"/>
              <a:t>Credit is used to purchase goods and services.</a:t>
            </a:r>
          </a:p>
          <a:p>
            <a:pPr marL="285750" indent="-285750">
              <a:spcBef>
                <a:spcPts val="600"/>
              </a:spcBef>
              <a:buFont typeface="Arial" panose="020B0604020202020204" pitchFamily="34" charset="0"/>
              <a:buChar char="•"/>
            </a:pPr>
            <a:r>
              <a:rPr lang="en-US" sz="1600"/>
              <a:t>Debt is used to finance the purchase of assets.</a:t>
            </a:r>
          </a:p>
          <a:p>
            <a:pPr marL="285750" indent="-285750">
              <a:spcBef>
                <a:spcPts val="600"/>
              </a:spcBef>
              <a:buFont typeface="Arial" panose="020B0604020202020204" pitchFamily="34" charset="0"/>
              <a:buChar char="•"/>
            </a:pPr>
            <a:r>
              <a:rPr lang="en-US" sz="1600"/>
              <a:t>The costs of credit and debt are different.</a:t>
            </a:r>
          </a:p>
        </p:txBody>
      </p:sp>
    </p:spTree>
    <p:extLst>
      <p:ext uri="{BB962C8B-B14F-4D97-AF65-F5344CB8AC3E}">
        <p14:creationId xmlns:p14="http://schemas.microsoft.com/office/powerpoint/2010/main" val="1130199885"/>
      </p:ext>
    </p:extLst>
  </p:cSld>
  <p:clrMapOvr>
    <a:masterClrMapping/>
  </p:clrMapOvr>
  <p:transition spd="slow"/>
</p:sld>
</file>

<file path=ppt/slides/slide3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047"/>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p:txBody>
          <a:bodyPr>
            <a:normAutofit/>
          </a:bodyPr>
          <a:lstStyle/>
          <a:p>
            <a:pPr marL="0" indent="0">
              <a:buNone/>
            </a:pPr>
            <a:endParaRPr lang="en-US"/>
          </a:p>
          <a:p>
            <a:pPr marL="0" indent="0">
              <a:buNone/>
            </a:pPr>
            <a:endParaRPr lang="en-US"/>
          </a:p>
        </p:txBody>
      </p:sp>
      <p:graphicFrame>
        <p:nvGraphicFramePr>
          <p:cNvPr id="8" name="Content Placeholder 4">
            <a:extLst>
              <a:ext uri="{FF2B5EF4-FFF2-40B4-BE49-F238E27FC236}">
                <a16:creationId xmlns:a16="http://schemas.microsoft.com/office/drawing/2014/main" id="{680E728F-1A75-4A19-9A53-D073734F1194}"/>
              </a:ext>
            </a:extLst>
          </p:cNvPr>
          <p:cNvGraphicFramePr>
            <a:graphicFrameLocks/>
          </p:cNvGraphicFramePr>
          <p:nvPr>
            <p:extLst>
              <p:ext uri="{D42A27DB-BD31-4B8C-83A1-F6EECF244321}">
                <p14:modId xmlns:p14="http://schemas.microsoft.com/office/powerpoint/2010/main" val="1191328237"/>
              </p:ext>
            </p:extLst>
          </p:nvPr>
        </p:nvGraphicFramePr>
        <p:xfrm>
          <a:off x="-830580" y="176355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32C39F5-B653-C047-A3FA-6F2E06C7AC9C}"/>
              </a:ext>
            </a:extLst>
          </p:cNvPr>
          <p:cNvSpPr txBox="1"/>
          <p:nvPr/>
        </p:nvSpPr>
        <p:spPr>
          <a:xfrm>
            <a:off x="6537961" y="1738842"/>
            <a:ext cx="4869180" cy="303159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600"/>
              <a:t>Credit is issued either as installment credit or revolving credit</a:t>
            </a:r>
          </a:p>
          <a:p>
            <a:pPr marL="285750" indent="-285750">
              <a:spcBef>
                <a:spcPts val="600"/>
              </a:spcBef>
              <a:buFont typeface="Arial" panose="020B0604020202020204" pitchFamily="34" charset="0"/>
              <a:buChar char="•"/>
            </a:pPr>
            <a:r>
              <a:rPr lang="en-US" sz="1600"/>
              <a:t>Installment credit is issued by one vendor (department store) for a specific purpose.   The vendor screens the applicant and extends credit, bearing default risk.</a:t>
            </a:r>
          </a:p>
          <a:p>
            <a:pPr marL="285750" indent="-285750">
              <a:spcBef>
                <a:spcPts val="600"/>
              </a:spcBef>
              <a:buFont typeface="Arial" panose="020B0604020202020204" pitchFamily="34" charset="0"/>
              <a:buChar char="•"/>
            </a:pPr>
            <a:r>
              <a:rPr lang="en-US" sz="1600"/>
              <a:t>Revolving credit extends the ability to delay payment for different items from different vendors to a certain limit.</a:t>
            </a:r>
          </a:p>
          <a:p>
            <a:pPr marL="285750" indent="-285750">
              <a:spcBef>
                <a:spcPts val="600"/>
              </a:spcBef>
              <a:buFont typeface="Arial" panose="020B0604020202020204" pitchFamily="34" charset="0"/>
              <a:buChar char="•"/>
            </a:pPr>
            <a:r>
              <a:rPr lang="en-US" sz="1600"/>
              <a:t>Consumer credit is relatively short-term.  Thus it’s cost is driven more by risk than opportunity cost</a:t>
            </a:r>
          </a:p>
        </p:txBody>
      </p:sp>
    </p:spTree>
    <p:extLst>
      <p:ext uri="{BB962C8B-B14F-4D97-AF65-F5344CB8AC3E}">
        <p14:creationId xmlns:p14="http://schemas.microsoft.com/office/powerpoint/2010/main" val="2356206727"/>
      </p:ext>
    </p:extLst>
  </p:cSld>
  <p:clrMapOvr>
    <a:masterClrMapping/>
  </p:clrMapOvr>
  <p:transition spd="slow"/>
</p:sld>
</file>

<file path=ppt/slides/slide3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047"/>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p:txBody>
          <a:bodyPr>
            <a:normAutofit/>
          </a:bodyPr>
          <a:lstStyle/>
          <a:p>
            <a:pPr marL="0" indent="0">
              <a:buNone/>
            </a:pPr>
            <a:endParaRPr lang="en-US"/>
          </a:p>
          <a:p>
            <a:pPr marL="0" indent="0">
              <a:buNone/>
            </a:pPr>
            <a:endParaRPr lang="en-US"/>
          </a:p>
        </p:txBody>
      </p:sp>
      <p:graphicFrame>
        <p:nvGraphicFramePr>
          <p:cNvPr id="7" name="Content Placeholder 4">
            <a:extLst>
              <a:ext uri="{FF2B5EF4-FFF2-40B4-BE49-F238E27FC236}">
                <a16:creationId xmlns:a16="http://schemas.microsoft.com/office/drawing/2014/main" id="{5F466D96-22CC-46E7-8DE0-A70CB5F34BC2}"/>
              </a:ext>
            </a:extLst>
          </p:cNvPr>
          <p:cNvGraphicFramePr>
            <a:graphicFrameLocks/>
          </p:cNvGraphicFramePr>
          <p:nvPr/>
        </p:nvGraphicFramePr>
        <p:xfrm>
          <a:off x="1446941" y="1738842"/>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0262165"/>
      </p:ext>
    </p:extLst>
  </p:cSld>
  <p:clrMapOvr>
    <a:masterClrMapping/>
  </p:clrMapOvr>
  <p:transition spd="slow"/>
</p:sld>
</file>

<file path=ppt/slides/slide3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799" y="440020"/>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p:txBody>
          <a:bodyPr>
            <a:normAutofit/>
          </a:bodyPr>
          <a:lstStyle/>
          <a:p>
            <a:pPr marL="0" indent="0">
              <a:buNone/>
            </a:pPr>
            <a:endParaRPr lang="en-US"/>
          </a:p>
          <a:p>
            <a:pPr marL="0" indent="0">
              <a:buNone/>
            </a:pPr>
            <a:endParaRPr lang="en-US"/>
          </a:p>
        </p:txBody>
      </p:sp>
      <p:graphicFrame>
        <p:nvGraphicFramePr>
          <p:cNvPr id="8" name="Content Placeholder 4">
            <a:extLst>
              <a:ext uri="{FF2B5EF4-FFF2-40B4-BE49-F238E27FC236}">
                <a16:creationId xmlns:a16="http://schemas.microsoft.com/office/drawing/2014/main" id="{27CB622F-2658-4B63-AB40-B6E64C2AEAA3}"/>
              </a:ext>
            </a:extLst>
          </p:cNvPr>
          <p:cNvGraphicFramePr>
            <a:graphicFrameLocks/>
          </p:cNvGraphicFramePr>
          <p:nvPr/>
        </p:nvGraphicFramePr>
        <p:xfrm>
          <a:off x="-908212" y="1738842"/>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F1D0F805-58C4-724F-B054-CCF619097681}"/>
              </a:ext>
            </a:extLst>
          </p:cNvPr>
          <p:cNvSpPr txBox="1"/>
          <p:nvPr/>
        </p:nvSpPr>
        <p:spPr>
          <a:xfrm>
            <a:off x="6334858" y="2327619"/>
            <a:ext cx="5109210" cy="303159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600"/>
              <a:t>Credit rating agencies specialize in evaluating borrowers’ credit risk or default risk for lenders.</a:t>
            </a:r>
          </a:p>
          <a:p>
            <a:pPr marL="285750" indent="-285750">
              <a:spcBef>
                <a:spcPts val="600"/>
              </a:spcBef>
              <a:buFont typeface="Arial" panose="020B0604020202020204" pitchFamily="34" charset="0"/>
              <a:buChar char="•"/>
            </a:pPr>
            <a:r>
              <a:rPr lang="en-US" sz="1600"/>
              <a:t>That evaluation results in a credit score, which lenders use to determine their willingness to lend and also the price.</a:t>
            </a:r>
          </a:p>
          <a:p>
            <a:pPr marL="285750" indent="-285750">
              <a:spcBef>
                <a:spcPts val="600"/>
              </a:spcBef>
              <a:buFont typeface="Arial" panose="020B0604020202020204" pitchFamily="34" charset="0"/>
              <a:buChar char="•"/>
            </a:pPr>
            <a:r>
              <a:rPr lang="en-US" sz="1600"/>
              <a:t>Credit rating – an analysis of personal creditworthiness based on income, current credit and debt, and credit history.  The assessment is done by a credit rating agency that makes credit report available to lenders</a:t>
            </a:r>
          </a:p>
          <a:p>
            <a:pPr marL="285750" indent="-285750">
              <a:spcBef>
                <a:spcPts val="600"/>
              </a:spcBef>
              <a:buFont typeface="Arial" panose="020B0604020202020204" pitchFamily="34" charset="0"/>
              <a:buChar char="•"/>
            </a:pPr>
            <a:r>
              <a:rPr lang="en-US" sz="1600"/>
              <a:t>Credit score – A numerical score that rates personal creditworthiness in the credit rating process</a:t>
            </a:r>
          </a:p>
        </p:txBody>
      </p:sp>
    </p:spTree>
    <p:extLst>
      <p:ext uri="{BB962C8B-B14F-4D97-AF65-F5344CB8AC3E}">
        <p14:creationId xmlns:p14="http://schemas.microsoft.com/office/powerpoint/2010/main" val="683011723"/>
      </p:ext>
    </p:extLst>
  </p:cSld>
  <p:clrMapOvr>
    <a:masterClrMapping/>
  </p:clrMapOvr>
  <p:transition spd="slow"/>
</p:sld>
</file>

<file path=ppt/slides/slide3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00049"/>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a:xfrm>
            <a:off x="1066801" y="1738842"/>
            <a:ext cx="4179570" cy="4209154"/>
          </a:xfrm>
        </p:spPr>
        <p:txBody>
          <a:bodyPr>
            <a:normAutofit/>
          </a:bodyPr>
          <a:lstStyle/>
          <a:p>
            <a:pPr>
              <a:buFont typeface="Arial" panose="020B0604020202020204" pitchFamily="34" charset="0"/>
              <a:buChar char="•"/>
            </a:pPr>
            <a:r>
              <a:rPr lang="en-US"/>
              <a:t>Credit Card Features:</a:t>
            </a:r>
          </a:p>
          <a:p>
            <a:pPr lvl="1">
              <a:buFont typeface="Arial" panose="020B0604020202020204" pitchFamily="34" charset="0"/>
              <a:buChar char="•"/>
            </a:pPr>
            <a:r>
              <a:rPr lang="en-US" sz="2200"/>
              <a:t>the credit limit, or how much credit will be extended </a:t>
            </a:r>
          </a:p>
          <a:p>
            <a:pPr lvl="1">
              <a:buFont typeface="Arial" panose="020B0604020202020204" pitchFamily="34" charset="0"/>
              <a:buChar char="•"/>
            </a:pPr>
            <a:r>
              <a:rPr lang="en-US" sz="2200"/>
              <a:t>the grace period</a:t>
            </a:r>
          </a:p>
          <a:p>
            <a:pPr lvl="1">
              <a:buFont typeface="Arial" panose="020B0604020202020204" pitchFamily="34" charset="0"/>
              <a:buChar char="•"/>
            </a:pPr>
            <a:r>
              <a:rPr lang="en-US" sz="2200"/>
              <a:t>purchase guarantees</a:t>
            </a:r>
          </a:p>
          <a:p>
            <a:pPr lvl="1">
              <a:buFont typeface="Arial" panose="020B0604020202020204" pitchFamily="34" charset="0"/>
              <a:buChar char="•"/>
            </a:pPr>
            <a:r>
              <a:rPr lang="en-US" sz="2200"/>
              <a:t>liability limits, and </a:t>
            </a:r>
          </a:p>
          <a:p>
            <a:pPr lvl="1">
              <a:buFont typeface="Arial" panose="020B0604020202020204" pitchFamily="34" charset="0"/>
              <a:buChar char="•"/>
            </a:pPr>
            <a:r>
              <a:rPr lang="en-US" sz="2200"/>
              <a:t>consumer rewards </a:t>
            </a:r>
          </a:p>
          <a:p>
            <a:pPr marL="0" indent="0">
              <a:buNone/>
            </a:pPr>
            <a:endParaRPr lang="en-US"/>
          </a:p>
          <a:p>
            <a:pPr marL="0" indent="0">
              <a:buNone/>
            </a:pPr>
            <a:endParaRPr lang="en-US"/>
          </a:p>
        </p:txBody>
      </p:sp>
      <p:sp>
        <p:nvSpPr>
          <p:cNvPr id="3" name="TextBox 2">
            <a:extLst>
              <a:ext uri="{FF2B5EF4-FFF2-40B4-BE49-F238E27FC236}">
                <a16:creationId xmlns:a16="http://schemas.microsoft.com/office/drawing/2014/main" id="{42226521-727B-1847-8952-AE9F57AD0B87}"/>
              </a:ext>
            </a:extLst>
          </p:cNvPr>
          <p:cNvSpPr txBox="1"/>
          <p:nvPr/>
        </p:nvSpPr>
        <p:spPr>
          <a:xfrm>
            <a:off x="6195060" y="2114550"/>
            <a:ext cx="5097780" cy="1815882"/>
          </a:xfrm>
          <a:prstGeom prst="rect">
            <a:avLst/>
          </a:prstGeom>
          <a:noFill/>
        </p:spPr>
        <p:txBody>
          <a:bodyPr wrap="square" rtlCol="0">
            <a:spAutoFit/>
          </a:bodyPr>
          <a:lstStyle/>
          <a:p>
            <a:pPr marL="285750" indent="-285750">
              <a:buFont typeface="Arial" panose="020B0604020202020204" pitchFamily="34" charset="0"/>
              <a:buChar char="•"/>
            </a:pPr>
            <a:r>
              <a:rPr lang="en-US" sz="1600"/>
              <a:t>Credit cards are the most common form of revolving credit.</a:t>
            </a:r>
          </a:p>
          <a:p>
            <a:pPr marL="285750" indent="-285750">
              <a:buFont typeface="Arial" panose="020B0604020202020204" pitchFamily="34" charset="0"/>
              <a:buChar char="•"/>
            </a:pPr>
            <a:r>
              <a:rPr lang="en-US" sz="1600"/>
              <a:t>Many credit cards offer a grace period between the time of purchase and the time of payment.</a:t>
            </a:r>
          </a:p>
          <a:p>
            <a:pPr marL="285750" indent="-285750">
              <a:buFont typeface="Arial" panose="020B0604020202020204" pitchFamily="34" charset="0"/>
              <a:buChar char="•"/>
            </a:pPr>
            <a:r>
              <a:rPr lang="en-US" sz="1600"/>
              <a:t>If you pay before interest is applied, you are using “their money” to make purchases at no additional cost.  This is an effective cash management tool.</a:t>
            </a:r>
          </a:p>
        </p:txBody>
      </p:sp>
    </p:spTree>
    <p:extLst>
      <p:ext uri="{BB962C8B-B14F-4D97-AF65-F5344CB8AC3E}">
        <p14:creationId xmlns:p14="http://schemas.microsoft.com/office/powerpoint/2010/main" val="1120051528"/>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1"/>
          <p:cNvSpPr txBox="1">
            <a:spLocks/>
          </p:cNvSpPr>
          <p:nvPr/>
        </p:nvSpPr>
        <p:spPr>
          <a:xfrm>
            <a:off x="1063118" y="563390"/>
            <a:ext cx="9284842" cy="695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a:ea typeface="Roboto" charset="0"/>
                <a:cs typeface="Roboto" charset="0"/>
              </a:rPr>
              <a:t>Financial Planning Professionals</a:t>
            </a:r>
          </a:p>
        </p:txBody>
      </p:sp>
      <p:graphicFrame>
        <p:nvGraphicFramePr>
          <p:cNvPr id="4" name="Content Placeholder 3">
            <a:extLst>
              <a:ext uri="{FF2B5EF4-FFF2-40B4-BE49-F238E27FC236}">
                <a16:creationId xmlns:a16="http://schemas.microsoft.com/office/drawing/2014/main" id="{E5C2507B-2EC9-448A-A278-2DF07F1008A2}"/>
              </a:ext>
            </a:extLst>
          </p:cNvPr>
          <p:cNvGraphicFramePr>
            <a:graphicFrameLocks/>
          </p:cNvGraphicFramePr>
          <p:nvPr/>
        </p:nvGraphicFramePr>
        <p:xfrm>
          <a:off x="1188720" y="1665700"/>
          <a:ext cx="9875520" cy="4803684"/>
        </p:xfrm>
        <a:graphic>
          <a:graphicData uri="http://schemas.openxmlformats.org/drawingml/2006/table">
            <a:tbl>
              <a:tblPr firstRow="1" bandRow="1"/>
              <a:tblGrid>
                <a:gridCol w="2106507">
                  <a:extLst>
                    <a:ext uri="{9D8B030D-6E8A-4147-A177-3AD203B41FA5}">
                      <a16:colId xmlns:a16="http://schemas.microsoft.com/office/drawing/2014/main" val="20000"/>
                    </a:ext>
                  </a:extLst>
                </a:gridCol>
                <a:gridCol w="2777066">
                  <a:extLst>
                    <a:ext uri="{9D8B030D-6E8A-4147-A177-3AD203B41FA5}">
                      <a16:colId xmlns:a16="http://schemas.microsoft.com/office/drawing/2014/main" val="20001"/>
                    </a:ext>
                  </a:extLst>
                </a:gridCol>
                <a:gridCol w="4991947">
                  <a:extLst>
                    <a:ext uri="{9D8B030D-6E8A-4147-A177-3AD203B41FA5}">
                      <a16:colId xmlns:a16="http://schemas.microsoft.com/office/drawing/2014/main" val="20002"/>
                    </a:ext>
                  </a:extLst>
                </a:gridCol>
              </a:tblGrid>
              <a:tr h="40030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a:solidFill>
                            <a:schemeClr val="bg1"/>
                          </a:solidFill>
                          <a:latin typeface="Helvetica Neue"/>
                        </a:rPr>
                        <a:t>ACRONYM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a:solidFill>
                            <a:schemeClr val="bg1"/>
                          </a:solidFill>
                          <a:latin typeface="Helvetica Neue"/>
                        </a:rPr>
                        <a:t>FULL</a:t>
                      </a:r>
                      <a:r>
                        <a:rPr lang="en-US" sz="1200" baseline="0">
                          <a:solidFill>
                            <a:schemeClr val="bg1"/>
                          </a:solidFill>
                          <a:latin typeface="Helvetica Neue"/>
                        </a:rPr>
                        <a:t> TITLE</a:t>
                      </a:r>
                      <a:endParaRPr lang="en-US" sz="1200">
                        <a:solidFill>
                          <a:schemeClr val="bg1"/>
                        </a:solidFill>
                        <a:latin typeface="Helvetica Neue"/>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200">
                          <a:solidFill>
                            <a:schemeClr val="bg1"/>
                          </a:solidFill>
                          <a:latin typeface="Helvetica Neue"/>
                        </a:rPr>
                        <a:t>TASKS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CPA</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Certified Public Accountant.</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Qualified to audit publicly traded corporations.</a:t>
                      </a:r>
                    </a:p>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Financial planning and advising, tax planning.</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CA (Canada)</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Chartered Accountant</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Canadian equivalent of a CPA</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CCA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(UK; recognized globally)</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Chartered Certified Accountant</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UK equivalent of CPA</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CFA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(recognized globally)</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Chartered Financial Analyst</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Works in the investment professions or banking.</a:t>
                      </a:r>
                    </a:p>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Often advises on personal wealth management.</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CFP</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(recognized globally)</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Certified Financial Planner</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Trained to assist with all aspects of the financial planning process.</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ChFC</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Chartered Financial Consultant</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Trained to assist with aspects of the personal financial planning process relating to life insurance.</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CLU</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Chartered Life Underwriter</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Trained to structure and sell life insurance.</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AFC</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Accredited Financial Counselor</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342900" indent="-34290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Assists with financial planning.</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8"/>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AEC</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Accredited Estate Counselor</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Specializes in the disposal of assets and wealth after someone’s death.</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9"/>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RIA</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Registered Investment Adviser</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Advises on investment management.</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10"/>
                  </a:ext>
                </a:extLst>
              </a:tr>
              <a:tr h="400307">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EA</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spcBef>
                          <a:spcPct val="20000"/>
                        </a:spcBef>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defRPr sz="1800" kern="1200">
                          <a:solidFill>
                            <a:schemeClr val="tx1"/>
                          </a:solidFill>
                          <a:latin typeface="Book Antiqua" panose="0204060205030503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Enrolled Agent</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342900" indent="-342900" algn="l" defTabSz="914400" rtl="0" eaLnBrk="1" latinLnBrk="0" hangingPunct="1">
                        <a:spcBef>
                          <a:spcPct val="20000"/>
                        </a:spcBef>
                        <a:tabLst>
                          <a:tab pos="228600" algn="l"/>
                        </a:tabLst>
                        <a:defRPr sz="2800" kern="1200">
                          <a:solidFill>
                            <a:schemeClr val="tx1"/>
                          </a:solidFill>
                          <a:latin typeface="Book Antiqua" panose="02040602050305030304" pitchFamily="18" charset="0"/>
                          <a:cs typeface="Arial" panose="020B0604020202020204" pitchFamily="34" charset="0"/>
                        </a:defRPr>
                      </a:lvl1pPr>
                      <a:lvl2pPr marL="37931725" indent="-37474525" algn="l" defTabSz="914400" rtl="0" eaLnBrk="1" latinLnBrk="0" hangingPunct="1">
                        <a:spcBef>
                          <a:spcPct val="20000"/>
                        </a:spcBef>
                        <a:tabLst>
                          <a:tab pos="228600" algn="l"/>
                        </a:tabLst>
                        <a:defRPr sz="2400" kern="1200">
                          <a:solidFill>
                            <a:schemeClr val="tx1"/>
                          </a:solidFill>
                          <a:latin typeface="Book Antiqua" panose="02040602050305030304" pitchFamily="18" charset="0"/>
                          <a:cs typeface="Arial" panose="020B0604020202020204" pitchFamily="34" charset="0"/>
                        </a:defRPr>
                      </a:lvl2pPr>
                      <a:lvl3pPr marL="914400" algn="l" defTabSz="914400" rtl="0" eaLnBrk="1" latinLnBrk="0" hangingPunct="1">
                        <a:spcBef>
                          <a:spcPct val="20000"/>
                        </a:spcBef>
                        <a:tabLst>
                          <a:tab pos="228600" algn="l"/>
                        </a:tabLst>
                        <a:defRPr sz="2000" kern="1200">
                          <a:solidFill>
                            <a:schemeClr val="tx1"/>
                          </a:solidFill>
                          <a:latin typeface="Book Antiqua" panose="02040602050305030304" pitchFamily="18" charset="0"/>
                          <a:cs typeface="Arial" panose="020B0604020202020204" pitchFamily="34" charset="0"/>
                        </a:defRPr>
                      </a:lvl3pPr>
                      <a:lvl4pPr marL="13716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4pPr>
                      <a:lvl5pPr marL="1828800" algn="l" defTabSz="914400" rtl="0" eaLnBrk="1" latinLnBrk="0" hangingPunct="1">
                        <a:spcBef>
                          <a:spcPct val="20000"/>
                        </a:spcBef>
                        <a:tabLst>
                          <a:tab pos="228600" algn="l"/>
                        </a:tabLst>
                        <a:defRPr sz="1800" kern="1200">
                          <a:solidFill>
                            <a:schemeClr val="tx1"/>
                          </a:solidFill>
                          <a:latin typeface="Book Antiqua" panose="02040602050305030304" pitchFamily="18" charset="0"/>
                          <a:cs typeface="Arial" panose="020B0604020202020204" pitchFamily="34" charset="0"/>
                        </a:defRPr>
                      </a:lvl5pPr>
                      <a:lvl6pPr marL="4572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6pPr>
                      <a:lvl7pPr marL="9144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7pPr>
                      <a:lvl8pPr marL="13716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8pPr>
                      <a:lvl9pPr marL="1828800" algn="l" defTabSz="914400" rtl="0" eaLnBrk="1" fontAlgn="base" latinLnBrk="0" hangingPunct="1">
                        <a:spcBef>
                          <a:spcPct val="20000"/>
                        </a:spcBef>
                        <a:spcAft>
                          <a:spcPct val="0"/>
                        </a:spcAft>
                        <a:tabLst>
                          <a:tab pos="228600" algn="l"/>
                        </a:tabLst>
                        <a:defRPr sz="1800" kern="1200">
                          <a:solidFill>
                            <a:schemeClr val="tx1"/>
                          </a:solidFill>
                          <a:latin typeface="Book Antiqua" panose="02040602050305030304" pitchFamily="18"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Wingdings" charset="2"/>
                        <a:buChar char="§"/>
                        <a:tabLst>
                          <a:tab pos="228600" algn="l"/>
                        </a:tabLst>
                      </a:pPr>
                      <a:r>
                        <a:rPr kumimoji="0" lang="en-US" altLang="en-US" sz="1200" b="0" i="0" u="none" strike="noStrike" cap="none" normalizeH="0" baseline="0">
                          <a:ln>
                            <a:noFill/>
                          </a:ln>
                          <a:solidFill>
                            <a:schemeClr val="tx1"/>
                          </a:solidFill>
                          <a:effectLst/>
                          <a:latin typeface="Helvetica Neue"/>
                          <a:cs typeface="Arial" panose="020B0604020202020204" pitchFamily="34" charset="0"/>
                        </a:rPr>
                        <a:t>Advises on tax issues.</a:t>
                      </a:r>
                      <a:endParaRPr kumimoji="0" lang="en-US" altLang="en-US" sz="1200" b="0" i="0" u="none" strike="noStrike" cap="none" normalizeH="0" baseline="0">
                        <a:ln>
                          <a:noFill/>
                        </a:ln>
                        <a:solidFill>
                          <a:schemeClr val="tx1"/>
                        </a:solidFill>
                        <a:effectLst/>
                        <a:latin typeface="Helvetica Neue"/>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11"/>
                  </a:ext>
                </a:extLst>
              </a:tr>
            </a:tbl>
          </a:graphicData>
        </a:graphic>
      </p:graphicFrame>
      <p:sp>
        <p:nvSpPr>
          <p:cNvPr id="5" name="TextBox 4">
            <a:extLst>
              <a:ext uri="{FF2B5EF4-FFF2-40B4-BE49-F238E27FC236}">
                <a16:creationId xmlns:a16="http://schemas.microsoft.com/office/drawing/2014/main" id="{BF9C006B-DAE4-1548-98E0-68D81CFF37BF}"/>
              </a:ext>
            </a:extLst>
          </p:cNvPr>
          <p:cNvSpPr txBox="1"/>
          <p:nvPr/>
        </p:nvSpPr>
        <p:spPr>
          <a:xfrm rot="16200000">
            <a:off x="-44145" y="5222155"/>
            <a:ext cx="1565365" cy="307777"/>
          </a:xfrm>
          <a:prstGeom prst="rect">
            <a:avLst/>
          </a:prstGeom>
          <a:noFill/>
        </p:spPr>
        <p:txBody>
          <a:bodyPr wrap="none" rtlCol="0">
            <a:spAutoFit/>
          </a:bodyPr>
          <a:lstStyle/>
          <a:p>
            <a:r>
              <a:rPr lang="en-US" sz="1400" i="1"/>
              <a:t>Siegel Chapter One</a:t>
            </a:r>
          </a:p>
        </p:txBody>
      </p:sp>
    </p:spTree>
    <p:extLst>
      <p:ext uri="{BB962C8B-B14F-4D97-AF65-F5344CB8AC3E}">
        <p14:creationId xmlns:p14="http://schemas.microsoft.com/office/powerpoint/2010/main" val="1152923989"/>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799" y="488975"/>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Credit Card Fees:</a:t>
            </a:r>
          </a:p>
          <a:p>
            <a:pPr lvl="1">
              <a:buFont typeface="Arial" panose="020B0604020202020204" pitchFamily="34" charset="0"/>
              <a:buChar char="•"/>
            </a:pPr>
            <a:r>
              <a:rPr lang="en-US" sz="2200"/>
              <a:t>APR - </a:t>
            </a:r>
            <a:r>
              <a:rPr lang="en-US"/>
              <a:t>The </a:t>
            </a:r>
            <a:r>
              <a:rPr lang="en-US" b="1"/>
              <a:t>Annual Percentage Rate</a:t>
            </a:r>
            <a:r>
              <a:rPr lang="en-US"/>
              <a:t> (APR) is the cost you pay each year to borrow money, including fees, expressed as a percentage. The APR is a broader measure of the cost to you of borrowing money since it reflects not only the interest rate but also the fees that you have to pay to get the loan</a:t>
            </a:r>
            <a:endParaRPr lang="en-US" sz="2200"/>
          </a:p>
          <a:p>
            <a:pPr lvl="1">
              <a:buFont typeface="Arial" panose="020B0604020202020204" pitchFamily="34" charset="0"/>
              <a:buChar char="•"/>
            </a:pPr>
            <a:r>
              <a:rPr lang="en-US" sz="2200"/>
              <a:t>APR increases as balance increases</a:t>
            </a:r>
          </a:p>
          <a:p>
            <a:pPr lvl="1">
              <a:buFont typeface="Arial" panose="020B0604020202020204" pitchFamily="34" charset="0"/>
              <a:buChar char="•"/>
            </a:pPr>
            <a:r>
              <a:rPr lang="en-US" sz="2200"/>
              <a:t>APR increases as balance gets older</a:t>
            </a:r>
          </a:p>
          <a:p>
            <a:pPr lvl="1">
              <a:buFont typeface="Arial" panose="020B0604020202020204" pitchFamily="34" charset="0"/>
              <a:buChar char="•"/>
            </a:pPr>
            <a:r>
              <a:rPr lang="en-US" sz="2200"/>
              <a:t>Late fee</a:t>
            </a:r>
          </a:p>
          <a:p>
            <a:pPr lvl="1">
              <a:buFont typeface="Arial" panose="020B0604020202020204" pitchFamily="34" charset="0"/>
              <a:buChar char="•"/>
            </a:pPr>
            <a:r>
              <a:rPr lang="en-US" sz="2200"/>
              <a:t>Cash advance fee</a:t>
            </a:r>
          </a:p>
          <a:p>
            <a:pPr lvl="1">
              <a:buFont typeface="Arial" panose="020B0604020202020204" pitchFamily="34" charset="0"/>
              <a:buChar char="•"/>
            </a:pPr>
            <a:r>
              <a:rPr lang="en-US" sz="2200"/>
              <a:t>Balance transfer fee</a:t>
            </a:r>
          </a:p>
          <a:p>
            <a:pPr marL="0" indent="0">
              <a:buNone/>
            </a:pPr>
            <a:endParaRPr lang="en-US"/>
          </a:p>
          <a:p>
            <a:pPr marL="0" indent="0">
              <a:buNone/>
            </a:pPr>
            <a:endParaRPr lang="en-US"/>
          </a:p>
        </p:txBody>
      </p:sp>
    </p:spTree>
    <p:extLst>
      <p:ext uri="{BB962C8B-B14F-4D97-AF65-F5344CB8AC3E}">
        <p14:creationId xmlns:p14="http://schemas.microsoft.com/office/powerpoint/2010/main" val="2261103539"/>
      </p:ext>
    </p:extLst>
  </p:cSld>
  <p:clrMapOvr>
    <a:masterClrMapping/>
  </p:clrMapOvr>
  <p:transition spd="slow"/>
</p:sld>
</file>

<file path=ppt/slides/slide3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88975"/>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As easy as it is to use credit, it is even easier to get into trouble with it. </a:t>
            </a:r>
          </a:p>
          <a:p>
            <a:pPr>
              <a:buFont typeface="Arial" panose="020B0604020202020204" pitchFamily="34" charset="0"/>
              <a:buChar char="•"/>
            </a:pPr>
            <a:r>
              <a:rPr lang="en-US"/>
              <a:t>Because of late fees and compounding interest, if you don’t pay your balance in full each month, it very quickly multiplies, and becomes more difficult to pay. </a:t>
            </a:r>
          </a:p>
          <a:p>
            <a:pPr>
              <a:buFont typeface="Arial" panose="020B0604020202020204" pitchFamily="34" charset="0"/>
              <a:buChar char="•"/>
            </a:pPr>
            <a:r>
              <a:rPr lang="en-US"/>
              <a:t>It doesn’t take long for the debt to overwhelm you.</a:t>
            </a:r>
          </a:p>
          <a:p>
            <a:pPr marL="0" indent="0">
              <a:buNone/>
            </a:pPr>
            <a:endParaRPr lang="en-US"/>
          </a:p>
          <a:p>
            <a:pPr marL="0" indent="0">
              <a:buNone/>
            </a:pPr>
            <a:endParaRPr lang="en-US"/>
          </a:p>
        </p:txBody>
      </p:sp>
    </p:spTree>
    <p:extLst>
      <p:ext uri="{BB962C8B-B14F-4D97-AF65-F5344CB8AC3E}">
        <p14:creationId xmlns:p14="http://schemas.microsoft.com/office/powerpoint/2010/main" val="3208243223"/>
      </p:ext>
    </p:extLst>
  </p:cSld>
  <p:clrMapOvr>
    <a:masterClrMapping/>
  </p:clrMapOvr>
  <p:transition spd="slow"/>
</p:sld>
</file>

<file path=ppt/slides/slide3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140713" y="457199"/>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When in credit trouble:</a:t>
            </a:r>
          </a:p>
          <a:p>
            <a:pPr lvl="1">
              <a:buFont typeface="Arial" panose="020B0604020202020204" pitchFamily="34" charset="0"/>
              <a:buChar char="•"/>
            </a:pPr>
            <a:r>
              <a:rPr lang="en-US" sz="2200"/>
              <a:t>Contact creditors</a:t>
            </a:r>
          </a:p>
          <a:p>
            <a:pPr lvl="2">
              <a:buFont typeface="Arial" panose="020B0604020202020204" pitchFamily="34" charset="0"/>
              <a:buChar char="•"/>
            </a:pPr>
            <a:r>
              <a:rPr lang="en-US" sz="2000"/>
              <a:t>Renegotiate terms</a:t>
            </a:r>
          </a:p>
          <a:p>
            <a:pPr lvl="1">
              <a:buFont typeface="Arial" panose="020B0604020202020204" pitchFamily="34" charset="0"/>
              <a:buChar char="•"/>
            </a:pPr>
            <a:r>
              <a:rPr lang="en-US" sz="2200"/>
              <a:t>Credit counseling</a:t>
            </a:r>
          </a:p>
          <a:p>
            <a:pPr lvl="2">
              <a:buFont typeface="Arial" panose="020B0604020202020204" pitchFamily="34" charset="0"/>
              <a:buChar char="•"/>
            </a:pPr>
            <a:r>
              <a:rPr lang="en-US" sz="2000"/>
              <a:t>Debt management</a:t>
            </a:r>
          </a:p>
          <a:p>
            <a:pPr lvl="2">
              <a:buFont typeface="Arial" panose="020B0604020202020204" pitchFamily="34" charset="0"/>
              <a:buChar char="•"/>
            </a:pPr>
            <a:r>
              <a:rPr lang="en-US" sz="2000"/>
              <a:t>Consolidation</a:t>
            </a:r>
          </a:p>
          <a:p>
            <a:pPr lvl="1">
              <a:buFont typeface="Arial" panose="020B0604020202020204" pitchFamily="34" charset="0"/>
              <a:buChar char="•"/>
            </a:pPr>
            <a:r>
              <a:rPr lang="en-US" sz="2000"/>
              <a:t>Personal bankruptcy </a:t>
            </a:r>
          </a:p>
          <a:p>
            <a:pPr marL="0" indent="0">
              <a:buNone/>
            </a:pPr>
            <a:endParaRPr lang="en-US"/>
          </a:p>
          <a:p>
            <a:pPr marL="0" indent="0">
              <a:buNone/>
            </a:pPr>
            <a:endParaRPr lang="en-US"/>
          </a:p>
        </p:txBody>
      </p:sp>
    </p:spTree>
    <p:extLst>
      <p:ext uri="{BB962C8B-B14F-4D97-AF65-F5344CB8AC3E}">
        <p14:creationId xmlns:p14="http://schemas.microsoft.com/office/powerpoint/2010/main" val="2764763747"/>
      </p:ext>
    </p:extLst>
  </p:cSld>
  <p:clrMapOvr>
    <a:masterClrMapping/>
  </p:clrMapOvr>
  <p:transition spd="slow"/>
</p:sld>
</file>

<file path=ppt/slides/slide3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374960"/>
            <a:ext cx="9939337" cy="841513"/>
          </a:xfrm>
        </p:spPr>
        <p:txBody>
          <a:bodyPr>
            <a:noAutofit/>
          </a:bodyPr>
          <a:lstStyle/>
          <a:p>
            <a:r>
              <a:rPr lang="en-US" sz="3200"/>
              <a:t>Other People’s Money: Credit</a:t>
            </a:r>
          </a:p>
        </p:txBody>
      </p:sp>
      <p:sp>
        <p:nvSpPr>
          <p:cNvPr id="6" name="Content Placeholder 2"/>
          <p:cNvSpPr>
            <a:spLocks noGrp="1"/>
          </p:cNvSpPr>
          <p:nvPr>
            <p:ph type="body" sz="quarter" idx="10"/>
          </p:nvPr>
        </p:nvSpPr>
        <p:spPr/>
        <p:txBody>
          <a:bodyPr>
            <a:normAutofit/>
          </a:bodyPr>
          <a:lstStyle/>
          <a:p>
            <a:pPr marL="0" indent="0">
              <a:buNone/>
            </a:pPr>
            <a:endParaRPr lang="en-US"/>
          </a:p>
          <a:p>
            <a:pPr marL="0" indent="0">
              <a:buNone/>
            </a:pPr>
            <a:endParaRPr lang="en-US"/>
          </a:p>
        </p:txBody>
      </p:sp>
      <p:graphicFrame>
        <p:nvGraphicFramePr>
          <p:cNvPr id="8" name="Content Placeholder 3">
            <a:extLst>
              <a:ext uri="{FF2B5EF4-FFF2-40B4-BE49-F238E27FC236}">
                <a16:creationId xmlns:a16="http://schemas.microsoft.com/office/drawing/2014/main" id="{44CB018B-064D-F247-8E22-CD6FA7CAC010}"/>
              </a:ext>
            </a:extLst>
          </p:cNvPr>
          <p:cNvGraphicFramePr>
            <a:graphicFrameLocks/>
          </p:cNvGraphicFramePr>
          <p:nvPr/>
        </p:nvGraphicFramePr>
        <p:xfrm>
          <a:off x="1066803" y="1535616"/>
          <a:ext cx="10058395" cy="4977670"/>
        </p:xfrm>
        <a:graphic>
          <a:graphicData uri="http://schemas.openxmlformats.org/drawingml/2006/table">
            <a:tbl>
              <a:tblPr firstRow="1" bandRow="1">
                <a:tableStyleId>{5C22544A-7EE6-4342-B048-85BDC9FD1C3A}</a:tableStyleId>
              </a:tblPr>
              <a:tblGrid>
                <a:gridCol w="3329866">
                  <a:extLst>
                    <a:ext uri="{9D8B030D-6E8A-4147-A177-3AD203B41FA5}">
                      <a16:colId xmlns:a16="http://schemas.microsoft.com/office/drawing/2014/main" val="20000"/>
                    </a:ext>
                  </a:extLst>
                </a:gridCol>
                <a:gridCol w="2327461">
                  <a:extLst>
                    <a:ext uri="{9D8B030D-6E8A-4147-A177-3AD203B41FA5}">
                      <a16:colId xmlns:a16="http://schemas.microsoft.com/office/drawing/2014/main" val="20001"/>
                    </a:ext>
                  </a:extLst>
                </a:gridCol>
                <a:gridCol w="4401068">
                  <a:extLst>
                    <a:ext uri="{9D8B030D-6E8A-4147-A177-3AD203B41FA5}">
                      <a16:colId xmlns:a16="http://schemas.microsoft.com/office/drawing/2014/main" val="20002"/>
                    </a:ext>
                  </a:extLst>
                </a:gridCol>
              </a:tblGrid>
              <a:tr h="426153">
                <a:tc>
                  <a:txBody>
                    <a:bodyPr/>
                    <a:lstStyle/>
                    <a:p>
                      <a:pPr marL="0" marR="0" algn="l">
                        <a:spcBef>
                          <a:spcPts val="0"/>
                        </a:spcBef>
                        <a:spcAft>
                          <a:spcPts val="0"/>
                        </a:spcAft>
                      </a:pPr>
                      <a:r>
                        <a:rPr lang="en-US" sz="1600" b="1" cap="all" baseline="0">
                          <a:solidFill>
                            <a:schemeClr val="bg1"/>
                          </a:solidFill>
                          <a:latin typeface="Lato" panose="020F0502020204030203" pitchFamily="34" charset="0"/>
                          <a:ea typeface="Times New Roman"/>
                          <a:cs typeface="Times New Roman"/>
                        </a:rPr>
                        <a:t>Legislation</a:t>
                      </a:r>
                    </a:p>
                  </a:txBody>
                  <a:tcPr marL="68580" marR="68580" marT="0" marB="0" anchor="ctr">
                    <a:solidFill>
                      <a:schemeClr val="tx2"/>
                    </a:solidFill>
                  </a:tcPr>
                </a:tc>
                <a:tc>
                  <a:txBody>
                    <a:bodyPr/>
                    <a:lstStyle/>
                    <a:p>
                      <a:pPr marL="0" marR="0" algn="l">
                        <a:spcBef>
                          <a:spcPts val="0"/>
                        </a:spcBef>
                        <a:spcAft>
                          <a:spcPts val="0"/>
                        </a:spcAft>
                      </a:pPr>
                      <a:r>
                        <a:rPr lang="en-US" sz="1600" b="1" cap="all" baseline="0">
                          <a:solidFill>
                            <a:schemeClr val="bg1"/>
                          </a:solidFill>
                          <a:latin typeface="Lato" panose="020F0502020204030203" pitchFamily="34" charset="0"/>
                          <a:ea typeface="Times New Roman"/>
                          <a:cs typeface="Times New Roman"/>
                        </a:rPr>
                        <a:t>Effective</a:t>
                      </a:r>
                    </a:p>
                  </a:txBody>
                  <a:tcPr marL="68580" marR="68580" marT="0" marB="0" anchor="ctr">
                    <a:solidFill>
                      <a:schemeClr val="tx2"/>
                    </a:solidFill>
                  </a:tcPr>
                </a:tc>
                <a:tc>
                  <a:txBody>
                    <a:bodyPr/>
                    <a:lstStyle/>
                    <a:p>
                      <a:pPr marL="0" marR="0" algn="l">
                        <a:spcBef>
                          <a:spcPts val="0"/>
                        </a:spcBef>
                        <a:spcAft>
                          <a:spcPts val="0"/>
                        </a:spcAft>
                      </a:pPr>
                      <a:r>
                        <a:rPr lang="en-US" sz="1600" b="1" cap="all" baseline="0">
                          <a:solidFill>
                            <a:schemeClr val="bg1"/>
                          </a:solidFill>
                          <a:latin typeface="Lato" panose="020F0502020204030203" pitchFamily="34" charset="0"/>
                          <a:ea typeface="Times New Roman"/>
                          <a:cs typeface="Times New Roman"/>
                        </a:rPr>
                        <a:t>Major purpose</a:t>
                      </a:r>
                    </a:p>
                  </a:txBody>
                  <a:tcPr marL="68580" marR="68580" marT="0" marB="0" anchor="ctr">
                    <a:solidFill>
                      <a:schemeClr val="tx2"/>
                    </a:solidFill>
                  </a:tcPr>
                </a:tc>
                <a:extLst>
                  <a:ext uri="{0D108BD9-81ED-4DB2-BD59-A6C34878D82A}">
                    <a16:rowId xmlns:a16="http://schemas.microsoft.com/office/drawing/2014/main" val="10000"/>
                  </a:ext>
                </a:extLst>
              </a:tr>
              <a:tr h="560421">
                <a:tc>
                  <a:txBody>
                    <a:bodyPr/>
                    <a:lstStyle/>
                    <a:p>
                      <a:pPr marL="0" marR="0" algn="l">
                        <a:spcBef>
                          <a:spcPts val="0"/>
                        </a:spcBef>
                        <a:spcAft>
                          <a:spcPts val="0"/>
                        </a:spcAft>
                      </a:pPr>
                      <a:r>
                        <a:rPr lang="en-US" sz="1600">
                          <a:latin typeface="Lato" panose="020F0502020204030203" pitchFamily="34" charset="0"/>
                          <a:ea typeface="Times New Roman"/>
                          <a:cs typeface="Times New Roman"/>
                        </a:rPr>
                        <a:t>Truth in Lending Act</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1969, 1971, 1982</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Disclosure of credit terms, interest rates</a:t>
                      </a:r>
                    </a:p>
                  </a:txBody>
                  <a:tcPr marL="68580" marR="68580" marT="0" marB="0" anchor="ctr"/>
                </a:tc>
                <a:extLst>
                  <a:ext uri="{0D108BD9-81ED-4DB2-BD59-A6C34878D82A}">
                    <a16:rowId xmlns:a16="http://schemas.microsoft.com/office/drawing/2014/main" val="10001"/>
                  </a:ext>
                </a:extLst>
              </a:tr>
              <a:tr h="560421">
                <a:tc>
                  <a:txBody>
                    <a:bodyPr/>
                    <a:lstStyle/>
                    <a:p>
                      <a:pPr marL="0" marR="0" algn="l">
                        <a:spcBef>
                          <a:spcPts val="0"/>
                        </a:spcBef>
                        <a:spcAft>
                          <a:spcPts val="0"/>
                        </a:spcAft>
                      </a:pPr>
                      <a:r>
                        <a:rPr lang="en-US" sz="1600">
                          <a:latin typeface="Lato" panose="020F0502020204030203" pitchFamily="34" charset="0"/>
                          <a:ea typeface="Times New Roman"/>
                          <a:cs typeface="Times New Roman"/>
                        </a:rPr>
                        <a:t>Fair Credit Reporting Act</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1971</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Disclosure of credit reporting process (credit scoring)</a:t>
                      </a:r>
                    </a:p>
                  </a:txBody>
                  <a:tcPr marL="68580" marR="68580" marT="0" marB="0" anchor="ctr"/>
                </a:tc>
                <a:extLst>
                  <a:ext uri="{0D108BD9-81ED-4DB2-BD59-A6C34878D82A}">
                    <a16:rowId xmlns:a16="http://schemas.microsoft.com/office/drawing/2014/main" val="10002"/>
                  </a:ext>
                </a:extLst>
              </a:tr>
              <a:tr h="560421">
                <a:tc>
                  <a:txBody>
                    <a:bodyPr/>
                    <a:lstStyle/>
                    <a:p>
                      <a:pPr marL="0" marR="0" algn="l">
                        <a:spcBef>
                          <a:spcPts val="0"/>
                        </a:spcBef>
                        <a:spcAft>
                          <a:spcPts val="0"/>
                        </a:spcAft>
                      </a:pPr>
                      <a:r>
                        <a:rPr lang="en-US" sz="1600">
                          <a:latin typeface="Lato" panose="020F0502020204030203" pitchFamily="34" charset="0"/>
                          <a:ea typeface="Times New Roman"/>
                          <a:cs typeface="Times New Roman"/>
                        </a:rPr>
                        <a:t>Fair Credit Billing Act</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1975</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Procedures for billing disputes, error resolution</a:t>
                      </a:r>
                    </a:p>
                  </a:txBody>
                  <a:tcPr marL="68580" marR="68580" marT="0" marB="0" anchor="ctr"/>
                </a:tc>
                <a:extLst>
                  <a:ext uri="{0D108BD9-81ED-4DB2-BD59-A6C34878D82A}">
                    <a16:rowId xmlns:a16="http://schemas.microsoft.com/office/drawing/2014/main" val="10003"/>
                  </a:ext>
                </a:extLst>
              </a:tr>
              <a:tr h="840631">
                <a:tc>
                  <a:txBody>
                    <a:bodyPr/>
                    <a:lstStyle/>
                    <a:p>
                      <a:pPr marL="0" marR="0" algn="l">
                        <a:spcBef>
                          <a:spcPts val="0"/>
                        </a:spcBef>
                        <a:spcAft>
                          <a:spcPts val="0"/>
                        </a:spcAft>
                      </a:pPr>
                      <a:r>
                        <a:rPr lang="en-US" sz="1600">
                          <a:latin typeface="Lato" panose="020F0502020204030203" pitchFamily="34" charset="0"/>
                          <a:ea typeface="Times New Roman"/>
                          <a:cs typeface="Times New Roman"/>
                        </a:rPr>
                        <a:t>Equal Credit Opportunity Act</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1975, 1977</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Prohibits discrimination and specifies procedures for extending or denying credit</a:t>
                      </a:r>
                    </a:p>
                  </a:txBody>
                  <a:tcPr marL="68580" marR="68580" marT="0" marB="0" anchor="ctr"/>
                </a:tc>
                <a:extLst>
                  <a:ext uri="{0D108BD9-81ED-4DB2-BD59-A6C34878D82A}">
                    <a16:rowId xmlns:a16="http://schemas.microsoft.com/office/drawing/2014/main" val="10004"/>
                  </a:ext>
                </a:extLst>
              </a:tr>
              <a:tr h="560421">
                <a:tc>
                  <a:txBody>
                    <a:bodyPr/>
                    <a:lstStyle/>
                    <a:p>
                      <a:pPr marL="0" marR="0" algn="l">
                        <a:spcBef>
                          <a:spcPts val="0"/>
                        </a:spcBef>
                        <a:spcAft>
                          <a:spcPts val="0"/>
                        </a:spcAft>
                      </a:pPr>
                      <a:r>
                        <a:rPr lang="en-US" sz="1600">
                          <a:latin typeface="Lato" panose="020F0502020204030203" pitchFamily="34" charset="0"/>
                          <a:ea typeface="Times New Roman"/>
                          <a:cs typeface="Times New Roman"/>
                        </a:rPr>
                        <a:t>Fair Debt Collection Practices Act</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1978</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Procedures for debt collection</a:t>
                      </a:r>
                    </a:p>
                  </a:txBody>
                  <a:tcPr marL="68580" marR="68580" marT="0" marB="0" anchor="ctr"/>
                </a:tc>
                <a:extLst>
                  <a:ext uri="{0D108BD9-81ED-4DB2-BD59-A6C34878D82A}">
                    <a16:rowId xmlns:a16="http://schemas.microsoft.com/office/drawing/2014/main" val="10005"/>
                  </a:ext>
                </a:extLst>
              </a:tr>
              <a:tr h="560421">
                <a:tc>
                  <a:txBody>
                    <a:bodyPr/>
                    <a:lstStyle/>
                    <a:p>
                      <a:pPr marL="0" marR="0" algn="l">
                        <a:spcBef>
                          <a:spcPts val="0"/>
                        </a:spcBef>
                        <a:spcAft>
                          <a:spcPts val="0"/>
                        </a:spcAft>
                      </a:pPr>
                      <a:r>
                        <a:rPr lang="en-US" sz="1600">
                          <a:latin typeface="Lato" panose="020F0502020204030203" pitchFamily="34" charset="0"/>
                          <a:ea typeface="Times New Roman"/>
                          <a:cs typeface="Times New Roman"/>
                        </a:rPr>
                        <a:t>Consumer Credit Reporting Reform Act</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1997</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Accountability in credit reporting and scores</a:t>
                      </a:r>
                    </a:p>
                  </a:txBody>
                  <a:tcPr marL="68580" marR="68580" marT="0" marB="0" anchor="ctr"/>
                </a:tc>
                <a:extLst>
                  <a:ext uri="{0D108BD9-81ED-4DB2-BD59-A6C34878D82A}">
                    <a16:rowId xmlns:a16="http://schemas.microsoft.com/office/drawing/2014/main" val="10006"/>
                  </a:ext>
                </a:extLst>
              </a:tr>
              <a:tr h="908781">
                <a:tc>
                  <a:txBody>
                    <a:bodyPr/>
                    <a:lstStyle/>
                    <a:p>
                      <a:pPr marL="0" marR="0" algn="l">
                        <a:spcBef>
                          <a:spcPts val="0"/>
                        </a:spcBef>
                        <a:spcAft>
                          <a:spcPts val="0"/>
                        </a:spcAft>
                      </a:pPr>
                      <a:r>
                        <a:rPr lang="en-US" sz="1600">
                          <a:latin typeface="Lato" panose="020F0502020204030203" pitchFamily="34" charset="0"/>
                          <a:ea typeface="Times New Roman"/>
                          <a:cs typeface="Times New Roman"/>
                        </a:rPr>
                        <a:t>Credit Card Accountability, Responsibility, and Disclosure (CARD) Act</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2009</a:t>
                      </a:r>
                    </a:p>
                  </a:txBody>
                  <a:tcPr marL="68580" marR="68580" marT="0" marB="0" anchor="ctr"/>
                </a:tc>
                <a:tc>
                  <a:txBody>
                    <a:bodyPr/>
                    <a:lstStyle/>
                    <a:p>
                      <a:pPr marL="0" marR="0" algn="l">
                        <a:spcBef>
                          <a:spcPts val="0"/>
                        </a:spcBef>
                        <a:spcAft>
                          <a:spcPts val="0"/>
                        </a:spcAft>
                      </a:pPr>
                      <a:r>
                        <a:rPr lang="en-US" sz="1600">
                          <a:latin typeface="Lato" panose="020F0502020204030203" pitchFamily="34" charset="0"/>
                          <a:ea typeface="Times New Roman"/>
                          <a:cs typeface="Times New Roman"/>
                        </a:rPr>
                        <a:t>Clearer and more timely information provided to cardholders</a:t>
                      </a:r>
                    </a:p>
                  </a:txBody>
                  <a:tcPr marL="68580" marR="68580" marT="0" marB="0" anchor="ctr"/>
                </a:tc>
                <a:extLst>
                  <a:ext uri="{0D108BD9-81ED-4DB2-BD59-A6C34878D82A}">
                    <a16:rowId xmlns:a16="http://schemas.microsoft.com/office/drawing/2014/main" val="2620270496"/>
                  </a:ext>
                </a:extLst>
              </a:tr>
            </a:tbl>
          </a:graphicData>
        </a:graphic>
      </p:graphicFrame>
    </p:spTree>
    <p:extLst>
      <p:ext uri="{BB962C8B-B14F-4D97-AF65-F5344CB8AC3E}">
        <p14:creationId xmlns:p14="http://schemas.microsoft.com/office/powerpoint/2010/main" val="2805212415"/>
      </p:ext>
    </p:extLst>
  </p:cSld>
  <p:clrMapOvr>
    <a:masterClrMapping/>
  </p:clrMapOvr>
  <p:transition spd="slow"/>
</p:sld>
</file>

<file path=ppt/slides/slide3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388619"/>
            <a:ext cx="9939337" cy="841513"/>
          </a:xfrm>
        </p:spPr>
        <p:txBody>
          <a:bodyPr>
            <a:noAutofit/>
          </a:bodyPr>
          <a:lstStyle/>
          <a:p>
            <a:br>
              <a:rPr lang="en-US" sz="3200"/>
            </a:br>
            <a:r>
              <a:rPr lang="en-US" sz="3200"/>
              <a:t>Key Takeaways</a:t>
            </a:r>
          </a:p>
        </p:txBody>
      </p:sp>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Credit is used as a cash management tool or as short-term financing for consumption.</a:t>
            </a:r>
          </a:p>
          <a:p>
            <a:pPr>
              <a:buFont typeface="Arial" panose="020B0604020202020204" pitchFamily="34" charset="0"/>
              <a:buChar char="•"/>
            </a:pPr>
            <a:r>
              <a:rPr lang="en-US"/>
              <a:t>Credit may be issued as revolving credit (credit cards), installment credit, or personal loans.</a:t>
            </a:r>
          </a:p>
          <a:p>
            <a:pPr>
              <a:buFont typeface="Arial" panose="020B0604020202020204" pitchFamily="34" charset="0"/>
              <a:buChar char="•"/>
            </a:pPr>
            <a:r>
              <a:rPr lang="en-US"/>
              <a:t>Credit can be relatively expensive method of financing.</a:t>
            </a:r>
          </a:p>
          <a:p>
            <a:pPr>
              <a:buFont typeface="Arial" panose="020B0604020202020204" pitchFamily="34" charset="0"/>
              <a:buChar char="•"/>
            </a:pPr>
            <a:r>
              <a:rPr lang="en-US"/>
              <a:t>Credit accounts differ by features:</a:t>
            </a:r>
          </a:p>
          <a:p>
            <a:pPr lvl="1">
              <a:buFont typeface="Arial" panose="020B0604020202020204" pitchFamily="34" charset="0"/>
              <a:buChar char="•"/>
            </a:pPr>
            <a:r>
              <a:rPr lang="en-US" sz="2200"/>
              <a:t>the credit limit, the grace period, purchase guarantees, liability limits, and consumer rewards.</a:t>
            </a:r>
          </a:p>
          <a:p>
            <a:pPr marL="0" indent="0">
              <a:buNone/>
            </a:pPr>
            <a:endParaRPr lang="en-US"/>
          </a:p>
          <a:p>
            <a:pPr marL="0" indent="0">
              <a:buNone/>
            </a:pPr>
            <a:endParaRPr lang="en-US"/>
          </a:p>
        </p:txBody>
      </p:sp>
    </p:spTree>
    <p:extLst>
      <p:ext uri="{BB962C8B-B14F-4D97-AF65-F5344CB8AC3E}">
        <p14:creationId xmlns:p14="http://schemas.microsoft.com/office/powerpoint/2010/main" val="2283533661"/>
      </p:ext>
    </p:extLst>
  </p:cSld>
  <p:clrMapOvr>
    <a:masterClrMapping/>
  </p:clrMapOvr>
  <p:transition spd="slow"/>
</p:sld>
</file>

<file path=ppt/slides/slide3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377189"/>
            <a:ext cx="9939337" cy="841513"/>
          </a:xfrm>
        </p:spPr>
        <p:txBody>
          <a:bodyPr>
            <a:noAutofit/>
          </a:bodyPr>
          <a:lstStyle/>
          <a:p>
            <a:br>
              <a:rPr lang="en-US" sz="3200"/>
            </a:br>
            <a:r>
              <a:rPr lang="en-US" sz="3200"/>
              <a:t>Key Takeaways</a:t>
            </a:r>
          </a:p>
        </p:txBody>
      </p:sp>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Credit accounts charge fees:</a:t>
            </a:r>
          </a:p>
          <a:p>
            <a:pPr lvl="1">
              <a:buFont typeface="Arial" panose="020B0604020202020204" pitchFamily="34" charset="0"/>
              <a:buChar char="•"/>
            </a:pPr>
            <a:r>
              <a:rPr lang="en-US" sz="2200"/>
              <a:t>the annual percentage rate (APR), late fees, balance transfer fees, and cash advance fees.</a:t>
            </a:r>
          </a:p>
          <a:p>
            <a:pPr>
              <a:buFont typeface="Arial" panose="020B0604020202020204" pitchFamily="34" charset="0"/>
              <a:buChar char="•"/>
            </a:pPr>
            <a:r>
              <a:rPr lang="en-US"/>
              <a:t>Credit remedies include renegotiation, debt consolidation, debt management, bankruptcy</a:t>
            </a:r>
          </a:p>
          <a:p>
            <a:pPr>
              <a:buFont typeface="Arial" panose="020B0604020202020204" pitchFamily="34" charset="0"/>
              <a:buChar char="•"/>
            </a:pPr>
            <a:r>
              <a:rPr lang="en-US"/>
              <a:t>Modern laws governing the uses of credit and debt try to balance protection of borrowers and lenders. </a:t>
            </a:r>
          </a:p>
          <a:p>
            <a:pPr marL="0" indent="0">
              <a:buNone/>
            </a:pPr>
            <a:endParaRPr lang="en-US"/>
          </a:p>
          <a:p>
            <a:pPr marL="0" indent="0">
              <a:buNone/>
            </a:pPr>
            <a:endParaRPr lang="en-US"/>
          </a:p>
        </p:txBody>
      </p:sp>
    </p:spTree>
    <p:extLst>
      <p:ext uri="{BB962C8B-B14F-4D97-AF65-F5344CB8AC3E}">
        <p14:creationId xmlns:p14="http://schemas.microsoft.com/office/powerpoint/2010/main" val="2302767477"/>
      </p:ext>
    </p:extLst>
  </p:cSld>
  <p:clrMapOvr>
    <a:masterClrMapping/>
  </p:clrMapOvr>
  <p:transition spd="slow"/>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799" y="617219"/>
            <a:ext cx="9939337" cy="841513"/>
          </a:xfrm>
        </p:spPr>
        <p:txBody>
          <a:bodyPr>
            <a:noAutofit/>
          </a:bodyPr>
          <a:lstStyle/>
          <a:p>
            <a:r>
              <a:rPr lang="en-US" sz="3200"/>
              <a:t>Other People’s Money: debt</a:t>
            </a:r>
          </a:p>
        </p:txBody>
      </p:sp>
      <p:sp>
        <p:nvSpPr>
          <p:cNvPr id="6" name="Content Placeholder 2"/>
          <p:cNvSpPr>
            <a:spLocks noGrp="1"/>
          </p:cNvSpPr>
          <p:nvPr>
            <p:ph type="body" sz="quarter" idx="10"/>
          </p:nvPr>
        </p:nvSpPr>
        <p:spPr>
          <a:xfrm>
            <a:off x="1066801" y="1738842"/>
            <a:ext cx="5322570" cy="4209154"/>
          </a:xfrm>
        </p:spPr>
        <p:txBody>
          <a:bodyPr>
            <a:normAutofit lnSpcReduction="10000"/>
          </a:bodyPr>
          <a:lstStyle/>
          <a:p>
            <a:pPr>
              <a:buFont typeface="Arial" panose="020B0604020202020204" pitchFamily="34" charset="0"/>
              <a:buChar char="•"/>
            </a:pPr>
            <a:r>
              <a:rPr lang="en-US"/>
              <a:t>Whatever concerns lenders will be included in the cost of debt, and so should also concern borrowers. </a:t>
            </a:r>
          </a:p>
          <a:p>
            <a:pPr>
              <a:buFont typeface="Arial" panose="020B0604020202020204" pitchFamily="34" charset="0"/>
              <a:buChar char="•"/>
            </a:pPr>
            <a:r>
              <a:rPr lang="en-US"/>
              <a:t>Lenders face two kinds of risk: </a:t>
            </a:r>
          </a:p>
          <a:p>
            <a:pPr lvl="1">
              <a:buFont typeface="Arial" panose="020B0604020202020204" pitchFamily="34" charset="0"/>
              <a:buChar char="•"/>
            </a:pPr>
            <a:r>
              <a:rPr lang="en-US" sz="2200"/>
              <a:t>default risk, or the risk of not being paid, and </a:t>
            </a:r>
          </a:p>
          <a:p>
            <a:pPr lvl="1">
              <a:buFont typeface="Arial" panose="020B0604020202020204" pitchFamily="34" charset="0"/>
              <a:buChar char="•"/>
            </a:pPr>
            <a:r>
              <a:rPr lang="en-US" sz="2200"/>
              <a:t>interest rate risk, the risk of not being paid enough to outweigh their opportunity cost and make a profit from lending. </a:t>
            </a:r>
          </a:p>
          <a:p>
            <a:pPr marL="0" indent="0">
              <a:buNone/>
            </a:pPr>
            <a:endParaRPr lang="en-US"/>
          </a:p>
          <a:p>
            <a:pPr marL="0" indent="0">
              <a:buNone/>
            </a:pPr>
            <a:endParaRPr lang="en-US"/>
          </a:p>
        </p:txBody>
      </p:sp>
      <p:sp>
        <p:nvSpPr>
          <p:cNvPr id="2" name="TextBox 1">
            <a:extLst>
              <a:ext uri="{FF2B5EF4-FFF2-40B4-BE49-F238E27FC236}">
                <a16:creationId xmlns:a16="http://schemas.microsoft.com/office/drawing/2014/main" id="{B79C640A-ED2A-D446-A306-2F089045C30D}"/>
              </a:ext>
            </a:extLst>
          </p:cNvPr>
          <p:cNvSpPr txBox="1"/>
          <p:nvPr/>
        </p:nvSpPr>
        <p:spPr>
          <a:xfrm>
            <a:off x="6719886" y="1738842"/>
            <a:ext cx="4286250" cy="440120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a:t>Because debt is longer-term, the lender is exposed to interest rate risk, or the risk that interest rates will fluctuate over the maturity of the loan.</a:t>
            </a:r>
          </a:p>
          <a:p>
            <a:pPr marL="285750" indent="-285750">
              <a:spcBef>
                <a:spcPts val="600"/>
              </a:spcBef>
              <a:buFont typeface="Arial" panose="020B0604020202020204" pitchFamily="34" charset="0"/>
              <a:buChar char="•"/>
            </a:pPr>
            <a:r>
              <a:rPr lang="en-US"/>
              <a:t>If interest rates increase before the loan matures, lenders suffer an opportunity cost because they miss out on the extra earnings that their cash could have earned had it not been tied up in a fixed rate loan.</a:t>
            </a:r>
          </a:p>
          <a:p>
            <a:pPr marL="285750" indent="-285750">
              <a:spcBef>
                <a:spcPts val="600"/>
              </a:spcBef>
              <a:buFont typeface="Arial" panose="020B0604020202020204" pitchFamily="34" charset="0"/>
              <a:buChar char="•"/>
            </a:pPr>
            <a:r>
              <a:rPr lang="en-US"/>
              <a:t>Lenders can protect themselves against interest rate risk by structuring loans with a penalty for early repayment or by offering floating-rate loans instead of fixed-rate loans</a:t>
            </a:r>
          </a:p>
        </p:txBody>
      </p:sp>
    </p:spTree>
    <p:extLst>
      <p:ext uri="{BB962C8B-B14F-4D97-AF65-F5344CB8AC3E}">
        <p14:creationId xmlns:p14="http://schemas.microsoft.com/office/powerpoint/2010/main" val="4072535973"/>
      </p:ext>
    </p:extLst>
  </p:cSld>
  <p:clrMapOvr>
    <a:masterClrMapping/>
  </p:clrMapOvr>
  <p:transition spd="slow"/>
</p:sld>
</file>

<file path=ppt/slides/slide3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799" y="605789"/>
            <a:ext cx="9939337" cy="841513"/>
          </a:xfrm>
        </p:spPr>
        <p:txBody>
          <a:bodyPr>
            <a:noAutofit/>
          </a:bodyPr>
          <a:lstStyle/>
          <a:p>
            <a:r>
              <a:rPr lang="en-US" sz="3200"/>
              <a:t>Other People’s Money: debt</a:t>
            </a:r>
          </a:p>
        </p:txBody>
      </p:sp>
      <p:sp>
        <p:nvSpPr>
          <p:cNvPr id="6" name="Content Placeholder 2"/>
          <p:cNvSpPr>
            <a:spLocks noGrp="1"/>
          </p:cNvSpPr>
          <p:nvPr>
            <p:ph type="body" sz="quarter" idx="10"/>
          </p:nvPr>
        </p:nvSpPr>
        <p:spPr/>
        <p:txBody>
          <a:bodyPr>
            <a:normAutofit fontScale="92500"/>
          </a:bodyPr>
          <a:lstStyle/>
          <a:p>
            <a:pPr>
              <a:buFont typeface="Arial" panose="020B0604020202020204" pitchFamily="34" charset="0"/>
              <a:buChar char="•"/>
            </a:pPr>
            <a:r>
              <a:rPr lang="en-US" sz="2800"/>
              <a:t>And whatever concerns lenders will be included in the cost of debt, and so should also concern borrowers. </a:t>
            </a:r>
          </a:p>
          <a:p>
            <a:pPr>
              <a:buFont typeface="Arial" panose="020B0604020202020204" pitchFamily="34" charset="0"/>
              <a:buChar char="•"/>
            </a:pPr>
            <a:r>
              <a:rPr lang="en-US" sz="2800"/>
              <a:t>Lenders face two kinds of risk: </a:t>
            </a:r>
          </a:p>
          <a:p>
            <a:pPr lvl="1">
              <a:buFont typeface="Arial" panose="020B0604020202020204" pitchFamily="34" charset="0"/>
              <a:buChar char="•"/>
            </a:pPr>
            <a:r>
              <a:rPr lang="en-US" sz="2400"/>
              <a:t>default risk, or the risk of not being paid, and </a:t>
            </a:r>
          </a:p>
          <a:p>
            <a:pPr lvl="1">
              <a:buFont typeface="Arial" panose="020B0604020202020204" pitchFamily="34" charset="0"/>
              <a:buChar char="•"/>
            </a:pPr>
            <a:r>
              <a:rPr lang="en-US" sz="2400"/>
              <a:t>interest rate risk, the risk of not being paid enough to outweigh their opportunity cost and make a profit from lending. </a:t>
            </a:r>
            <a:endParaRPr lang="en-US"/>
          </a:p>
          <a:p>
            <a:pPr>
              <a:buFont typeface="Arial" panose="020B0604020202020204" pitchFamily="34" charset="0"/>
              <a:buChar char="•"/>
            </a:pPr>
            <a:r>
              <a:rPr lang="en-US" sz="2800"/>
              <a:t>Your costs of debt will be higher than the lender’s cost of risk. </a:t>
            </a:r>
          </a:p>
          <a:p>
            <a:pPr>
              <a:buFont typeface="Arial" panose="020B0604020202020204" pitchFamily="34" charset="0"/>
              <a:buChar char="•"/>
            </a:pPr>
            <a:r>
              <a:rPr lang="en-US" sz="2800"/>
              <a:t>When you lower the lender’s risk, you lower your cost of debt.</a:t>
            </a:r>
          </a:p>
          <a:p>
            <a:pPr marL="0" indent="0">
              <a:buNone/>
            </a:pPr>
            <a:endParaRPr lang="en-US"/>
          </a:p>
          <a:p>
            <a:pPr marL="0" indent="0">
              <a:buNone/>
            </a:pPr>
            <a:endParaRPr lang="en-US"/>
          </a:p>
        </p:txBody>
      </p:sp>
    </p:spTree>
    <p:extLst>
      <p:ext uri="{BB962C8B-B14F-4D97-AF65-F5344CB8AC3E}">
        <p14:creationId xmlns:p14="http://schemas.microsoft.com/office/powerpoint/2010/main" val="1275984033"/>
      </p:ext>
    </p:extLst>
  </p:cSld>
  <p:clrMapOvr>
    <a:masterClrMapping/>
  </p:clrMapOvr>
  <p:transition spd="slow"/>
</p:sld>
</file>

<file path=ppt/slides/slide3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605789"/>
            <a:ext cx="9939337" cy="841513"/>
          </a:xfrm>
        </p:spPr>
        <p:txBody>
          <a:bodyPr>
            <a:noAutofit/>
          </a:bodyPr>
          <a:lstStyle/>
          <a:p>
            <a:r>
              <a:rPr lang="en-US" sz="3200"/>
              <a:t>Other People’s Money: debt</a:t>
            </a:r>
          </a:p>
        </p:txBody>
      </p:sp>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Credit: Finance short-term consumption</a:t>
            </a:r>
          </a:p>
          <a:p>
            <a:pPr lvl="1">
              <a:buFont typeface="Arial" panose="020B0604020202020204" pitchFamily="34" charset="0"/>
              <a:buChar char="•"/>
            </a:pPr>
            <a:r>
              <a:rPr lang="en-US" sz="2200"/>
              <a:t>More costly</a:t>
            </a:r>
          </a:p>
          <a:p>
            <a:pPr>
              <a:buFont typeface="Arial" panose="020B0604020202020204" pitchFamily="34" charset="0"/>
              <a:buChar char="•"/>
            </a:pPr>
            <a:r>
              <a:rPr lang="en-US"/>
              <a:t>Debt: Finance long-term assets</a:t>
            </a:r>
          </a:p>
          <a:p>
            <a:pPr lvl="1">
              <a:buFont typeface="Arial" panose="020B0604020202020204" pitchFamily="34" charset="0"/>
              <a:buChar char="•"/>
            </a:pPr>
            <a:r>
              <a:rPr lang="en-US" sz="2200"/>
              <a:t>More difficult to be approved</a:t>
            </a:r>
          </a:p>
          <a:p>
            <a:pPr marL="0" indent="0">
              <a:buNone/>
            </a:pPr>
            <a:endParaRPr lang="en-US"/>
          </a:p>
          <a:p>
            <a:pPr marL="0" indent="0">
              <a:buNone/>
            </a:pPr>
            <a:endParaRPr lang="en-US"/>
          </a:p>
        </p:txBody>
      </p:sp>
    </p:spTree>
    <p:extLst>
      <p:ext uri="{BB962C8B-B14F-4D97-AF65-F5344CB8AC3E}">
        <p14:creationId xmlns:p14="http://schemas.microsoft.com/office/powerpoint/2010/main" val="2555981514"/>
      </p:ext>
    </p:extLst>
  </p:cSld>
  <p:clrMapOvr>
    <a:masterClrMapping/>
  </p:clrMapOvr>
  <p:transition spd="slow"/>
</p:sld>
</file>

<file path=ppt/slides/slide3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01332"/>
            <a:ext cx="9939337" cy="841513"/>
          </a:xfrm>
        </p:spPr>
        <p:txBody>
          <a:bodyPr>
            <a:noAutofit/>
          </a:bodyPr>
          <a:lstStyle/>
          <a:p>
            <a:br>
              <a:rPr lang="en-US" sz="3200"/>
            </a:br>
            <a:r>
              <a:rPr lang="en-US" sz="3200"/>
              <a:t>Key Takeaways</a:t>
            </a:r>
          </a:p>
        </p:txBody>
      </p:sp>
      <p:sp>
        <p:nvSpPr>
          <p:cNvPr id="6" name="Content Placeholder 2"/>
          <p:cNvSpPr>
            <a:spLocks noGrp="1"/>
          </p:cNvSpPr>
          <p:nvPr>
            <p:ph type="body" sz="quarter" idx="10"/>
          </p:nvPr>
        </p:nvSpPr>
        <p:spPr/>
        <p:txBody>
          <a:bodyPr>
            <a:noAutofit/>
          </a:bodyPr>
          <a:lstStyle/>
          <a:p>
            <a:pPr>
              <a:buFont typeface="Arial" panose="020B0604020202020204" pitchFamily="34" charset="0"/>
              <a:buChar char="•"/>
            </a:pPr>
            <a:r>
              <a:rPr lang="en-US"/>
              <a:t>Debt is an asset management tool used to create wealth.</a:t>
            </a:r>
          </a:p>
          <a:p>
            <a:pPr>
              <a:buFont typeface="Arial" panose="020B0604020202020204" pitchFamily="34" charset="0"/>
              <a:buChar char="•"/>
            </a:pPr>
            <a:r>
              <a:rPr lang="en-US"/>
              <a:t>Costs of debt are determined by the lender’s costs and risks: default risk and interest rate risk.</a:t>
            </a:r>
          </a:p>
          <a:p>
            <a:pPr>
              <a:buFont typeface="Arial" panose="020B0604020202020204" pitchFamily="34" charset="0"/>
              <a:buChar char="•"/>
            </a:pPr>
            <a:r>
              <a:rPr lang="en-US"/>
              <a:t>Default risk is defined by the borrower’s ability to repay the interest and principal.</a:t>
            </a:r>
          </a:p>
          <a:p>
            <a:pPr>
              <a:buFont typeface="Arial" panose="020B0604020202020204" pitchFamily="34" charset="0"/>
              <a:buChar char="•"/>
            </a:pPr>
            <a:r>
              <a:rPr lang="en-US"/>
              <a:t>Interest rate risk is the risk of a change in interest rates that affects the value of the loan and the borrower’s behavior.</a:t>
            </a:r>
          </a:p>
          <a:p>
            <a:pPr>
              <a:buFont typeface="Arial" panose="020B0604020202020204" pitchFamily="34" charset="0"/>
              <a:buChar char="•"/>
            </a:pPr>
            <a:r>
              <a:rPr lang="en-US"/>
              <a:t>Debt should be used to purchase assets, not to finance recurring expenses.</a:t>
            </a:r>
          </a:p>
          <a:p>
            <a:pPr marL="0" indent="0">
              <a:buNone/>
            </a:pPr>
            <a:endParaRPr lang="en-US"/>
          </a:p>
          <a:p>
            <a:pPr marL="0" indent="0">
              <a:buNone/>
            </a:pPr>
            <a:endParaRPr lang="en-US"/>
          </a:p>
        </p:txBody>
      </p:sp>
    </p:spTree>
    <p:extLst>
      <p:ext uri="{BB962C8B-B14F-4D97-AF65-F5344CB8AC3E}">
        <p14:creationId xmlns:p14="http://schemas.microsoft.com/office/powerpoint/2010/main" val="323268134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Content Placeholder 2"/>
          <p:cNvSpPr>
            <a:spLocks noGrp="1"/>
          </p:cNvSpPr>
          <p:nvPr>
            <p:ph type="body" sz="quarter" idx="10"/>
          </p:nvPr>
        </p:nvSpPr>
        <p:spPr>
          <a:xfrm>
            <a:off x="1151570" y="1635972"/>
            <a:ext cx="9939337" cy="4209154"/>
          </a:xfrm>
        </p:spPr>
        <p:txBody>
          <a:bodyPr>
            <a:normAutofit/>
          </a:bodyPr>
          <a:lstStyle/>
          <a:p>
            <a:pPr>
              <a:buFont typeface="Arial" charset="0"/>
              <a:buChar char="•"/>
            </a:pPr>
            <a:r>
              <a:rPr lang="en-US"/>
              <a:t>Advisor’s Compensation:</a:t>
            </a:r>
          </a:p>
          <a:p>
            <a:pPr lvl="1">
              <a:buFont typeface="Arial" charset="0"/>
              <a:buChar char="•"/>
            </a:pPr>
            <a:r>
              <a:rPr lang="en-US" sz="2200"/>
              <a:t>Fee</a:t>
            </a:r>
          </a:p>
          <a:p>
            <a:pPr lvl="1">
              <a:buFont typeface="Arial" charset="0"/>
              <a:buChar char="•"/>
            </a:pPr>
            <a:r>
              <a:rPr lang="en-US" sz="2200"/>
              <a:t>Percentage</a:t>
            </a:r>
          </a:p>
          <a:p>
            <a:pPr lvl="1">
              <a:buFont typeface="Arial" charset="0"/>
              <a:buChar char="•"/>
            </a:pPr>
            <a:r>
              <a:rPr lang="en-US" sz="2200"/>
              <a:t>Commission</a:t>
            </a:r>
          </a:p>
          <a:p>
            <a:pPr>
              <a:buFont typeface="Arial" charset="0"/>
              <a:buChar char="•"/>
            </a:pPr>
            <a:r>
              <a:rPr lang="en-US"/>
              <a:t>Advisor’s	View:</a:t>
            </a:r>
          </a:p>
          <a:p>
            <a:pPr lvl="1">
              <a:buFont typeface="Arial" charset="0"/>
              <a:buChar char="•"/>
            </a:pPr>
            <a:r>
              <a:rPr lang="en-US" sz="2200"/>
              <a:t>Objective</a:t>
            </a:r>
          </a:p>
          <a:p>
            <a:pPr lvl="1">
              <a:buFont typeface="Arial" charset="0"/>
              <a:buChar char="•"/>
            </a:pPr>
            <a:r>
              <a:rPr lang="en-US" sz="2200"/>
              <a:t>Familiar</a:t>
            </a:r>
          </a:p>
          <a:p>
            <a:endParaRPr lang="en-US"/>
          </a:p>
        </p:txBody>
      </p:sp>
      <p:sp>
        <p:nvSpPr>
          <p:cNvPr id="5" name="Title 1">
            <a:extLst>
              <a:ext uri="{FF2B5EF4-FFF2-40B4-BE49-F238E27FC236}">
                <a16:creationId xmlns:a16="http://schemas.microsoft.com/office/drawing/2014/main" id="{24B649C9-3573-0144-B795-552A99161D4F}"/>
              </a:ext>
            </a:extLst>
          </p:cNvPr>
          <p:cNvSpPr txBox="1">
            <a:spLocks/>
          </p:cNvSpPr>
          <p:nvPr/>
        </p:nvSpPr>
        <p:spPr>
          <a:xfrm>
            <a:off x="1063118" y="563390"/>
            <a:ext cx="9284842" cy="695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a:ea typeface="Roboto" charset="0"/>
                <a:cs typeface="Roboto" charset="0"/>
              </a:rPr>
              <a:t>Financial Planning Professionals</a:t>
            </a:r>
          </a:p>
        </p:txBody>
      </p:sp>
      <p:sp>
        <p:nvSpPr>
          <p:cNvPr id="2" name="TextBox 1">
            <a:extLst>
              <a:ext uri="{FF2B5EF4-FFF2-40B4-BE49-F238E27FC236}">
                <a16:creationId xmlns:a16="http://schemas.microsoft.com/office/drawing/2014/main" id="{ACA84B06-9824-7D45-8227-A4F4F9C934BE}"/>
              </a:ext>
            </a:extLst>
          </p:cNvPr>
          <p:cNvSpPr txBox="1"/>
          <p:nvPr/>
        </p:nvSpPr>
        <p:spPr>
          <a:xfrm>
            <a:off x="5532120" y="2421226"/>
            <a:ext cx="5703570" cy="2585323"/>
          </a:xfrm>
          <a:prstGeom prst="rect">
            <a:avLst/>
          </a:prstGeom>
          <a:noFill/>
        </p:spPr>
        <p:txBody>
          <a:bodyPr wrap="square" rtlCol="0">
            <a:spAutoFit/>
          </a:bodyPr>
          <a:lstStyle/>
          <a:p>
            <a:r>
              <a:rPr lang="en-US" b="1"/>
              <a:t>What Is a Fiduciary?</a:t>
            </a:r>
          </a:p>
          <a:p>
            <a:endParaRPr lang="en-US" b="1"/>
          </a:p>
          <a:p>
            <a:r>
              <a:rPr lang="en-US"/>
              <a:t>A fiduciary is a person or organization that acts on behalf of another person or persons, putting their clients’ interests ahead of their own, with a duty to preserve </a:t>
            </a:r>
            <a:r>
              <a:rPr lang="en-US" u="sng">
                <a:hlinkClick r:id="rId3"/>
              </a:rPr>
              <a:t>good faith</a:t>
            </a:r>
            <a:r>
              <a:rPr lang="en-US"/>
              <a:t> and trust. Being a fiduciary thus requires being bound both legally and ethically to act in the other’s best interests.</a:t>
            </a:r>
          </a:p>
          <a:p>
            <a:endParaRPr lang="en-US"/>
          </a:p>
        </p:txBody>
      </p:sp>
    </p:spTree>
    <p:extLst>
      <p:ext uri="{BB962C8B-B14F-4D97-AF65-F5344CB8AC3E}">
        <p14:creationId xmlns:p14="http://schemas.microsoft.com/office/powerpoint/2010/main" val="1715846553"/>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BCFF-3487-144D-8C1D-1A59F9D5BD0A}"/>
              </a:ext>
            </a:extLst>
          </p:cNvPr>
          <p:cNvSpPr>
            <a:spLocks noGrp="1"/>
          </p:cNvSpPr>
          <p:nvPr>
            <p:ph type="title"/>
          </p:nvPr>
        </p:nvSpPr>
        <p:spPr>
          <a:xfrm>
            <a:off x="1066800" y="596540"/>
            <a:ext cx="9281160" cy="841513"/>
          </a:xfrm>
        </p:spPr>
        <p:txBody>
          <a:bodyPr>
            <a:normAutofit/>
          </a:bodyPr>
          <a:lstStyle/>
          <a:p>
            <a:r>
              <a:rPr lang="en-US" sz="3200"/>
              <a:t>Some summary points</a:t>
            </a:r>
          </a:p>
        </p:txBody>
      </p:sp>
      <p:sp>
        <p:nvSpPr>
          <p:cNvPr id="3" name="Text Placeholder 2">
            <a:extLst>
              <a:ext uri="{FF2B5EF4-FFF2-40B4-BE49-F238E27FC236}">
                <a16:creationId xmlns:a16="http://schemas.microsoft.com/office/drawing/2014/main" id="{B02C3318-D874-6C4A-8E1D-1223CBC05318}"/>
              </a:ext>
            </a:extLst>
          </p:cNvPr>
          <p:cNvSpPr>
            <a:spLocks noGrp="1"/>
          </p:cNvSpPr>
          <p:nvPr>
            <p:ph type="body" sz="quarter" idx="10"/>
          </p:nvPr>
        </p:nvSpPr>
        <p:spPr>
          <a:xfrm>
            <a:off x="1066800" y="1438053"/>
            <a:ext cx="9939337" cy="4938684"/>
          </a:xfrm>
        </p:spPr>
        <p:txBody>
          <a:bodyPr>
            <a:noAutofit/>
          </a:bodyPr>
          <a:lstStyle/>
          <a:p>
            <a:pPr>
              <a:lnSpc>
                <a:spcPct val="170000"/>
              </a:lnSpc>
              <a:spcBef>
                <a:spcPts val="0"/>
              </a:spcBef>
            </a:pPr>
            <a:r>
              <a:rPr lang="en-US" sz="2000"/>
              <a:t>Saving is simply not spending</a:t>
            </a:r>
          </a:p>
          <a:p>
            <a:pPr lvl="1">
              <a:lnSpc>
                <a:spcPct val="120000"/>
              </a:lnSpc>
              <a:spcBef>
                <a:spcPts val="0"/>
              </a:spcBef>
            </a:pPr>
            <a:r>
              <a:rPr lang="en-US" sz="1600"/>
              <a:t>The first reason to save is so you can spend in the future</a:t>
            </a:r>
          </a:p>
          <a:p>
            <a:pPr lvl="1">
              <a:lnSpc>
                <a:spcPct val="120000"/>
              </a:lnSpc>
              <a:spcBef>
                <a:spcPts val="0"/>
              </a:spcBef>
            </a:pPr>
            <a:r>
              <a:rPr lang="en-US" sz="1600"/>
              <a:t>A second reason to save is to help achieve your long-term goals as part of your financial plan</a:t>
            </a:r>
          </a:p>
          <a:p>
            <a:pPr lvl="1">
              <a:lnSpc>
                <a:spcPct val="120000"/>
              </a:lnSpc>
              <a:spcBef>
                <a:spcPts val="0"/>
              </a:spcBef>
            </a:pPr>
            <a:r>
              <a:rPr lang="en-US" sz="1600"/>
              <a:t>A third reason is to be prepared for emergencies</a:t>
            </a:r>
          </a:p>
          <a:p>
            <a:pPr lvl="1">
              <a:lnSpc>
                <a:spcPct val="120000"/>
              </a:lnSpc>
              <a:spcBef>
                <a:spcPts val="0"/>
              </a:spcBef>
            </a:pPr>
            <a:r>
              <a:rPr lang="en-US" sz="1600"/>
              <a:t>A fourth reason is for the discipline</a:t>
            </a:r>
          </a:p>
          <a:p>
            <a:pPr>
              <a:lnSpc>
                <a:spcPct val="170000"/>
              </a:lnSpc>
              <a:spcBef>
                <a:spcPts val="0"/>
              </a:spcBef>
            </a:pPr>
            <a:r>
              <a:rPr lang="en-US" sz="2000"/>
              <a:t>“Separate”</a:t>
            </a:r>
          </a:p>
          <a:p>
            <a:pPr lvl="1">
              <a:lnSpc>
                <a:spcPct val="120000"/>
              </a:lnSpc>
              <a:spcBef>
                <a:spcPts val="0"/>
              </a:spcBef>
            </a:pPr>
            <a:r>
              <a:rPr lang="en-US" sz="1600"/>
              <a:t>Social Security is financed through a dedicated payroll tax. Employers and employees each pay 6.2 percent of wages up to the taxable maximum of $147,000 (in 2022), while the self-employed pay 12.4 percent</a:t>
            </a:r>
          </a:p>
          <a:p>
            <a:pPr lvl="1">
              <a:lnSpc>
                <a:spcPct val="120000"/>
              </a:lnSpc>
              <a:spcBef>
                <a:spcPts val="0"/>
              </a:spcBef>
            </a:pPr>
            <a:r>
              <a:rPr lang="en-US" sz="1600"/>
              <a:t>Average worker puts 10% of income (including employer contributions) into workplace retirement plans.</a:t>
            </a:r>
          </a:p>
          <a:p>
            <a:pPr lvl="1">
              <a:lnSpc>
                <a:spcPct val="120000"/>
              </a:lnSpc>
              <a:spcBef>
                <a:spcPts val="0"/>
              </a:spcBef>
            </a:pPr>
            <a:r>
              <a:rPr lang="en-US" sz="1600"/>
              <a:t>Retirement savings takes between 10-12% of income, a good savings goal = 20%</a:t>
            </a:r>
          </a:p>
          <a:p>
            <a:pPr>
              <a:lnSpc>
                <a:spcPct val="170000"/>
              </a:lnSpc>
              <a:spcBef>
                <a:spcPts val="0"/>
              </a:spcBef>
            </a:pPr>
            <a:r>
              <a:rPr lang="en-US" sz="2000" b="1"/>
              <a:t>Save 6 months worth of spending in an emergency fund</a:t>
            </a:r>
          </a:p>
          <a:p>
            <a:pPr lvl="1">
              <a:lnSpc>
                <a:spcPct val="120000"/>
              </a:lnSpc>
              <a:spcBef>
                <a:spcPts val="0"/>
              </a:spcBef>
            </a:pPr>
            <a:r>
              <a:rPr lang="en-US" sz="1600" b="1"/>
              <a:t>Different than cash account in investment portfolio</a:t>
            </a:r>
          </a:p>
        </p:txBody>
      </p:sp>
    </p:spTree>
    <p:extLst>
      <p:ext uri="{BB962C8B-B14F-4D97-AF65-F5344CB8AC3E}">
        <p14:creationId xmlns:p14="http://schemas.microsoft.com/office/powerpoint/2010/main" val="154397014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64AD35E-9192-FA4A-AE5D-F1D70441B6D8}"/>
              </a:ext>
            </a:extLst>
          </p:cNvPr>
          <p:cNvSpPr>
            <a:spLocks noGrp="1"/>
          </p:cNvSpPr>
          <p:nvPr>
            <p:ph type="title"/>
          </p:nvPr>
        </p:nvSpPr>
        <p:spPr>
          <a:xfrm>
            <a:off x="1066800" y="377189"/>
            <a:ext cx="9939337" cy="841513"/>
          </a:xfrm>
        </p:spPr>
        <p:txBody>
          <a:bodyPr>
            <a:noAutofit/>
          </a:bodyPr>
          <a:lstStyle/>
          <a:p>
            <a:br>
              <a:rPr lang="en-US" sz="3200"/>
            </a:br>
            <a:r>
              <a:rPr lang="en-US" sz="3200"/>
              <a:t>credit scores</a:t>
            </a:r>
          </a:p>
        </p:txBody>
      </p:sp>
      <p:sp>
        <p:nvSpPr>
          <p:cNvPr id="5" name="Rectangle 4">
            <a:extLst>
              <a:ext uri="{FF2B5EF4-FFF2-40B4-BE49-F238E27FC236}">
                <a16:creationId xmlns:a16="http://schemas.microsoft.com/office/drawing/2014/main" id="{CF881B11-3787-4540-9513-62855C78DCA6}"/>
              </a:ext>
            </a:extLst>
          </p:cNvPr>
          <p:cNvSpPr/>
          <p:nvPr/>
        </p:nvSpPr>
        <p:spPr>
          <a:xfrm>
            <a:off x="1066800" y="1720840"/>
            <a:ext cx="10054590" cy="2031325"/>
          </a:xfrm>
          <a:prstGeom prst="rect">
            <a:avLst/>
          </a:prstGeom>
        </p:spPr>
        <p:txBody>
          <a:bodyPr wrap="square">
            <a:spAutoFit/>
          </a:bodyPr>
          <a:lstStyle/>
          <a:p>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Credit scores began in 1989 by FICO, a data analytics company that developed </a:t>
            </a:r>
            <a:r>
              <a:rPr lang="en-US">
                <a:solidFill>
                  <a:srgbClr val="000000"/>
                </a:solidFill>
                <a:latin typeface="Helvetica Neue" panose="02000503000000020004" pitchFamily="2" charset="0"/>
                <a:ea typeface="Helvetica Neue" panose="02000503000000020004" pitchFamily="2" charset="0"/>
                <a:cs typeface="Helvetica Neue" panose="02000503000000020004" pitchFamily="2" charset="0"/>
                <a:hlinkClick r:id="rId2"/>
              </a:rPr>
              <a:t>the FICO score</a:t>
            </a: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a measure of consumer credit risk that has now become a mainstay in consumer lending. Basically, a credit score determines your creditworthiness when it comes to banks, financial institutions, or even cell phone companies, evaluating the potential risk — such as losses due to bad debt — that could come in lending money or services to consumers. For most, this manifests in lenders (like banks or credit card companies) using your credit score to determine if you qualify for a loan, at what interest rate, and what credit limits</a:t>
            </a:r>
            <a:r>
              <a:rPr lang="en-US">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282081184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50AD-31CD-0F4D-A987-329DF44528E5}"/>
              </a:ext>
            </a:extLst>
          </p:cNvPr>
          <p:cNvSpPr>
            <a:spLocks noGrp="1"/>
          </p:cNvSpPr>
          <p:nvPr>
            <p:ph type="title"/>
          </p:nvPr>
        </p:nvSpPr>
        <p:spPr>
          <a:xfrm>
            <a:off x="1066800" y="587453"/>
            <a:ext cx="9281160" cy="841513"/>
          </a:xfrm>
        </p:spPr>
        <p:txBody>
          <a:bodyPr>
            <a:normAutofit/>
          </a:bodyPr>
          <a:lstStyle/>
          <a:p>
            <a:r>
              <a:rPr lang="en-US" sz="3200"/>
              <a:t>Getting and Building Credit</a:t>
            </a:r>
          </a:p>
        </p:txBody>
      </p:sp>
      <p:sp>
        <p:nvSpPr>
          <p:cNvPr id="3" name="Text Placeholder 2">
            <a:extLst>
              <a:ext uri="{FF2B5EF4-FFF2-40B4-BE49-F238E27FC236}">
                <a16:creationId xmlns:a16="http://schemas.microsoft.com/office/drawing/2014/main" id="{846D771B-B992-9046-9097-703B3F2255D2}"/>
              </a:ext>
            </a:extLst>
          </p:cNvPr>
          <p:cNvSpPr>
            <a:spLocks noGrp="1"/>
          </p:cNvSpPr>
          <p:nvPr>
            <p:ph type="body" sz="quarter" idx="10"/>
          </p:nvPr>
        </p:nvSpPr>
        <p:spPr>
          <a:xfrm>
            <a:off x="1066800" y="1534305"/>
            <a:ext cx="9939337" cy="3001600"/>
          </a:xfrm>
        </p:spPr>
        <p:txBody>
          <a:bodyPr>
            <a:normAutofit/>
          </a:bodyPr>
          <a:lstStyle/>
          <a:p>
            <a:pPr>
              <a:spcBef>
                <a:spcPts val="0"/>
              </a:spcBef>
              <a:spcAft>
                <a:spcPts val="600"/>
              </a:spcAft>
            </a:pPr>
            <a:r>
              <a:rPr lang="en-US" sz="2000"/>
              <a:t>Payment history </a:t>
            </a:r>
          </a:p>
          <a:p>
            <a:pPr>
              <a:spcBef>
                <a:spcPts val="0"/>
              </a:spcBef>
              <a:spcAft>
                <a:spcPts val="600"/>
              </a:spcAft>
            </a:pPr>
            <a:r>
              <a:rPr lang="en-US" sz="2000"/>
              <a:t>Credit Utilization - The balance-to-limit ratio </a:t>
            </a:r>
          </a:p>
          <a:p>
            <a:pPr>
              <a:spcBef>
                <a:spcPts val="0"/>
              </a:spcBef>
              <a:spcAft>
                <a:spcPts val="600"/>
              </a:spcAft>
            </a:pPr>
            <a:r>
              <a:rPr lang="en-US" sz="2000"/>
              <a:t>Length of credit history </a:t>
            </a:r>
          </a:p>
          <a:p>
            <a:pPr>
              <a:spcBef>
                <a:spcPts val="0"/>
              </a:spcBef>
              <a:spcAft>
                <a:spcPts val="600"/>
              </a:spcAft>
            </a:pPr>
            <a:r>
              <a:rPr lang="en-US" sz="2000"/>
              <a:t>Credit mix </a:t>
            </a:r>
          </a:p>
          <a:p>
            <a:pPr>
              <a:spcBef>
                <a:spcPts val="0"/>
              </a:spcBef>
              <a:spcAft>
                <a:spcPts val="600"/>
              </a:spcAft>
            </a:pPr>
            <a:r>
              <a:rPr lang="en-US" sz="2000"/>
              <a:t>New credit </a:t>
            </a:r>
          </a:p>
        </p:txBody>
      </p:sp>
      <p:pic>
        <p:nvPicPr>
          <p:cNvPr id="4" name="Picture 3" descr="image">
            <a:extLst>
              <a:ext uri="{FF2B5EF4-FFF2-40B4-BE49-F238E27FC236}">
                <a16:creationId xmlns:a16="http://schemas.microsoft.com/office/drawing/2014/main" id="{F6D54B9C-3D35-6643-BB56-07CE4BD8E5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95711" y="1813447"/>
            <a:ext cx="4403558" cy="4271210"/>
          </a:xfrm>
          <a:prstGeom prst="rect">
            <a:avLst/>
          </a:prstGeom>
          <a:noFill/>
          <a:ln>
            <a:noFill/>
          </a:ln>
        </p:spPr>
      </p:pic>
      <p:sp>
        <p:nvSpPr>
          <p:cNvPr id="6" name="Rectangle 5">
            <a:extLst>
              <a:ext uri="{FF2B5EF4-FFF2-40B4-BE49-F238E27FC236}">
                <a16:creationId xmlns:a16="http://schemas.microsoft.com/office/drawing/2014/main" id="{2B827D99-60EA-754E-BECF-F0AEA8B39F32}"/>
              </a:ext>
            </a:extLst>
          </p:cNvPr>
          <p:cNvSpPr/>
          <p:nvPr/>
        </p:nvSpPr>
        <p:spPr>
          <a:xfrm>
            <a:off x="1066800" y="3779211"/>
            <a:ext cx="6149516" cy="2657138"/>
          </a:xfrm>
          <a:prstGeom prst="rect">
            <a:avLst/>
          </a:prstGeom>
        </p:spPr>
        <p:txBody>
          <a:bodyPr wrap="square">
            <a:spAutoFit/>
          </a:bodyPr>
          <a:lstStyle/>
          <a:p>
            <a:pPr>
              <a:lnSpc>
                <a:spcPts val="1870"/>
              </a:lnSpc>
              <a:spcAft>
                <a:spcPts val="800"/>
              </a:spcAft>
            </a:pPr>
            <a:r>
              <a:rPr lang="en-US">
                <a:solidFill>
                  <a:srgbClr val="000000"/>
                </a:solidFill>
                <a:latin typeface="Lato"/>
                <a:ea typeface="Times New Roman" panose="02020603050405020304" pitchFamily="18" charset="0"/>
                <a:cs typeface="Arial" panose="020B0604020202020204" pitchFamily="34" charset="0"/>
              </a:rPr>
              <a:t>Ranges between 300 and 850:</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a:solidFill>
                  <a:srgbClr val="000000"/>
                </a:solidFill>
                <a:latin typeface="inherit"/>
                <a:ea typeface="Times New Roman" panose="02020603050405020304" pitchFamily="18" charset="0"/>
                <a:cs typeface="Arial" panose="020B0604020202020204" pitchFamily="34" charset="0"/>
              </a:rPr>
              <a:t>800 and above — Excellent</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a:solidFill>
                  <a:srgbClr val="000000"/>
                </a:solidFill>
                <a:latin typeface="inherit"/>
                <a:ea typeface="Times New Roman" panose="02020603050405020304" pitchFamily="18" charset="0"/>
                <a:cs typeface="Arial" panose="020B0604020202020204" pitchFamily="34" charset="0"/>
              </a:rPr>
              <a:t>740-799 — Very good</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a:solidFill>
                  <a:srgbClr val="000000"/>
                </a:solidFill>
                <a:latin typeface="inherit"/>
                <a:ea typeface="Times New Roman" panose="02020603050405020304" pitchFamily="18" charset="0"/>
                <a:cs typeface="Arial" panose="020B0604020202020204" pitchFamily="34" charset="0"/>
              </a:rPr>
              <a:t>670-739 — Good</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a:solidFill>
                  <a:srgbClr val="000000"/>
                </a:solidFill>
                <a:latin typeface="inherit"/>
                <a:ea typeface="Times New Roman" panose="02020603050405020304" pitchFamily="18" charset="0"/>
                <a:cs typeface="Arial" panose="020B0604020202020204" pitchFamily="34" charset="0"/>
              </a:rPr>
              <a:t>580-669 — Fair</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a:solidFill>
                  <a:srgbClr val="000000"/>
                </a:solidFill>
                <a:latin typeface="inherit"/>
                <a:ea typeface="Times New Roman" panose="02020603050405020304" pitchFamily="18" charset="0"/>
                <a:cs typeface="Arial" panose="020B0604020202020204" pitchFamily="34" charset="0"/>
              </a:rPr>
              <a:t>Below 580 — Poor</a:t>
            </a:r>
          </a:p>
          <a:p>
            <a:pPr>
              <a:lnSpc>
                <a:spcPts val="1870"/>
              </a:lnSpc>
              <a:spcAft>
                <a:spcPts val="800"/>
              </a:spcAft>
              <a:buSzPts val="1000"/>
              <a:tabLst>
                <a:tab pos="457200" algn="l"/>
              </a:tabLst>
            </a:pPr>
            <a:r>
              <a:rPr lang="en-US" sz="1600">
                <a:solidFill>
                  <a:srgbClr val="2C2C2C"/>
                </a:solidFill>
                <a:latin typeface="Georgia" panose="02040502050405020303" pitchFamily="18" charset="0"/>
                <a:ea typeface="Times New Roman" panose="02020603050405020304" pitchFamily="18" charset="0"/>
                <a:cs typeface="Times New Roman" panose="02020603050405020304" pitchFamily="18" charset="0"/>
              </a:rPr>
              <a:t>A FICO score of 703 is considered "good," and approximately 58 percent have a FICO score of 703 or greater.</a:t>
            </a:r>
            <a:r>
              <a:rPr lang="en-US" sz="1600"/>
              <a:t> </a:t>
            </a:r>
          </a:p>
        </p:txBody>
      </p:sp>
    </p:spTree>
    <p:extLst>
      <p:ext uri="{BB962C8B-B14F-4D97-AF65-F5344CB8AC3E}">
        <p14:creationId xmlns:p14="http://schemas.microsoft.com/office/powerpoint/2010/main" val="35924737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8B11C0F-8F1B-2746-99DB-4718E11E59DB}"/>
              </a:ext>
            </a:extLst>
          </p:cNvPr>
          <p:cNvSpPr>
            <a:spLocks noGrp="1"/>
          </p:cNvSpPr>
          <p:nvPr>
            <p:ph type="title"/>
          </p:nvPr>
        </p:nvSpPr>
        <p:spPr>
          <a:xfrm>
            <a:off x="1066800" y="377189"/>
            <a:ext cx="9939337" cy="841513"/>
          </a:xfrm>
        </p:spPr>
        <p:txBody>
          <a:bodyPr>
            <a:noAutofit/>
          </a:bodyPr>
          <a:lstStyle/>
          <a:p>
            <a:br>
              <a:rPr lang="en-US" sz="3200"/>
            </a:br>
            <a:r>
              <a:rPr lang="en-US" sz="3200">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Your credit score is determined by five different criteria </a:t>
            </a:r>
            <a:br>
              <a:rPr lang="en-US" sz="3200">
                <a:latin typeface="Helvetica Neue" panose="02000503000000020004" pitchFamily="2" charset="0"/>
                <a:ea typeface="Helvetica Neue" panose="02000503000000020004" pitchFamily="2" charset="0"/>
                <a:cs typeface="Helvetica Neue" panose="02000503000000020004" pitchFamily="2" charset="0"/>
              </a:rPr>
            </a:br>
            <a:endParaRPr lang="en-US" sz="3200"/>
          </a:p>
        </p:txBody>
      </p:sp>
      <p:sp>
        <p:nvSpPr>
          <p:cNvPr id="6" name="Rectangle 5">
            <a:extLst>
              <a:ext uri="{FF2B5EF4-FFF2-40B4-BE49-F238E27FC236}">
                <a16:creationId xmlns:a16="http://schemas.microsoft.com/office/drawing/2014/main" id="{049A903F-37EE-2046-995D-797112DA337F}"/>
              </a:ext>
            </a:extLst>
          </p:cNvPr>
          <p:cNvSpPr/>
          <p:nvPr/>
        </p:nvSpPr>
        <p:spPr>
          <a:xfrm>
            <a:off x="1066800" y="1718186"/>
            <a:ext cx="10100310" cy="3906967"/>
          </a:xfrm>
          <a:prstGeom prst="rect">
            <a:avLst/>
          </a:prstGeom>
        </p:spPr>
        <p:txBody>
          <a:bodyPr wrap="square">
            <a:spAutoFit/>
          </a:bodyPr>
          <a:lstStyle/>
          <a:p>
            <a:pPr marL="342900" marR="0" lvl="0" indent="-342900">
              <a:lnSpc>
                <a:spcPct val="107000"/>
              </a:lnSpc>
              <a:spcBef>
                <a:spcPts val="0"/>
              </a:spcBef>
              <a:spcAft>
                <a:spcPts val="800"/>
              </a:spcAft>
              <a:tabLst>
                <a:tab pos="457200" algn="l"/>
              </a:tabLst>
            </a:pPr>
            <a:r>
              <a:rPr lang="en-US" sz="1600" b="1">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Payment history</a:t>
            </a:r>
            <a:r>
              <a:rPr lang="en-US" sz="1600">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 The single most important factor affecting your credit score comes from when you make your payments, how much those payments are (the minimum amount or more) and if you make those payments on time. If payments are missed or less than the minimum, your score will decrease. </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ct val="107000"/>
              </a:lnSpc>
              <a:spcBef>
                <a:spcPts val="0"/>
              </a:spcBef>
              <a:spcAft>
                <a:spcPts val="800"/>
              </a:spcAft>
              <a:tabLst>
                <a:tab pos="457200" algn="l"/>
              </a:tabLst>
            </a:pPr>
            <a:r>
              <a:rPr lang="en-US" sz="1600" b="1">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Credit Utilization</a:t>
            </a:r>
            <a:r>
              <a:rPr lang="en-US" sz="1600">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 The second most important criteria in determining a credit score is the balance-to-limit ratio on your credit cards. To figure out your utilization rate, add up all of your balances and all of your credit limits, then divide the total of your balances by the total of your limits. That percentage should be no more than 30%. Good utilization practice mandates that you pay your balances in full each month and, if possible, keep your rate below 10% to get the best credit score possible.</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ct val="107000"/>
              </a:lnSpc>
              <a:spcBef>
                <a:spcPts val="0"/>
              </a:spcBef>
              <a:spcAft>
                <a:spcPts val="800"/>
              </a:spcAft>
              <a:tabLst>
                <a:tab pos="457200" algn="l"/>
              </a:tabLst>
            </a:pPr>
            <a:r>
              <a:rPr lang="en-US" sz="1600" b="1">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Length of credit history </a:t>
            </a:r>
            <a:r>
              <a:rPr lang="en-US" sz="1600">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This comes from looking at how long each of your accounts has been open.</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ct val="107000"/>
              </a:lnSpc>
              <a:spcBef>
                <a:spcPts val="0"/>
              </a:spcBef>
              <a:spcAft>
                <a:spcPts val="800"/>
              </a:spcAft>
              <a:tabLst>
                <a:tab pos="457200" algn="l"/>
              </a:tabLst>
            </a:pPr>
            <a:r>
              <a:rPr lang="en-US" sz="1600" b="1">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Credit mix</a:t>
            </a:r>
            <a:r>
              <a:rPr lang="en-US" sz="1600">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 the number of accounts, from mortgages to credit cards to loans, you have open.</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ct val="107000"/>
              </a:lnSpc>
              <a:spcBef>
                <a:spcPts val="0"/>
              </a:spcBef>
              <a:spcAft>
                <a:spcPts val="800"/>
              </a:spcAft>
              <a:tabLst>
                <a:tab pos="457200" algn="l"/>
              </a:tabLst>
            </a:pPr>
            <a:r>
              <a:rPr lang="en-US" sz="1600" b="1">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New credit </a:t>
            </a:r>
            <a:r>
              <a:rPr lang="en-US" sz="1600">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Lenders like to know how much credit you've applied for in recent months. Typically, they'll look back over the last three to six months to check if you opened a new account, applied for credit inquiries, and if you are taking on more debt. </a:t>
            </a:r>
            <a:endParaRPr lang="en-US" sz="16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0407026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CD79F1-B498-EE4C-A09F-FE8B105CF00A}"/>
              </a:ext>
            </a:extLst>
          </p:cNvPr>
          <p:cNvSpPr>
            <a:spLocks noGrp="1"/>
          </p:cNvSpPr>
          <p:nvPr>
            <p:ph type="title"/>
          </p:nvPr>
        </p:nvSpPr>
        <p:spPr>
          <a:xfrm>
            <a:off x="1066800" y="377189"/>
            <a:ext cx="9939337" cy="841513"/>
          </a:xfrm>
        </p:spPr>
        <p:txBody>
          <a:bodyPr>
            <a:noAutofit/>
          </a:bodyPr>
          <a:lstStyle/>
          <a:p>
            <a:br>
              <a:rPr lang="en-US" sz="3200"/>
            </a:br>
            <a:r>
              <a:rPr lang="en-US" sz="3200"/>
              <a:t>fico score</a:t>
            </a:r>
          </a:p>
        </p:txBody>
      </p:sp>
      <p:sp>
        <p:nvSpPr>
          <p:cNvPr id="5" name="Rectangle 4">
            <a:extLst>
              <a:ext uri="{FF2B5EF4-FFF2-40B4-BE49-F238E27FC236}">
                <a16:creationId xmlns:a16="http://schemas.microsoft.com/office/drawing/2014/main" id="{90DF0556-6388-2A49-9FA3-1CB5D9E3239C}"/>
              </a:ext>
            </a:extLst>
          </p:cNvPr>
          <p:cNvSpPr/>
          <p:nvPr/>
        </p:nvSpPr>
        <p:spPr>
          <a:xfrm>
            <a:off x="133350" y="1641968"/>
            <a:ext cx="11056620" cy="2941318"/>
          </a:xfrm>
          <a:prstGeom prst="rect">
            <a:avLst/>
          </a:prstGeom>
        </p:spPr>
        <p:txBody>
          <a:bodyPr wrap="square">
            <a:spAutoFit/>
          </a:bodyPr>
          <a:lstStyle/>
          <a:p>
            <a:pPr marL="923290" marR="0">
              <a:lnSpc>
                <a:spcPct val="107000"/>
              </a:lnSpc>
              <a:spcBef>
                <a:spcPts val="0"/>
              </a:spcBef>
              <a:spcAft>
                <a:spcPts val="800"/>
              </a:spcAft>
            </a:pP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The FICO score is the most commonly-used credit scoring model in the United States, and it ranges between 300 and 850. A FICO score of 703 is considered "good," and approximately 58 percent have a FICO score of 703 or greater. </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923290" marR="0">
              <a:lnSpc>
                <a:spcPct val="107000"/>
              </a:lnSpc>
              <a:spcBef>
                <a:spcPts val="0"/>
              </a:spcBef>
              <a:spcAft>
                <a:spcPts val="800"/>
              </a:spcAft>
            </a:pPr>
            <a:endPar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endParaRPr>
          </a:p>
          <a:p>
            <a:pPr marL="923290" marR="0">
              <a:lnSpc>
                <a:spcPct val="107000"/>
              </a:lnSpc>
              <a:spcBef>
                <a:spcPts val="0"/>
              </a:spcBef>
              <a:spcAft>
                <a:spcPts val="800"/>
              </a:spcAft>
            </a:pP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As for age-group averages, credit scores in each age group on average increase by two points </a:t>
            </a:r>
            <a:r>
              <a:rPr lang="en-US" u="sng">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according to Experian</a:t>
            </a:r>
            <a:r>
              <a:rPr lang="en-US" u="sng">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a:t>
            </a: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Americans over 60 have the highest average credit score, at 749. Americans ages 50 to 59 hold the second-highest average of 706, while people between the ages of 40 and 49 have an average score of 684. Americans ages 30 to 39 score 673 on average and those between 20 and 29 average 662.</a:t>
            </a:r>
            <a:endParaRPr lang="en-US" sz="14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217941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21CA-FE99-964B-B323-BF86FF3B24AE}"/>
              </a:ext>
            </a:extLst>
          </p:cNvPr>
          <p:cNvSpPr>
            <a:spLocks noGrp="1"/>
          </p:cNvSpPr>
          <p:nvPr>
            <p:ph type="title"/>
          </p:nvPr>
        </p:nvSpPr>
        <p:spPr>
          <a:xfrm>
            <a:off x="1066800" y="578491"/>
            <a:ext cx="9281160" cy="841513"/>
          </a:xfrm>
        </p:spPr>
        <p:txBody>
          <a:bodyPr>
            <a:normAutofit/>
          </a:bodyPr>
          <a:lstStyle/>
          <a:p>
            <a:r>
              <a:rPr lang="en-US" sz="3200"/>
              <a:t>What Is Credit Utilization Ratio?</a:t>
            </a:r>
          </a:p>
        </p:txBody>
      </p:sp>
      <p:sp>
        <p:nvSpPr>
          <p:cNvPr id="3" name="Text Placeholder 2">
            <a:extLst>
              <a:ext uri="{FF2B5EF4-FFF2-40B4-BE49-F238E27FC236}">
                <a16:creationId xmlns:a16="http://schemas.microsoft.com/office/drawing/2014/main" id="{379F7B0D-79AC-E440-9521-B5B6E0E996C7}"/>
              </a:ext>
            </a:extLst>
          </p:cNvPr>
          <p:cNvSpPr>
            <a:spLocks noGrp="1"/>
          </p:cNvSpPr>
          <p:nvPr>
            <p:ph type="body" sz="quarter" idx="10"/>
          </p:nvPr>
        </p:nvSpPr>
        <p:spPr>
          <a:xfrm>
            <a:off x="1066800" y="1522274"/>
            <a:ext cx="9939337" cy="4209154"/>
          </a:xfrm>
        </p:spPr>
        <p:txBody>
          <a:bodyPr>
            <a:normAutofit fontScale="92500" lnSpcReduction="10000"/>
          </a:bodyPr>
          <a:lstStyle/>
          <a:p>
            <a:pPr marL="0" indent="0">
              <a:buNone/>
            </a:pPr>
            <a:r>
              <a:rPr lang="en-US"/>
              <a:t>The ratio between how much revolving credit; accounts with balances that vary from month to month like credit cards</a:t>
            </a:r>
            <a:r>
              <a:rPr lang="en-US" b="1"/>
              <a:t> </a:t>
            </a:r>
            <a:r>
              <a:rPr lang="en-US"/>
              <a:t>that you are currently using and how much you have available to you.</a:t>
            </a:r>
          </a:p>
          <a:p>
            <a:pPr marL="228600" lvl="1" indent="0">
              <a:buNone/>
            </a:pPr>
            <a:r>
              <a:rPr lang="en-US"/>
              <a:t>A high credit utilization ratio indicates someone who is living beyond their means and may be at increased risk of default. </a:t>
            </a:r>
          </a:p>
          <a:p>
            <a:pPr marL="228600" lvl="1" indent="0">
              <a:buNone/>
            </a:pPr>
            <a:r>
              <a:rPr lang="en-US"/>
              <a:t>Calculate your credit utilization ratio on a single card by dividing your current balance on that card by your credit limit. Then, multiply by 100 to get a percentage. For example, if you have a $10,000 limit on one credit card and your balance is currently $2,000, you would get a credit utilization ratio for that card of 20%: $2,000 / $10,000 = 0.2 x 100 = 20%.</a:t>
            </a:r>
          </a:p>
          <a:p>
            <a:pPr marL="0" indent="0">
              <a:buNone/>
            </a:pPr>
            <a:r>
              <a:rPr lang="en-US"/>
              <a:t>The rule of thumb is to keep your credit utilization ratio under 30% whenever possible. Using more than 30% of your available credit indicates that credit is something you routinely depend on to finance your lifestyle and this makes lenders wary </a:t>
            </a:r>
          </a:p>
        </p:txBody>
      </p:sp>
    </p:spTree>
    <p:extLst>
      <p:ext uri="{BB962C8B-B14F-4D97-AF65-F5344CB8AC3E}">
        <p14:creationId xmlns:p14="http://schemas.microsoft.com/office/powerpoint/2010/main" val="7134430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E79C-6DE8-8B47-A13D-9E72E2A594D9}"/>
              </a:ext>
            </a:extLst>
          </p:cNvPr>
          <p:cNvSpPr>
            <a:spLocks noGrp="1"/>
          </p:cNvSpPr>
          <p:nvPr>
            <p:ph type="title"/>
          </p:nvPr>
        </p:nvSpPr>
        <p:spPr>
          <a:xfrm>
            <a:off x="1066800" y="564423"/>
            <a:ext cx="9281160" cy="841513"/>
          </a:xfrm>
        </p:spPr>
        <p:txBody>
          <a:bodyPr>
            <a:normAutofit/>
          </a:bodyPr>
          <a:lstStyle/>
          <a:p>
            <a:r>
              <a:rPr lang="en-US" sz="3200" kern="18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Credit Utilization Ratio</a:t>
            </a:r>
            <a:endParaRPr lang="en-US" sz="3200"/>
          </a:p>
        </p:txBody>
      </p:sp>
      <p:sp>
        <p:nvSpPr>
          <p:cNvPr id="4" name="Rectangle 3">
            <a:extLst>
              <a:ext uri="{FF2B5EF4-FFF2-40B4-BE49-F238E27FC236}">
                <a16:creationId xmlns:a16="http://schemas.microsoft.com/office/drawing/2014/main" id="{549425D9-1781-5944-9E38-FD2287674802}"/>
              </a:ext>
            </a:extLst>
          </p:cNvPr>
          <p:cNvSpPr/>
          <p:nvPr/>
        </p:nvSpPr>
        <p:spPr>
          <a:xfrm>
            <a:off x="1066800" y="1712048"/>
            <a:ext cx="9281160" cy="2823850"/>
          </a:xfrm>
          <a:prstGeom prst="rect">
            <a:avLst/>
          </a:prstGeom>
        </p:spPr>
        <p:txBody>
          <a:bodyPr wrap="square">
            <a:spAutoFit/>
          </a:bodyPr>
          <a:lstStyle/>
          <a:p>
            <a:pPr>
              <a:lnSpc>
                <a:spcPts val="1800"/>
              </a:lnSpc>
            </a:pPr>
            <a:r>
              <a:rPr lang="en-US" sz="1600" i="1">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It has a huge impact on your credit score.</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pP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1500"/>
              </a:spcAft>
            </a:pP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If you've ever researched factors affecting your credit score, you may have come across the term "credit utilization ratio." Your credit utilization ratio, sometimes called your credit utilization rate, is the ratio between how much revolving credit -- that is, accounts with balances that vary from month to month, like </a:t>
            </a:r>
            <a:r>
              <a:rPr lang="en-US" sz="1600" b="1">
                <a:solidFill>
                  <a:srgbClr val="0D0D0D"/>
                </a:solidFill>
                <a:latin typeface="Helvetica Neue" panose="02000503000000020004" pitchFamily="2" charset="0"/>
                <a:ea typeface="Helvetica Neue" panose="02000503000000020004" pitchFamily="2" charset="0"/>
                <a:cs typeface="Helvetica Neue" panose="02000503000000020004" pitchFamily="2" charset="0"/>
                <a:hlinkClick r:id="rId2"/>
              </a:rPr>
              <a:t>credit cards</a:t>
            </a: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 you're currently using and how much you have available to you.</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1500"/>
              </a:spcAft>
            </a:pP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It plays a huge factor in your credit score. This is because statistics have shown that a high credit utilization ratio indicates someone who is living beyond their means and may be at increased risk of default. A credit utilization ratio that's too high might leave you ineligible for loans and credit cards or saddle you with higher interest rates. The good news is that controlling your credit utilization ratio isn't difficult once you understand how it works.</a:t>
            </a:r>
            <a:endParaRPr lang="en-US" sz="16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305543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0CE97-0825-DE47-9826-3A6DF46E368A}"/>
              </a:ext>
            </a:extLst>
          </p:cNvPr>
          <p:cNvSpPr>
            <a:spLocks noGrp="1"/>
          </p:cNvSpPr>
          <p:nvPr>
            <p:ph type="title"/>
          </p:nvPr>
        </p:nvSpPr>
        <p:spPr>
          <a:xfrm>
            <a:off x="1066800" y="578491"/>
            <a:ext cx="9281160" cy="841513"/>
          </a:xfrm>
        </p:spPr>
        <p:txBody>
          <a:bodyPr>
            <a:noAutofit/>
          </a:bodyPr>
          <a:lstStyle/>
          <a:p>
            <a:r>
              <a:rPr lang="en-US" sz="32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How to calculate your credit utilization ratio</a:t>
            </a:r>
            <a:endParaRPr lang="en-US" sz="3200"/>
          </a:p>
        </p:txBody>
      </p:sp>
      <p:sp>
        <p:nvSpPr>
          <p:cNvPr id="4" name="Rectangle 3">
            <a:extLst>
              <a:ext uri="{FF2B5EF4-FFF2-40B4-BE49-F238E27FC236}">
                <a16:creationId xmlns:a16="http://schemas.microsoft.com/office/drawing/2014/main" id="{E564CC50-4D7F-5148-AC19-E485880B1F27}"/>
              </a:ext>
            </a:extLst>
          </p:cNvPr>
          <p:cNvSpPr/>
          <p:nvPr/>
        </p:nvSpPr>
        <p:spPr>
          <a:xfrm>
            <a:off x="979170" y="1633810"/>
            <a:ext cx="9368790" cy="3477875"/>
          </a:xfrm>
          <a:prstGeom prst="rect">
            <a:avLst/>
          </a:prstGeom>
        </p:spPr>
        <p:txBody>
          <a:bodyPr wrap="square">
            <a:spAutoFit/>
          </a:bodyPr>
          <a:lstStyle/>
          <a:p>
            <a:pPr>
              <a:lnSpc>
                <a:spcPts val="1800"/>
              </a:lnSpc>
              <a:spcAft>
                <a:spcPts val="1500"/>
              </a:spcAft>
            </a:pP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Calculate your credit utilization ratio on a single card by dividing your current balance on that card by your credit limit. Then, multiply by 100 to get a percentage. For example, if you have a $10,000 limit on one credit card and your balance is currently $2,000, you would get a credit utilization ratio for that card of 20%: $2,000 / $10,000 = 0.2 x 100 = 20%.</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1500"/>
              </a:spcAft>
            </a:pP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Your credit utilization ratio on each card matters, but you also have to consider your credit utilization ratio as a whole. You figure this out by adding up all of your balances across all of your credit cards and dividing them by the total of your credit limits on all of your cards. Then, multiply by 100 to get your percentage. </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1500"/>
              </a:spcAft>
            </a:pP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For example, if you have one card with a $3,000 limit and a $250 balance, one card with a $5,000 limit and a $1,250 balance and one card with a $10,000 limit and a $3,000 balance, your total balances would be $4,500 ($250 + $1,250 + $3,000) and your total credit limit would be $18,000 ($3,000 + $5,000 + $10,000). You would divide the $4,500 by the $18,500 and multiply by 100 to get 25%.</a:t>
            </a:r>
            <a:endParaRPr lang="en-US" sz="16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612609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34E2-E012-E244-880D-D177A44B230D}"/>
              </a:ext>
            </a:extLst>
          </p:cNvPr>
          <p:cNvSpPr>
            <a:spLocks noGrp="1"/>
          </p:cNvSpPr>
          <p:nvPr>
            <p:ph type="title"/>
          </p:nvPr>
        </p:nvSpPr>
        <p:spPr/>
        <p:txBody>
          <a:bodyPr>
            <a:normAutofit/>
          </a:bodyPr>
          <a:lstStyle/>
          <a:p>
            <a:r>
              <a:rPr lang="en-US" sz="32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What is a good credit utilization ratio?</a:t>
            </a:r>
            <a:endParaRPr lang="en-US" sz="3200"/>
          </a:p>
        </p:txBody>
      </p:sp>
      <p:sp>
        <p:nvSpPr>
          <p:cNvPr id="4" name="Rectangle 3">
            <a:extLst>
              <a:ext uri="{FF2B5EF4-FFF2-40B4-BE49-F238E27FC236}">
                <a16:creationId xmlns:a16="http://schemas.microsoft.com/office/drawing/2014/main" id="{E97A6C81-76B8-B54D-B238-676614A695D3}"/>
              </a:ext>
            </a:extLst>
          </p:cNvPr>
          <p:cNvSpPr/>
          <p:nvPr/>
        </p:nvSpPr>
        <p:spPr>
          <a:xfrm>
            <a:off x="1066800" y="1533465"/>
            <a:ext cx="9281160" cy="3708708"/>
          </a:xfrm>
          <a:prstGeom prst="rect">
            <a:avLst/>
          </a:prstGeom>
        </p:spPr>
        <p:txBody>
          <a:bodyPr wrap="square">
            <a:spAutoFit/>
          </a:bodyPr>
          <a:lstStyle/>
          <a:p>
            <a:pPr>
              <a:lnSpc>
                <a:spcPts val="1800"/>
              </a:lnSpc>
              <a:spcAft>
                <a:spcPts val="1500"/>
              </a:spcAft>
            </a:pP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The rule of thumb is to keep your credit utilization ratio under 30% whenever possible. Using more than 30% of your available credit indicates that credit is something you routinely depend on to finance your lifestyle and this makes lenders wary. </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1500"/>
              </a:spcAft>
            </a:pP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If you have a high credit utilization ratio already and a lender gives you even more money, it may push you over the edge. You might not be able to keep up with your payments anymore and the lender might never get its money back. Lenders may hedge their bets by charging borrowers with credit utilization ratios above 30% a higher interest rate, or deny them outright rather than take that chance.</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1500"/>
              </a:spcAft>
            </a:pP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While 30% might be the ceiling for your credit utilization ratio, there's no harm in being well under this limit, as long as you remain above 0%. You might think it looks good to lenders if you never rely on credit, but this also concerns them because then they have no insight into how you will handle borrowed money. Rather than hope for the best, many lenders will deny borrowers without a credit history outright, unless they </a:t>
            </a: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hlinkClick r:id="rId2"/>
              </a:rPr>
              <a:t>have a cosigner</a:t>
            </a:r>
            <a:r>
              <a:rPr lang="en-US" sz="16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who is willing to vouch for them and take over the payments if the primary borrower is unable to do so.</a:t>
            </a:r>
            <a:endParaRPr lang="en-US" sz="16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338442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32D97-83D4-3043-A55F-3A385C98C2E7}"/>
              </a:ext>
            </a:extLst>
          </p:cNvPr>
          <p:cNvSpPr>
            <a:spLocks noGrp="1"/>
          </p:cNvSpPr>
          <p:nvPr>
            <p:ph type="title"/>
          </p:nvPr>
        </p:nvSpPr>
        <p:spPr/>
        <p:txBody>
          <a:bodyPr>
            <a:noAutofit/>
          </a:bodyPr>
          <a:lstStyle/>
          <a:p>
            <a:r>
              <a:rPr lang="en-US" sz="32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How does your credit utilization ratio affect your credit score?</a:t>
            </a:r>
            <a:endParaRPr lang="en-US" sz="3200"/>
          </a:p>
        </p:txBody>
      </p:sp>
      <p:sp>
        <p:nvSpPr>
          <p:cNvPr id="4" name="Rectangle 3">
            <a:extLst>
              <a:ext uri="{FF2B5EF4-FFF2-40B4-BE49-F238E27FC236}">
                <a16:creationId xmlns:a16="http://schemas.microsoft.com/office/drawing/2014/main" id="{B82B2FF2-A734-3C4E-8CA5-630B9D21AFD9}"/>
              </a:ext>
            </a:extLst>
          </p:cNvPr>
          <p:cNvSpPr/>
          <p:nvPr/>
        </p:nvSpPr>
        <p:spPr>
          <a:xfrm>
            <a:off x="1066800" y="1648604"/>
            <a:ext cx="9281160" cy="4344394"/>
          </a:xfrm>
          <a:prstGeom prst="rect">
            <a:avLst/>
          </a:prstGeom>
        </p:spPr>
        <p:txBody>
          <a:bodyPr wrap="square">
            <a:spAutoFit/>
          </a:bodyPr>
          <a:lstStyle/>
          <a:p>
            <a:pPr>
              <a:lnSpc>
                <a:spcPts val="1800"/>
              </a:lnSpc>
              <a:spcAft>
                <a:spcPts val="1500"/>
              </a:spcAft>
            </a:pP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Statistics have shown that credit utilization ratio is a predictor of future financial behavior, so it's not surprising that it makes up 30% of your </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hlinkClick r:id="rId2"/>
              </a:rPr>
              <a:t>FICO® credit score</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This is the scoring model most commonly used by lenders to assess a borrower's creditworthiness. Your credit utilization ratio is second only to your payment history in terms of importance, and the two make up a collective 65% of your score.</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1500"/>
              </a:spcAft>
            </a:pPr>
            <a:r>
              <a:rPr lang="en-US" sz="1400" b="1">
                <a:solidFill>
                  <a:srgbClr val="0D0D0D"/>
                </a:solidFill>
                <a:latin typeface="Helvetica Neue" panose="02000503000000020004" pitchFamily="2" charset="0"/>
                <a:ea typeface="Helvetica Neue" panose="02000503000000020004" pitchFamily="2" charset="0"/>
                <a:cs typeface="Helvetica Neue" panose="02000503000000020004" pitchFamily="2" charset="0"/>
                <a:hlinkClick r:id="rId3"/>
              </a:rPr>
              <a:t>VantageScore</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 the other popular credit scoring model -- considers your credit utilization ratio as well, but it only accounts for 20% of your score. It also has a separate category for your available credit, which is the difference between your credit limit and your current balance, and this accounts for 3% of your score. </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1500"/>
              </a:spcAft>
            </a:pP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Because your credit utilization can vary from month to month, so can your credit score. Lowering your credit utilization ratio can improve your credit score, in some cases significantly, but it could be a few weeks before you see the difference. It depends on when you made your payment and when your credit card issuer reported your updated balance and payment information to the credit bureaus. </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1500"/>
              </a:spcAft>
            </a:pP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Credit card companies usually only report to the credit bureaus once at the end of your billing cycle. If you pay off your balance a few weeks earlier, your credit utilization ratio may technically go down, but the credit bureaus won't know about this right away. This is something to bear in mind if you're trying to lower your credit utilization ratio to apply for a new loan or credit card. Wait at least until the end of the billing cycle following your payment before you apply to be sure that your credit score is accurate.</a:t>
            </a:r>
            <a:endParaRPr lang="en-US" sz="14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06161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1"/>
          <p:cNvSpPr txBox="1">
            <a:spLocks/>
          </p:cNvSpPr>
          <p:nvPr/>
        </p:nvSpPr>
        <p:spPr>
          <a:xfrm>
            <a:off x="983107" y="494810"/>
            <a:ext cx="10142089" cy="695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a:ea typeface="Roboto" charset="0"/>
                <a:cs typeface="Roboto" charset="0"/>
              </a:rPr>
              <a:t>Financial Planning Professionals: Key Takeaways</a:t>
            </a:r>
          </a:p>
        </p:txBody>
      </p:sp>
      <p:sp>
        <p:nvSpPr>
          <p:cNvPr id="4" name="Content Placeholder 2"/>
          <p:cNvSpPr>
            <a:spLocks noGrp="1"/>
          </p:cNvSpPr>
          <p:nvPr>
            <p:ph type="body" sz="quarter" idx="10"/>
          </p:nvPr>
        </p:nvSpPr>
        <p:spPr>
          <a:xfrm>
            <a:off x="1084482" y="1601682"/>
            <a:ext cx="9939337" cy="4209154"/>
          </a:xfrm>
        </p:spPr>
        <p:txBody>
          <a:bodyPr>
            <a:normAutofit fontScale="92500"/>
          </a:bodyPr>
          <a:lstStyle/>
          <a:p>
            <a:pPr>
              <a:buFont typeface="Arial" charset="0"/>
              <a:buChar char="•"/>
            </a:pPr>
            <a:r>
              <a:rPr lang="en-US"/>
              <a:t>Financial advisors may be working as accountants, investment advisers, tax advisers, estate planners, or insurance agents.</a:t>
            </a:r>
          </a:p>
          <a:p>
            <a:pPr>
              <a:buFont typeface="Arial" charset="0"/>
              <a:buChar char="•"/>
            </a:pPr>
            <a:r>
              <a:rPr lang="en-US"/>
              <a:t>You should always understand how your advisor is trained, and how that may be related to the kind of advice that you receive.</a:t>
            </a:r>
          </a:p>
          <a:p>
            <a:pPr>
              <a:buFont typeface="Arial" charset="0"/>
              <a:buChar char="•"/>
            </a:pPr>
            <a:r>
              <a:rPr lang="en-US"/>
              <a:t>You should always understand how your advisor is compensated, and how that may be related to the kind of advice that you receive.</a:t>
            </a:r>
          </a:p>
          <a:p>
            <a:pPr>
              <a:buFont typeface="Arial" charset="0"/>
              <a:buChar char="•"/>
            </a:pPr>
            <a:r>
              <a:rPr lang="en-US"/>
              <a:t>You should diversify your sources of information and advice by using subjective advisors—friends and family—as well as objective, professional advisors. Diversification, as always, reduces risk.</a:t>
            </a:r>
          </a:p>
          <a:p>
            <a:endParaRPr lang="en-US"/>
          </a:p>
        </p:txBody>
      </p:sp>
    </p:spTree>
    <p:extLst>
      <p:ext uri="{BB962C8B-B14F-4D97-AF65-F5344CB8AC3E}">
        <p14:creationId xmlns:p14="http://schemas.microsoft.com/office/powerpoint/2010/main" val="639438123"/>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60C7-5705-134C-A4C6-52790DA3BAB2}"/>
              </a:ext>
            </a:extLst>
          </p:cNvPr>
          <p:cNvSpPr>
            <a:spLocks noGrp="1"/>
          </p:cNvSpPr>
          <p:nvPr>
            <p:ph type="title"/>
          </p:nvPr>
        </p:nvSpPr>
        <p:spPr>
          <a:xfrm>
            <a:off x="1066800" y="418471"/>
            <a:ext cx="9281160" cy="841513"/>
          </a:xfrm>
        </p:spPr>
        <p:txBody>
          <a:bodyPr>
            <a:noAutofit/>
          </a:bodyPr>
          <a:lstStyle/>
          <a:p>
            <a:r>
              <a:rPr lang="en-US" sz="32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How to improve your credit utilization ratio</a:t>
            </a:r>
            <a:endParaRPr lang="en-US" sz="3200"/>
          </a:p>
        </p:txBody>
      </p:sp>
      <p:sp>
        <p:nvSpPr>
          <p:cNvPr id="4" name="Rectangle 3">
            <a:extLst>
              <a:ext uri="{FF2B5EF4-FFF2-40B4-BE49-F238E27FC236}">
                <a16:creationId xmlns:a16="http://schemas.microsoft.com/office/drawing/2014/main" id="{94C87A1F-CB56-6B42-A1CD-BE7CB4CCA735}"/>
              </a:ext>
            </a:extLst>
          </p:cNvPr>
          <p:cNvSpPr/>
          <p:nvPr/>
        </p:nvSpPr>
        <p:spPr>
          <a:xfrm>
            <a:off x="1066800" y="1559530"/>
            <a:ext cx="9281160" cy="4754763"/>
          </a:xfrm>
          <a:prstGeom prst="rect">
            <a:avLst/>
          </a:prstGeom>
        </p:spPr>
        <p:txBody>
          <a:bodyPr wrap="square">
            <a:spAutoFit/>
          </a:bodyPr>
          <a:lstStyle/>
          <a:p>
            <a:pPr>
              <a:lnSpc>
                <a:spcPts val="1800"/>
              </a:lnSpc>
              <a:spcAft>
                <a:spcPts val="1500"/>
              </a:spcAft>
            </a:pP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Lowering your credit utilization ratio is much easier and quicker than influencing the other factors that impact your credit score, like your payment history and average account age. Here are some things you can do to keep your ratio as low as possible:</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00"/>
              </a:lnSpc>
              <a:spcBef>
                <a:spcPts val="0"/>
              </a:spcBef>
              <a:spcAft>
                <a:spcPts val="800"/>
              </a:spcAft>
              <a:buSzPts val="1000"/>
              <a:buFont typeface="Symbol" pitchFamily="2" charset="2"/>
              <a:buChar char=""/>
              <a:tabLst>
                <a:tab pos="457200" algn="l"/>
              </a:tabLst>
            </a:pPr>
            <a:r>
              <a:rPr lang="en-US" sz="1400" b="1">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Reduce the amount of money you charge each month</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This is the simplest way to reduce your credit utilization ratio and is a smart move if you've been known to carry a balance. It may not appeal to everybody because it potentially limits the amount of </a:t>
            </a:r>
            <a:r>
              <a:rPr lang="en-US" sz="1400" b="1">
                <a:solidFill>
                  <a:srgbClr val="0D0D0D"/>
                </a:solidFill>
                <a:latin typeface="Helvetica Neue" panose="02000503000000020004" pitchFamily="2" charset="0"/>
                <a:ea typeface="Helvetica Neue" panose="02000503000000020004" pitchFamily="2" charset="0"/>
                <a:cs typeface="Helvetica Neue" panose="02000503000000020004" pitchFamily="2" charset="0"/>
                <a:hlinkClick r:id="rId2"/>
              </a:rPr>
              <a:t>credit card rewards</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they can earn. If your credit utilization ratio is high only on a single card, try redistributing the amount you charge to each card to keep all your ratios under 30%.</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00"/>
              </a:lnSpc>
              <a:spcBef>
                <a:spcPts val="0"/>
              </a:spcBef>
              <a:spcAft>
                <a:spcPts val="800"/>
              </a:spcAft>
              <a:buSzPts val="1000"/>
              <a:buFont typeface="Symbol" pitchFamily="2" charset="2"/>
              <a:buChar char=""/>
              <a:tabLst>
                <a:tab pos="457200" algn="l"/>
              </a:tabLst>
            </a:pPr>
            <a:r>
              <a:rPr lang="en-US" sz="1400" b="1">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Request a </a:t>
            </a:r>
            <a:r>
              <a:rPr lang="en-US" sz="1400" b="1">
                <a:solidFill>
                  <a:srgbClr val="0D0D0D"/>
                </a:solidFill>
                <a:latin typeface="Helvetica Neue" panose="02000503000000020004" pitchFamily="2" charset="0"/>
                <a:ea typeface="Helvetica Neue" panose="02000503000000020004" pitchFamily="2" charset="0"/>
                <a:cs typeface="Helvetica Neue" panose="02000503000000020004" pitchFamily="2" charset="0"/>
                <a:hlinkClick r:id="rId3"/>
              </a:rPr>
              <a:t>credit limit increase</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If your credit limit goes up, your credit utilization ratio automatically goes down because you will be using less of your available credit -- assuming you don't increase your spending accordingly. Reach out to your card issuer and request a credit limit increase. Many now enable you to make this request online. Your issuer may ask for updated income information to help make its decision and it might make a </a:t>
            </a:r>
            <a:r>
              <a:rPr lang="en-US" sz="1400" b="1">
                <a:solidFill>
                  <a:srgbClr val="0D0D0D"/>
                </a:solidFill>
                <a:latin typeface="Helvetica Neue" panose="02000503000000020004" pitchFamily="2" charset="0"/>
                <a:ea typeface="Helvetica Neue" panose="02000503000000020004" pitchFamily="2" charset="0"/>
                <a:cs typeface="Helvetica Neue" panose="02000503000000020004" pitchFamily="2" charset="0"/>
                <a:hlinkClick r:id="rId4"/>
              </a:rPr>
              <a:t>hard inquiry</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into your credit report. This will lower your score by a few points, but if you're approved for the credit limit increase, the boost you'll get from lowering your credit utilization ratio will more than make up for it.</a:t>
            </a:r>
            <a:b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b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If you're denied a credit limit increase, wait a few months before requesting one again. Your card issuer is likely to be annoyed if you're constantly pestering it for an increase, and constant hard inquiries can take a toll on your credit score over time. Work at improving the other aspects of your credit, like your payment history, before applying again.</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2050796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A4B6FD-2D2C-AE4D-ACDB-54CEAABBD58F}"/>
              </a:ext>
            </a:extLst>
          </p:cNvPr>
          <p:cNvSpPr/>
          <p:nvPr/>
        </p:nvSpPr>
        <p:spPr>
          <a:xfrm>
            <a:off x="1066800" y="1627044"/>
            <a:ext cx="9281160" cy="3510833"/>
          </a:xfrm>
          <a:prstGeom prst="rect">
            <a:avLst/>
          </a:prstGeom>
        </p:spPr>
        <p:txBody>
          <a:bodyPr wrap="square">
            <a:spAutoFit/>
          </a:bodyPr>
          <a:lstStyle/>
          <a:p>
            <a:pPr marL="342900" marR="0" lvl="0" indent="-342900">
              <a:lnSpc>
                <a:spcPts val="1800"/>
              </a:lnSpc>
              <a:spcBef>
                <a:spcPts val="0"/>
              </a:spcBef>
              <a:spcAft>
                <a:spcPts val="800"/>
              </a:spcAft>
              <a:buSzPts val="1000"/>
              <a:buFont typeface="Symbol" pitchFamily="2" charset="2"/>
              <a:buChar char=""/>
              <a:tabLst>
                <a:tab pos="457200" algn="l"/>
              </a:tabLst>
            </a:pPr>
            <a:r>
              <a:rPr lang="en-US" sz="1400" b="1">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Pay off your credit card balance before the end of the billing cycle or make two payments per month:</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This is another way you can lower your credit utilization ratio. Remember, the credit bureaus only see the final balance your card issuer reports to them at the end of each billing cycle. You can take advantage of this reporting delay to spend more money without adversely affecting your credit utilization ratio. Paying halfway through the month and then again at the end of it will make it appear as if you only spend a fraction of what you actually did. This strategy only works if you have the money to pay back what you owe. </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00"/>
              </a:lnSpc>
              <a:spcBef>
                <a:spcPts val="0"/>
              </a:spcBef>
              <a:spcAft>
                <a:spcPts val="800"/>
              </a:spcAft>
              <a:buSzPts val="1000"/>
              <a:buFont typeface="Symbol" pitchFamily="2" charset="2"/>
              <a:buChar char=""/>
              <a:tabLst>
                <a:tab pos="457200" algn="l"/>
              </a:tabLst>
            </a:pPr>
            <a:r>
              <a:rPr lang="en-US" sz="1400" b="1">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Consider a personal loan: </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If you're carrying a balance from month to month and you just can't seem to pay it down, try taking out a </a:t>
            </a:r>
            <a:r>
              <a:rPr lang="en-US" sz="1400" b="1">
                <a:solidFill>
                  <a:srgbClr val="0D0D0D"/>
                </a:solidFill>
                <a:latin typeface="Helvetica Neue" panose="02000503000000020004" pitchFamily="2" charset="0"/>
                <a:ea typeface="Helvetica Neue" panose="02000503000000020004" pitchFamily="2" charset="0"/>
                <a:cs typeface="Helvetica Neue" panose="02000503000000020004" pitchFamily="2" charset="0"/>
                <a:hlinkClick r:id="rId2"/>
              </a:rPr>
              <a:t>personal loan</a:t>
            </a: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to get rid of your credit card debt. This will get you a predictable monthly payment and possibly a lower interest rate than what you were paying on your credit cards. It'll also lower your credit utilization ratio, but you must avoid the temptation to run up more debt on your card or you'll defeat the purpose.</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00"/>
              </a:lnSpc>
              <a:spcAft>
                <a:spcPts val="750"/>
              </a:spcAft>
            </a:pPr>
            <a:r>
              <a:rPr lang="en-US" sz="14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Your credit utilization ratio is an important measure of your financial responsibility and it's relatively easy to control. Figure out what your credit utilization ratio is on each of your credit cards (and overall) and try some of the above tips if you need to to get yours under 30%.</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D1E8E536-BD6D-4D43-8300-BF649A18CD4D}"/>
              </a:ext>
            </a:extLst>
          </p:cNvPr>
          <p:cNvSpPr>
            <a:spLocks noGrp="1"/>
          </p:cNvSpPr>
          <p:nvPr>
            <p:ph type="title"/>
          </p:nvPr>
        </p:nvSpPr>
        <p:spPr>
          <a:xfrm>
            <a:off x="1066800" y="395611"/>
            <a:ext cx="9281160" cy="841513"/>
          </a:xfrm>
        </p:spPr>
        <p:txBody>
          <a:bodyPr>
            <a:noAutofit/>
          </a:bodyPr>
          <a:lstStyle/>
          <a:p>
            <a:r>
              <a:rPr lang="en-US" sz="320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How to improve your credit utilization ratio</a:t>
            </a:r>
            <a:endParaRPr lang="en-US" sz="3200"/>
          </a:p>
        </p:txBody>
      </p:sp>
    </p:spTree>
    <p:extLst>
      <p:ext uri="{BB962C8B-B14F-4D97-AF65-F5344CB8AC3E}">
        <p14:creationId xmlns:p14="http://schemas.microsoft.com/office/powerpoint/2010/main" val="290923920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6FD8E-3FC0-F641-9E6C-6323E5D1BE8F}"/>
              </a:ext>
            </a:extLst>
          </p:cNvPr>
          <p:cNvSpPr>
            <a:spLocks noGrp="1"/>
          </p:cNvSpPr>
          <p:nvPr>
            <p:ph type="title"/>
          </p:nvPr>
        </p:nvSpPr>
        <p:spPr/>
        <p:txBody>
          <a:bodyPr>
            <a:normAutofit/>
          </a:bodyPr>
          <a:lstStyle/>
          <a:p>
            <a:r>
              <a:rPr lang="en-US" sz="3200"/>
              <a:t>Credit agencies</a:t>
            </a:r>
          </a:p>
        </p:txBody>
      </p:sp>
      <p:sp>
        <p:nvSpPr>
          <p:cNvPr id="4" name="Rectangle 3">
            <a:extLst>
              <a:ext uri="{FF2B5EF4-FFF2-40B4-BE49-F238E27FC236}">
                <a16:creationId xmlns:a16="http://schemas.microsoft.com/office/drawing/2014/main" id="{86DE362C-67FB-544D-8FF6-5479A072E3F1}"/>
              </a:ext>
            </a:extLst>
          </p:cNvPr>
          <p:cNvSpPr/>
          <p:nvPr/>
        </p:nvSpPr>
        <p:spPr>
          <a:xfrm>
            <a:off x="967740" y="1585645"/>
            <a:ext cx="10199370" cy="4832092"/>
          </a:xfrm>
          <a:prstGeom prst="rect">
            <a:avLst/>
          </a:prstGeom>
        </p:spPr>
        <p:txBody>
          <a:bodyPr wrap="square">
            <a:spAutoFit/>
          </a:bodyPr>
          <a:lstStyle/>
          <a:p>
            <a:r>
              <a:rPr lang="en-US" sz="1400" b="1">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There are three credit agencies: TransUnion, Equifax, and Experian.</a:t>
            </a:r>
          </a:p>
          <a:p>
            <a:endParaRPr lang="en-US" sz="1400" b="1">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a:latin typeface="Helvetica Neue" panose="02000503000000020004" pitchFamily="2" charset="0"/>
                <a:ea typeface="Helvetica Neue" panose="02000503000000020004" pitchFamily="2" charset="0"/>
                <a:cs typeface="Helvetica Neue" panose="02000503000000020004" pitchFamily="2" charset="0"/>
              </a:rPr>
              <a:t>6 reasons why credit scores can be different</a:t>
            </a:r>
          </a:p>
          <a:p>
            <a:endParaRPr lang="en-US" sz="1400">
              <a:latin typeface="Helvetica Neue" panose="02000503000000020004" pitchFamily="2" charset="0"/>
              <a:ea typeface="Helvetica Neue" panose="02000503000000020004" pitchFamily="2" charset="0"/>
              <a:cs typeface="Helvetica Neue" panose="02000503000000020004" pitchFamily="2" charset="0"/>
            </a:endParaRPr>
          </a:p>
          <a:p>
            <a:r>
              <a:rPr lang="en-US" sz="1400" b="1">
                <a:latin typeface="Helvetica Neue" panose="02000503000000020004" pitchFamily="2" charset="0"/>
                <a:ea typeface="Helvetica Neue" panose="02000503000000020004" pitchFamily="2" charset="0"/>
                <a:cs typeface="Helvetica Neue" panose="02000503000000020004" pitchFamily="2" charset="0"/>
              </a:rPr>
              <a:t>Credit scoring model used:</a:t>
            </a:r>
            <a:r>
              <a:rPr lang="en-US" sz="1400">
                <a:latin typeface="Helvetica Neue" panose="02000503000000020004" pitchFamily="2" charset="0"/>
                <a:ea typeface="Helvetica Neue" panose="02000503000000020004" pitchFamily="2" charset="0"/>
                <a:cs typeface="Helvetica Neue" panose="02000503000000020004" pitchFamily="2" charset="0"/>
              </a:rPr>
              <a:t> There are several models out there for scoring your credit history. But typically, lenders use one of the two main credit scoring models — FICO or </a:t>
            </a:r>
            <a:r>
              <a:rPr lang="en-US" sz="1400" err="1">
                <a:latin typeface="Helvetica Neue" panose="02000503000000020004" pitchFamily="2" charset="0"/>
                <a:ea typeface="Helvetica Neue" panose="02000503000000020004" pitchFamily="2" charset="0"/>
                <a:cs typeface="Helvetica Neue" panose="02000503000000020004" pitchFamily="2" charset="0"/>
              </a:rPr>
              <a:t>VantageScore</a:t>
            </a:r>
            <a:r>
              <a:rPr lang="en-US" sz="1400">
                <a:latin typeface="Helvetica Neue" panose="02000503000000020004" pitchFamily="2" charset="0"/>
                <a:ea typeface="Helvetica Neue" panose="02000503000000020004" pitchFamily="2" charset="0"/>
                <a:cs typeface="Helvetica Neue" panose="02000503000000020004" pitchFamily="2" charset="0"/>
              </a:rPr>
              <a:t>. Both companies evaluate the same main factors of your credit history like payment history and utilization rate, but use their own formulas to weigh each factor.</a:t>
            </a:r>
          </a:p>
          <a:p>
            <a:r>
              <a:rPr lang="en-US" sz="1400" b="1">
                <a:latin typeface="Helvetica Neue" panose="02000503000000020004" pitchFamily="2" charset="0"/>
                <a:ea typeface="Helvetica Neue" panose="02000503000000020004" pitchFamily="2" charset="0"/>
                <a:cs typeface="Helvetica Neue" panose="02000503000000020004" pitchFamily="2" charset="0"/>
              </a:rPr>
              <a:t>Score version:</a:t>
            </a:r>
            <a:r>
              <a:rPr lang="en-US" sz="1400">
                <a:latin typeface="Helvetica Neue" panose="02000503000000020004" pitchFamily="2" charset="0"/>
                <a:ea typeface="Helvetica Neue" panose="02000503000000020004" pitchFamily="2" charset="0"/>
                <a:cs typeface="Helvetica Neue" panose="02000503000000020004" pitchFamily="2" charset="0"/>
              </a:rPr>
              <a:t> There are dozens of credit score versions that are broken up into base scores and industry-specific scores. Base scores, such as FICO® Score 8 or </a:t>
            </a:r>
            <a:r>
              <a:rPr lang="en-US" sz="1400" err="1">
                <a:latin typeface="Helvetica Neue" panose="02000503000000020004" pitchFamily="2" charset="0"/>
                <a:ea typeface="Helvetica Neue" panose="02000503000000020004" pitchFamily="2" charset="0"/>
                <a:cs typeface="Helvetica Neue" panose="02000503000000020004" pitchFamily="2" charset="0"/>
              </a:rPr>
              <a:t>VantageScore</a:t>
            </a:r>
            <a:r>
              <a:rPr lang="en-US" sz="1400">
                <a:latin typeface="Helvetica Neue" panose="02000503000000020004" pitchFamily="2" charset="0"/>
                <a:ea typeface="Helvetica Neue" panose="02000503000000020004" pitchFamily="2" charset="0"/>
                <a:cs typeface="Helvetica Neue" panose="02000503000000020004" pitchFamily="2" charset="0"/>
              </a:rPr>
              <a:t> 3.0, show lenders the likelihood you’ll repay any credit obligation. Industry-specific scores represent the odds you’ll repay a specific loan, such as the FICO® Auto Score 9 used in auto loan decisions.</a:t>
            </a:r>
          </a:p>
          <a:p>
            <a:r>
              <a:rPr lang="en-US" sz="1400" b="1">
                <a:latin typeface="Helvetica Neue" panose="02000503000000020004" pitchFamily="2" charset="0"/>
                <a:ea typeface="Helvetica Neue" panose="02000503000000020004" pitchFamily="2" charset="0"/>
                <a:cs typeface="Helvetica Neue" panose="02000503000000020004" pitchFamily="2" charset="0"/>
              </a:rPr>
              <a:t>Credit bureau:</a:t>
            </a:r>
            <a:r>
              <a:rPr lang="en-US" sz="1400">
                <a:latin typeface="Helvetica Neue" panose="02000503000000020004" pitchFamily="2" charset="0"/>
                <a:ea typeface="Helvetica Neue" panose="02000503000000020004" pitchFamily="2" charset="0"/>
                <a:cs typeface="Helvetica Neue" panose="02000503000000020004" pitchFamily="2" charset="0"/>
              </a:rPr>
              <a:t> Credit scores are calculated using data listed on your credit report, which comes from one of the three major credit bureaus — Experian, Equifax or TransUnion. Your score differs based on the information provided to each bureau, explained more next.</a:t>
            </a:r>
          </a:p>
          <a:p>
            <a:r>
              <a:rPr lang="en-US" sz="1400" b="1">
                <a:latin typeface="Helvetica Neue" panose="02000503000000020004" pitchFamily="2" charset="0"/>
                <a:ea typeface="Helvetica Neue" panose="02000503000000020004" pitchFamily="2" charset="0"/>
                <a:cs typeface="Helvetica Neue" panose="02000503000000020004" pitchFamily="2" charset="0"/>
              </a:rPr>
              <a:t>Information provided to the credit bureaus:</a:t>
            </a:r>
            <a:r>
              <a:rPr lang="en-US" sz="1400">
                <a:latin typeface="Helvetica Neue" panose="02000503000000020004" pitchFamily="2" charset="0"/>
                <a:ea typeface="Helvetica Neue" panose="02000503000000020004" pitchFamily="2" charset="0"/>
                <a:cs typeface="Helvetica Neue" panose="02000503000000020004" pitchFamily="2" charset="0"/>
              </a:rPr>
              <a:t> The credit bureaus</a:t>
            </a:r>
            <a:r>
              <a:rPr lang="en-US" sz="1400" b="1">
                <a:latin typeface="Helvetica Neue" panose="02000503000000020004" pitchFamily="2" charset="0"/>
                <a:ea typeface="Helvetica Neue" panose="02000503000000020004" pitchFamily="2" charset="0"/>
                <a:cs typeface="Helvetica Neue" panose="02000503000000020004" pitchFamily="2" charset="0"/>
              </a:rPr>
              <a:t> </a:t>
            </a:r>
            <a:r>
              <a:rPr lang="en-US" sz="1400">
                <a:latin typeface="Helvetica Neue" panose="02000503000000020004" pitchFamily="2" charset="0"/>
                <a:ea typeface="Helvetica Neue" panose="02000503000000020004" pitchFamily="2" charset="0"/>
                <a:cs typeface="Helvetica Neue" panose="02000503000000020004" pitchFamily="2" charset="0"/>
              </a:rPr>
              <a:t>may not receive all of the same information about your credit accounts. Surprisingly, lenders aren’t required to report to all or any of the three bureaus. While most do, there’s no guarantee that the information will be the same across the board, creating potential differences in your scores.</a:t>
            </a:r>
          </a:p>
          <a:p>
            <a:r>
              <a:rPr lang="en-US" sz="1400" b="1">
                <a:latin typeface="Helvetica Neue" panose="02000503000000020004" pitchFamily="2" charset="0"/>
                <a:ea typeface="Helvetica Neue" panose="02000503000000020004" pitchFamily="2" charset="0"/>
                <a:cs typeface="Helvetica Neue" panose="02000503000000020004" pitchFamily="2" charset="0"/>
              </a:rPr>
              <a:t>Date scores are accessed: </a:t>
            </a:r>
            <a:r>
              <a:rPr lang="en-US" sz="1400">
                <a:latin typeface="Helvetica Neue" panose="02000503000000020004" pitchFamily="2" charset="0"/>
                <a:ea typeface="Helvetica Neue" panose="02000503000000020004" pitchFamily="2" charset="0"/>
                <a:cs typeface="Helvetica Neue" panose="02000503000000020004" pitchFamily="2" charset="0"/>
              </a:rPr>
              <a:t>If you view your credit score at different times, there may be discrepancies since one score may be outdated.</a:t>
            </a:r>
          </a:p>
          <a:p>
            <a:r>
              <a:rPr lang="en-US" sz="1400" b="1">
                <a:latin typeface="Helvetica Neue" panose="02000503000000020004" pitchFamily="2" charset="0"/>
                <a:ea typeface="Helvetica Neue" panose="02000503000000020004" pitchFamily="2" charset="0"/>
                <a:cs typeface="Helvetica Neue" panose="02000503000000020004" pitchFamily="2" charset="0"/>
              </a:rPr>
              <a:t>Errors on your credit report:</a:t>
            </a:r>
            <a:r>
              <a:rPr lang="en-US" sz="1400">
                <a:latin typeface="Helvetica Neue" panose="02000503000000020004" pitchFamily="2" charset="0"/>
                <a:ea typeface="Helvetica Neue" panose="02000503000000020004" pitchFamily="2" charset="0"/>
                <a:cs typeface="Helvetica Neue" panose="02000503000000020004" pitchFamily="2" charset="0"/>
              </a:rPr>
              <a:t> Your credit score can reflect any errors that appear on your credit report. If errors only appear on one bureau’s report, then your credit score from that report may differ from another that has no errors. You should </a:t>
            </a:r>
            <a:r>
              <a:rPr lang="en-US" sz="1400">
                <a:latin typeface="Helvetica Neue" panose="02000503000000020004" pitchFamily="2" charset="0"/>
                <a:ea typeface="Helvetica Neue" panose="02000503000000020004" pitchFamily="2" charset="0"/>
                <a:cs typeface="Helvetica Neue" panose="02000503000000020004" pitchFamily="2" charset="0"/>
                <a:hlinkClick r:id="rId2"/>
              </a:rPr>
              <a:t>dispute errors on your credit report</a:t>
            </a:r>
            <a:r>
              <a:rPr lang="en-US" sz="1400">
                <a:latin typeface="Helvetica Neue" panose="02000503000000020004" pitchFamily="2" charset="0"/>
                <a:ea typeface="Helvetica Neue" panose="02000503000000020004" pitchFamily="2" charset="0"/>
                <a:cs typeface="Helvetica Neue" panose="02000503000000020004" pitchFamily="2" charset="0"/>
              </a:rPr>
              <a:t> right away to avoid harm to your credit score.</a:t>
            </a:r>
          </a:p>
        </p:txBody>
      </p:sp>
    </p:spTree>
    <p:extLst>
      <p:ext uri="{BB962C8B-B14F-4D97-AF65-F5344CB8AC3E}">
        <p14:creationId xmlns:p14="http://schemas.microsoft.com/office/powerpoint/2010/main" val="5508646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3AD1947-8B7B-804A-8841-5380B5CDA8DD}"/>
              </a:ext>
            </a:extLst>
          </p:cNvPr>
          <p:cNvSpPr>
            <a:spLocks noGrp="1"/>
          </p:cNvSpPr>
          <p:nvPr>
            <p:ph type="title"/>
          </p:nvPr>
        </p:nvSpPr>
        <p:spPr>
          <a:xfrm>
            <a:off x="1066800" y="377189"/>
            <a:ext cx="9939337" cy="841513"/>
          </a:xfrm>
        </p:spPr>
        <p:txBody>
          <a:bodyPr>
            <a:noAutofit/>
          </a:bodyPr>
          <a:lstStyle/>
          <a:p>
            <a:br>
              <a:rPr lang="en-US" sz="3200"/>
            </a:br>
            <a:r>
              <a:rPr lang="en-US" sz="3200"/>
              <a:t>When does credit start</a:t>
            </a:r>
          </a:p>
        </p:txBody>
      </p:sp>
      <p:sp>
        <p:nvSpPr>
          <p:cNvPr id="5" name="Rectangle 4">
            <a:extLst>
              <a:ext uri="{FF2B5EF4-FFF2-40B4-BE49-F238E27FC236}">
                <a16:creationId xmlns:a16="http://schemas.microsoft.com/office/drawing/2014/main" id="{8BD6D416-E4B3-AB49-9181-3C58DECF55FA}"/>
              </a:ext>
            </a:extLst>
          </p:cNvPr>
          <p:cNvSpPr/>
          <p:nvPr/>
        </p:nvSpPr>
        <p:spPr>
          <a:xfrm>
            <a:off x="99060" y="1586718"/>
            <a:ext cx="11022330" cy="1889043"/>
          </a:xfrm>
          <a:prstGeom prst="rect">
            <a:avLst/>
          </a:prstGeom>
        </p:spPr>
        <p:txBody>
          <a:bodyPr wrap="square">
            <a:spAutoFit/>
          </a:bodyPr>
          <a:lstStyle/>
          <a:p>
            <a:pPr marL="923290">
              <a:lnSpc>
                <a:spcPct val="107000"/>
              </a:lnSpc>
              <a:spcAft>
                <a:spcPts val="800"/>
              </a:spcAft>
            </a:pP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When does your credit start? Pretty much with the first loan or credit card you take out in your name. When it comes to making payments to these advances, if made on time and the debt is paid off, you’re starting out on the right foot for your credit history. Student loans, personal (home and auto) loans, and some regularly occurring monthly bills like rent, phone bill, etc. are all further examples of things that can be added to or applied to helping you create a credit score. </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923290" marR="0">
              <a:lnSpc>
                <a:spcPct val="107000"/>
              </a:lnSpc>
              <a:spcBef>
                <a:spcPts val="0"/>
              </a:spcBef>
              <a:spcAft>
                <a:spcPts val="800"/>
              </a:spcAft>
            </a:pPr>
            <a:endParaRPr lang="en-US" sz="14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1738094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F27BEFD-FE65-1747-9860-B60C01B68D9E}"/>
              </a:ext>
            </a:extLst>
          </p:cNvPr>
          <p:cNvSpPr>
            <a:spLocks noGrp="1"/>
          </p:cNvSpPr>
          <p:nvPr>
            <p:ph type="title"/>
          </p:nvPr>
        </p:nvSpPr>
        <p:spPr>
          <a:xfrm>
            <a:off x="1066800" y="377189"/>
            <a:ext cx="9939337" cy="841513"/>
          </a:xfrm>
        </p:spPr>
        <p:txBody>
          <a:bodyPr>
            <a:noAutofit/>
          </a:bodyPr>
          <a:lstStyle/>
          <a:p>
            <a:br>
              <a:rPr lang="en-US" sz="3200"/>
            </a:br>
            <a:r>
              <a:rPr lang="en-US" sz="3200"/>
              <a:t>consequences</a:t>
            </a:r>
          </a:p>
        </p:txBody>
      </p:sp>
      <p:sp>
        <p:nvSpPr>
          <p:cNvPr id="5" name="Rectangle 4">
            <a:extLst>
              <a:ext uri="{FF2B5EF4-FFF2-40B4-BE49-F238E27FC236}">
                <a16:creationId xmlns:a16="http://schemas.microsoft.com/office/drawing/2014/main" id="{7D45DDF4-AC0B-E44B-BEC6-4BA068F08607}"/>
              </a:ext>
            </a:extLst>
          </p:cNvPr>
          <p:cNvSpPr/>
          <p:nvPr/>
        </p:nvSpPr>
        <p:spPr>
          <a:xfrm>
            <a:off x="95250" y="1439495"/>
            <a:ext cx="11014710" cy="4126771"/>
          </a:xfrm>
          <a:prstGeom prst="rect">
            <a:avLst/>
          </a:prstGeom>
        </p:spPr>
        <p:txBody>
          <a:bodyPr wrap="square">
            <a:spAutoFit/>
          </a:bodyPr>
          <a:lstStyle/>
          <a:p>
            <a:pPr marL="923290" marR="0">
              <a:lnSpc>
                <a:spcPct val="107000"/>
              </a:lnSpc>
              <a:spcBef>
                <a:spcPts val="0"/>
              </a:spcBef>
              <a:spcAft>
                <a:spcPts val="800"/>
              </a:spcAft>
            </a:pP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For even the most conscious consumers, it can be easy for debt to spiral out of control and drag your credit score down with it. Late payments, whether they be loans or credit cards, can typically </a:t>
            </a:r>
            <a:r>
              <a:rPr lang="en-US" b="1" u="sng">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affect your credit history for seven years </a:t>
            </a: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or much longer if you really fall behind on payments. Think about your debt like a fly strip hanging from the ceiling: each time you miss or make a late payment, a fly gets stuck. What may seem small at first can quickly amass to become a large, buzzing, </a:t>
            </a:r>
            <a:r>
              <a:rPr lang="en-US" i="1">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very</a:t>
            </a: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 angry horde of stuck flies if you don’t stay on top of your finances. </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923290" marR="0">
              <a:lnSpc>
                <a:spcPct val="107000"/>
              </a:lnSpc>
              <a:spcBef>
                <a:spcPts val="0"/>
              </a:spcBef>
              <a:spcAft>
                <a:spcPts val="800"/>
              </a:spcAft>
            </a:pPr>
            <a:endPar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endParaRPr>
          </a:p>
          <a:p>
            <a:pPr marL="923290" marR="0">
              <a:lnSpc>
                <a:spcPct val="107000"/>
              </a:lnSpc>
              <a:spcBef>
                <a:spcPts val="0"/>
              </a:spcBef>
              <a:spcAft>
                <a:spcPts val="800"/>
              </a:spcAft>
            </a:pP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In order to maintain good credit, make a point to not overextend the credit you have been given. As much as it can feel like it, just because you have cards with limits in the thousands of dollars doesn’t mean you have thousands of free dollars. Spend what you can afford to pay back in a timely manner, don’t miss monthly payments — we recommend </a:t>
            </a:r>
            <a:r>
              <a:rPr lang="en-US" b="1">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setting up an automatic payment </a:t>
            </a:r>
            <a:r>
              <a:rPr lang="en-US">
                <a:solidFill>
                  <a:srgbClr val="2C2C2C"/>
                </a:solidFill>
                <a:latin typeface="Helvetica Neue" panose="02000503000000020004" pitchFamily="2" charset="0"/>
                <a:ea typeface="Helvetica Neue" panose="02000503000000020004" pitchFamily="2" charset="0"/>
                <a:cs typeface="Helvetica Neue" panose="02000503000000020004" pitchFamily="2" charset="0"/>
              </a:rPr>
              <a:t>that, if possible during any given month, you can increase — and don’t go over your personal limit or your monthly budget.</a:t>
            </a:r>
            <a:endParaRPr lang="en-US" sz="14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57400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336C-11B3-3043-BE70-B4826AB01737}"/>
              </a:ext>
            </a:extLst>
          </p:cNvPr>
          <p:cNvSpPr>
            <a:spLocks noGrp="1"/>
          </p:cNvSpPr>
          <p:nvPr>
            <p:ph type="title"/>
          </p:nvPr>
        </p:nvSpPr>
        <p:spPr/>
        <p:txBody>
          <a:bodyPr>
            <a:noAutofit/>
          </a:bodyPr>
          <a:lstStyle/>
          <a:p>
            <a:r>
              <a:rPr lang="en-US" sz="3200"/>
              <a:t>3 things you should do if you have no credit history</a:t>
            </a:r>
          </a:p>
        </p:txBody>
      </p:sp>
      <p:sp>
        <p:nvSpPr>
          <p:cNvPr id="4" name="Rectangle 3">
            <a:extLst>
              <a:ext uri="{FF2B5EF4-FFF2-40B4-BE49-F238E27FC236}">
                <a16:creationId xmlns:a16="http://schemas.microsoft.com/office/drawing/2014/main" id="{2307E048-A4AC-304F-8E3C-CD66930C6FF6}"/>
              </a:ext>
            </a:extLst>
          </p:cNvPr>
          <p:cNvSpPr/>
          <p:nvPr/>
        </p:nvSpPr>
        <p:spPr>
          <a:xfrm>
            <a:off x="979170" y="1875957"/>
            <a:ext cx="10130790" cy="2000932"/>
          </a:xfrm>
          <a:prstGeom prst="rect">
            <a:avLst/>
          </a:prstGeom>
        </p:spPr>
        <p:txBody>
          <a:bodyPr wrap="square">
            <a:spAutoFit/>
          </a:bodyPr>
          <a:lstStyle/>
          <a:p>
            <a:pPr>
              <a:lnSpc>
                <a:spcPct val="107000"/>
              </a:lnSpc>
              <a:spcAft>
                <a:spcPts val="1200"/>
              </a:spcAft>
            </a:pPr>
            <a:r>
              <a:rPr lang="en-US">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Most milestones in life, such as buying a house or leasing a car, require a credit history, but if your </a:t>
            </a:r>
            <a:r>
              <a:rPr lang="en-US">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2"/>
              </a:rPr>
              <a:t>credit score</a:t>
            </a:r>
            <a:r>
              <a:rPr lang="en-US">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is low (or nonexistent), you will likely find it hard to get approved. The majority of credit cards also require some sort of credit history in order to qualify, with only a handful of cards made for </a:t>
            </a:r>
            <a:r>
              <a:rPr lang="en-US">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3"/>
              </a:rPr>
              <a:t>people with no credit</a:t>
            </a:r>
            <a:r>
              <a:rPr lang="en-US">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800"/>
              </a:spcAft>
            </a:pPr>
            <a:r>
              <a:rPr lang="en-US">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There are ways to build credit even if you’re just getting started. There are three things you should do if you have no credit history and want to start </a:t>
            </a:r>
            <a:r>
              <a:rPr lang="en-US">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4"/>
              </a:rPr>
              <a:t>building credit</a:t>
            </a:r>
            <a:r>
              <a:rPr lang="en-US">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a:t>
            </a:r>
            <a:endParaRPr lang="en-US" sz="14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04298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99619B-36A1-3240-8E0C-4C20C0BACC71}"/>
              </a:ext>
            </a:extLst>
          </p:cNvPr>
          <p:cNvSpPr>
            <a:spLocks noGrp="1"/>
          </p:cNvSpPr>
          <p:nvPr>
            <p:ph type="title"/>
          </p:nvPr>
        </p:nvSpPr>
        <p:spPr>
          <a:xfrm>
            <a:off x="1066800" y="395611"/>
            <a:ext cx="9281160" cy="841513"/>
          </a:xfrm>
        </p:spPr>
        <p:txBody>
          <a:bodyPr>
            <a:noAutofit/>
          </a:bodyPr>
          <a:lstStyle/>
          <a:p>
            <a:r>
              <a:rPr lang="en-US" sz="3200"/>
              <a:t>3 things you should do if you have no credit history</a:t>
            </a:r>
          </a:p>
        </p:txBody>
      </p:sp>
      <p:sp>
        <p:nvSpPr>
          <p:cNvPr id="5" name="Rectangle 4">
            <a:extLst>
              <a:ext uri="{FF2B5EF4-FFF2-40B4-BE49-F238E27FC236}">
                <a16:creationId xmlns:a16="http://schemas.microsoft.com/office/drawing/2014/main" id="{6EE00D47-FD59-BE47-8AA5-2CEB684C4CB8}"/>
              </a:ext>
            </a:extLst>
          </p:cNvPr>
          <p:cNvSpPr/>
          <p:nvPr/>
        </p:nvSpPr>
        <p:spPr>
          <a:xfrm>
            <a:off x="1066800" y="1416874"/>
            <a:ext cx="10031730" cy="3841693"/>
          </a:xfrm>
          <a:prstGeom prst="rect">
            <a:avLst/>
          </a:prstGeom>
        </p:spPr>
        <p:txBody>
          <a:bodyPr wrap="square">
            <a:spAutoFit/>
          </a:bodyPr>
          <a:lstStyle/>
          <a:p>
            <a:pPr>
              <a:lnSpc>
                <a:spcPts val="2550"/>
              </a:lnSpc>
              <a:spcBef>
                <a:spcPts val="600"/>
              </a:spcBef>
              <a:spcAft>
                <a:spcPts val="1800"/>
              </a:spcAft>
            </a:pPr>
            <a:r>
              <a:rPr lang="en-US" sz="16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1. Become an authorized user</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1200"/>
              </a:spcAft>
            </a:pP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One of the simplest ways to build credit is by becoming an authorized user on a family member or friend’s credit card. As an authorized user, you can piggyback off the primary account holder’s credit and as a result, establish your own credit history. Authorized users also have zero liability, so this is a low-risk way to build credit.</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1200"/>
              </a:spcAft>
            </a:pP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But before you become an authorized user, make sure your family member or friend has good credit and uses their credit card responsibly . You don’t want to become an authorized user on an account that has debt or late payment history, since those negative actions will appear on your credit history and counteract any credit building you plan on achieving.</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800"/>
              </a:spcAft>
            </a:pP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Also, make sure you practice responsible behavior as well. You’ll want to make a clear plan for how you’ll pay back any purchases you make with the card, so you don’t risk wracking up debt on someone else’s card.</a:t>
            </a:r>
            <a:endParaRPr lang="en-US" sz="16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7128150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99619B-36A1-3240-8E0C-4C20C0BACC71}"/>
              </a:ext>
            </a:extLst>
          </p:cNvPr>
          <p:cNvSpPr>
            <a:spLocks noGrp="1"/>
          </p:cNvSpPr>
          <p:nvPr>
            <p:ph type="title"/>
          </p:nvPr>
        </p:nvSpPr>
        <p:spPr>
          <a:xfrm>
            <a:off x="1066800" y="395611"/>
            <a:ext cx="9281160" cy="841513"/>
          </a:xfrm>
        </p:spPr>
        <p:txBody>
          <a:bodyPr>
            <a:noAutofit/>
          </a:bodyPr>
          <a:lstStyle/>
          <a:p>
            <a:r>
              <a:rPr lang="en-US" sz="3200"/>
              <a:t>3 things you should do if you have no credit history</a:t>
            </a:r>
          </a:p>
        </p:txBody>
      </p:sp>
      <p:sp>
        <p:nvSpPr>
          <p:cNvPr id="2" name="Rectangle 1">
            <a:extLst>
              <a:ext uri="{FF2B5EF4-FFF2-40B4-BE49-F238E27FC236}">
                <a16:creationId xmlns:a16="http://schemas.microsoft.com/office/drawing/2014/main" id="{A1BFD4F7-A81F-634A-8C2B-1EF1F434715B}"/>
              </a:ext>
            </a:extLst>
          </p:cNvPr>
          <p:cNvSpPr/>
          <p:nvPr/>
        </p:nvSpPr>
        <p:spPr>
          <a:xfrm>
            <a:off x="979170" y="1435490"/>
            <a:ext cx="10130790" cy="3841693"/>
          </a:xfrm>
          <a:prstGeom prst="rect">
            <a:avLst/>
          </a:prstGeom>
        </p:spPr>
        <p:txBody>
          <a:bodyPr wrap="square">
            <a:spAutoFit/>
          </a:bodyPr>
          <a:lstStyle/>
          <a:p>
            <a:pPr>
              <a:lnSpc>
                <a:spcPts val="2550"/>
              </a:lnSpc>
              <a:spcBef>
                <a:spcPts val="600"/>
              </a:spcBef>
              <a:spcAft>
                <a:spcPts val="1800"/>
              </a:spcAft>
            </a:pPr>
            <a:r>
              <a:rPr lang="en-US" sz="16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2. Apply for a secured credit card</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1200"/>
              </a:spcAft>
            </a:pPr>
            <a:r>
              <a:rPr lang="en-US" sz="16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2"/>
              </a:rPr>
              <a:t>Secured credit cards</a:t>
            </a: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are a great way to build credit if you have none. These cards are typically easier to qualify for if your credit history is poor or non-existent. And you can use a secured card just like a traditional (aka unsecured) credit card to help you establish good credit, as long as you practice responsible credit behavior.</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1200"/>
              </a:spcAft>
            </a:pP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A secured card is nearly identical to an unsecured card in that you receive a credit limit, can incur interest charges and may even earn rewards. The main difference is you’re required to make a security deposit in order to receive a line of credit. The amount you deposit typically starts at $200 (though it can start as low as $49) and often becomes your credit limit. So if you make a $200 security deposit, you’ll receive a $200 credit limit.</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800"/>
              </a:spcAft>
            </a:pP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The </a:t>
            </a:r>
            <a:r>
              <a:rPr lang="en-US" sz="16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3"/>
              </a:rPr>
              <a:t>Discover it® Secured</a:t>
            </a: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card is an example </a:t>
            </a:r>
            <a:r>
              <a:rPr lang="en-US" sz="1600">
                <a:latin typeface="Helvetica Neue" panose="02000503000000020004" pitchFamily="2" charset="0"/>
                <a:ea typeface="Helvetica Neue" panose="02000503000000020004" pitchFamily="2" charset="0"/>
                <a:cs typeface="Helvetica Neue" panose="02000503000000020004" pitchFamily="2" charset="0"/>
              </a:rPr>
              <a:t>of a</a:t>
            </a:r>
            <a:r>
              <a:rPr lang="en-US" sz="1600">
                <a:latin typeface="Helvetica Neue" panose="02000503000000020004" pitchFamily="2" charset="0"/>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 secured credit cards</a:t>
            </a:r>
            <a:r>
              <a:rPr lang="en-US" sz="1600">
                <a:latin typeface="Helvetica Neue" panose="02000503000000020004" pitchFamily="2" charset="0"/>
                <a:ea typeface="Helvetica Neue" panose="02000503000000020004" pitchFamily="2" charset="0"/>
                <a:cs typeface="Helvetica Neue" panose="02000503000000020004" pitchFamily="2" charset="0"/>
              </a:rPr>
              <a:t> </a:t>
            </a: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by offering cardholders cash back, a generous welcome bonus and no added fees on purchases outside the U.S. — all for </a:t>
            </a:r>
            <a:r>
              <a:rPr lang="en-US" sz="16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5"/>
              </a:rPr>
              <a:t>no annual fee</a:t>
            </a: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a:t>
            </a:r>
            <a:endParaRPr lang="en-US" sz="16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131212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99619B-36A1-3240-8E0C-4C20C0BACC71}"/>
              </a:ext>
            </a:extLst>
          </p:cNvPr>
          <p:cNvSpPr>
            <a:spLocks noGrp="1"/>
          </p:cNvSpPr>
          <p:nvPr>
            <p:ph type="title"/>
          </p:nvPr>
        </p:nvSpPr>
        <p:spPr>
          <a:xfrm>
            <a:off x="1066800" y="395611"/>
            <a:ext cx="9281160" cy="841513"/>
          </a:xfrm>
        </p:spPr>
        <p:txBody>
          <a:bodyPr>
            <a:noAutofit/>
          </a:bodyPr>
          <a:lstStyle/>
          <a:p>
            <a:r>
              <a:rPr lang="en-US" sz="3200"/>
              <a:t>3 things you should do if you have no credit history</a:t>
            </a:r>
          </a:p>
        </p:txBody>
      </p:sp>
      <p:sp>
        <p:nvSpPr>
          <p:cNvPr id="3" name="Rectangle 2">
            <a:extLst>
              <a:ext uri="{FF2B5EF4-FFF2-40B4-BE49-F238E27FC236}">
                <a16:creationId xmlns:a16="http://schemas.microsoft.com/office/drawing/2014/main" id="{143A05F4-B7AD-D74D-BB58-35F8054268DF}"/>
              </a:ext>
            </a:extLst>
          </p:cNvPr>
          <p:cNvSpPr/>
          <p:nvPr/>
        </p:nvSpPr>
        <p:spPr>
          <a:xfrm>
            <a:off x="1066800" y="1542642"/>
            <a:ext cx="10043160" cy="2633926"/>
          </a:xfrm>
          <a:prstGeom prst="rect">
            <a:avLst/>
          </a:prstGeom>
        </p:spPr>
        <p:txBody>
          <a:bodyPr wrap="square">
            <a:spAutoFit/>
          </a:bodyPr>
          <a:lstStyle/>
          <a:p>
            <a:pPr>
              <a:lnSpc>
                <a:spcPts val="2550"/>
              </a:lnSpc>
              <a:spcBef>
                <a:spcPts val="600"/>
              </a:spcBef>
              <a:spcAft>
                <a:spcPts val="1800"/>
              </a:spcAft>
            </a:pPr>
            <a:r>
              <a:rPr lang="en-US" sz="16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3. Get credit for paying monthly utility and cell phone bills on time</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1200"/>
              </a:spcAft>
            </a:pP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If you don’t want to use a credit card to build credit, there are some alternatives. A number of financial institutions offer credit building tools, but they may charge a monthly fee. However, Experian provides a free and easy to use tool: </a:t>
            </a:r>
            <a:r>
              <a:rPr lang="en-US" sz="16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2"/>
              </a:rPr>
              <a:t>Experian Boost</a:t>
            </a: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This tool counts positive payment of utility and cell phone bills in your credit file, which allows you to build credit.</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1200"/>
              </a:spcAft>
            </a:pPr>
            <a:r>
              <a:rPr lang="en-US" sz="16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Simply connect the bank account(s) you use to pay your utility and cell phone bills, verify the data and confirm you want it added to your Experian credit file. You’ll get an updated FICO Score instantly and also receive a free copy of your Experian credit report.</a:t>
            </a:r>
            <a:endParaRPr lang="en-US" sz="160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3647110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6BBF-FD39-DA45-9C58-56E15F289F50}"/>
              </a:ext>
            </a:extLst>
          </p:cNvPr>
          <p:cNvSpPr>
            <a:spLocks noGrp="1"/>
          </p:cNvSpPr>
          <p:nvPr>
            <p:ph type="title"/>
          </p:nvPr>
        </p:nvSpPr>
        <p:spPr>
          <a:xfrm>
            <a:off x="1066800" y="564423"/>
            <a:ext cx="9281160" cy="841513"/>
          </a:xfrm>
        </p:spPr>
        <p:txBody>
          <a:bodyPr>
            <a:normAutofit/>
          </a:bodyPr>
          <a:lstStyle/>
          <a:p>
            <a:r>
              <a:rPr lang="en-US" sz="3200"/>
              <a:t>How To Build Credit In Your 20’s</a:t>
            </a:r>
          </a:p>
        </p:txBody>
      </p:sp>
      <p:sp>
        <p:nvSpPr>
          <p:cNvPr id="3" name="Text Placeholder 2">
            <a:extLst>
              <a:ext uri="{FF2B5EF4-FFF2-40B4-BE49-F238E27FC236}">
                <a16:creationId xmlns:a16="http://schemas.microsoft.com/office/drawing/2014/main" id="{81AAF41B-CF4E-3149-9BA6-C8D8F4E50E44}"/>
              </a:ext>
            </a:extLst>
          </p:cNvPr>
          <p:cNvSpPr>
            <a:spLocks noGrp="1"/>
          </p:cNvSpPr>
          <p:nvPr>
            <p:ph type="body" sz="quarter" idx="10"/>
          </p:nvPr>
        </p:nvSpPr>
        <p:spPr/>
        <p:txBody>
          <a:bodyPr/>
          <a:lstStyle/>
          <a:p>
            <a:r>
              <a:rPr lang="en-US"/>
              <a:t>Forge Responsibility </a:t>
            </a:r>
          </a:p>
          <a:p>
            <a:r>
              <a:rPr lang="en-US"/>
              <a:t>Show Stability </a:t>
            </a:r>
          </a:p>
          <a:p>
            <a:r>
              <a:rPr lang="en-US"/>
              <a:t>Evaluate Options </a:t>
            </a:r>
          </a:p>
          <a:p>
            <a:r>
              <a:rPr lang="en-US"/>
              <a:t>Expand Your Credit Circle </a:t>
            </a:r>
          </a:p>
          <a:p>
            <a:r>
              <a:rPr lang="en-US"/>
              <a:t>What to Do If You're Turned Down </a:t>
            </a:r>
          </a:p>
          <a:p>
            <a:r>
              <a:rPr lang="en-US"/>
              <a:t>Managing Credit </a:t>
            </a:r>
          </a:p>
          <a:p>
            <a:r>
              <a:rPr lang="en-US"/>
              <a:t>Monitor Your Credit Score</a:t>
            </a:r>
          </a:p>
          <a:p>
            <a:endParaRPr lang="en-US"/>
          </a:p>
        </p:txBody>
      </p:sp>
    </p:spTree>
    <p:extLst>
      <p:ext uri="{BB962C8B-B14F-4D97-AF65-F5344CB8AC3E}">
        <p14:creationId xmlns:p14="http://schemas.microsoft.com/office/powerpoint/2010/main" val="195125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E89ACE-4CEF-2E4C-BB94-440445CDBFC7}"/>
              </a:ext>
            </a:extLst>
          </p:cNvPr>
          <p:cNvSpPr txBox="1"/>
          <p:nvPr/>
        </p:nvSpPr>
        <p:spPr>
          <a:xfrm>
            <a:off x="525780" y="274320"/>
            <a:ext cx="11327130" cy="6263640"/>
          </a:xfrm>
          <a:prstGeom prst="rect">
            <a:avLst/>
          </a:prstGeom>
          <a:noFill/>
          <a:ln w="25400">
            <a:solidFill>
              <a:schemeClr val="tx1"/>
            </a:solidFill>
          </a:ln>
        </p:spPr>
        <p:txBody>
          <a:bodyPr wrap="square" rtlCol="0">
            <a:spAutoFit/>
          </a:bodyPr>
          <a:lstStyle/>
          <a:p>
            <a:endParaRPr lang="en-US"/>
          </a:p>
        </p:txBody>
      </p:sp>
      <p:sp>
        <p:nvSpPr>
          <p:cNvPr id="2" name="TextBox 1"/>
          <p:cNvSpPr txBox="1"/>
          <p:nvPr/>
        </p:nvSpPr>
        <p:spPr>
          <a:xfrm>
            <a:off x="11430" y="230737"/>
            <a:ext cx="12192000" cy="3539430"/>
          </a:xfrm>
          <a:prstGeom prst="rect">
            <a:avLst/>
          </a:prstGeom>
          <a:noFill/>
        </p:spPr>
        <p:txBody>
          <a:bodyPr wrap="square" rtlCol="0">
            <a:spAutoFit/>
          </a:bodyPr>
          <a:lstStyle/>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r>
              <a:rPr lang="en-US" sz="3200">
                <a:latin typeface="Helvetica Neue" charset="0"/>
                <a:ea typeface="Helvetica Neue" charset="0"/>
                <a:cs typeface="Helvetica Neue" charset="0"/>
              </a:rPr>
              <a:t>The Financial Planning Process</a:t>
            </a:r>
          </a:p>
          <a:p>
            <a:pPr algn="ctr"/>
            <a:endParaRPr lang="en-US" sz="3200">
              <a:latin typeface="Helvetica Neue" charset="0"/>
              <a:ea typeface="Helvetica Neue" charset="0"/>
              <a:cs typeface="Helvetica Neue" charset="0"/>
            </a:endParaRPr>
          </a:p>
          <a:p>
            <a:pPr algn="ctr"/>
            <a:endParaRPr lang="en-US" sz="3200">
              <a:latin typeface="Helvetica Neue" charset="0"/>
              <a:ea typeface="Helvetica Neue" charset="0"/>
              <a:cs typeface="Helvetica Neue" charset="0"/>
            </a:endParaRPr>
          </a:p>
          <a:p>
            <a:pPr algn="ctr"/>
            <a:endParaRPr lang="en-US" sz="3200">
              <a:latin typeface="Helvetica Neue" charset="0"/>
              <a:ea typeface="Helvetica Neue" charset="0"/>
              <a:cs typeface="Helvetica Neue" charset="0"/>
            </a:endParaRPr>
          </a:p>
        </p:txBody>
      </p:sp>
    </p:spTree>
    <p:extLst>
      <p:ext uri="{BB962C8B-B14F-4D97-AF65-F5344CB8AC3E}">
        <p14:creationId xmlns:p14="http://schemas.microsoft.com/office/powerpoint/2010/main" val="2606905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4E9DA9-A00F-3C4F-9699-6877B12FE195}"/>
              </a:ext>
            </a:extLst>
          </p:cNvPr>
          <p:cNvSpPr txBox="1"/>
          <p:nvPr/>
        </p:nvSpPr>
        <p:spPr>
          <a:xfrm>
            <a:off x="525780" y="274320"/>
            <a:ext cx="11327130" cy="6263640"/>
          </a:xfrm>
          <a:prstGeom prst="rect">
            <a:avLst/>
          </a:prstGeom>
          <a:noFill/>
          <a:ln w="25400">
            <a:solidFill>
              <a:schemeClr val="tx1"/>
            </a:solidFill>
          </a:ln>
        </p:spPr>
        <p:txBody>
          <a:bodyPr wrap="square" rtlCol="0">
            <a:spAutoFit/>
          </a:bodyPr>
          <a:lstStyle/>
          <a:p>
            <a:endParaRPr lang="en-US"/>
          </a:p>
        </p:txBody>
      </p:sp>
      <p:sp>
        <p:nvSpPr>
          <p:cNvPr id="2" name="Title 1">
            <a:extLst>
              <a:ext uri="{FF2B5EF4-FFF2-40B4-BE49-F238E27FC236}">
                <a16:creationId xmlns:a16="http://schemas.microsoft.com/office/drawing/2014/main" id="{D6A8C7F3-E529-4841-BD39-0F5AE3C1BA10}"/>
              </a:ext>
            </a:extLst>
          </p:cNvPr>
          <p:cNvSpPr>
            <a:spLocks noGrp="1"/>
          </p:cNvSpPr>
          <p:nvPr>
            <p:ph type="ctrTitle"/>
          </p:nvPr>
        </p:nvSpPr>
        <p:spPr>
          <a:xfrm>
            <a:off x="0" y="0"/>
            <a:ext cx="12192000" cy="4103370"/>
          </a:xfrm>
        </p:spPr>
        <p:txBody>
          <a:bodyPr>
            <a:normAutofit/>
          </a:bodyPr>
          <a:lstStyle/>
          <a:p>
            <a:br>
              <a:rPr lang="en-US" sz="3200" b="1">
                <a:latin typeface="Helvetica Neue" panose="02000503000000020004" pitchFamily="2" charset="0"/>
                <a:ea typeface="Helvetica Neue" panose="02000503000000020004" pitchFamily="2" charset="0"/>
                <a:cs typeface="Helvetica Neue" panose="02000503000000020004" pitchFamily="2" charset="0"/>
              </a:rPr>
            </a:br>
            <a:r>
              <a:rPr lang="en-US" sz="3200">
                <a:latin typeface="Helvetica Neue" panose="02000503000000020004" pitchFamily="2" charset="0"/>
                <a:ea typeface="Helvetica Neue" panose="02000503000000020004" pitchFamily="2" charset="0"/>
                <a:cs typeface="Helvetica Neue" panose="02000503000000020004" pitchFamily="2" charset="0"/>
              </a:rPr>
              <a:t>Factors Which Influence Financial Literacy </a:t>
            </a:r>
            <a:br>
              <a:rPr lang="en-US" sz="32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7482155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7087-667B-EE45-A447-EB70DD5C2DE3}"/>
              </a:ext>
            </a:extLst>
          </p:cNvPr>
          <p:cNvSpPr>
            <a:spLocks noGrp="1"/>
          </p:cNvSpPr>
          <p:nvPr>
            <p:ph type="title"/>
          </p:nvPr>
        </p:nvSpPr>
        <p:spPr>
          <a:xfrm>
            <a:off x="1066800" y="407041"/>
            <a:ext cx="9281160" cy="841513"/>
          </a:xfrm>
        </p:spPr>
        <p:txBody>
          <a:bodyPr>
            <a:normAutofit/>
          </a:bodyPr>
          <a:lstStyle/>
          <a:p>
            <a:r>
              <a:rPr lang="en-US" sz="3200"/>
              <a:t>How To Build Credit In Your 20s </a:t>
            </a:r>
          </a:p>
        </p:txBody>
      </p:sp>
      <p:sp>
        <p:nvSpPr>
          <p:cNvPr id="4" name="Rectangle 3">
            <a:extLst>
              <a:ext uri="{FF2B5EF4-FFF2-40B4-BE49-F238E27FC236}">
                <a16:creationId xmlns:a16="http://schemas.microsoft.com/office/drawing/2014/main" id="{A14D4E4A-45C3-6B47-A2D0-32D6FEDC4885}"/>
              </a:ext>
            </a:extLst>
          </p:cNvPr>
          <p:cNvSpPr/>
          <p:nvPr/>
        </p:nvSpPr>
        <p:spPr>
          <a:xfrm>
            <a:off x="1066800" y="1578193"/>
            <a:ext cx="10119360" cy="3597075"/>
          </a:xfrm>
          <a:prstGeom prst="rect">
            <a:avLst/>
          </a:prstGeom>
        </p:spPr>
        <p:txBody>
          <a:bodyPr wrap="square">
            <a:spAutoFit/>
          </a:bodyPr>
          <a:lstStyle/>
          <a:p>
            <a:pPr>
              <a:lnSpc>
                <a:spcPct val="107000"/>
              </a:lnSpc>
              <a:spcAft>
                <a:spcPts val="800"/>
              </a:spcAf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Step 1: Forge Responsibility</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There's no one way to build your financial reputation. But a number of strategies can work, such as:</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Opening a checking account.</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 checking account provides a record of your money habits. If you already have a deposit account, the bank holding it is more likely to approve you for a credit card or loan.</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Putting some bills in your name.</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If you're applying for credit, a history of paying bills can be advantageous. List monthly utility or telephone bills in your name to show you're the payer of record.</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Putting your name on the lease.</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If you're renting, put your name on the rental agreement as with other bills. Pay the rent every month like clockwork.</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Paying all bills on time.</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Bills come with a due date and minimum payments due printed on them. Pay every bill on time. Prompt payment is the single best method for building good credit, bar none. Pay </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hlinkClick r:id="rId2"/>
              </a:rPr>
              <a:t>at least the minimum.</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Opening a savings account.</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Like a checking account, a savings account shows you are a responsible steward of money. And it also boosts your chances of being approved for a credit card or loan.</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918123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BF99C8-312A-4C43-A8F5-7B2D22CC58D8}"/>
              </a:ext>
            </a:extLst>
          </p:cNvPr>
          <p:cNvSpPr/>
          <p:nvPr/>
        </p:nvSpPr>
        <p:spPr>
          <a:xfrm>
            <a:off x="1066800" y="1657922"/>
            <a:ext cx="9368790" cy="3981796"/>
          </a:xfrm>
          <a:prstGeom prst="rect">
            <a:avLst/>
          </a:prstGeom>
        </p:spPr>
        <p:txBody>
          <a:bodyPr wrap="square">
            <a:spAutoFit/>
          </a:bodyPr>
          <a:lstStyle/>
          <a:p>
            <a:pPr>
              <a:lnSpc>
                <a:spcPct val="107000"/>
              </a:lnSpc>
              <a:spcAft>
                <a:spcPts val="800"/>
              </a:spcAf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Step 2: Show Stability</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you're looking for how to build credit, lenders want to see stability in your life. Some ways you might show you can be counted on include:</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Getting a steady job.</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When you apply for a credit card or loan, lenders look for stable employment. Why? The simplest of reasons: A steady job increases the likelihood that you'll have money to pay them back.</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Establishing a permanent residence.</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Lenders also look at how long you've lived in a given place. And moving every few months can hurt your chances of being approved for a credit card or loan. Why? Because lenders don't want you to skip town tomorrow.</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you need a new job or apartment, weigh the pros and cons first. Yes, it's common to switch your employment and move around in your 20s. Sometimes there are advantages to changing jobs, such as more money. And moving into a new place for more space is liberating.</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Seeking steady employment and a long-term address doesn't rule out these life changes at your age. But given that lenders look for stability when they assess you for credit cards and loans, weigh the potential impact of a new job or new digs on your desire to build good credit.</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AD82426F-E88F-2F40-877D-41E34E2152DA}"/>
              </a:ext>
            </a:extLst>
          </p:cNvPr>
          <p:cNvSpPr>
            <a:spLocks noGrp="1"/>
          </p:cNvSpPr>
          <p:nvPr>
            <p:ph type="title"/>
          </p:nvPr>
        </p:nvSpPr>
        <p:spPr>
          <a:xfrm>
            <a:off x="1066800" y="395611"/>
            <a:ext cx="9281160" cy="841513"/>
          </a:xfrm>
        </p:spPr>
        <p:txBody>
          <a:bodyPr>
            <a:normAutofit/>
          </a:bodyPr>
          <a:lstStyle/>
          <a:p>
            <a:r>
              <a:rPr lang="en-US" sz="3200"/>
              <a:t>How To Build Credit In Your 20s </a:t>
            </a:r>
          </a:p>
        </p:txBody>
      </p:sp>
    </p:spTree>
    <p:extLst>
      <p:ext uri="{BB962C8B-B14F-4D97-AF65-F5344CB8AC3E}">
        <p14:creationId xmlns:p14="http://schemas.microsoft.com/office/powerpoint/2010/main" val="5876515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E0DE6A-BB46-8545-8C7C-2134D4D609A5}"/>
              </a:ext>
            </a:extLst>
          </p:cNvPr>
          <p:cNvSpPr/>
          <p:nvPr/>
        </p:nvSpPr>
        <p:spPr>
          <a:xfrm>
            <a:off x="1066800" y="1625744"/>
            <a:ext cx="9403080" cy="4469109"/>
          </a:xfrm>
          <a:prstGeom prst="rect">
            <a:avLst/>
          </a:prstGeom>
        </p:spPr>
        <p:txBody>
          <a:bodyPr wrap="square">
            <a:spAutoFit/>
          </a:bodyPr>
          <a:lstStyle/>
          <a:p>
            <a:pPr>
              <a:lnSpc>
                <a:spcPct val="107000"/>
              </a:lnSpc>
              <a:spcAft>
                <a:spcPts val="800"/>
              </a:spcAf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Step 3: Evaluate Options</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Make establishing some credit history in your young adulthood a priority. Paradoxical as it sounds, if you don't have debt now, you need a judicious amount to build credit fully. Shop around for credit options so you know what's available. Here are the steps forward:</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Review the fine print</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Credit cards and loans provide information about the interest rates, fees, credit limits, and other terms to potential customers. And you need to </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hlinkClick r:id="rId2"/>
              </a:rPr>
              <a:t>read the fine print carefully</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on all credit and loan offers to make sure you are getting the best possible deal. Compare before making any decisions.</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Comparison shop for the lowest interest rates</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Look for the lowest APR possible. The APR, or annual percentage rate, is the yearly cost to borrow. And the lower the APR is, the less the minimum monthly payment. Many credit cards offer an introductory low or zero APR. If a zero percent interest rate offer is introductory, when do interest rates kick in, and how much will they be? Look closely if interest rates are fixed or can continually rise.</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Compare the fees</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Many credit cards charge annual fees. Comparison shop on these as well. If they don't have fees for an introductory period, when do they start?</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Compare the credit limits</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Know what your credit limit is. Many cards start with a low limit and raise it once you've dutifully paid the bill on time.</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DD4AAB8A-E070-C243-A16E-06E1F488F466}"/>
              </a:ext>
            </a:extLst>
          </p:cNvPr>
          <p:cNvSpPr>
            <a:spLocks noGrp="1"/>
          </p:cNvSpPr>
          <p:nvPr>
            <p:ph type="title"/>
          </p:nvPr>
        </p:nvSpPr>
        <p:spPr>
          <a:xfrm>
            <a:off x="1066800" y="395611"/>
            <a:ext cx="9281160" cy="841513"/>
          </a:xfrm>
        </p:spPr>
        <p:txBody>
          <a:bodyPr>
            <a:normAutofit/>
          </a:bodyPr>
          <a:lstStyle/>
          <a:p>
            <a:r>
              <a:rPr lang="en-US" sz="3200"/>
              <a:t>How To Build Credit In Your 20s </a:t>
            </a:r>
          </a:p>
        </p:txBody>
      </p:sp>
    </p:spTree>
    <p:extLst>
      <p:ext uri="{BB962C8B-B14F-4D97-AF65-F5344CB8AC3E}">
        <p14:creationId xmlns:p14="http://schemas.microsoft.com/office/powerpoint/2010/main" val="417026220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850467-71A6-FB43-9061-DCD7BBA68FC5}"/>
              </a:ext>
            </a:extLst>
          </p:cNvPr>
          <p:cNvSpPr/>
          <p:nvPr/>
        </p:nvSpPr>
        <p:spPr>
          <a:xfrm>
            <a:off x="1066800" y="1733143"/>
            <a:ext cx="9281160" cy="3162276"/>
          </a:xfrm>
          <a:prstGeom prst="rect">
            <a:avLst/>
          </a:prstGeom>
        </p:spPr>
        <p:txBody>
          <a:bodyPr wrap="square">
            <a:spAutoFit/>
          </a:bodyPr>
          <a:lstStyle/>
          <a:p>
            <a:pPr>
              <a:lnSpc>
                <a:spcPct val="107000"/>
              </a:lnSpc>
              <a:spcAft>
                <a:spcPts val="800"/>
              </a:spcAft>
            </a:pPr>
            <a:r>
              <a:rPr lang="en-US"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Step 4: Expand Your Credit Circle</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Know the best prospective lenders</a:t>
            </a:r>
            <a:r>
              <a:rPr lang="en-US">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Banks holding your checking and saving account are good places to start for loans. And lenders will often give favorable credit terms if you already have another account with them. Alumni associations or credit unions affiliated with your workplace can also offer excellent terms on credit cards and loans because you have long relationships with the affiliated school or organization.</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Apply for a credit card</a:t>
            </a:r>
            <a:r>
              <a:rPr lang="en-US">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Once you've found the best terms, apply for a credit card. You want to start with one or two, maximum. And know applying for a ton of cards hurts your credit history because it implies to lenders that you really need the money.</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a:lnSpc>
                <a:spcPct val="107000"/>
              </a:lnSpc>
              <a:spcAft>
                <a:spcPts val="800"/>
              </a:spcAft>
            </a:pP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81A9933B-995C-774A-92EC-29157269D2DB}"/>
              </a:ext>
            </a:extLst>
          </p:cNvPr>
          <p:cNvSpPr>
            <a:spLocks noGrp="1"/>
          </p:cNvSpPr>
          <p:nvPr>
            <p:ph type="title"/>
          </p:nvPr>
        </p:nvSpPr>
        <p:spPr>
          <a:xfrm>
            <a:off x="1066800" y="395611"/>
            <a:ext cx="9281160" cy="841513"/>
          </a:xfrm>
        </p:spPr>
        <p:txBody>
          <a:bodyPr>
            <a:normAutofit/>
          </a:bodyPr>
          <a:lstStyle/>
          <a:p>
            <a:r>
              <a:rPr lang="en-US" sz="3200"/>
              <a:t>How To Build Credit In Your 20s </a:t>
            </a:r>
          </a:p>
        </p:txBody>
      </p:sp>
    </p:spTree>
    <p:extLst>
      <p:ext uri="{BB962C8B-B14F-4D97-AF65-F5344CB8AC3E}">
        <p14:creationId xmlns:p14="http://schemas.microsoft.com/office/powerpoint/2010/main" val="37012336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E79B6C-65E0-D14D-825D-04E5DC019CB9}"/>
              </a:ext>
            </a:extLst>
          </p:cNvPr>
          <p:cNvSpPr/>
          <p:nvPr/>
        </p:nvSpPr>
        <p:spPr>
          <a:xfrm>
            <a:off x="1066800" y="1585839"/>
            <a:ext cx="9281160" cy="3620350"/>
          </a:xfrm>
          <a:prstGeom prst="rect">
            <a:avLst/>
          </a:prstGeom>
        </p:spPr>
        <p:txBody>
          <a:bodyPr wrap="square">
            <a:spAutoFit/>
          </a:bodyPr>
          <a:lstStyle/>
          <a:p>
            <a:pPr>
              <a:lnSpc>
                <a:spcPct val="107000"/>
              </a:lnSpc>
              <a:spcAft>
                <a:spcPts val="800"/>
              </a:spcAft>
            </a:pPr>
            <a:r>
              <a:rPr lang="en-US"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Step 5: What to Do If You're Turned Down</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Don't lose hope if you're turned down for your initial credit card application. Win approval in the future with a plan. These steps will help:</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Apply for a retail card</a:t>
            </a:r>
            <a:r>
              <a:rPr lang="en-US">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When you shop in a store, you can get the store's credit card. Retail cards are often easier to get. Be careful with these, though, since the interest rates can be very high. And use them just for one or two purchases. Pay them off quickly to avoid the high APRs.</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800"/>
              </a:spcAft>
              <a:buSzPts val="1000"/>
              <a:buFont typeface="Symbol" pitchFamily="2" charset="2"/>
              <a:buChar char=""/>
              <a:tabLst>
                <a:tab pos="457200" algn="l"/>
              </a:tabLst>
            </a:pPr>
            <a:r>
              <a:rPr lang="en-US"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Apply for a secured credit card</a:t>
            </a:r>
            <a:r>
              <a:rPr lang="en-US">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If you've been turned down for a credit card, banks will often approve a secured credit card. With a secured card, you must have money in an account and can only borrow up to that amount. When you utilize a secured credit card, you are using your own money, not the lender's. And these cards are easier to get because the lender can take your money it's holding if you don't pay the bill.</a:t>
            </a: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B0CED44E-5376-BF43-A17D-2923E6E742F9}"/>
              </a:ext>
            </a:extLst>
          </p:cNvPr>
          <p:cNvSpPr>
            <a:spLocks noGrp="1"/>
          </p:cNvSpPr>
          <p:nvPr>
            <p:ph type="title"/>
          </p:nvPr>
        </p:nvSpPr>
        <p:spPr>
          <a:xfrm>
            <a:off x="1066800" y="395611"/>
            <a:ext cx="9281160" cy="841513"/>
          </a:xfrm>
        </p:spPr>
        <p:txBody>
          <a:bodyPr>
            <a:normAutofit/>
          </a:bodyPr>
          <a:lstStyle/>
          <a:p>
            <a:r>
              <a:rPr lang="en-US" sz="3200"/>
              <a:t>How To Build Credit In Your 20s </a:t>
            </a:r>
          </a:p>
        </p:txBody>
      </p:sp>
    </p:spTree>
    <p:extLst>
      <p:ext uri="{BB962C8B-B14F-4D97-AF65-F5344CB8AC3E}">
        <p14:creationId xmlns:p14="http://schemas.microsoft.com/office/powerpoint/2010/main" val="2673263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11C4E0-2815-3F4C-AD8C-6A421DFFA8EA}"/>
              </a:ext>
            </a:extLst>
          </p:cNvPr>
          <p:cNvSpPr/>
          <p:nvPr/>
        </p:nvSpPr>
        <p:spPr>
          <a:xfrm>
            <a:off x="967740" y="1479945"/>
            <a:ext cx="9380220" cy="4841005"/>
          </a:xfrm>
          <a:prstGeom prst="rect">
            <a:avLst/>
          </a:prstGeom>
        </p:spPr>
        <p:txBody>
          <a:bodyPr wrap="square">
            <a:spAutoFit/>
          </a:bodyPr>
          <a:lstStyle/>
          <a:p>
            <a:pPr>
              <a:lnSpc>
                <a:spcPct val="107000"/>
              </a:lnSpc>
              <a:spcAft>
                <a:spcPts val="800"/>
              </a:spcAft>
            </a:pP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Step 6: Managing Credit</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Once you've got debt, manage it responsibly. And to maximize how to build credit in your 20s, you need to know your credit history, your </a:t>
            </a: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hlinkClick r:id="rId2"/>
              </a:rPr>
              <a:t>credit score</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and how to manage it.</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Credit scores measure how likely you are to pay money you borrowed back, based on how you've handled credit and debt in the past.</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Lenders and other companies report your financial behavior, such as when you paid bills and whether you've applied for a credit card. A credit score is compiled from these data. The most common, a </a:t>
            </a:r>
            <a:r>
              <a:rPr lang="en-US" sz="1400" b="1">
                <a:solidFill>
                  <a:srgbClr val="000000"/>
                </a:solidFill>
                <a:latin typeface="Helvetica Neue" panose="02000503000000020004" pitchFamily="2" charset="0"/>
                <a:ea typeface="Helvetica Neue" panose="02000503000000020004" pitchFamily="2" charset="0"/>
                <a:cs typeface="Helvetica Neue" panose="02000503000000020004" pitchFamily="2" charset="0"/>
                <a:hlinkClick r:id="rId3"/>
              </a:rPr>
              <a:t>FICO score</a:t>
            </a: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uses the following scoring system, ranging between 300 and 850:</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200"/>
              </a:spcAft>
              <a:buSzPts val="1000"/>
              <a:buFont typeface="Symbol" pitchFamily="2" charset="2"/>
              <a:buChar char=""/>
              <a:tabLst>
                <a:tab pos="457200" algn="l"/>
              </a:tabLs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800 and above — Excellent</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200"/>
              </a:spcAft>
              <a:buSzPts val="1000"/>
              <a:buFont typeface="Symbol" pitchFamily="2" charset="2"/>
              <a:buChar char=""/>
              <a:tabLst>
                <a:tab pos="457200" algn="l"/>
              </a:tabLs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740-799 — Very good</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200"/>
              </a:spcAft>
              <a:buSzPts val="1000"/>
              <a:buFont typeface="Symbol" pitchFamily="2" charset="2"/>
              <a:buChar char=""/>
              <a:tabLst>
                <a:tab pos="457200" algn="l"/>
              </a:tabLs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670-739 — Good</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200"/>
              </a:spcAft>
              <a:buSzPts val="1000"/>
              <a:buFont typeface="Symbol" pitchFamily="2" charset="2"/>
              <a:buChar char=""/>
              <a:tabLst>
                <a:tab pos="457200" algn="l"/>
              </a:tabLs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580-669 — Fair</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nSpc>
                <a:spcPts val="1870"/>
              </a:lnSpc>
              <a:spcBef>
                <a:spcPts val="0"/>
              </a:spcBef>
              <a:spcAft>
                <a:spcPts val="200"/>
              </a:spcAft>
              <a:buSzPts val="1000"/>
              <a:buFont typeface="Symbol" pitchFamily="2" charset="2"/>
              <a:buChar char=""/>
              <a:tabLst>
                <a:tab pos="457200" algn="l"/>
              </a:tabLs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Below 580 — Poor</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 "good" category is near or slightly higher than the average American credit rating. Most lenders will approve loans and credit cards for applicants whose credit scores are good or above. And if it's below that, though, you may be turned down.</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sz="14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your credit score is high, you can get lower interest rates and better terms.</a:t>
            </a: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itle 1">
            <a:extLst>
              <a:ext uri="{FF2B5EF4-FFF2-40B4-BE49-F238E27FC236}">
                <a16:creationId xmlns:a16="http://schemas.microsoft.com/office/drawing/2014/main" id="{E238258C-0CAF-F54A-9BA2-A22F6C771056}"/>
              </a:ext>
            </a:extLst>
          </p:cNvPr>
          <p:cNvSpPr>
            <a:spLocks noGrp="1"/>
          </p:cNvSpPr>
          <p:nvPr>
            <p:ph type="title"/>
          </p:nvPr>
        </p:nvSpPr>
        <p:spPr>
          <a:xfrm>
            <a:off x="1066800" y="395611"/>
            <a:ext cx="9281160" cy="841513"/>
          </a:xfrm>
        </p:spPr>
        <p:txBody>
          <a:bodyPr>
            <a:normAutofit/>
          </a:bodyPr>
          <a:lstStyle/>
          <a:p>
            <a:r>
              <a:rPr lang="en-US" sz="3200"/>
              <a:t>How To Build Credit In Your 20s </a:t>
            </a:r>
          </a:p>
        </p:txBody>
      </p:sp>
    </p:spTree>
    <p:extLst>
      <p:ext uri="{BB962C8B-B14F-4D97-AF65-F5344CB8AC3E}">
        <p14:creationId xmlns:p14="http://schemas.microsoft.com/office/powerpoint/2010/main" val="410877007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3C5993-F88C-3C4E-8721-EC8D9808ECB6}"/>
              </a:ext>
            </a:extLst>
          </p:cNvPr>
          <p:cNvSpPr/>
          <p:nvPr/>
        </p:nvSpPr>
        <p:spPr>
          <a:xfrm>
            <a:off x="1066800" y="1893000"/>
            <a:ext cx="9281160" cy="1953227"/>
          </a:xfrm>
          <a:prstGeom prst="rect">
            <a:avLst/>
          </a:prstGeom>
        </p:spPr>
        <p:txBody>
          <a:bodyPr wrap="square">
            <a:spAutoFit/>
          </a:bodyPr>
          <a:lstStyle/>
          <a:p>
            <a:pPr>
              <a:lnSpc>
                <a:spcPct val="107000"/>
              </a:lnSpc>
              <a:spcAft>
                <a:spcPts val="800"/>
              </a:spcAft>
            </a:pPr>
            <a:r>
              <a:rPr lang="en-US"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Step 7: Monitor Your Credit Score</a:t>
            </a:r>
            <a:endParaRPr lang="en-US">
              <a:latin typeface="Helvetica Neue" panose="02000503000000020004" pitchFamily="2" charset="0"/>
              <a:ea typeface="Helvetica Neue" panose="02000503000000020004" pitchFamily="2" charset="0"/>
              <a:cs typeface="Helvetica Neue" panose="02000503000000020004" pitchFamily="2" charset="0"/>
            </a:endParaRPr>
          </a:p>
          <a:p>
            <a:pPr>
              <a:lnSpc>
                <a:spcPts val="1870"/>
              </a:lnSpc>
              <a:spcAft>
                <a:spcPts val="800"/>
              </a:spcAft>
            </a:pPr>
            <a:r>
              <a:rPr lang="en-US">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Credit scores are calculated by assessing specific categories. And each category is weighted within the overall score. </a:t>
            </a:r>
            <a:r>
              <a:rPr lang="en-US" b="1">
                <a:solidFill>
                  <a:srgbClr val="000000"/>
                </a:solidFill>
                <a:latin typeface="Helvetica Neue" panose="02000503000000020004" pitchFamily="2" charset="0"/>
                <a:ea typeface="Helvetica Neue" panose="02000503000000020004" pitchFamily="2" charset="0"/>
                <a:cs typeface="Helvetica Neue" panose="02000503000000020004" pitchFamily="2" charset="0"/>
                <a:hlinkClick r:id="rId2"/>
              </a:rPr>
              <a:t>Payment history, for example, accounts for 35%</a:t>
            </a:r>
            <a:r>
              <a:rPr lang="en-US">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of your score. The amounts you owe make up 30% of your credit score. Your length of credit history accounts for 15%. The mix of credit — retailers, credit card companies, mortgage, and so on — is worth 10%. And when you apply for new credit, that also accounts for 10%.</a:t>
            </a:r>
            <a:endParaRPr lang="en-US"/>
          </a:p>
        </p:txBody>
      </p:sp>
      <p:sp>
        <p:nvSpPr>
          <p:cNvPr id="5" name="Title 1">
            <a:extLst>
              <a:ext uri="{FF2B5EF4-FFF2-40B4-BE49-F238E27FC236}">
                <a16:creationId xmlns:a16="http://schemas.microsoft.com/office/drawing/2014/main" id="{8E758C18-A03B-8842-AC32-5524FC20E4EE}"/>
              </a:ext>
            </a:extLst>
          </p:cNvPr>
          <p:cNvSpPr>
            <a:spLocks noGrp="1"/>
          </p:cNvSpPr>
          <p:nvPr>
            <p:ph type="title"/>
          </p:nvPr>
        </p:nvSpPr>
        <p:spPr>
          <a:xfrm>
            <a:off x="1066800" y="395611"/>
            <a:ext cx="9281160" cy="841513"/>
          </a:xfrm>
        </p:spPr>
        <p:txBody>
          <a:bodyPr>
            <a:normAutofit/>
          </a:bodyPr>
          <a:lstStyle/>
          <a:p>
            <a:r>
              <a:rPr lang="en-US" sz="3200"/>
              <a:t>How To Build Credit In Your 20s </a:t>
            </a:r>
          </a:p>
        </p:txBody>
      </p:sp>
    </p:spTree>
    <p:extLst>
      <p:ext uri="{BB962C8B-B14F-4D97-AF65-F5344CB8AC3E}">
        <p14:creationId xmlns:p14="http://schemas.microsoft.com/office/powerpoint/2010/main" val="38359148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D1895E-952F-2047-8F53-675339EEF2B4}"/>
              </a:ext>
            </a:extLst>
          </p:cNvPr>
          <p:cNvSpPr>
            <a:spLocks noGrp="1"/>
          </p:cNvSpPr>
          <p:nvPr>
            <p:ph type="title"/>
          </p:nvPr>
        </p:nvSpPr>
        <p:spPr>
          <a:xfrm>
            <a:off x="1066800" y="395611"/>
            <a:ext cx="9281160" cy="841513"/>
          </a:xfrm>
        </p:spPr>
        <p:txBody>
          <a:bodyPr>
            <a:noAutofit/>
          </a:bodyPr>
          <a:lstStyle/>
          <a:p>
            <a:r>
              <a:rPr lang="en-US" sz="3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the best credit cards of 2021:</a:t>
            </a:r>
            <a:endParaRPr lang="en-US" sz="3200"/>
          </a:p>
        </p:txBody>
      </p:sp>
      <p:sp>
        <p:nvSpPr>
          <p:cNvPr id="6" name="Rectangle 5">
            <a:extLst>
              <a:ext uri="{FF2B5EF4-FFF2-40B4-BE49-F238E27FC236}">
                <a16:creationId xmlns:a16="http://schemas.microsoft.com/office/drawing/2014/main" id="{7EB2DCE9-D4C3-E045-84E1-30D42F381AA6}"/>
              </a:ext>
            </a:extLst>
          </p:cNvPr>
          <p:cNvSpPr/>
          <p:nvPr/>
        </p:nvSpPr>
        <p:spPr>
          <a:xfrm>
            <a:off x="1066800" y="1632169"/>
            <a:ext cx="4488180" cy="2492990"/>
          </a:xfrm>
          <a:prstGeom prst="rect">
            <a:avLst/>
          </a:prstGeom>
        </p:spPr>
        <p:txBody>
          <a:bodyPr wrap="square">
            <a:spAutoFit/>
          </a:bodyPr>
          <a:lstStyle/>
          <a:p>
            <a:endPar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cash-back credit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2"/>
              </a:rPr>
              <a:t>Chase Freedom Unlimited®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rewards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3"/>
              </a:rPr>
              <a:t>American Express® Gold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travel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3"/>
              </a:rPr>
              <a:t>American Express® Gold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credit card welcome bonus:</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4"/>
              </a:rPr>
              <a:t>Chase Sapphire Preferred®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no annual fee credit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5"/>
              </a:rPr>
              <a:t>Citi® Double Cash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no annual fee travel credit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6"/>
              </a:rPr>
              <a:t>Discover it® Miles</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balance transfer credit card: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7"/>
              </a:rPr>
              <a:t>Citi Simplicity® Card - No Late Fees Ever</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low interest credit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8"/>
              </a:rPr>
              <a:t>Titanium Rewards Visa® Signature Card from Andrews Federal Credit Union</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Rectangle 6">
            <a:extLst>
              <a:ext uri="{FF2B5EF4-FFF2-40B4-BE49-F238E27FC236}">
                <a16:creationId xmlns:a16="http://schemas.microsoft.com/office/drawing/2014/main" id="{AE37EB9E-538C-6943-9B7A-ACB4E88FBDCA}"/>
              </a:ext>
            </a:extLst>
          </p:cNvPr>
          <p:cNvSpPr/>
          <p:nvPr/>
        </p:nvSpPr>
        <p:spPr>
          <a:xfrm>
            <a:off x="5707380" y="1632169"/>
            <a:ext cx="5318760" cy="2862322"/>
          </a:xfrm>
          <a:prstGeom prst="rect">
            <a:avLst/>
          </a:prstGeom>
        </p:spPr>
        <p:txBody>
          <a:bodyPr wrap="square">
            <a:spAutoFit/>
          </a:bodyPr>
          <a:lstStyle/>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secured credit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9"/>
              </a:rPr>
              <a:t>Discover it® Secured Credit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for building credit:</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10"/>
              </a:rPr>
              <a:t>Petal® 2 “Cash Back, No Fees” Visa® Credit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for college students:</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11"/>
              </a:rPr>
              <a:t>Discover it® Student Cash Back</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dining rewards credit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12"/>
              </a:rPr>
              <a:t>Chase Sapphire Reserve®</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gas rewards credit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13"/>
              </a:rPr>
              <a:t>PenFed Platinum Rewards Visa Signature®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grocery rewards credit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14"/>
              </a:rPr>
              <a:t>Blue Cash Preferred® Card from American Express</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entertainment rewards credit card:</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15"/>
              </a:rPr>
              <a:t>Capital One® Savor® Cash Rewards Credit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for average credit: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10"/>
              </a:rPr>
              <a:t>Petal® 2 “Cash Back, No Fees” Visa® Credit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Best credit card for Global Entry and/or TSA </a:t>
            </a:r>
            <a:r>
              <a:rPr lang="en-US" sz="1200" b="1" err="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PreCheck</a:t>
            </a: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b="1">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credit:</a:t>
            </a:r>
            <a:r>
              <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rPr>
              <a:t> </a:t>
            </a:r>
            <a:r>
              <a:rPr lang="en-US" sz="1200">
                <a:solidFill>
                  <a:srgbClr val="0477C9"/>
                </a:solidFill>
                <a:latin typeface="Helvetica Neue" panose="02000503000000020004" pitchFamily="2" charset="0"/>
                <a:ea typeface="Helvetica Neue" panose="02000503000000020004" pitchFamily="2" charset="0"/>
                <a:cs typeface="Helvetica Neue" panose="02000503000000020004" pitchFamily="2" charset="0"/>
                <a:hlinkClick r:id="rId16"/>
              </a:rPr>
              <a:t>Capital One Venture Rewards Credit Card</a:t>
            </a:r>
            <a:endParaRPr lang="en-US" sz="1200">
              <a:solidFill>
                <a:srgbClr val="3E4855"/>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707625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BCBE-5D7E-4147-B111-BB4EF3B99FB4}"/>
              </a:ext>
            </a:extLst>
          </p:cNvPr>
          <p:cNvSpPr>
            <a:spLocks noGrp="1"/>
          </p:cNvSpPr>
          <p:nvPr>
            <p:ph type="title"/>
          </p:nvPr>
        </p:nvSpPr>
        <p:spPr/>
        <p:txBody>
          <a:bodyPr>
            <a:normAutofit/>
          </a:bodyPr>
          <a:lstStyle/>
          <a:p>
            <a:r>
              <a:rPr lang="en-US" sz="3200"/>
              <a:t>Where can I find my credit score</a:t>
            </a:r>
          </a:p>
        </p:txBody>
      </p:sp>
      <p:sp>
        <p:nvSpPr>
          <p:cNvPr id="3" name="Text Placeholder 2">
            <a:extLst>
              <a:ext uri="{FF2B5EF4-FFF2-40B4-BE49-F238E27FC236}">
                <a16:creationId xmlns:a16="http://schemas.microsoft.com/office/drawing/2014/main" id="{8E465698-C797-7041-B2EA-E005221E6AEE}"/>
              </a:ext>
            </a:extLst>
          </p:cNvPr>
          <p:cNvSpPr>
            <a:spLocks noGrp="1"/>
          </p:cNvSpPr>
          <p:nvPr>
            <p:ph type="body" sz="quarter" idx="10"/>
          </p:nvPr>
        </p:nvSpPr>
        <p:spPr/>
        <p:txBody>
          <a:bodyPr>
            <a:normAutofit fontScale="92500" lnSpcReduction="10000"/>
          </a:bodyPr>
          <a:lstStyle/>
          <a:p>
            <a:pPr>
              <a:buFont typeface="Arial" panose="020B0604020202020204" pitchFamily="34" charset="0"/>
              <a:buChar char="•"/>
            </a:pPr>
            <a:r>
              <a:rPr lang="en-US"/>
              <a:t>Where can I find my credit score</a:t>
            </a:r>
          </a:p>
          <a:p>
            <a:pPr marL="1600200" lvl="4" indent="0">
              <a:buNone/>
            </a:pPr>
            <a:r>
              <a:rPr lang="en-US" sz="1800" b="1">
                <a:hlinkClick r:id="rId2"/>
              </a:rPr>
              <a:t>www.annualcreditreport.com</a:t>
            </a:r>
            <a:r>
              <a:rPr lang="en-US" sz="1800"/>
              <a:t> </a:t>
            </a:r>
            <a:endParaRPr lang="en-US"/>
          </a:p>
          <a:p>
            <a:pPr>
              <a:buFont typeface="Arial" panose="020B0604020202020204" pitchFamily="34" charset="0"/>
              <a:buChar char="•"/>
            </a:pPr>
            <a:r>
              <a:rPr lang="en-US"/>
              <a:t>Are there any penalties to looking up my score?  Will my score be reduced if I look it up?</a:t>
            </a:r>
          </a:p>
          <a:p>
            <a:pPr marL="685800" lvl="2" indent="0">
              <a:buNone/>
            </a:pPr>
            <a:endParaRPr lang="en-US" sz="2000"/>
          </a:p>
          <a:p>
            <a:pPr marL="685800" lvl="2" indent="0">
              <a:buNone/>
            </a:pPr>
            <a:r>
              <a:rPr lang="en-US" sz="2000"/>
              <a:t>Checking your own credit score is considered a soft inquiry and </a:t>
            </a:r>
            <a:r>
              <a:rPr lang="en-US" sz="2000" b="1"/>
              <a:t>won't affect your credit</a:t>
            </a:r>
            <a:r>
              <a:rPr lang="en-US" sz="2000"/>
              <a:t>.</a:t>
            </a:r>
          </a:p>
          <a:p>
            <a:pPr marL="1428750" lvl="3" indent="-285750">
              <a:buFont typeface="Courier New" panose="02070309020205020404" pitchFamily="49" charset="0"/>
              <a:buChar char="o"/>
            </a:pPr>
            <a:r>
              <a:rPr lang="en-US" sz="1800"/>
              <a:t>Soft inquiries don't have an impact on your credit score because you're not officially applying for credit. So when you fill out a form to get prequalified for a mortgage, student loan, personal loan or credit card, there are no strings attached.</a:t>
            </a:r>
          </a:p>
          <a:p>
            <a:pPr marL="1428750" lvl="3" indent="-285750">
              <a:buFont typeface="Courier New" panose="02070309020205020404" pitchFamily="49" charset="0"/>
              <a:buChar char="o"/>
            </a:pPr>
            <a:r>
              <a:rPr lang="en-US" sz="1800"/>
              <a:t>Once you take the next step and apply, however, the lender will make a </a:t>
            </a:r>
            <a:r>
              <a:rPr lang="en-US" sz="1800" u="sng">
                <a:hlinkClick r:id="rId3"/>
              </a:rPr>
              <a:t>hard inquiry</a:t>
            </a:r>
            <a:r>
              <a:rPr lang="en-US" sz="1800"/>
              <a:t>, which will show up on your credit report for others to see and can temporarily lower your credit score.</a:t>
            </a:r>
          </a:p>
          <a:p>
            <a:pPr marL="0" indent="0">
              <a:buNone/>
            </a:pPr>
            <a:endParaRPr lang="en-US"/>
          </a:p>
        </p:txBody>
      </p:sp>
    </p:spTree>
    <p:extLst>
      <p:ext uri="{BB962C8B-B14F-4D97-AF65-F5344CB8AC3E}">
        <p14:creationId xmlns:p14="http://schemas.microsoft.com/office/powerpoint/2010/main" val="375622704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0" y="3149600"/>
            <a:ext cx="12192000" cy="2859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8840" y="1731271"/>
            <a:ext cx="10930468" cy="584775"/>
          </a:xfrm>
          <a:prstGeom prst="rect">
            <a:avLst/>
          </a:prstGeom>
          <a:noFill/>
        </p:spPr>
        <p:txBody>
          <a:bodyPr wrap="square" rtlCol="0">
            <a:spAutoFit/>
          </a:bodyPr>
          <a:lstStyle/>
          <a:p>
            <a:r>
              <a:rPr lang="en-US" sz="3200">
                <a:latin typeface="Helvetica Neue" charset="0"/>
                <a:ea typeface="Helvetica Neue" charset="0"/>
                <a:cs typeface="Helvetica Neue" charset="0"/>
              </a:rPr>
              <a:t>TAXES AND TAX PLANNING</a:t>
            </a:r>
          </a:p>
        </p:txBody>
      </p:sp>
    </p:spTree>
    <p:extLst>
      <p:ext uri="{BB962C8B-B14F-4D97-AF65-F5344CB8AC3E}">
        <p14:creationId xmlns:p14="http://schemas.microsoft.com/office/powerpoint/2010/main" val="3011571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47860F-5182-4546-9973-975E1D32A2FD}"/>
              </a:ext>
            </a:extLst>
          </p:cNvPr>
          <p:cNvSpPr txBox="1"/>
          <p:nvPr/>
        </p:nvSpPr>
        <p:spPr>
          <a:xfrm>
            <a:off x="525780" y="274320"/>
            <a:ext cx="11327130" cy="6263640"/>
          </a:xfrm>
          <a:prstGeom prst="rect">
            <a:avLst/>
          </a:prstGeom>
          <a:noFill/>
          <a:ln w="25400">
            <a:solidFill>
              <a:schemeClr val="tx1"/>
            </a:solidFill>
          </a:ln>
        </p:spPr>
        <p:txBody>
          <a:bodyPr wrap="square" rtlCol="0">
            <a:spAutoFit/>
          </a:bodyPr>
          <a:lstStyle/>
          <a:p>
            <a:endParaRPr lang="en-US"/>
          </a:p>
        </p:txBody>
      </p:sp>
      <p:sp>
        <p:nvSpPr>
          <p:cNvPr id="2" name="TextBox 1"/>
          <p:cNvSpPr txBox="1"/>
          <p:nvPr/>
        </p:nvSpPr>
        <p:spPr>
          <a:xfrm>
            <a:off x="0" y="196450"/>
            <a:ext cx="12180570" cy="5016758"/>
          </a:xfrm>
          <a:prstGeom prst="rect">
            <a:avLst/>
          </a:prstGeom>
          <a:noFill/>
        </p:spPr>
        <p:txBody>
          <a:bodyPr wrap="square" rtlCol="0">
            <a:spAutoFit/>
          </a:bodyPr>
          <a:lstStyle/>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r>
              <a:rPr lang="en-US" sz="3200">
                <a:latin typeface="Helvetica Neue" charset="0"/>
                <a:ea typeface="Helvetica Neue" charset="0"/>
                <a:cs typeface="Helvetica Neue" charset="0"/>
              </a:rPr>
              <a:t>Economic Factors</a:t>
            </a:r>
          </a:p>
          <a:p>
            <a:pPr algn="ctr"/>
            <a:endParaRPr lang="en-US" sz="3200">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p:txBody>
      </p:sp>
    </p:spTree>
    <p:extLst>
      <p:ext uri="{BB962C8B-B14F-4D97-AF65-F5344CB8AC3E}">
        <p14:creationId xmlns:p14="http://schemas.microsoft.com/office/powerpoint/2010/main" val="100237264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rmAutofit/>
          </a:bodyPr>
          <a:lstStyle/>
          <a:p>
            <a:r>
              <a:rPr lang="en-US" sz="3200"/>
              <a:t>Taxes and Tax Planning</a:t>
            </a:r>
          </a:p>
        </p:txBody>
      </p:sp>
      <p:sp>
        <p:nvSpPr>
          <p:cNvPr id="6" name="Content Placeholder 2"/>
          <p:cNvSpPr>
            <a:spLocks noGrp="1"/>
          </p:cNvSpPr>
          <p:nvPr>
            <p:ph type="body" sz="quarter" idx="10"/>
          </p:nvPr>
        </p:nvSpPr>
        <p:spPr/>
        <p:txBody>
          <a:bodyPr/>
          <a:lstStyle/>
          <a:p>
            <a:pPr marL="457200" indent="-457200">
              <a:buFont typeface="Arial" panose="020B0604020202020204" pitchFamily="34" charset="0"/>
              <a:buChar char="•"/>
            </a:pPr>
            <a:r>
              <a:rPr lang="en-US"/>
              <a:t>The U.S. tax code is based on the idea that everyone should help finance the government according to ability to pay. </a:t>
            </a:r>
          </a:p>
          <a:p>
            <a:pPr marL="457200" indent="-457200">
              <a:buFont typeface="Arial" panose="020B0604020202020204" pitchFamily="34" charset="0"/>
              <a:buChar char="•"/>
            </a:pPr>
            <a:r>
              <a:rPr lang="en-US"/>
              <a:t>Changes in how “everyone” is defined and how “ability to pay” is measured have led to tax law changes that keep the system evolving.  </a:t>
            </a:r>
          </a:p>
          <a:p>
            <a:pPr marL="457200" indent="-457200">
              <a:buFont typeface="Arial" panose="020B0604020202020204" pitchFamily="34" charset="0"/>
              <a:buChar char="•"/>
            </a:pPr>
            <a:r>
              <a:rPr lang="en-US"/>
              <a:t>The better you understand the elements of the tax system, the better you will be able to manage and plan.</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410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399025569"/>
      </p:ext>
    </p:extLst>
  </p:cSld>
  <p:clrMapOvr>
    <a:masterClrMapping/>
  </p:clrMapOvr>
  <p:transition spd="slow"/>
</p:sld>
</file>

<file path=ppt/slides/slide4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Taxation and Kinds of Taxes</a:t>
            </a:r>
          </a:p>
        </p:txBody>
      </p:sp>
      <p:sp>
        <p:nvSpPr>
          <p:cNvPr id="6" name="Content Placeholder 2"/>
          <p:cNvSpPr>
            <a:spLocks noGrp="1"/>
          </p:cNvSpPr>
          <p:nvPr>
            <p:ph type="body" sz="quarter" idx="10"/>
          </p:nvPr>
        </p:nvSpPr>
        <p:spPr/>
        <p:txBody>
          <a:bodyPr/>
          <a:lstStyle/>
          <a:p>
            <a:pPr marL="457200" indent="-457200">
              <a:buFont typeface="Arial" panose="020B0604020202020204" pitchFamily="34" charset="0"/>
              <a:buChar char="•"/>
            </a:pPr>
            <a:r>
              <a:rPr lang="en-US"/>
              <a:t>In the U.S., tax laws are written by Congress and therefore through compromise. </a:t>
            </a:r>
          </a:p>
          <a:p>
            <a:pPr marL="457200" indent="-457200">
              <a:buFont typeface="Arial" panose="020B0604020202020204" pitchFamily="34" charset="0"/>
              <a:buChar char="•"/>
            </a:pPr>
            <a:r>
              <a:rPr lang="en-US"/>
              <a:t>As views on government financing have changed, tax laws have been amended and refined, enacted and repealed. </a:t>
            </a:r>
          </a:p>
          <a:p>
            <a:pPr marL="457200" indent="-457200">
              <a:buFont typeface="Arial" panose="020B0604020202020204" pitchFamily="34" charset="0"/>
              <a:buChar char="•"/>
            </a:pPr>
            <a:r>
              <a:rPr lang="en-US"/>
              <a:t>The result is a tax code that can seem overly complex and even unreasonable or illogical.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411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162784038"/>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Taxation and Kinds of Taxes</a:t>
            </a:r>
          </a:p>
        </p:txBody>
      </p:sp>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412</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8D517A17-FCAA-468B-84E3-795BEDA02E12}"/>
              </a:ext>
            </a:extLst>
          </p:cNvPr>
          <p:cNvGraphicFramePr>
            <a:graphicFrameLocks/>
          </p:cNvGraphicFramePr>
          <p:nvPr/>
        </p:nvGraphicFramePr>
        <p:xfrm>
          <a:off x="2040728" y="47988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B9AFB9EB-C9AA-CC4E-816A-4A83A7CBDEAE}"/>
              </a:ext>
            </a:extLst>
          </p:cNvPr>
          <p:cNvSpPr txBox="1"/>
          <p:nvPr/>
        </p:nvSpPr>
        <p:spPr>
          <a:xfrm>
            <a:off x="1606388" y="3807918"/>
            <a:ext cx="9098280" cy="1938992"/>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Progressive tax: A tax rate that increases as the amount to be taxed increases.</a:t>
            </a:r>
          </a:p>
          <a:p>
            <a:pPr marL="342900"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Tax Bracket: A range of income that defines an income tax rate</a:t>
            </a:r>
          </a:p>
          <a:p>
            <a:pPr marL="342900"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There are Federal, State, and local municipality taxes, sales tax, property tax….</a:t>
            </a:r>
          </a:p>
        </p:txBody>
      </p:sp>
    </p:spTree>
    <p:extLst>
      <p:ext uri="{BB962C8B-B14F-4D97-AF65-F5344CB8AC3E}">
        <p14:creationId xmlns:p14="http://schemas.microsoft.com/office/powerpoint/2010/main" val="2102432034"/>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Taxation and Kinds of Taxes</a:t>
            </a:r>
          </a:p>
        </p:txBody>
      </p:sp>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413</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8D517A17-FCAA-468B-84E3-795BEDA02E12}"/>
              </a:ext>
            </a:extLst>
          </p:cNvPr>
          <p:cNvGraphicFramePr>
            <a:graphicFrameLocks/>
          </p:cNvGraphicFramePr>
          <p:nvPr/>
        </p:nvGraphicFramePr>
        <p:xfrm>
          <a:off x="1935480" y="47988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6099A9A2-4A62-A745-90D4-61758F6F7DCB}"/>
              </a:ext>
            </a:extLst>
          </p:cNvPr>
          <p:cNvSpPr txBox="1"/>
          <p:nvPr/>
        </p:nvSpPr>
        <p:spPr>
          <a:xfrm>
            <a:off x="1935480" y="3573649"/>
            <a:ext cx="8877300" cy="1938992"/>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Regressive tax: A tax rate that decreases as the amount to be taxed increases.</a:t>
            </a:r>
          </a:p>
          <a:p>
            <a:pPr marL="742950" lvl="1" indent="-285750">
              <a:buFont typeface="Wingdings" pitchFamily="2" charset="2"/>
              <a:buChar char="Ø"/>
            </a:pPr>
            <a:r>
              <a:rPr lang="en-US">
                <a:latin typeface="Helvetica Neue" panose="02000503000000020004" pitchFamily="2" charset="0"/>
                <a:ea typeface="Helvetica Neue" panose="02000503000000020004" pitchFamily="2" charset="0"/>
                <a:cs typeface="Helvetica Neue" panose="02000503000000020004" pitchFamily="2" charset="0"/>
              </a:rPr>
              <a:t>Regressive taxes place more burden on low-income earners. Since they are flat taxes, they take a higher percentage of income on the poor than on high-income earners. </a:t>
            </a:r>
            <a:r>
              <a:rPr lang="en-US" b="1">
                <a:latin typeface="Helvetica Neue" panose="02000503000000020004" pitchFamily="2" charset="0"/>
                <a:ea typeface="Helvetica Neue" panose="02000503000000020004" pitchFamily="2" charset="0"/>
                <a:cs typeface="Helvetica Neue" panose="02000503000000020004" pitchFamily="2" charset="0"/>
              </a:rPr>
              <a:t>Taxes on most consumer goods, sales, gas, and Social Security payroll</a:t>
            </a:r>
            <a:r>
              <a:rPr lang="en-US">
                <a:latin typeface="Helvetica Neue" panose="02000503000000020004" pitchFamily="2" charset="0"/>
                <a:ea typeface="Helvetica Neue" panose="02000503000000020004" pitchFamily="2" charset="0"/>
                <a:cs typeface="Helvetica Neue" panose="02000503000000020004" pitchFamily="2" charset="0"/>
              </a:rPr>
              <a:t> are examples of regressive taxes.</a:t>
            </a:r>
            <a:endParaRPr lang="en-US" sz="24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1670821"/>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Taxation and Kinds of Taxes</a:t>
            </a:r>
          </a:p>
        </p:txBody>
      </p:sp>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414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C23FEEBC-6F57-421A-93A5-7E3D2A505265}"/>
              </a:ext>
            </a:extLst>
          </p:cNvPr>
          <p:cNvGraphicFramePr>
            <a:graphicFrameLocks/>
          </p:cNvGraphicFramePr>
          <p:nvPr/>
        </p:nvGraphicFramePr>
        <p:xfrm>
          <a:off x="1981200" y="1537764"/>
          <a:ext cx="8229600" cy="4880932"/>
        </p:xfrm>
        <a:graphic>
          <a:graphicData uri="http://schemas.openxmlformats.org/drawingml/2006/table">
            <a:tbl>
              <a:tblPr firstRow="1" bandRow="1"/>
              <a:tblGrid>
                <a:gridCol w="1845733">
                  <a:extLst>
                    <a:ext uri="{9D8B030D-6E8A-4147-A177-3AD203B41FA5}">
                      <a16:colId xmlns:a16="http://schemas.microsoft.com/office/drawing/2014/main" val="20000"/>
                    </a:ext>
                  </a:extLst>
                </a:gridCol>
                <a:gridCol w="3640667">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450024">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cap="none">
                          <a:latin typeface="Helvetica Neue"/>
                        </a:rPr>
                        <a:t>TAX</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cap="none">
                          <a:latin typeface="Helvetica Neue"/>
                        </a:rPr>
                        <a:t>LEVIED 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cap="none">
                          <a:latin typeface="Helvetica Neue"/>
                        </a:rPr>
                        <a:t>LEVIED</a:t>
                      </a:r>
                      <a:r>
                        <a:rPr lang="en-US" sz="2000" cap="none" baseline="0">
                          <a:latin typeface="Helvetica Neue"/>
                        </a:rPr>
                        <a:t> BY</a:t>
                      </a:r>
                      <a:endParaRPr lang="en-US" sz="2000" cap="none">
                        <a:latin typeface="Helvetica Neue"/>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114235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CC0000"/>
                          </a:solidFill>
                          <a:effectLst/>
                          <a:latin typeface="Helvetica Neue"/>
                        </a:rPr>
                        <a:t>Income</a:t>
                      </a:r>
                    </a:p>
                  </a:txBody>
                  <a:tcPr marT="45713" marB="45713"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Wages, Interest, Dividends, Gains, Rents, Royalties, Self-employment</a:t>
                      </a:r>
                    </a:p>
                  </a:txBody>
                  <a:tcPr marT="45713" marB="45713"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National, State, Local</a:t>
                      </a:r>
                    </a:p>
                  </a:txBody>
                  <a:tcPr marT="45713" marB="45713"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79618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CC0000"/>
                          </a:solidFill>
                          <a:effectLst/>
                          <a:latin typeface="Helvetica Neue"/>
                        </a:rPr>
                        <a:t>Sales or Consumption</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Consumer goods and services</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State, Local</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79618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CC0000"/>
                          </a:solidFill>
                          <a:effectLst/>
                          <a:latin typeface="Helvetica Neue"/>
                        </a:rPr>
                        <a:t>Value-Added</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Goods and services taxed at each stage of production</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National, Provincial (outside US)</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45000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CC0000"/>
                          </a:solidFill>
                          <a:effectLst/>
                          <a:latin typeface="Helvetica Neue"/>
                        </a:rPr>
                        <a:t>Excise</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Specific items</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National, State, Local</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79618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CC0000"/>
                          </a:solidFill>
                          <a:effectLst/>
                          <a:latin typeface="Helvetica Neue"/>
                        </a:rPr>
                        <a:t>Property</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Residential or commercial real estate, vehicles</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State, Local</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45000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CC0000"/>
                          </a:solidFill>
                          <a:effectLst/>
                          <a:latin typeface="Helvetica Neue"/>
                        </a:rPr>
                        <a:t>Estate</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Transfer of wealth</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Helvetica Neue"/>
                        </a:rPr>
                        <a:t>National, State</a:t>
                      </a:r>
                    </a:p>
                  </a:txBody>
                  <a:tcPr marT="45713" marB="45713"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80132913"/>
      </p:ext>
    </p:extLst>
  </p:cSld>
  <p:clrMapOvr>
    <a:masterClrMapping/>
  </p:clrMapOvr>
  <p:transition spd="slow"/>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9B34D-EEB2-0146-BDCA-42AD596A5076}"/>
              </a:ext>
            </a:extLst>
          </p:cNvPr>
          <p:cNvSpPr>
            <a:spLocks noGrp="1"/>
          </p:cNvSpPr>
          <p:nvPr>
            <p:ph type="title"/>
          </p:nvPr>
        </p:nvSpPr>
        <p:spPr/>
        <p:txBody>
          <a:bodyPr>
            <a:normAutofit/>
          </a:bodyPr>
          <a:lstStyle/>
          <a:p>
            <a:r>
              <a:rPr lang="en-US" sz="3200"/>
              <a:t>Federal Income tax brackets</a:t>
            </a:r>
          </a:p>
        </p:txBody>
      </p:sp>
      <p:graphicFrame>
        <p:nvGraphicFramePr>
          <p:cNvPr id="4" name="Table 3">
            <a:extLst>
              <a:ext uri="{FF2B5EF4-FFF2-40B4-BE49-F238E27FC236}">
                <a16:creationId xmlns:a16="http://schemas.microsoft.com/office/drawing/2014/main" id="{EFB7EC66-392E-C04C-B2F6-AF9F162C2E03}"/>
              </a:ext>
            </a:extLst>
          </p:cNvPr>
          <p:cNvGraphicFramePr>
            <a:graphicFrameLocks noGrp="1"/>
          </p:cNvGraphicFramePr>
          <p:nvPr/>
        </p:nvGraphicFramePr>
        <p:xfrm>
          <a:off x="1062990" y="1898174"/>
          <a:ext cx="10001252" cy="4206240"/>
        </p:xfrm>
        <a:graphic>
          <a:graphicData uri="http://schemas.openxmlformats.org/drawingml/2006/table">
            <a:tbl>
              <a:tblPr/>
              <a:tblGrid>
                <a:gridCol w="2500313">
                  <a:extLst>
                    <a:ext uri="{9D8B030D-6E8A-4147-A177-3AD203B41FA5}">
                      <a16:colId xmlns:a16="http://schemas.microsoft.com/office/drawing/2014/main" val="1185768396"/>
                    </a:ext>
                  </a:extLst>
                </a:gridCol>
                <a:gridCol w="2500313">
                  <a:extLst>
                    <a:ext uri="{9D8B030D-6E8A-4147-A177-3AD203B41FA5}">
                      <a16:colId xmlns:a16="http://schemas.microsoft.com/office/drawing/2014/main" val="458212376"/>
                    </a:ext>
                  </a:extLst>
                </a:gridCol>
                <a:gridCol w="2500313">
                  <a:extLst>
                    <a:ext uri="{9D8B030D-6E8A-4147-A177-3AD203B41FA5}">
                      <a16:colId xmlns:a16="http://schemas.microsoft.com/office/drawing/2014/main" val="62397411"/>
                    </a:ext>
                  </a:extLst>
                </a:gridCol>
                <a:gridCol w="2500313">
                  <a:extLst>
                    <a:ext uri="{9D8B030D-6E8A-4147-A177-3AD203B41FA5}">
                      <a16:colId xmlns:a16="http://schemas.microsoft.com/office/drawing/2014/main" val="1305297044"/>
                    </a:ext>
                  </a:extLst>
                </a:gridCol>
              </a:tblGrid>
              <a:tr h="0">
                <a:tc gridSpan="4">
                  <a:txBody>
                    <a:bodyPr/>
                    <a:lstStyle/>
                    <a:p>
                      <a:r>
                        <a:rPr lang="en-US"/>
                        <a:t>2021 Federal Income Tax Brackets and Rates for Single Filers, Married Couples Filing Jointly, and Heads of Households</a:t>
                      </a:r>
                    </a:p>
                  </a:txBody>
                  <a:tcPr anchor="ctr">
                    <a:solidFill>
                      <a:srgbClr val="FEFEF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97534946"/>
                  </a:ext>
                </a:extLst>
              </a:tr>
              <a:tr h="0">
                <a:tc>
                  <a:txBody>
                    <a:bodyPr/>
                    <a:lstStyle/>
                    <a:p>
                      <a:pPr algn="l" fontAlgn="ctr" latinLnBrk="0"/>
                      <a:r>
                        <a:rPr lang="en-US" b="1">
                          <a:effectLst/>
                          <a:latin typeface="inherit"/>
                        </a:rPr>
                        <a:t>Rate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B w="9525" cap="flat" cmpd="sng" algn="ctr">
                      <a:solidFill>
                        <a:srgbClr val="CCCCCC"/>
                      </a:solidFill>
                      <a:prstDash val="solid"/>
                      <a:round/>
                      <a:headEnd type="none" w="med" len="med"/>
                      <a:tailEnd type="none" w="med" len="med"/>
                    </a:lnB>
                    <a:solidFill>
                      <a:srgbClr val="FEFEFE"/>
                    </a:solidFill>
                  </a:tcPr>
                </a:tc>
                <a:tc>
                  <a:txBody>
                    <a:bodyPr/>
                    <a:lstStyle/>
                    <a:p>
                      <a:pPr algn="l" fontAlgn="ctr" latinLnBrk="0"/>
                      <a:r>
                        <a:rPr lang="en-US" b="1">
                          <a:effectLst/>
                          <a:latin typeface="inherit"/>
                        </a:rPr>
                        <a:t>For Single Individuals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algn="l" fontAlgn="ctr" latinLnBrk="0"/>
                      <a:r>
                        <a:rPr lang="en-US" b="1">
                          <a:effectLst/>
                          <a:latin typeface="inherit"/>
                        </a:rPr>
                        <a:t>For Married Individuals Filing Joint Returns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algn="l" fontAlgn="ctr" latinLnBrk="0"/>
                      <a:r>
                        <a:rPr lang="en-US" b="1">
                          <a:effectLst/>
                          <a:latin typeface="inherit"/>
                        </a:rPr>
                        <a:t>For Heads of Households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extLst>
                  <a:ext uri="{0D108BD9-81ED-4DB2-BD59-A6C34878D82A}">
                    <a16:rowId xmlns:a16="http://schemas.microsoft.com/office/drawing/2014/main" val="2082991537"/>
                  </a:ext>
                </a:extLst>
              </a:tr>
              <a:tr h="0">
                <a:tc>
                  <a:txBody>
                    <a:bodyPr/>
                    <a:lstStyle/>
                    <a:p>
                      <a:pPr fontAlgn="base" latinLnBrk="0"/>
                      <a:r>
                        <a:rPr lang="en-US">
                          <a:effectLst/>
                          <a:latin typeface="Roboto Mono"/>
                        </a:rPr>
                        <a:t>10%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Up to $9,950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Up to $19,900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Up to $14,200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extLst>
                  <a:ext uri="{0D108BD9-81ED-4DB2-BD59-A6C34878D82A}">
                    <a16:rowId xmlns:a16="http://schemas.microsoft.com/office/drawing/2014/main" val="3493724116"/>
                  </a:ext>
                </a:extLst>
              </a:tr>
              <a:tr h="0">
                <a:tc>
                  <a:txBody>
                    <a:bodyPr/>
                    <a:lstStyle/>
                    <a:p>
                      <a:pPr fontAlgn="base" latinLnBrk="0"/>
                      <a:r>
                        <a:rPr lang="en-US">
                          <a:effectLst/>
                          <a:latin typeface="Roboto Mono"/>
                        </a:rPr>
                        <a:t>12%</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$9,951 to $40,525</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$19,901 to $81,050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$14,201 to $54,200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extLst>
                  <a:ext uri="{0D108BD9-81ED-4DB2-BD59-A6C34878D82A}">
                    <a16:rowId xmlns:a16="http://schemas.microsoft.com/office/drawing/2014/main" val="736669268"/>
                  </a:ext>
                </a:extLst>
              </a:tr>
              <a:tr h="0">
                <a:tc>
                  <a:txBody>
                    <a:bodyPr/>
                    <a:lstStyle/>
                    <a:p>
                      <a:pPr fontAlgn="base" latinLnBrk="0"/>
                      <a:r>
                        <a:rPr lang="en-US">
                          <a:effectLst/>
                          <a:latin typeface="Roboto Mono"/>
                        </a:rPr>
                        <a:t>22%</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$40,526 to $86,375</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$81,051 to $172,750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$54,201 to $86,350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extLst>
                  <a:ext uri="{0D108BD9-81ED-4DB2-BD59-A6C34878D82A}">
                    <a16:rowId xmlns:a16="http://schemas.microsoft.com/office/drawing/2014/main" val="929923624"/>
                  </a:ext>
                </a:extLst>
              </a:tr>
              <a:tr h="0">
                <a:tc>
                  <a:txBody>
                    <a:bodyPr/>
                    <a:lstStyle/>
                    <a:p>
                      <a:pPr fontAlgn="base" latinLnBrk="0"/>
                      <a:r>
                        <a:rPr lang="en-US">
                          <a:effectLst/>
                          <a:latin typeface="Roboto Mono"/>
                        </a:rPr>
                        <a:t>24%</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$86,376 to $164,925</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$172,751 to $329,850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$86,351 to $164,900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extLst>
                  <a:ext uri="{0D108BD9-81ED-4DB2-BD59-A6C34878D82A}">
                    <a16:rowId xmlns:a16="http://schemas.microsoft.com/office/drawing/2014/main" val="3407061859"/>
                  </a:ext>
                </a:extLst>
              </a:tr>
              <a:tr h="0">
                <a:tc>
                  <a:txBody>
                    <a:bodyPr/>
                    <a:lstStyle/>
                    <a:p>
                      <a:pPr fontAlgn="base" latinLnBrk="0"/>
                      <a:r>
                        <a:rPr lang="en-US">
                          <a:effectLst/>
                          <a:latin typeface="Roboto Mono"/>
                        </a:rPr>
                        <a:t>32%</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$164,926 to $209,425</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$329,851 to $418,850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$164,901 to $209,400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extLst>
                  <a:ext uri="{0D108BD9-81ED-4DB2-BD59-A6C34878D82A}">
                    <a16:rowId xmlns:a16="http://schemas.microsoft.com/office/drawing/2014/main" val="992550451"/>
                  </a:ext>
                </a:extLst>
              </a:tr>
              <a:tr h="0">
                <a:tc>
                  <a:txBody>
                    <a:bodyPr/>
                    <a:lstStyle/>
                    <a:p>
                      <a:pPr fontAlgn="base" latinLnBrk="0"/>
                      <a:r>
                        <a:rPr lang="en-US">
                          <a:effectLst/>
                          <a:latin typeface="Roboto Mono"/>
                        </a:rPr>
                        <a:t>35%</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$209,426 to $523,600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$418,851 to $628,300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$209,401 to $523,600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extLst>
                  <a:ext uri="{0D108BD9-81ED-4DB2-BD59-A6C34878D82A}">
                    <a16:rowId xmlns:a16="http://schemas.microsoft.com/office/drawing/2014/main" val="2453872739"/>
                  </a:ext>
                </a:extLst>
              </a:tr>
              <a:tr h="0">
                <a:tc>
                  <a:txBody>
                    <a:bodyPr/>
                    <a:lstStyle/>
                    <a:p>
                      <a:pPr fontAlgn="base" latinLnBrk="0"/>
                      <a:r>
                        <a:rPr lang="en-US">
                          <a:effectLst/>
                          <a:latin typeface="Roboto Mono"/>
                        </a:rPr>
                        <a:t>37%</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$523,601 or more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$628,301 or more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$523,601 or more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extLst>
                  <a:ext uri="{0D108BD9-81ED-4DB2-BD59-A6C34878D82A}">
                    <a16:rowId xmlns:a16="http://schemas.microsoft.com/office/drawing/2014/main" val="3808172092"/>
                  </a:ext>
                </a:extLst>
              </a:tr>
              <a:tr h="0">
                <a:tc gridSpan="4">
                  <a:txBody>
                    <a:bodyPr/>
                    <a:lstStyle/>
                    <a:p>
                      <a:pPr fontAlgn="base" latinLnBrk="0"/>
                      <a:r>
                        <a:rPr lang="en-US">
                          <a:solidFill>
                            <a:srgbClr val="888888"/>
                          </a:solidFill>
                          <a:effectLst/>
                          <a:latin typeface="Lato"/>
                        </a:rPr>
                        <a:t>Source: Internal Revenue Service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4454960"/>
                  </a:ext>
                </a:extLst>
              </a:tr>
            </a:tbl>
          </a:graphicData>
        </a:graphic>
      </p:graphicFrame>
    </p:spTree>
    <p:extLst>
      <p:ext uri="{BB962C8B-B14F-4D97-AF65-F5344CB8AC3E}">
        <p14:creationId xmlns:p14="http://schemas.microsoft.com/office/powerpoint/2010/main" val="29145918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CA90-E9D7-8940-B994-5B901AACE5A2}"/>
              </a:ext>
            </a:extLst>
          </p:cNvPr>
          <p:cNvSpPr>
            <a:spLocks noGrp="1"/>
          </p:cNvSpPr>
          <p:nvPr>
            <p:ph type="title"/>
          </p:nvPr>
        </p:nvSpPr>
        <p:spPr/>
        <p:txBody>
          <a:bodyPr>
            <a:normAutofit/>
          </a:bodyPr>
          <a:lstStyle/>
          <a:p>
            <a:r>
              <a:rPr lang="en-US" sz="3200"/>
              <a:t>Standard deduction</a:t>
            </a:r>
          </a:p>
        </p:txBody>
      </p:sp>
      <p:graphicFrame>
        <p:nvGraphicFramePr>
          <p:cNvPr id="4" name="Table 3">
            <a:extLst>
              <a:ext uri="{FF2B5EF4-FFF2-40B4-BE49-F238E27FC236}">
                <a16:creationId xmlns:a16="http://schemas.microsoft.com/office/drawing/2014/main" id="{8DEEB012-8C6F-3D44-B7FC-4C9D04EB2F41}"/>
              </a:ext>
            </a:extLst>
          </p:cNvPr>
          <p:cNvGraphicFramePr>
            <a:graphicFrameLocks noGrp="1"/>
          </p:cNvGraphicFramePr>
          <p:nvPr/>
        </p:nvGraphicFramePr>
        <p:xfrm>
          <a:off x="1185860" y="2115344"/>
          <a:ext cx="9924100" cy="2194560"/>
        </p:xfrm>
        <a:graphic>
          <a:graphicData uri="http://schemas.openxmlformats.org/drawingml/2006/table">
            <a:tbl>
              <a:tblPr/>
              <a:tblGrid>
                <a:gridCol w="4962050">
                  <a:extLst>
                    <a:ext uri="{9D8B030D-6E8A-4147-A177-3AD203B41FA5}">
                      <a16:colId xmlns:a16="http://schemas.microsoft.com/office/drawing/2014/main" val="3047217562"/>
                    </a:ext>
                  </a:extLst>
                </a:gridCol>
                <a:gridCol w="4962050">
                  <a:extLst>
                    <a:ext uri="{9D8B030D-6E8A-4147-A177-3AD203B41FA5}">
                      <a16:colId xmlns:a16="http://schemas.microsoft.com/office/drawing/2014/main" val="1875531022"/>
                    </a:ext>
                  </a:extLst>
                </a:gridCol>
              </a:tblGrid>
              <a:tr h="0">
                <a:tc gridSpan="2">
                  <a:txBody>
                    <a:bodyPr/>
                    <a:lstStyle/>
                    <a:p>
                      <a:r>
                        <a:rPr lang="en-US"/>
                        <a:t>2021 Standard Deduction</a:t>
                      </a:r>
                    </a:p>
                  </a:txBody>
                  <a:tcPr anchor="ctr">
                    <a:solidFill>
                      <a:srgbClr val="FEFEFE"/>
                    </a:solidFill>
                  </a:tcPr>
                </a:tc>
                <a:tc hMerge="1">
                  <a:txBody>
                    <a:bodyPr/>
                    <a:lstStyle/>
                    <a:p>
                      <a:endParaRPr lang="en-US"/>
                    </a:p>
                  </a:txBody>
                  <a:tcPr/>
                </a:tc>
                <a:extLst>
                  <a:ext uri="{0D108BD9-81ED-4DB2-BD59-A6C34878D82A}">
                    <a16:rowId xmlns:a16="http://schemas.microsoft.com/office/drawing/2014/main" val="2539926814"/>
                  </a:ext>
                </a:extLst>
              </a:tr>
              <a:tr h="0">
                <a:tc>
                  <a:txBody>
                    <a:bodyPr/>
                    <a:lstStyle/>
                    <a:p>
                      <a:pPr algn="l" fontAlgn="ctr" latinLnBrk="0"/>
                      <a:r>
                        <a:rPr lang="en-US" b="1">
                          <a:effectLst/>
                          <a:latin typeface="inherit"/>
                        </a:rPr>
                        <a:t>Filing Status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B w="9525" cap="flat" cmpd="sng" algn="ctr">
                      <a:solidFill>
                        <a:srgbClr val="CCCCCC"/>
                      </a:solidFill>
                      <a:prstDash val="solid"/>
                      <a:round/>
                      <a:headEnd type="none" w="med" len="med"/>
                      <a:tailEnd type="none" w="med" len="med"/>
                    </a:lnB>
                    <a:solidFill>
                      <a:srgbClr val="FEFEFE"/>
                    </a:solidFill>
                  </a:tcPr>
                </a:tc>
                <a:tc>
                  <a:txBody>
                    <a:bodyPr/>
                    <a:lstStyle/>
                    <a:p>
                      <a:pPr algn="l" fontAlgn="ctr" latinLnBrk="0"/>
                      <a:r>
                        <a:rPr lang="en-US" b="1">
                          <a:effectLst/>
                          <a:latin typeface="inherit"/>
                        </a:rPr>
                        <a:t>Deduction Amount</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extLst>
                  <a:ext uri="{0D108BD9-81ED-4DB2-BD59-A6C34878D82A}">
                    <a16:rowId xmlns:a16="http://schemas.microsoft.com/office/drawing/2014/main" val="438628220"/>
                  </a:ext>
                </a:extLst>
              </a:tr>
              <a:tr h="0">
                <a:tc>
                  <a:txBody>
                    <a:bodyPr/>
                    <a:lstStyle/>
                    <a:p>
                      <a:pPr fontAlgn="base" latinLnBrk="0"/>
                      <a:r>
                        <a:rPr lang="en-US">
                          <a:effectLst/>
                          <a:latin typeface="Roboto Mono"/>
                        </a:rPr>
                        <a:t>Single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$12,550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extLst>
                  <a:ext uri="{0D108BD9-81ED-4DB2-BD59-A6C34878D82A}">
                    <a16:rowId xmlns:a16="http://schemas.microsoft.com/office/drawing/2014/main" val="2566938017"/>
                  </a:ext>
                </a:extLst>
              </a:tr>
              <a:tr h="0">
                <a:tc>
                  <a:txBody>
                    <a:bodyPr/>
                    <a:lstStyle/>
                    <a:p>
                      <a:pPr fontAlgn="base" latinLnBrk="0"/>
                      <a:r>
                        <a:rPr lang="en-US">
                          <a:effectLst/>
                          <a:latin typeface="Roboto Mono"/>
                        </a:rPr>
                        <a:t>Married Filing Jointly</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$25,100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extLst>
                  <a:ext uri="{0D108BD9-81ED-4DB2-BD59-A6C34878D82A}">
                    <a16:rowId xmlns:a16="http://schemas.microsoft.com/office/drawing/2014/main" val="2068511398"/>
                  </a:ext>
                </a:extLst>
              </a:tr>
              <a:tr h="0">
                <a:tc>
                  <a:txBody>
                    <a:bodyPr/>
                    <a:lstStyle/>
                    <a:p>
                      <a:pPr fontAlgn="base" latinLnBrk="0"/>
                      <a:r>
                        <a:rPr lang="en-US">
                          <a:effectLst/>
                          <a:latin typeface="Lato"/>
                        </a:rPr>
                        <a:t>Head of Household</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$18,800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extLst>
                  <a:ext uri="{0D108BD9-81ED-4DB2-BD59-A6C34878D82A}">
                    <a16:rowId xmlns:a16="http://schemas.microsoft.com/office/drawing/2014/main" val="3081087286"/>
                  </a:ext>
                </a:extLst>
              </a:tr>
              <a:tr h="0">
                <a:tc gridSpan="2">
                  <a:txBody>
                    <a:bodyPr/>
                    <a:lstStyle/>
                    <a:p>
                      <a:pPr fontAlgn="base" latinLnBrk="0"/>
                      <a:r>
                        <a:rPr lang="en-US">
                          <a:solidFill>
                            <a:srgbClr val="888888"/>
                          </a:solidFill>
                          <a:effectLst/>
                          <a:latin typeface="Lato"/>
                        </a:rPr>
                        <a:t>Source: Internal Revenue Source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hMerge="1">
                  <a:txBody>
                    <a:bodyPr/>
                    <a:lstStyle/>
                    <a:p>
                      <a:endParaRPr lang="en-US"/>
                    </a:p>
                  </a:txBody>
                  <a:tcPr/>
                </a:tc>
                <a:extLst>
                  <a:ext uri="{0D108BD9-81ED-4DB2-BD59-A6C34878D82A}">
                    <a16:rowId xmlns:a16="http://schemas.microsoft.com/office/drawing/2014/main" val="2204759066"/>
                  </a:ext>
                </a:extLst>
              </a:tr>
            </a:tbl>
          </a:graphicData>
        </a:graphic>
      </p:graphicFrame>
    </p:spTree>
    <p:extLst>
      <p:ext uri="{BB962C8B-B14F-4D97-AF65-F5344CB8AC3E}">
        <p14:creationId xmlns:p14="http://schemas.microsoft.com/office/powerpoint/2010/main" val="36126130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A308-BFBF-B24F-A5D3-7E3790AC5A14}"/>
              </a:ext>
            </a:extLst>
          </p:cNvPr>
          <p:cNvSpPr>
            <a:spLocks noGrp="1"/>
          </p:cNvSpPr>
          <p:nvPr>
            <p:ph type="title"/>
          </p:nvPr>
        </p:nvSpPr>
        <p:spPr/>
        <p:txBody>
          <a:bodyPr>
            <a:normAutofit/>
          </a:bodyPr>
          <a:lstStyle/>
          <a:p>
            <a:r>
              <a:rPr lang="en-US" sz="3200"/>
              <a:t>Long term capital gains tax</a:t>
            </a:r>
          </a:p>
        </p:txBody>
      </p:sp>
      <p:graphicFrame>
        <p:nvGraphicFramePr>
          <p:cNvPr id="4" name="Table 3">
            <a:extLst>
              <a:ext uri="{FF2B5EF4-FFF2-40B4-BE49-F238E27FC236}">
                <a16:creationId xmlns:a16="http://schemas.microsoft.com/office/drawing/2014/main" id="{A832772F-BE71-0D4E-9012-57F1638AD73F}"/>
              </a:ext>
            </a:extLst>
          </p:cNvPr>
          <p:cNvGraphicFramePr>
            <a:graphicFrameLocks noGrp="1"/>
          </p:cNvGraphicFramePr>
          <p:nvPr/>
        </p:nvGraphicFramePr>
        <p:xfrm>
          <a:off x="1185860" y="1943894"/>
          <a:ext cx="9912672" cy="2743200"/>
        </p:xfrm>
        <a:graphic>
          <a:graphicData uri="http://schemas.openxmlformats.org/drawingml/2006/table">
            <a:tbl>
              <a:tblPr/>
              <a:tblGrid>
                <a:gridCol w="2478168">
                  <a:extLst>
                    <a:ext uri="{9D8B030D-6E8A-4147-A177-3AD203B41FA5}">
                      <a16:colId xmlns:a16="http://schemas.microsoft.com/office/drawing/2014/main" val="2227656053"/>
                    </a:ext>
                  </a:extLst>
                </a:gridCol>
                <a:gridCol w="2478168">
                  <a:extLst>
                    <a:ext uri="{9D8B030D-6E8A-4147-A177-3AD203B41FA5}">
                      <a16:colId xmlns:a16="http://schemas.microsoft.com/office/drawing/2014/main" val="677133922"/>
                    </a:ext>
                  </a:extLst>
                </a:gridCol>
                <a:gridCol w="2478168">
                  <a:extLst>
                    <a:ext uri="{9D8B030D-6E8A-4147-A177-3AD203B41FA5}">
                      <a16:colId xmlns:a16="http://schemas.microsoft.com/office/drawing/2014/main" val="2865974341"/>
                    </a:ext>
                  </a:extLst>
                </a:gridCol>
                <a:gridCol w="2478168">
                  <a:extLst>
                    <a:ext uri="{9D8B030D-6E8A-4147-A177-3AD203B41FA5}">
                      <a16:colId xmlns:a16="http://schemas.microsoft.com/office/drawing/2014/main" val="3523214156"/>
                    </a:ext>
                  </a:extLst>
                </a:gridCol>
              </a:tblGrid>
              <a:tr h="0">
                <a:tc gridSpan="4">
                  <a:txBody>
                    <a:bodyPr/>
                    <a:lstStyle/>
                    <a:p>
                      <a:r>
                        <a:rPr lang="en-US"/>
                        <a:t>2021 Capital Gains Tax Rates &amp; Brackets (Long-Term Capital Gains)</a:t>
                      </a:r>
                    </a:p>
                  </a:txBody>
                  <a:tcPr anchor="ctr">
                    <a:solidFill>
                      <a:srgbClr val="FEFEF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2170638"/>
                  </a:ext>
                </a:extLst>
              </a:tr>
              <a:tr h="0">
                <a:tc>
                  <a:txBody>
                    <a:bodyPr/>
                    <a:lstStyle/>
                    <a:p>
                      <a:pPr algn="l" fontAlgn="ctr" latinLnBrk="0"/>
                      <a:r>
                        <a:rPr lang="en-US" b="1">
                          <a:effectLst/>
                          <a:latin typeface="inheri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B w="9525" cap="flat" cmpd="sng" algn="ctr">
                      <a:solidFill>
                        <a:srgbClr val="CCCCCC"/>
                      </a:solidFill>
                      <a:prstDash val="solid"/>
                      <a:round/>
                      <a:headEnd type="none" w="med" len="med"/>
                      <a:tailEnd type="none" w="med" len="med"/>
                    </a:lnB>
                    <a:solidFill>
                      <a:srgbClr val="FEFEFE"/>
                    </a:solidFill>
                  </a:tcPr>
                </a:tc>
                <a:tc>
                  <a:txBody>
                    <a:bodyPr/>
                    <a:lstStyle/>
                    <a:p>
                      <a:pPr algn="l" fontAlgn="ctr" latinLnBrk="0"/>
                      <a:r>
                        <a:rPr lang="en-US" b="1">
                          <a:effectLst/>
                          <a:latin typeface="inherit"/>
                        </a:rPr>
                        <a:t>For Unmarried Individuals, Taxable Income Over</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algn="l" fontAlgn="ctr" latinLnBrk="0"/>
                      <a:r>
                        <a:rPr lang="en-US" b="1">
                          <a:effectLst/>
                          <a:latin typeface="inherit"/>
                        </a:rPr>
                        <a:t>For Married Individuals Filing Joint Returns, Taxable Income Over</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algn="l" fontAlgn="ctr" latinLnBrk="0"/>
                      <a:r>
                        <a:rPr lang="en-US" b="1">
                          <a:effectLst/>
                          <a:latin typeface="inherit"/>
                        </a:rPr>
                        <a:t>For Heads of Households, Taxable Income Over</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extLst>
                  <a:ext uri="{0D108BD9-81ED-4DB2-BD59-A6C34878D82A}">
                    <a16:rowId xmlns:a16="http://schemas.microsoft.com/office/drawing/2014/main" val="1488419170"/>
                  </a:ext>
                </a:extLst>
              </a:tr>
              <a:tr h="0">
                <a:tc>
                  <a:txBody>
                    <a:bodyPr/>
                    <a:lstStyle/>
                    <a:p>
                      <a:pPr fontAlgn="base" latinLnBrk="0"/>
                      <a:r>
                        <a:rPr lang="en-US">
                          <a:effectLst/>
                          <a:latin typeface="Roboto Mono"/>
                        </a:rPr>
                        <a:t>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extLst>
                  <a:ext uri="{0D108BD9-81ED-4DB2-BD59-A6C34878D82A}">
                    <a16:rowId xmlns:a16="http://schemas.microsoft.com/office/drawing/2014/main" val="3746963962"/>
                  </a:ext>
                </a:extLst>
              </a:tr>
              <a:tr h="0">
                <a:tc>
                  <a:txBody>
                    <a:bodyPr/>
                    <a:lstStyle/>
                    <a:p>
                      <a:pPr fontAlgn="base" latinLnBrk="0"/>
                      <a:r>
                        <a:rPr lang="en-US">
                          <a:effectLst/>
                          <a:latin typeface="Roboto Mono"/>
                        </a:rPr>
                        <a:t>15%</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$40,400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$80,800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a:txBody>
                    <a:bodyPr/>
                    <a:lstStyle/>
                    <a:p>
                      <a:pPr fontAlgn="base" latinLnBrk="0"/>
                      <a:r>
                        <a:rPr lang="en-US">
                          <a:effectLst/>
                          <a:latin typeface="Roboto Mono"/>
                        </a:rPr>
                        <a:t>$54,100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extLst>
                  <a:ext uri="{0D108BD9-81ED-4DB2-BD59-A6C34878D82A}">
                    <a16:rowId xmlns:a16="http://schemas.microsoft.com/office/drawing/2014/main" val="1965565137"/>
                  </a:ext>
                </a:extLst>
              </a:tr>
              <a:tr h="0">
                <a:tc>
                  <a:txBody>
                    <a:bodyPr/>
                    <a:lstStyle/>
                    <a:p>
                      <a:pPr fontAlgn="base" latinLnBrk="0"/>
                      <a:r>
                        <a:rPr lang="en-US">
                          <a:effectLst/>
                          <a:latin typeface="Roboto Mono"/>
                        </a:rPr>
                        <a:t>20%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$445,850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$501,600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tc>
                  <a:txBody>
                    <a:bodyPr/>
                    <a:lstStyle/>
                    <a:p>
                      <a:pPr fontAlgn="base" latinLnBrk="0"/>
                      <a:r>
                        <a:rPr lang="en-US">
                          <a:effectLst/>
                          <a:latin typeface="Roboto Mono"/>
                        </a:rPr>
                        <a:t>$473,750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2F2F2"/>
                    </a:solidFill>
                  </a:tcPr>
                </a:tc>
                <a:extLst>
                  <a:ext uri="{0D108BD9-81ED-4DB2-BD59-A6C34878D82A}">
                    <a16:rowId xmlns:a16="http://schemas.microsoft.com/office/drawing/2014/main" val="1302611403"/>
                  </a:ext>
                </a:extLst>
              </a:tr>
              <a:tr h="0">
                <a:tc gridSpan="4">
                  <a:txBody>
                    <a:bodyPr/>
                    <a:lstStyle/>
                    <a:p>
                      <a:pPr fontAlgn="base" latinLnBrk="0"/>
                      <a:r>
                        <a:rPr lang="en-US">
                          <a:solidFill>
                            <a:srgbClr val="888888"/>
                          </a:solidFill>
                          <a:effectLst/>
                          <a:latin typeface="Lato"/>
                        </a:rPr>
                        <a:t>Source: Internal Revenue Source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EFEF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4760582"/>
                  </a:ext>
                </a:extLst>
              </a:tr>
            </a:tbl>
          </a:graphicData>
        </a:graphic>
      </p:graphicFrame>
      <p:sp>
        <p:nvSpPr>
          <p:cNvPr id="5" name="Rectangle 4">
            <a:extLst>
              <a:ext uri="{FF2B5EF4-FFF2-40B4-BE49-F238E27FC236}">
                <a16:creationId xmlns:a16="http://schemas.microsoft.com/office/drawing/2014/main" id="{F4121DA3-D3E0-4744-9381-C49EF9F598E6}"/>
              </a:ext>
            </a:extLst>
          </p:cNvPr>
          <p:cNvSpPr/>
          <p:nvPr/>
        </p:nvSpPr>
        <p:spPr>
          <a:xfrm>
            <a:off x="1185860" y="4837837"/>
            <a:ext cx="9912672" cy="1631216"/>
          </a:xfrm>
          <a:prstGeom prst="rect">
            <a:avLst/>
          </a:prstGeom>
        </p:spPr>
        <p:txBody>
          <a:bodyPr wrap="square">
            <a:spAutoFit/>
          </a:bodyPr>
          <a:lstStyle/>
          <a:p>
            <a:r>
              <a:rPr lang="en-US" sz="160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If you hold an investment for more than a year before selling, your profit is typically considered a long-term gain and is taxed at a lower rate. You can minimize or avoid capital gains taxes by investing for the long term, </a:t>
            </a:r>
            <a:r>
              <a:rPr lang="en-US" sz="1600" b="1">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using tax-advantaged retirement plans, and offsetting capital gains with capital losses</a:t>
            </a:r>
            <a:r>
              <a:rPr lang="en-US" sz="160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a:t>
            </a:r>
          </a:p>
          <a:p>
            <a:endParaRPr lang="en-US" sz="160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600">
                <a:latin typeface="Helvetica Neue" panose="02000503000000020004" pitchFamily="2" charset="0"/>
                <a:ea typeface="Helvetica Neue" panose="02000503000000020004" pitchFamily="2" charset="0"/>
                <a:cs typeface="Helvetica Neue" panose="02000503000000020004" pitchFamily="2" charset="0"/>
              </a:rPr>
              <a:t>The net investment income tax is a </a:t>
            </a:r>
            <a:r>
              <a:rPr lang="en-US" sz="1600" b="1">
                <a:latin typeface="Helvetica Neue" panose="02000503000000020004" pitchFamily="2" charset="0"/>
                <a:ea typeface="Helvetica Neue" panose="02000503000000020004" pitchFamily="2" charset="0"/>
                <a:cs typeface="Helvetica Neue" panose="02000503000000020004" pitchFamily="2" charset="0"/>
              </a:rPr>
              <a:t>3.8%</a:t>
            </a:r>
            <a:r>
              <a:rPr lang="en-US" sz="1600">
                <a:latin typeface="Helvetica Neue" panose="02000503000000020004" pitchFamily="2" charset="0"/>
                <a:ea typeface="Helvetica Neue" panose="02000503000000020004" pitchFamily="2" charset="0"/>
                <a:cs typeface="Helvetica Neue" panose="02000503000000020004" pitchFamily="2" charset="0"/>
              </a:rPr>
              <a:t> tax on investment income that typically applies only to high-income taxpayers (AGI&gt;$200,000).</a:t>
            </a:r>
          </a:p>
        </p:txBody>
      </p:sp>
    </p:spTree>
    <p:extLst>
      <p:ext uri="{BB962C8B-B14F-4D97-AF65-F5344CB8AC3E}">
        <p14:creationId xmlns:p14="http://schemas.microsoft.com/office/powerpoint/2010/main" val="403617809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2709-54CB-9546-A463-851F73A3EDD8}"/>
              </a:ext>
            </a:extLst>
          </p:cNvPr>
          <p:cNvSpPr>
            <a:spLocks noGrp="1"/>
          </p:cNvSpPr>
          <p:nvPr>
            <p:ph type="title"/>
          </p:nvPr>
        </p:nvSpPr>
        <p:spPr/>
        <p:txBody>
          <a:bodyPr>
            <a:normAutofit/>
          </a:bodyPr>
          <a:lstStyle/>
          <a:p>
            <a:r>
              <a:rPr lang="en-US" sz="3200"/>
              <a:t>Some other Types of taxes</a:t>
            </a:r>
          </a:p>
        </p:txBody>
      </p:sp>
      <p:sp>
        <p:nvSpPr>
          <p:cNvPr id="3" name="Text Placeholder 2">
            <a:extLst>
              <a:ext uri="{FF2B5EF4-FFF2-40B4-BE49-F238E27FC236}">
                <a16:creationId xmlns:a16="http://schemas.microsoft.com/office/drawing/2014/main" id="{8954DBD4-2196-F842-99BA-EB728456ADA0}"/>
              </a:ext>
            </a:extLst>
          </p:cNvPr>
          <p:cNvSpPr>
            <a:spLocks noGrp="1"/>
          </p:cNvSpPr>
          <p:nvPr>
            <p:ph type="body" sz="quarter" idx="10"/>
          </p:nvPr>
        </p:nvSpPr>
        <p:spPr>
          <a:xfrm>
            <a:off x="1185860" y="1681692"/>
            <a:ext cx="9939337" cy="4209154"/>
          </a:xfrm>
        </p:spPr>
        <p:txBody>
          <a:bodyPr>
            <a:normAutofit/>
          </a:bodyPr>
          <a:lstStyle/>
          <a:p>
            <a:r>
              <a:rPr lang="en-US" sz="2400"/>
              <a:t>Excise tax – a tax on a specific product or service.  Example; cigarette tax</a:t>
            </a:r>
          </a:p>
          <a:p>
            <a:r>
              <a:rPr lang="en-US" sz="2400"/>
              <a:t>Sales tax – A consumption tax.  Taxes the consumption of discretionary and nondiscretionary goods and services</a:t>
            </a:r>
          </a:p>
          <a:p>
            <a:r>
              <a:rPr lang="en-US" sz="2400"/>
              <a:t>Estate tax – Taxes on the transfer of wealth from deceased to living.</a:t>
            </a:r>
          </a:p>
        </p:txBody>
      </p:sp>
    </p:spTree>
    <p:extLst>
      <p:ext uri="{BB962C8B-B14F-4D97-AF65-F5344CB8AC3E}">
        <p14:creationId xmlns:p14="http://schemas.microsoft.com/office/powerpoint/2010/main" val="220788949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8507-3CF2-0D4C-BE0C-8BF887E87AA1}"/>
              </a:ext>
            </a:extLst>
          </p:cNvPr>
          <p:cNvSpPr>
            <a:spLocks noGrp="1"/>
          </p:cNvSpPr>
          <p:nvPr>
            <p:ph type="title"/>
          </p:nvPr>
        </p:nvSpPr>
        <p:spPr/>
        <p:txBody>
          <a:bodyPr>
            <a:normAutofit/>
          </a:bodyPr>
          <a:lstStyle/>
          <a:p>
            <a:r>
              <a:rPr lang="en-US" sz="3200"/>
              <a:t>TAXES AND JURISDICTIONS</a:t>
            </a:r>
          </a:p>
        </p:txBody>
      </p:sp>
      <p:graphicFrame>
        <p:nvGraphicFramePr>
          <p:cNvPr id="4" name="Table 3">
            <a:extLst>
              <a:ext uri="{FF2B5EF4-FFF2-40B4-BE49-F238E27FC236}">
                <a16:creationId xmlns:a16="http://schemas.microsoft.com/office/drawing/2014/main" id="{EF9C3B4A-AE22-1B42-AC37-E4BDAD3AACD2}"/>
              </a:ext>
            </a:extLst>
          </p:cNvPr>
          <p:cNvGraphicFramePr>
            <a:graphicFrameLocks noGrp="1"/>
          </p:cNvGraphicFramePr>
          <p:nvPr/>
        </p:nvGraphicFramePr>
        <p:xfrm>
          <a:off x="1762440" y="2034116"/>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120544818"/>
                    </a:ext>
                  </a:extLst>
                </a:gridCol>
                <a:gridCol w="2032000">
                  <a:extLst>
                    <a:ext uri="{9D8B030D-6E8A-4147-A177-3AD203B41FA5}">
                      <a16:colId xmlns:a16="http://schemas.microsoft.com/office/drawing/2014/main" val="38141126"/>
                    </a:ext>
                  </a:extLst>
                </a:gridCol>
                <a:gridCol w="2032000">
                  <a:extLst>
                    <a:ext uri="{9D8B030D-6E8A-4147-A177-3AD203B41FA5}">
                      <a16:colId xmlns:a16="http://schemas.microsoft.com/office/drawing/2014/main" val="413025871"/>
                    </a:ext>
                  </a:extLst>
                </a:gridCol>
                <a:gridCol w="2032000">
                  <a:extLst>
                    <a:ext uri="{9D8B030D-6E8A-4147-A177-3AD203B41FA5}">
                      <a16:colId xmlns:a16="http://schemas.microsoft.com/office/drawing/2014/main" val="3634076968"/>
                    </a:ext>
                  </a:extLst>
                </a:gridCol>
              </a:tblGrid>
              <a:tr h="370840">
                <a:tc>
                  <a:txBody>
                    <a:bodyPr/>
                    <a:lstStyle/>
                    <a:p>
                      <a:r>
                        <a:rPr lang="en-US"/>
                        <a:t>Type of Tax</a:t>
                      </a:r>
                    </a:p>
                  </a:txBody>
                  <a:tcPr/>
                </a:tc>
                <a:tc>
                  <a:txBody>
                    <a:bodyPr/>
                    <a:lstStyle/>
                    <a:p>
                      <a:pPr algn="ctr"/>
                      <a:r>
                        <a:rPr lang="en-US"/>
                        <a:t>Federal</a:t>
                      </a:r>
                    </a:p>
                  </a:txBody>
                  <a:tcPr/>
                </a:tc>
                <a:tc>
                  <a:txBody>
                    <a:bodyPr/>
                    <a:lstStyle/>
                    <a:p>
                      <a:pPr algn="ctr"/>
                      <a:r>
                        <a:rPr lang="en-US"/>
                        <a:t>State</a:t>
                      </a:r>
                    </a:p>
                  </a:txBody>
                  <a:tcPr/>
                </a:tc>
                <a:tc>
                  <a:txBody>
                    <a:bodyPr/>
                    <a:lstStyle/>
                    <a:p>
                      <a:pPr algn="ctr"/>
                      <a:r>
                        <a:rPr lang="en-US"/>
                        <a:t>Local</a:t>
                      </a:r>
                    </a:p>
                  </a:txBody>
                  <a:tcPr/>
                </a:tc>
                <a:extLst>
                  <a:ext uri="{0D108BD9-81ED-4DB2-BD59-A6C34878D82A}">
                    <a16:rowId xmlns:a16="http://schemas.microsoft.com/office/drawing/2014/main" val="282032949"/>
                  </a:ext>
                </a:extLst>
              </a:tr>
              <a:tr h="370840">
                <a:tc>
                  <a:txBody>
                    <a:bodyPr/>
                    <a:lstStyle/>
                    <a:p>
                      <a:r>
                        <a:rPr lang="en-US"/>
                        <a:t>Income</a:t>
                      </a:r>
                    </a:p>
                  </a:txBody>
                  <a:tcPr/>
                </a:tc>
                <a:tc>
                  <a:txBody>
                    <a:bodyPr/>
                    <a:lstStyle/>
                    <a:p>
                      <a:pPr algn="ctr"/>
                      <a:r>
                        <a:rPr lang="en-US"/>
                        <a:t>X</a:t>
                      </a:r>
                    </a:p>
                  </a:txBody>
                  <a:tcPr/>
                </a:tc>
                <a:tc>
                  <a:txBody>
                    <a:bodyPr/>
                    <a:lstStyle/>
                    <a:p>
                      <a:pPr algn="ctr"/>
                      <a:r>
                        <a:rPr lang="en-US"/>
                        <a:t>X</a:t>
                      </a:r>
                    </a:p>
                  </a:txBody>
                  <a:tcPr/>
                </a:tc>
                <a:tc>
                  <a:txBody>
                    <a:bodyPr/>
                    <a:lstStyle/>
                    <a:p>
                      <a:pPr algn="ctr"/>
                      <a:r>
                        <a:rPr lang="en-US"/>
                        <a:t>X</a:t>
                      </a:r>
                    </a:p>
                  </a:txBody>
                  <a:tcPr/>
                </a:tc>
                <a:extLst>
                  <a:ext uri="{0D108BD9-81ED-4DB2-BD59-A6C34878D82A}">
                    <a16:rowId xmlns:a16="http://schemas.microsoft.com/office/drawing/2014/main" val="2382296679"/>
                  </a:ext>
                </a:extLst>
              </a:tr>
              <a:tr h="370840">
                <a:tc>
                  <a:txBody>
                    <a:bodyPr/>
                    <a:lstStyle/>
                    <a:p>
                      <a:r>
                        <a:rPr lang="en-US"/>
                        <a:t>Sales</a:t>
                      </a:r>
                    </a:p>
                  </a:txBody>
                  <a:tcPr/>
                </a:tc>
                <a:tc>
                  <a:txBody>
                    <a:bodyPr/>
                    <a:lstStyle/>
                    <a:p>
                      <a:pPr algn="ctr"/>
                      <a:endParaRPr lang="en-US"/>
                    </a:p>
                  </a:txBody>
                  <a:tcPr/>
                </a:tc>
                <a:tc>
                  <a:txBody>
                    <a:bodyPr/>
                    <a:lstStyle/>
                    <a:p>
                      <a:pPr algn="ctr"/>
                      <a:r>
                        <a:rPr lang="en-US"/>
                        <a:t>X</a:t>
                      </a:r>
                    </a:p>
                  </a:txBody>
                  <a:tcPr/>
                </a:tc>
                <a:tc>
                  <a:txBody>
                    <a:bodyPr/>
                    <a:lstStyle/>
                    <a:p>
                      <a:pPr algn="ctr"/>
                      <a:r>
                        <a:rPr lang="en-US"/>
                        <a:t>X</a:t>
                      </a:r>
                    </a:p>
                  </a:txBody>
                  <a:tcPr/>
                </a:tc>
                <a:extLst>
                  <a:ext uri="{0D108BD9-81ED-4DB2-BD59-A6C34878D82A}">
                    <a16:rowId xmlns:a16="http://schemas.microsoft.com/office/drawing/2014/main" val="785598506"/>
                  </a:ext>
                </a:extLst>
              </a:tr>
              <a:tr h="370840">
                <a:tc>
                  <a:txBody>
                    <a:bodyPr/>
                    <a:lstStyle/>
                    <a:p>
                      <a:r>
                        <a:rPr lang="en-US"/>
                        <a:t>Excise</a:t>
                      </a:r>
                    </a:p>
                  </a:txBody>
                  <a:tcPr/>
                </a:tc>
                <a:tc>
                  <a:txBody>
                    <a:bodyPr/>
                    <a:lstStyle/>
                    <a:p>
                      <a:pPr algn="ctr"/>
                      <a:r>
                        <a:rPr lang="en-US"/>
                        <a:t>X</a:t>
                      </a:r>
                    </a:p>
                  </a:txBody>
                  <a:tcPr/>
                </a:tc>
                <a:tc>
                  <a:txBody>
                    <a:bodyPr/>
                    <a:lstStyle/>
                    <a:p>
                      <a:pPr algn="ctr"/>
                      <a:r>
                        <a:rPr lang="en-US"/>
                        <a:t>X</a:t>
                      </a:r>
                    </a:p>
                  </a:txBody>
                  <a:tcPr/>
                </a:tc>
                <a:tc>
                  <a:txBody>
                    <a:bodyPr/>
                    <a:lstStyle/>
                    <a:p>
                      <a:pPr algn="ctr"/>
                      <a:r>
                        <a:rPr lang="en-US"/>
                        <a:t>X</a:t>
                      </a:r>
                    </a:p>
                  </a:txBody>
                  <a:tcPr/>
                </a:tc>
                <a:extLst>
                  <a:ext uri="{0D108BD9-81ED-4DB2-BD59-A6C34878D82A}">
                    <a16:rowId xmlns:a16="http://schemas.microsoft.com/office/drawing/2014/main" val="3418829977"/>
                  </a:ext>
                </a:extLst>
              </a:tr>
              <a:tr h="370840">
                <a:tc>
                  <a:txBody>
                    <a:bodyPr/>
                    <a:lstStyle/>
                    <a:p>
                      <a:r>
                        <a:rPr lang="en-US"/>
                        <a:t>Property</a:t>
                      </a:r>
                    </a:p>
                  </a:txBody>
                  <a:tcPr/>
                </a:tc>
                <a:tc>
                  <a:txBody>
                    <a:bodyPr/>
                    <a:lstStyle/>
                    <a:p>
                      <a:pPr algn="ctr"/>
                      <a:endParaRPr lang="en-US"/>
                    </a:p>
                  </a:txBody>
                  <a:tcPr/>
                </a:tc>
                <a:tc>
                  <a:txBody>
                    <a:bodyPr/>
                    <a:lstStyle/>
                    <a:p>
                      <a:pPr algn="ctr"/>
                      <a:r>
                        <a:rPr lang="en-US"/>
                        <a:t>X</a:t>
                      </a:r>
                    </a:p>
                  </a:txBody>
                  <a:tcPr/>
                </a:tc>
                <a:tc>
                  <a:txBody>
                    <a:bodyPr/>
                    <a:lstStyle/>
                    <a:p>
                      <a:pPr algn="ctr"/>
                      <a:r>
                        <a:rPr lang="en-US"/>
                        <a:t>X</a:t>
                      </a:r>
                    </a:p>
                  </a:txBody>
                  <a:tcPr/>
                </a:tc>
                <a:extLst>
                  <a:ext uri="{0D108BD9-81ED-4DB2-BD59-A6C34878D82A}">
                    <a16:rowId xmlns:a16="http://schemas.microsoft.com/office/drawing/2014/main" val="3222000538"/>
                  </a:ext>
                </a:extLst>
              </a:tr>
              <a:tr h="370840">
                <a:tc>
                  <a:txBody>
                    <a:bodyPr/>
                    <a:lstStyle/>
                    <a:p>
                      <a:r>
                        <a:rPr lang="en-US"/>
                        <a:t>Estate</a:t>
                      </a:r>
                    </a:p>
                  </a:txBody>
                  <a:tcPr/>
                </a:tc>
                <a:tc>
                  <a:txBody>
                    <a:bodyPr/>
                    <a:lstStyle/>
                    <a:p>
                      <a:pPr algn="ctr"/>
                      <a:r>
                        <a:rPr lang="en-US"/>
                        <a:t>X</a:t>
                      </a:r>
                    </a:p>
                  </a:txBody>
                  <a:tcPr/>
                </a:tc>
                <a:tc>
                  <a:txBody>
                    <a:bodyPr/>
                    <a:lstStyle/>
                    <a:p>
                      <a:pPr algn="ctr"/>
                      <a:r>
                        <a:rPr lang="en-US"/>
                        <a:t>X</a:t>
                      </a:r>
                    </a:p>
                  </a:txBody>
                  <a:tcPr/>
                </a:tc>
                <a:tc>
                  <a:txBody>
                    <a:bodyPr/>
                    <a:lstStyle/>
                    <a:p>
                      <a:pPr algn="ctr"/>
                      <a:endParaRPr lang="en-US"/>
                    </a:p>
                  </a:txBody>
                  <a:tcPr/>
                </a:tc>
                <a:extLst>
                  <a:ext uri="{0D108BD9-81ED-4DB2-BD59-A6C34878D82A}">
                    <a16:rowId xmlns:a16="http://schemas.microsoft.com/office/drawing/2014/main" val="3010516285"/>
                  </a:ext>
                </a:extLst>
              </a:tr>
            </a:tbl>
          </a:graphicData>
        </a:graphic>
      </p:graphicFrame>
    </p:spTree>
    <p:extLst>
      <p:ext uri="{BB962C8B-B14F-4D97-AF65-F5344CB8AC3E}">
        <p14:creationId xmlns:p14="http://schemas.microsoft.com/office/powerpoint/2010/main" val="2269512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DBDE-D8CE-9C44-BB36-B0AEFEBEA381}"/>
              </a:ext>
            </a:extLst>
          </p:cNvPr>
          <p:cNvSpPr>
            <a:spLocks noGrp="1"/>
          </p:cNvSpPr>
          <p:nvPr>
            <p:ph type="title"/>
          </p:nvPr>
        </p:nvSpPr>
        <p:spPr>
          <a:xfrm>
            <a:off x="102108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The Economic Way of Thinking</a:t>
            </a:r>
          </a:p>
        </p:txBody>
      </p:sp>
      <p:sp>
        <p:nvSpPr>
          <p:cNvPr id="3" name="Content Placeholder 2">
            <a:extLst>
              <a:ext uri="{FF2B5EF4-FFF2-40B4-BE49-F238E27FC236}">
                <a16:creationId xmlns:a16="http://schemas.microsoft.com/office/drawing/2014/main" id="{9028E330-2A78-7446-9EAF-B4E97DC9DF70}"/>
              </a:ext>
            </a:extLst>
          </p:cNvPr>
          <p:cNvSpPr>
            <a:spLocks noGrp="1"/>
          </p:cNvSpPr>
          <p:nvPr>
            <p:ph idx="1"/>
          </p:nvPr>
        </p:nvSpPr>
        <p:spPr>
          <a:xfrm>
            <a:off x="1146810" y="1825625"/>
            <a:ext cx="10515600" cy="4351338"/>
          </a:xfrm>
        </p:spPr>
        <p:txBody>
          <a:bodyPr/>
          <a:lstStyle/>
          <a:p>
            <a:pPr marL="0" indent="0">
              <a:buNone/>
            </a:pPr>
            <a:r>
              <a:rPr lang="en-US">
                <a:latin typeface="Helvetica Neue" panose="02000503000000020004" pitchFamily="2" charset="0"/>
                <a:ea typeface="Helvetica Neue" panose="02000503000000020004" pitchFamily="2" charset="0"/>
                <a:cs typeface="Helvetica Neue" panose="02000503000000020004" pitchFamily="2" charset="0"/>
              </a:rPr>
              <a:t>Five Principles:</a:t>
            </a:r>
          </a:p>
          <a:p>
            <a:pPr marL="971550" lvl="1" indent="-514350">
              <a:buFont typeface="+mj-lt"/>
              <a:buAutoNum type="arabicPeriod"/>
            </a:pPr>
            <a:r>
              <a:rPr lang="en-US">
                <a:latin typeface="Helvetica Neue" panose="02000503000000020004" pitchFamily="2" charset="0"/>
                <a:ea typeface="Helvetica Neue" panose="02000503000000020004" pitchFamily="2" charset="0"/>
                <a:cs typeface="Helvetica Neue" panose="02000503000000020004" pitchFamily="2" charset="0"/>
              </a:rPr>
              <a:t>We can’t have everything we want</a:t>
            </a:r>
          </a:p>
          <a:p>
            <a:pPr marL="971550" lvl="1" indent="-514350">
              <a:buFont typeface="+mj-lt"/>
              <a:buAutoNum type="arabicPeriod"/>
            </a:pPr>
            <a:r>
              <a:rPr lang="en-US">
                <a:latin typeface="Helvetica Neue" panose="02000503000000020004" pitchFamily="2" charset="0"/>
                <a:ea typeface="Helvetica Neue" panose="02000503000000020004" pitchFamily="2" charset="0"/>
                <a:cs typeface="Helvetica Neue" panose="02000503000000020004" pitchFamily="2" charset="0"/>
              </a:rPr>
              <a:t>Desire vs Availability</a:t>
            </a:r>
          </a:p>
          <a:p>
            <a:pPr marL="971550" lvl="1" indent="-514350">
              <a:buFont typeface="+mj-lt"/>
              <a:buAutoNum type="arabicPeriod"/>
            </a:pPr>
            <a:r>
              <a:rPr lang="en-US">
                <a:latin typeface="Helvetica Neue" panose="02000503000000020004" pitchFamily="2" charset="0"/>
                <a:ea typeface="Helvetica Neue" panose="02000503000000020004" pitchFamily="2" charset="0"/>
                <a:cs typeface="Helvetica Neue" panose="02000503000000020004" pitchFamily="2" charset="0"/>
              </a:rPr>
              <a:t>Measuring responses</a:t>
            </a:r>
          </a:p>
          <a:p>
            <a:pPr marL="971550" lvl="1" indent="-514350">
              <a:buFont typeface="+mj-lt"/>
              <a:buAutoNum type="arabicPeriod"/>
            </a:pPr>
            <a:r>
              <a:rPr lang="en-US">
                <a:latin typeface="Helvetica Neue" panose="02000503000000020004" pitchFamily="2" charset="0"/>
                <a:ea typeface="Helvetica Neue" panose="02000503000000020004" pitchFamily="2" charset="0"/>
                <a:cs typeface="Helvetica Neue" panose="02000503000000020004" pitchFamily="2" charset="0"/>
              </a:rPr>
              <a:t>Negotiations</a:t>
            </a:r>
          </a:p>
          <a:p>
            <a:pPr marL="971550" lvl="1" indent="-514350">
              <a:buFont typeface="+mj-lt"/>
              <a:buAutoNum type="arabicPeriod"/>
            </a:pPr>
            <a:r>
              <a:rPr lang="en-US">
                <a:latin typeface="Helvetica Neue" panose="02000503000000020004" pitchFamily="2" charset="0"/>
                <a:ea typeface="Helvetica Neue" panose="02000503000000020004" pitchFamily="2" charset="0"/>
                <a:cs typeface="Helvetica Neue" panose="02000503000000020004" pitchFamily="2" charset="0"/>
              </a:rPr>
              <a:t>Costs</a:t>
            </a:r>
          </a:p>
        </p:txBody>
      </p:sp>
      <p:cxnSp>
        <p:nvCxnSpPr>
          <p:cNvPr id="5" name="Straight Connector 4">
            <a:extLst>
              <a:ext uri="{FF2B5EF4-FFF2-40B4-BE49-F238E27FC236}">
                <a16:creationId xmlns:a16="http://schemas.microsoft.com/office/drawing/2014/main" id="{C5339E1D-5689-9245-8578-ABA1752FE8EA}"/>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167154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9BA91-EFFE-224A-83CE-A6C0E93D037A}"/>
              </a:ext>
            </a:extLst>
          </p:cNvPr>
          <p:cNvSpPr>
            <a:spLocks noGrp="1"/>
          </p:cNvSpPr>
          <p:nvPr>
            <p:ph type="title"/>
          </p:nvPr>
        </p:nvSpPr>
        <p:spPr/>
        <p:txBody>
          <a:bodyPr>
            <a:normAutofit/>
          </a:bodyPr>
          <a:lstStyle/>
          <a:p>
            <a:r>
              <a:rPr lang="en-US" sz="3200"/>
              <a:t>Tax rates by state</a:t>
            </a:r>
          </a:p>
        </p:txBody>
      </p:sp>
      <p:pic>
        <p:nvPicPr>
          <p:cNvPr id="4" name="Picture 3">
            <a:extLst>
              <a:ext uri="{FF2B5EF4-FFF2-40B4-BE49-F238E27FC236}">
                <a16:creationId xmlns:a16="http://schemas.microsoft.com/office/drawing/2014/main" id="{EFE6B101-1731-2744-BCD8-58958AB68F2F}"/>
              </a:ext>
            </a:extLst>
          </p:cNvPr>
          <p:cNvPicPr>
            <a:picLocks noChangeAspect="1"/>
          </p:cNvPicPr>
          <p:nvPr/>
        </p:nvPicPr>
        <p:blipFill>
          <a:blip r:embed="rId2"/>
          <a:stretch>
            <a:fillRect/>
          </a:stretch>
        </p:blipFill>
        <p:spPr>
          <a:xfrm>
            <a:off x="1291590" y="1623060"/>
            <a:ext cx="9175429" cy="4800600"/>
          </a:xfrm>
          <a:prstGeom prst="rect">
            <a:avLst/>
          </a:prstGeom>
        </p:spPr>
      </p:pic>
    </p:spTree>
    <p:extLst>
      <p:ext uri="{BB962C8B-B14F-4D97-AF65-F5344CB8AC3E}">
        <p14:creationId xmlns:p14="http://schemas.microsoft.com/office/powerpoint/2010/main" val="28779975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KEY TAKEAWAYS</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Governments at all levels use taxes as a source of financing.</a:t>
            </a:r>
          </a:p>
          <a:p>
            <a:pPr marL="457200" indent="-457200">
              <a:buFont typeface="Arial" panose="020B0604020202020204" pitchFamily="34" charset="0"/>
              <a:buChar char="•"/>
            </a:pPr>
            <a:r>
              <a:rPr lang="en-US"/>
              <a:t>Taxes may be imposed on</a:t>
            </a:r>
          </a:p>
          <a:p>
            <a:pPr lvl="1">
              <a:buFont typeface="Arial" panose="020B0604020202020204" pitchFamily="34" charset="0"/>
              <a:buChar char="•"/>
            </a:pPr>
            <a:r>
              <a:rPr lang="en-US" sz="2200"/>
              <a:t>Incomes from</a:t>
            </a:r>
          </a:p>
          <a:p>
            <a:pPr lvl="2">
              <a:buFont typeface="Arial" panose="020B0604020202020204" pitchFamily="34" charset="0"/>
              <a:buChar char="•"/>
            </a:pPr>
            <a:r>
              <a:rPr lang="en-US" sz="2000"/>
              <a:t>Wages and</a:t>
            </a:r>
          </a:p>
          <a:p>
            <a:pPr lvl="2">
              <a:buFont typeface="Arial" panose="020B0604020202020204" pitchFamily="34" charset="0"/>
              <a:buChar char="•"/>
            </a:pPr>
            <a:r>
              <a:rPr lang="en-US" sz="2000"/>
              <a:t>Interest, dividends, and gains (losses) and</a:t>
            </a:r>
          </a:p>
          <a:p>
            <a:pPr lvl="2">
              <a:buFont typeface="Arial" panose="020B0604020202020204" pitchFamily="34" charset="0"/>
              <a:buChar char="•"/>
            </a:pPr>
            <a:r>
              <a:rPr lang="en-US" sz="2000"/>
              <a:t>Rental of real or intellectual property;</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421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690670989"/>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KEY TAKEAWAYS</a:t>
            </a:r>
          </a:p>
        </p:txBody>
      </p:sp>
      <p:sp>
        <p:nvSpPr>
          <p:cNvPr id="6" name="Content Placeholder 2"/>
          <p:cNvSpPr>
            <a:spLocks noGrp="1"/>
          </p:cNvSpPr>
          <p:nvPr>
            <p:ph type="body" sz="quarter" idx="10"/>
          </p:nvPr>
        </p:nvSpPr>
        <p:spPr/>
        <p:txBody>
          <a:bodyPr>
            <a:normAutofit/>
          </a:bodyPr>
          <a:lstStyle/>
          <a:p>
            <a:pPr lvl="1">
              <a:buFont typeface="Arial" panose="020B0604020202020204" pitchFamily="34" charset="0"/>
              <a:buChar char="•"/>
            </a:pPr>
            <a:r>
              <a:rPr lang="en-US" sz="2600"/>
              <a:t>Consumption of</a:t>
            </a:r>
          </a:p>
          <a:p>
            <a:pPr lvl="2">
              <a:buFont typeface="Arial" panose="020B0604020202020204" pitchFamily="34" charset="0"/>
              <a:buChar char="•"/>
            </a:pPr>
            <a:r>
              <a:rPr lang="en-US" sz="2000"/>
              <a:t>Discretionary and non-discretionary goods and services; and </a:t>
            </a:r>
          </a:p>
          <a:p>
            <a:pPr lvl="1">
              <a:buFont typeface="Arial" panose="020B0604020202020204" pitchFamily="34" charset="0"/>
              <a:buChar char="•"/>
            </a:pPr>
            <a:r>
              <a:rPr lang="en-US" sz="2600"/>
              <a:t>Wealth from</a:t>
            </a:r>
          </a:p>
          <a:p>
            <a:pPr lvl="2">
              <a:buFont typeface="Arial" panose="020B0604020202020204" pitchFamily="34" charset="0"/>
              <a:buChar char="•"/>
            </a:pPr>
            <a:r>
              <a:rPr lang="en-US" sz="2000"/>
              <a:t>Asset ownership and</a:t>
            </a:r>
          </a:p>
          <a:p>
            <a:pPr lvl="2">
              <a:buFont typeface="Arial" panose="020B0604020202020204" pitchFamily="34" charset="0"/>
              <a:buChar char="•"/>
            </a:pPr>
            <a:r>
              <a:rPr lang="en-US" sz="2000"/>
              <a:t>Asset transfer after death.</a:t>
            </a:r>
          </a:p>
          <a:p>
            <a:pPr lvl="1">
              <a:buFont typeface="Arial" panose="020B0604020202020204" pitchFamily="34" charset="0"/>
              <a:buChar char="•"/>
            </a:pPr>
            <a:r>
              <a:rPr lang="en-US" sz="2600"/>
              <a:t>Taxes may be </a:t>
            </a:r>
          </a:p>
          <a:p>
            <a:pPr lvl="2">
              <a:buFont typeface="Arial" panose="020B0604020202020204" pitchFamily="34" charset="0"/>
              <a:buChar char="•"/>
            </a:pPr>
            <a:r>
              <a:rPr lang="en-US" sz="2000"/>
              <a:t>progressive, such as the income tax, in which you pay proportionally more taxes the more income you have, or </a:t>
            </a:r>
          </a:p>
          <a:p>
            <a:pPr lvl="2">
              <a:buFont typeface="Arial" panose="020B0604020202020204" pitchFamily="34" charset="0"/>
              <a:buChar char="•"/>
            </a:pPr>
            <a:r>
              <a:rPr lang="en-US" sz="2000"/>
              <a:t>regressive, such as a sales tax, in which you pay proportionally more taxes the less income you have.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422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519736849"/>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The U.S. Federal Income Tax Process</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423</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89095CB5-B89A-417A-9D98-F009C04BCA11}"/>
              </a:ext>
            </a:extLst>
          </p:cNvPr>
          <p:cNvGraphicFramePr>
            <a:graphicFrameLocks/>
          </p:cNvGraphicFramePr>
          <p:nvPr/>
        </p:nvGraphicFramePr>
        <p:xfrm>
          <a:off x="1924050" y="678978"/>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5872643-5A6A-CE4D-B627-530186405946}"/>
              </a:ext>
            </a:extLst>
          </p:cNvPr>
          <p:cNvSpPr txBox="1"/>
          <p:nvPr/>
        </p:nvSpPr>
        <p:spPr>
          <a:xfrm>
            <a:off x="1497331" y="4286250"/>
            <a:ext cx="9715500" cy="1754326"/>
          </a:xfrm>
          <a:prstGeom prst="rect">
            <a:avLst/>
          </a:prstGeom>
          <a:noFill/>
        </p:spPr>
        <p:txBody>
          <a:bodyPr wrap="square" rtlCol="0">
            <a:spAutoFit/>
          </a:bodyPr>
          <a:lstStyle/>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There are four taxable entities in the Federal system</a:t>
            </a:r>
          </a:p>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Personal financial planning focuses on your decisions as an individual or family unit</a:t>
            </a:r>
          </a:p>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Corporate profit may be distributed to individuals as a dividend which then becomes the individual’s taxable income</a:t>
            </a:r>
          </a:p>
          <a:p>
            <a:pPr marL="285750" indent="-285750">
              <a:buFont typeface="Arial" panose="020B0604020202020204" pitchFamily="34" charset="0"/>
              <a:buChar char="•"/>
            </a:pPr>
            <a:r>
              <a:rPr lang="en-US">
                <a:latin typeface="Helvetica Neue" panose="02000503000000020004" pitchFamily="2" charset="0"/>
                <a:ea typeface="Helvetica Neue" panose="02000503000000020004" pitchFamily="2" charset="0"/>
                <a:cs typeface="Helvetica Neue" panose="02000503000000020004" pitchFamily="2" charset="0"/>
              </a:rPr>
              <a:t>A Trust is a legal arrangement whereby control over property is transferred to a person or organization for the benefit of someone else</a:t>
            </a:r>
          </a:p>
        </p:txBody>
      </p:sp>
    </p:spTree>
    <p:extLst>
      <p:ext uri="{BB962C8B-B14F-4D97-AF65-F5344CB8AC3E}">
        <p14:creationId xmlns:p14="http://schemas.microsoft.com/office/powerpoint/2010/main" val="353394728"/>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The U.S. Federal Income Tax Process</a:t>
            </a:r>
          </a:p>
        </p:txBody>
      </p:sp>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Individual</a:t>
            </a:r>
          </a:p>
          <a:p>
            <a:pPr lvl="1">
              <a:buFont typeface="Arial" panose="020B0604020202020204" pitchFamily="34" charset="0"/>
              <a:buChar char="•"/>
            </a:pPr>
            <a:r>
              <a:rPr lang="en-US" sz="2200"/>
              <a:t>Single</a:t>
            </a:r>
          </a:p>
          <a:p>
            <a:pPr lvl="1">
              <a:buFont typeface="Arial" panose="020B0604020202020204" pitchFamily="34" charset="0"/>
              <a:buChar char="•"/>
            </a:pPr>
            <a:r>
              <a:rPr lang="en-US" sz="2200"/>
              <a:t>Married</a:t>
            </a:r>
          </a:p>
          <a:p>
            <a:pPr lvl="1">
              <a:buFont typeface="Arial" panose="020B0604020202020204" pitchFamily="34" charset="0"/>
              <a:buChar char="•"/>
            </a:pPr>
            <a:r>
              <a:rPr lang="en-US" sz="2200"/>
              <a:t>Married filing separately</a:t>
            </a:r>
          </a:p>
          <a:p>
            <a:pPr lvl="1">
              <a:buFont typeface="Arial" panose="020B0604020202020204" pitchFamily="34" charset="0"/>
              <a:buChar char="•"/>
            </a:pPr>
            <a:r>
              <a:rPr lang="en-US" sz="2200"/>
              <a:t>Head of Household</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424</a:t>
            </a:fld>
            <a:endParaRPr lang="en-US">
              <a:solidFill>
                <a:srgbClr val="FFFFFF"/>
              </a:solidFill>
              <a:latin typeface="Calibri" pitchFamily="-111" charset="0"/>
              <a:ea typeface="ヒラギノ角ゴ Pro W3" pitchFamily="-111" charset="-128"/>
              <a:cs typeface="Trebuchet MS" pitchFamily="-111" charset="0"/>
            </a:endParaRPr>
          </a:p>
        </p:txBody>
      </p:sp>
      <p:pic>
        <p:nvPicPr>
          <p:cNvPr id="3" name="Picture 2">
            <a:extLst>
              <a:ext uri="{FF2B5EF4-FFF2-40B4-BE49-F238E27FC236}">
                <a16:creationId xmlns:a16="http://schemas.microsoft.com/office/drawing/2014/main" id="{AFC58907-3465-44AE-98AB-6AC2DE942B4A}"/>
              </a:ext>
            </a:extLst>
          </p:cNvPr>
          <p:cNvPicPr>
            <a:picLocks noChangeAspect="1"/>
          </p:cNvPicPr>
          <p:nvPr/>
        </p:nvPicPr>
        <p:blipFill>
          <a:blip r:embed="rId3"/>
          <a:stretch>
            <a:fillRect/>
          </a:stretch>
        </p:blipFill>
        <p:spPr>
          <a:xfrm>
            <a:off x="6086475" y="3424237"/>
            <a:ext cx="19050" cy="9525"/>
          </a:xfrm>
          <a:prstGeom prst="rect">
            <a:avLst/>
          </a:prstGeom>
        </p:spPr>
      </p:pic>
    </p:spTree>
    <p:extLst>
      <p:ext uri="{BB962C8B-B14F-4D97-AF65-F5344CB8AC3E}">
        <p14:creationId xmlns:p14="http://schemas.microsoft.com/office/powerpoint/2010/main" val="407807970"/>
      </p:ext>
    </p:extLst>
  </p:cSld>
  <p:clrMapOvr>
    <a:masterClrMapping/>
  </p:clrMapOvr>
  <p:transition spd="slow"/>
</p:sld>
</file>

<file path=ppt/slides/slide4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The U.S. Federal Income Tax Process</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425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1EA964E3-310F-4041-A1E2-59D64CBCBABD}"/>
              </a:ext>
            </a:extLst>
          </p:cNvPr>
          <p:cNvGraphicFramePr>
            <a:graphicFrameLocks/>
          </p:cNvGraphicFramePr>
          <p:nvPr/>
        </p:nvGraphicFramePr>
        <p:xfrm>
          <a:off x="2040728" y="1654338"/>
          <a:ext cx="8229600" cy="3790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1105049"/>
      </p:ext>
    </p:extLst>
  </p:cSld>
  <p:clrMapOvr>
    <a:masterClrMapping/>
  </p:clrMapOvr>
  <p:transition spd="slow"/>
</p:sld>
</file>

<file path=ppt/slides/slide4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The U.S. Federal Income Tax Process</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426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0E11C311-A15C-419E-AE24-B87370674A1E}"/>
              </a:ext>
            </a:extLst>
          </p:cNvPr>
          <p:cNvGraphicFramePr>
            <a:graphicFrameLocks/>
          </p:cNvGraphicFramePr>
          <p:nvPr/>
        </p:nvGraphicFramePr>
        <p:xfrm>
          <a:off x="1376358" y="679450"/>
          <a:ext cx="9558340"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AAC7E43A-68BF-804E-9EE5-0F0FD6A2C807}"/>
              </a:ext>
            </a:extLst>
          </p:cNvPr>
          <p:cNvSpPr txBox="1"/>
          <p:nvPr/>
        </p:nvSpPr>
        <p:spPr>
          <a:xfrm>
            <a:off x="666751" y="5042228"/>
            <a:ext cx="4293870" cy="1077218"/>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Helvetica Neue" panose="02000503000000020004" pitchFamily="2" charset="0"/>
                <a:ea typeface="Helvetica Neue" panose="02000503000000020004" pitchFamily="2" charset="0"/>
                <a:cs typeface="Helvetica Neue" panose="02000503000000020004" pitchFamily="2" charset="0"/>
              </a:rPr>
              <a:t>Interest income is income from selling liquidity</a:t>
            </a:r>
          </a:p>
          <a:p>
            <a:pPr marL="285750" indent="-285750">
              <a:buFont typeface="Arial" panose="020B0604020202020204" pitchFamily="34" charset="0"/>
              <a:buChar char="•"/>
            </a:pPr>
            <a:r>
              <a:rPr lang="en-US" sz="1600">
                <a:latin typeface="Helvetica Neue" panose="02000503000000020004" pitchFamily="2" charset="0"/>
                <a:ea typeface="Helvetica Neue" panose="02000503000000020004" pitchFamily="2" charset="0"/>
                <a:cs typeface="Helvetica Neue" panose="02000503000000020004" pitchFamily="2" charset="0"/>
              </a:rPr>
              <a:t>Dividend income is income from investing in corporate ownership</a:t>
            </a:r>
          </a:p>
        </p:txBody>
      </p:sp>
      <p:sp>
        <p:nvSpPr>
          <p:cNvPr id="3" name="TextBox 2">
            <a:extLst>
              <a:ext uri="{FF2B5EF4-FFF2-40B4-BE49-F238E27FC236}">
                <a16:creationId xmlns:a16="http://schemas.microsoft.com/office/drawing/2014/main" id="{9E7A1500-8618-634E-941F-D716470BDD9C}"/>
              </a:ext>
            </a:extLst>
          </p:cNvPr>
          <p:cNvSpPr txBox="1"/>
          <p:nvPr/>
        </p:nvSpPr>
        <p:spPr>
          <a:xfrm>
            <a:off x="6800850" y="5042228"/>
            <a:ext cx="4133848" cy="1077218"/>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Helvetica Neue" panose="02000503000000020004" pitchFamily="2" charset="0"/>
                <a:ea typeface="Helvetica Neue" panose="02000503000000020004" pitchFamily="2" charset="0"/>
                <a:cs typeface="Helvetica Neue" panose="02000503000000020004" pitchFamily="2" charset="0"/>
              </a:rPr>
              <a:t>Gains or losses from investments derive from changes in asset value during ownership from the asset’s original cost to its market value at time of sale</a:t>
            </a:r>
          </a:p>
        </p:txBody>
      </p:sp>
    </p:spTree>
    <p:extLst>
      <p:ext uri="{BB962C8B-B14F-4D97-AF65-F5344CB8AC3E}">
        <p14:creationId xmlns:p14="http://schemas.microsoft.com/office/powerpoint/2010/main" val="1751645839"/>
      </p:ext>
    </p:extLst>
  </p:cSld>
  <p:clrMapOvr>
    <a:masterClrMapping/>
  </p:clrMapOvr>
  <p:transition spd="slow"/>
</p:sld>
</file>

<file path=ppt/slides/slide4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The U.S. Federal Income Tax Process</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427</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D5109D9A-696B-464A-B03E-31BC9FC7EFAD}"/>
              </a:ext>
            </a:extLst>
          </p:cNvPr>
          <p:cNvGraphicFramePr>
            <a:graphicFrameLocks/>
          </p:cNvGraphicFramePr>
          <p:nvPr/>
        </p:nvGraphicFramePr>
        <p:xfrm>
          <a:off x="1981200" y="1693497"/>
          <a:ext cx="8229600" cy="3813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8747274"/>
      </p:ext>
    </p:extLst>
  </p:cSld>
  <p:clrMapOvr>
    <a:masterClrMapping/>
  </p:clrMapOvr>
  <p:transition spd="slow"/>
</p:sld>
</file>

<file path=ppt/slides/slide4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The U.S. Federal Income Tax Process</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428</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54E9D11C-DF5C-4C2F-8504-2AC4BBBDE6F2}"/>
              </a:ext>
            </a:extLst>
          </p:cNvPr>
          <p:cNvGraphicFramePr>
            <a:graphicFrameLocks/>
          </p:cNvGraphicFramePr>
          <p:nvPr/>
        </p:nvGraphicFramePr>
        <p:xfrm>
          <a:off x="2040728" y="1783079"/>
          <a:ext cx="8229600" cy="4674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226666"/>
      </p:ext>
    </p:extLst>
  </p:cSld>
  <p:clrMapOvr>
    <a:masterClrMapping/>
  </p:clrMapOvr>
  <p:transition spd="slow"/>
</p:sld>
</file>

<file path=ppt/slides/slide4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The U.S. Federal Income Tax Process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429</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4">
            <a:extLst>
              <a:ext uri="{FF2B5EF4-FFF2-40B4-BE49-F238E27FC236}">
                <a16:creationId xmlns:a16="http://schemas.microsoft.com/office/drawing/2014/main" id="{AE748C59-8F0B-4A4D-8C9C-07919BE4CBEE}"/>
              </a:ext>
            </a:extLst>
          </p:cNvPr>
          <p:cNvGraphicFramePr>
            <a:graphicFrameLocks/>
          </p:cNvGraphicFramePr>
          <p:nvPr/>
        </p:nvGraphicFramePr>
        <p:xfrm>
          <a:off x="1901190" y="1558303"/>
          <a:ext cx="8229600" cy="3208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0317640-454A-924F-8465-A4A4FD46AE0B}"/>
              </a:ext>
            </a:extLst>
          </p:cNvPr>
          <p:cNvSpPr txBox="1"/>
          <p:nvPr/>
        </p:nvSpPr>
        <p:spPr>
          <a:xfrm>
            <a:off x="1062990" y="4171950"/>
            <a:ext cx="5248040" cy="1323439"/>
          </a:xfrm>
          <a:prstGeom prst="rect">
            <a:avLst/>
          </a:prstGeom>
          <a:noFill/>
        </p:spPr>
        <p:txBody>
          <a:bodyPr wrap="none" rtlCol="0">
            <a:spAutoFit/>
          </a:bodyPr>
          <a:lstStyle/>
          <a:p>
            <a:pPr marL="285750" indent="-285750">
              <a:buFont typeface="Arial" panose="020B0604020202020204" pitchFamily="34" charset="0"/>
              <a:buChar char="•"/>
            </a:pPr>
            <a:r>
              <a:rPr lang="en-US" sz="1600">
                <a:latin typeface="Helvetica Neue" panose="02000503000000020004" pitchFamily="2" charset="0"/>
                <a:ea typeface="Helvetica Neue" panose="02000503000000020004" pitchFamily="2" charset="0"/>
                <a:cs typeface="Helvetica Neue" panose="02000503000000020004" pitchFamily="2" charset="0"/>
              </a:rPr>
              <a:t>Deductions and exemptions reduce taxable income.</a:t>
            </a:r>
          </a:p>
          <a:p>
            <a:pPr marL="285750" indent="-285750">
              <a:buFont typeface="Arial" panose="020B0604020202020204" pitchFamily="34" charset="0"/>
              <a:buChar char="•"/>
            </a:pPr>
            <a:r>
              <a:rPr lang="en-US" sz="1600">
                <a:latin typeface="Helvetica Neue" panose="02000503000000020004" pitchFamily="2" charset="0"/>
                <a:ea typeface="Helvetica Neue" panose="02000503000000020004" pitchFamily="2" charset="0"/>
                <a:cs typeface="Helvetica Neue" panose="02000503000000020004" pitchFamily="2" charset="0"/>
              </a:rPr>
              <a:t>Credits reduce taxes.</a:t>
            </a:r>
          </a:p>
          <a:p>
            <a:pPr marL="742950" lvl="1" indent="-285750">
              <a:buFont typeface="Wingdings" pitchFamily="2" charset="2"/>
              <a:buChar char="Ø"/>
            </a:pPr>
            <a:r>
              <a:rPr lang="en-US" sz="1600">
                <a:latin typeface="Helvetica Neue" panose="02000503000000020004" pitchFamily="2" charset="0"/>
                <a:ea typeface="Helvetica Neue" panose="02000503000000020004" pitchFamily="2" charset="0"/>
                <a:cs typeface="Helvetica Neue" panose="02000503000000020004" pitchFamily="2" charset="0"/>
              </a:rPr>
              <a:t>Charitable donations are deductions</a:t>
            </a:r>
          </a:p>
          <a:p>
            <a:pPr marL="742950" lvl="1" indent="-285750">
              <a:buFont typeface="Wingdings" pitchFamily="2" charset="2"/>
              <a:buChar char="Ø"/>
            </a:pPr>
            <a:r>
              <a:rPr lang="en-US" sz="1600">
                <a:latin typeface="Helvetica Neue" panose="02000503000000020004" pitchFamily="2" charset="0"/>
                <a:ea typeface="Helvetica Neue" panose="02000503000000020004" pitchFamily="2" charset="0"/>
                <a:cs typeface="Helvetica Neue" panose="02000503000000020004" pitchFamily="2" charset="0"/>
              </a:rPr>
              <a:t>Child tax credits</a:t>
            </a:r>
          </a:p>
          <a:p>
            <a:pPr marL="742950" lvl="1" indent="-285750">
              <a:buFont typeface="Wingdings" pitchFamily="2" charset="2"/>
              <a:buChar char="Ø"/>
            </a:pPr>
            <a:r>
              <a:rPr lang="en-US" sz="1600">
                <a:latin typeface="Helvetica Neue" panose="02000503000000020004" pitchFamily="2" charset="0"/>
                <a:ea typeface="Helvetica Neue" panose="02000503000000020004" pitchFamily="2" charset="0"/>
                <a:cs typeface="Helvetica Neue" panose="02000503000000020004" pitchFamily="2" charset="0"/>
              </a:rPr>
              <a:t>Mortgage interest</a:t>
            </a:r>
          </a:p>
        </p:txBody>
      </p:sp>
    </p:spTree>
    <p:extLst>
      <p:ext uri="{BB962C8B-B14F-4D97-AF65-F5344CB8AC3E}">
        <p14:creationId xmlns:p14="http://schemas.microsoft.com/office/powerpoint/2010/main" val="215135778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8ACEA0-F690-004E-84A9-9F936F42BA54}"/>
              </a:ext>
            </a:extLst>
          </p:cNvPr>
          <p:cNvSpPr>
            <a:spLocks noGrp="1"/>
          </p:cNvSpPr>
          <p:nvPr>
            <p:ph idx="1"/>
          </p:nvPr>
        </p:nvSpPr>
        <p:spPr>
          <a:xfrm>
            <a:off x="1055370" y="1825625"/>
            <a:ext cx="10069830" cy="4351338"/>
          </a:xfrm>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There are not enough resources to satisfy everyone’s desires</a:t>
            </a:r>
          </a:p>
          <a:p>
            <a:pPr lvl="1"/>
            <a:r>
              <a:rPr lang="en-US">
                <a:latin typeface="Helvetica Neue" panose="02000503000000020004" pitchFamily="2" charset="0"/>
                <a:ea typeface="Helvetica Neue" panose="02000503000000020004" pitchFamily="2" charset="0"/>
                <a:cs typeface="Helvetica Neue" panose="02000503000000020004" pitchFamily="2" charset="0"/>
              </a:rPr>
              <a:t>Human desires may be unlimited but resources are not</a:t>
            </a:r>
          </a:p>
          <a:p>
            <a:r>
              <a:rPr lang="en-US">
                <a:latin typeface="Helvetica Neue" panose="02000503000000020004" pitchFamily="2" charset="0"/>
                <a:ea typeface="Helvetica Neue" panose="02000503000000020004" pitchFamily="2" charset="0"/>
                <a:cs typeface="Helvetica Neue" panose="02000503000000020004" pitchFamily="2" charset="0"/>
              </a:rPr>
              <a:t>We have to make trade-offs</a:t>
            </a:r>
          </a:p>
          <a:p>
            <a:pPr lvl="1"/>
            <a:r>
              <a:rPr lang="en-US">
                <a:latin typeface="Helvetica Neue" panose="02000503000000020004" pitchFamily="2" charset="0"/>
                <a:ea typeface="Helvetica Neue" panose="02000503000000020004" pitchFamily="2" charset="0"/>
                <a:cs typeface="Helvetica Neue" panose="02000503000000020004" pitchFamily="2" charset="0"/>
              </a:rPr>
              <a:t>You make choices by considering both the costs and benefits of each action</a:t>
            </a:r>
          </a:p>
          <a:p>
            <a:pPr lvl="2"/>
            <a:r>
              <a:rPr lang="en-US">
                <a:latin typeface="Helvetica Neue" panose="02000503000000020004" pitchFamily="2" charset="0"/>
                <a:ea typeface="Helvetica Neue" panose="02000503000000020004" pitchFamily="2" charset="0"/>
                <a:cs typeface="Helvetica Neue" panose="02000503000000020004" pitchFamily="2" charset="0"/>
              </a:rPr>
              <a:t>You choose the alternative which makes you better off</a:t>
            </a:r>
          </a:p>
          <a:p>
            <a:pPr lvl="2"/>
            <a:r>
              <a:rPr lang="en-US">
                <a:latin typeface="Helvetica Neue" panose="02000503000000020004" pitchFamily="2" charset="0"/>
                <a:ea typeface="Helvetica Neue" panose="02000503000000020004" pitchFamily="2" charset="0"/>
                <a:cs typeface="Helvetica Neue" panose="02000503000000020004" pitchFamily="2" charset="0"/>
              </a:rPr>
              <a:t>Make sure that the benefits are greater than the costs</a:t>
            </a:r>
          </a:p>
        </p:txBody>
      </p:sp>
      <p:cxnSp>
        <p:nvCxnSpPr>
          <p:cNvPr id="5" name="Straight Connector 4">
            <a:extLst>
              <a:ext uri="{FF2B5EF4-FFF2-40B4-BE49-F238E27FC236}">
                <a16:creationId xmlns:a16="http://schemas.microsoft.com/office/drawing/2014/main" id="{9FC60EB8-6908-624D-8338-9F3C52DD2974}"/>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8" name="Title 1">
            <a:extLst>
              <a:ext uri="{FF2B5EF4-FFF2-40B4-BE49-F238E27FC236}">
                <a16:creationId xmlns:a16="http://schemas.microsoft.com/office/drawing/2014/main" id="{DEA2AD43-4BD0-3145-B410-52DDCA833693}"/>
              </a:ext>
            </a:extLst>
          </p:cNvPr>
          <p:cNvSpPr>
            <a:spLocks noGrp="1"/>
          </p:cNvSpPr>
          <p:nvPr>
            <p:ph type="title"/>
          </p:nvPr>
        </p:nvSpPr>
        <p:spPr>
          <a:xfrm>
            <a:off x="99822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We Can’t Have Everything We Want</a:t>
            </a:r>
          </a:p>
        </p:txBody>
      </p:sp>
    </p:spTree>
    <p:extLst>
      <p:ext uri="{BB962C8B-B14F-4D97-AF65-F5344CB8AC3E}">
        <p14:creationId xmlns:p14="http://schemas.microsoft.com/office/powerpoint/2010/main" val="238778672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sz="3200"/>
              <a:t>KEY TAKEAWAYS</a:t>
            </a:r>
          </a:p>
        </p:txBody>
      </p:sp>
      <p:sp>
        <p:nvSpPr>
          <p:cNvPr id="6" name="Content Placeholder 2"/>
          <p:cNvSpPr>
            <a:spLocks noGrp="1"/>
          </p:cNvSpPr>
          <p:nvPr>
            <p:ph type="body" sz="quarter" idx="10"/>
          </p:nvPr>
        </p:nvSpPr>
        <p:spPr>
          <a:xfrm>
            <a:off x="1185860" y="1615845"/>
            <a:ext cx="9878379" cy="4446058"/>
          </a:xfrm>
        </p:spPr>
        <p:txBody>
          <a:bodyPr>
            <a:normAutofit/>
          </a:bodyPr>
          <a:lstStyle/>
          <a:p>
            <a:pPr marL="342900" indent="-342900">
              <a:buFont typeface="Arial" panose="020B0604020202020204" pitchFamily="34" charset="0"/>
              <a:buChar char="•"/>
            </a:pPr>
            <a:r>
              <a:rPr lang="en-US" sz="2500"/>
              <a:t>The most relevant tax for financial planning is the income tax, as it affects the taxpayer over an entire lifetime.</a:t>
            </a:r>
          </a:p>
          <a:p>
            <a:pPr marL="342900" indent="-342900">
              <a:buFont typeface="Arial" panose="020B0604020202020204" pitchFamily="34" charset="0"/>
              <a:buChar char="•"/>
            </a:pPr>
            <a:r>
              <a:rPr lang="en-US" sz="2500"/>
              <a:t>Different kinds of income must be defined and declared on specific income schedules, and are subject to tax.</a:t>
            </a:r>
          </a:p>
          <a:p>
            <a:pPr marL="342900" indent="-342900">
              <a:buFont typeface="Arial" panose="020B0604020202020204" pitchFamily="34" charset="0"/>
              <a:buChar char="•"/>
            </a:pPr>
            <a:r>
              <a:rPr lang="en-US" sz="2500"/>
              <a:t>Deductions and exemptions reduce taxable income.</a:t>
            </a:r>
          </a:p>
          <a:p>
            <a:pPr marL="342900" indent="-342900">
              <a:buFont typeface="Arial" panose="020B0604020202020204" pitchFamily="34" charset="0"/>
              <a:buChar char="•"/>
            </a:pPr>
            <a:r>
              <a:rPr lang="en-US" sz="2500"/>
              <a:t>Credits reduce tax obligations.</a:t>
            </a:r>
          </a:p>
          <a:p>
            <a:pPr marL="342900" indent="-342900">
              <a:buFont typeface="Arial" panose="020B0604020202020204" pitchFamily="34" charset="0"/>
              <a:buChar char="•"/>
            </a:pPr>
            <a:r>
              <a:rPr lang="en-US" sz="2500"/>
              <a:t>Payments are made throughout the tax year, through withholding from wages or through quarterly payments.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611771253"/>
      </p:ext>
    </p:extLst>
  </p:cSld>
  <p:clrMapOvr>
    <a:masterClrMapping/>
  </p:clrMapOvr>
  <p:transition spd="slow"/>
</p:sld>
</file>

<file path=ppt/slides/slide4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Record-Keeping, Preparation, and Filing</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The system for filing tax information has purposeful redundancies. </a:t>
            </a:r>
          </a:p>
          <a:p>
            <a:pPr marL="457200" indent="-457200">
              <a:buFont typeface="Arial" panose="020B0604020202020204" pitchFamily="34" charset="0"/>
              <a:buChar char="•"/>
            </a:pPr>
            <a:r>
              <a:rPr lang="en-US"/>
              <a:t>Where possible, information is collected independently from at least two sources, so it can be verified. </a:t>
            </a:r>
          </a:p>
          <a:p>
            <a:pPr marL="457200" indent="-457200">
              <a:buFont typeface="Arial" panose="020B0604020202020204" pitchFamily="34" charset="0"/>
              <a:buChar char="•"/>
            </a:pPr>
            <a:r>
              <a:rPr lang="en-US"/>
              <a:t>Files should be kept for at least seven years</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12606258"/>
      </p:ext>
    </p:extLst>
  </p:cSld>
  <p:clrMapOvr>
    <a:masterClrMapping/>
  </p:clrMapOvr>
  <p:transition spd="slow"/>
</p:sld>
</file>

<file path=ppt/slides/slide4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Record-Keeping, Preparation, and Filing</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432</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D5EB5484-6CBA-4B18-AD6E-02555D4AD36E}"/>
              </a:ext>
            </a:extLst>
          </p:cNvPr>
          <p:cNvGraphicFramePr>
            <a:graphicFrameLocks/>
          </p:cNvGraphicFramePr>
          <p:nvPr/>
        </p:nvGraphicFramePr>
        <p:xfrm>
          <a:off x="1981200" y="1649333"/>
          <a:ext cx="8229600" cy="4588565"/>
        </p:xfrm>
        <a:graphic>
          <a:graphicData uri="http://schemas.openxmlformats.org/drawingml/2006/table">
            <a:tbl>
              <a:tblPr firstRow="1" bandRow="1"/>
              <a:tblGrid>
                <a:gridCol w="1811867">
                  <a:extLst>
                    <a:ext uri="{9D8B030D-6E8A-4147-A177-3AD203B41FA5}">
                      <a16:colId xmlns:a16="http://schemas.microsoft.com/office/drawing/2014/main" val="20000"/>
                    </a:ext>
                  </a:extLst>
                </a:gridCol>
                <a:gridCol w="1479973">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784773">
                  <a:extLst>
                    <a:ext uri="{9D8B030D-6E8A-4147-A177-3AD203B41FA5}">
                      <a16:colId xmlns:a16="http://schemas.microsoft.com/office/drawing/2014/main" val="20003"/>
                    </a:ext>
                  </a:extLst>
                </a:gridCol>
                <a:gridCol w="1507067">
                  <a:extLst>
                    <a:ext uri="{9D8B030D-6E8A-4147-A177-3AD203B41FA5}">
                      <a16:colId xmlns:a16="http://schemas.microsoft.com/office/drawing/2014/main" val="20004"/>
                    </a:ext>
                  </a:extLst>
                </a:gridCol>
              </a:tblGrid>
              <a:tr h="82241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a:ln>
                            <a:noFill/>
                          </a:ln>
                          <a:solidFill>
                            <a:srgbClr val="FFFFFF"/>
                          </a:solidFill>
                          <a:effectLst/>
                          <a:latin typeface="Helvetica Neue"/>
                        </a:rPr>
                        <a:t>Information</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a:ln>
                            <a:noFill/>
                          </a:ln>
                          <a:solidFill>
                            <a:srgbClr val="FFFFFF"/>
                          </a:solidFill>
                          <a:effectLst/>
                          <a:latin typeface="Helvetica Neue"/>
                        </a:rPr>
                        <a:t>Reported by</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a:ln>
                            <a:noFill/>
                          </a:ln>
                          <a:solidFill>
                            <a:srgbClr val="FFFFFF"/>
                          </a:solidFill>
                          <a:effectLst/>
                          <a:latin typeface="Helvetica Neue"/>
                        </a:rPr>
                        <a:t>On Form</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a:ln>
                            <a:noFill/>
                          </a:ln>
                          <a:solidFill>
                            <a:srgbClr val="FFFFFF"/>
                          </a:solidFill>
                          <a:effectLst/>
                          <a:latin typeface="Helvetica Neue"/>
                        </a:rPr>
                        <a:t>Reported by</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all" normalizeH="0" baseline="0">
                          <a:ln>
                            <a:noFill/>
                          </a:ln>
                          <a:solidFill>
                            <a:srgbClr val="FFFFFF"/>
                          </a:solidFill>
                          <a:effectLst/>
                          <a:latin typeface="Helvetica Neue"/>
                        </a:rPr>
                        <a:t>On Form</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47648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Wages</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Individual</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1040</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Employer</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W-2</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82241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Interest, Dividends</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Individual</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1040, Schedule B</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Payer</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1099</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82241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Capital Gains</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Individual</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1040, Schedule D</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Broker</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1099</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82241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Retirement income</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Individual</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1040</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Trustee</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1099</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82241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Consultant income</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Individual</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a:ln>
                            <a:noFill/>
                          </a:ln>
                          <a:solidFill>
                            <a:srgbClr val="000000"/>
                          </a:solidFill>
                          <a:effectLst/>
                          <a:latin typeface="Helvetica Neue"/>
                        </a:rPr>
                        <a:t>1040,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Schedule C</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Client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Helvetica Neue"/>
                        </a:rPr>
                        <a:t>1099</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87091092"/>
      </p:ext>
    </p:extLst>
  </p:cSld>
  <p:clrMapOvr>
    <a:masterClrMapping/>
  </p:clrMapOvr>
  <p:transition spd="slow"/>
</p:sld>
</file>

<file path=ppt/slides/slide4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Record-Keeping, Preparation, and Filing</a:t>
            </a:r>
          </a:p>
        </p:txBody>
      </p:sp>
      <p:sp>
        <p:nvSpPr>
          <p:cNvPr id="6" name="Content Placeholder 2"/>
          <p:cNvSpPr>
            <a:spLocks noGrp="1"/>
          </p:cNvSpPr>
          <p:nvPr>
            <p:ph type="body" sz="quarter" idx="10"/>
          </p:nvPr>
        </p:nvSpPr>
        <p:spPr>
          <a:xfrm>
            <a:off x="1185860" y="1910292"/>
            <a:ext cx="9933244" cy="4209154"/>
          </a:xfrm>
        </p:spPr>
        <p:txBody>
          <a:bodyPr>
            <a:normAutofit/>
          </a:bodyPr>
          <a:lstStyle/>
          <a:p>
            <a:pPr marL="457200" indent="-457200">
              <a:buFont typeface="Arial" panose="020B0604020202020204" pitchFamily="34" charset="0"/>
              <a:buChar char="•"/>
            </a:pPr>
            <a:r>
              <a:rPr lang="en-US"/>
              <a:t>Incomes may be summarized and reported to you, but only you know your expenses. </a:t>
            </a:r>
          </a:p>
          <a:p>
            <a:pPr marL="457200" indent="-457200">
              <a:buFont typeface="Arial" panose="020B0604020202020204" pitchFamily="34" charset="0"/>
              <a:buChar char="•"/>
            </a:pPr>
            <a:r>
              <a:rPr lang="en-US"/>
              <a:t>Expenditures are important if they are allowed as deductions, such as charitable gifts, medical and dental expenses, job-related expenses, and so on. </a:t>
            </a:r>
          </a:p>
          <a:p>
            <a:pPr lvl="1">
              <a:buFont typeface="Arial" panose="020B0604020202020204" pitchFamily="34" charset="0"/>
              <a:buChar char="•"/>
            </a:pPr>
            <a:r>
              <a:rPr lang="en-US" sz="2200"/>
              <a:t>Data should be collected throughout the tax year.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433</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25709560"/>
      </p:ext>
    </p:extLst>
  </p:cSld>
  <p:clrMapOvr>
    <a:masterClrMapping/>
  </p:clrMapOvr>
  <p:transition spd="slow"/>
</p:sld>
</file>

<file path=ppt/slides/slide4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Record-Keeping, Preparation, and Filing</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DEB17DEA-EE13-41AC-93AA-98F16F330002}"/>
              </a:ext>
            </a:extLst>
          </p:cNvPr>
          <p:cNvGraphicFramePr>
            <a:graphicFrameLocks/>
          </p:cNvGraphicFramePr>
          <p:nvPr/>
        </p:nvGraphicFramePr>
        <p:xfrm>
          <a:off x="1981200" y="169349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253754"/>
      </p:ext>
    </p:extLst>
  </p:cSld>
  <p:clrMapOvr>
    <a:masterClrMapping/>
  </p:clrMapOvr>
  <p:transition spd="slow"/>
</p:sld>
</file>

<file path=ppt/slides/slide4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Record-Keeping, Preparation, and Filing</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4FE94134-8DA7-4710-B360-17CDA6DBFA4A}"/>
              </a:ext>
            </a:extLst>
          </p:cNvPr>
          <p:cNvGraphicFramePr>
            <a:graphicFrameLocks/>
          </p:cNvGraphicFramePr>
          <p:nvPr/>
        </p:nvGraphicFramePr>
        <p:xfrm>
          <a:off x="1981200" y="180189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6443675"/>
      </p:ext>
    </p:extLst>
  </p:cSld>
  <p:clrMapOvr>
    <a:masterClrMapping/>
  </p:clrMapOvr>
  <p:transition spd="slow"/>
</p:sld>
</file>

<file path=ppt/slides/slide4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key takeaways</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Tax code information is available from the Internal Revenue Service.</a:t>
            </a:r>
          </a:p>
          <a:p>
            <a:pPr marL="457200" indent="-457200">
              <a:buFont typeface="Arial" panose="020B0604020202020204" pitchFamily="34" charset="0"/>
              <a:buChar char="•"/>
            </a:pPr>
            <a:r>
              <a:rPr lang="en-US"/>
              <a:t>Verifiable records must be kept for all taxable incomes and expenses, or other taxable events and activities.</a:t>
            </a:r>
          </a:p>
          <a:p>
            <a:pPr marL="457200" indent="-457200">
              <a:buFont typeface="Arial" panose="020B0604020202020204" pitchFamily="34" charset="0"/>
              <a:buChar char="•"/>
            </a:pPr>
            <a:r>
              <a:rPr lang="en-US"/>
              <a:t>Professional tax assistance and tax preparation software are readily available.</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436</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474877324"/>
      </p:ext>
    </p:extLst>
  </p:cSld>
  <p:clrMapOvr>
    <a:masterClrMapping/>
  </p:clrMapOvr>
  <p:transition spd="slow"/>
</p:sld>
</file>

<file path=ppt/slides/slide4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key takeaways</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The Internal Revenue Service reviews tax returns for errors and may follow up through an informal or formal audit process.</a:t>
            </a:r>
          </a:p>
          <a:p>
            <a:pPr marL="457200" indent="-457200">
              <a:buFont typeface="Arial" panose="020B0604020202020204" pitchFamily="34" charset="0"/>
              <a:buChar char="•"/>
            </a:pPr>
            <a:r>
              <a:rPr lang="en-US"/>
              <a:t>Tax avoidance is the legal practice of minimizing tax obligations.</a:t>
            </a:r>
          </a:p>
          <a:p>
            <a:pPr marL="457200" indent="-457200">
              <a:buFont typeface="Arial" panose="020B0604020202020204" pitchFamily="34" charset="0"/>
              <a:buChar char="•"/>
            </a:pPr>
            <a:r>
              <a:rPr lang="en-US"/>
              <a:t>Tax evasion is the illegal process of fraudulently presenting information used in calculating tax obligations.</a:t>
            </a:r>
          </a:p>
          <a:p>
            <a:pPr marL="457200" indent="-457200">
              <a:buFont typeface="Arial" panose="020B0604020202020204" pitchFamily="34" charset="0"/>
              <a:buChar char="•"/>
            </a:pPr>
            <a:r>
              <a:rPr lang="en-US"/>
              <a:t>Tax avoidance strategies can involve the timing of incomes and/or expenses to take advantage of changing tax circumstances.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31458093"/>
      </p:ext>
    </p:extLst>
  </p:cSld>
  <p:clrMapOvr>
    <a:masterClrMapping/>
  </p:clrMapOvr>
  <p:transition spd="slow"/>
</p:sld>
</file>

<file path=ppt/slides/slide4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Tax STRATEGIES and Life Strategies</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438</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1C57FE5B-2BDA-4AA7-BBA2-9AEA59CFB475}"/>
              </a:ext>
            </a:extLst>
          </p:cNvPr>
          <p:cNvGraphicFramePr>
            <a:graphicFrameLocks/>
          </p:cNvGraphicFramePr>
          <p:nvPr/>
        </p:nvGraphicFramePr>
        <p:xfrm>
          <a:off x="1981200" y="1647001"/>
          <a:ext cx="8229600" cy="4734748"/>
        </p:xfrm>
        <a:graphic>
          <a:graphicData uri="http://schemas.openxmlformats.org/drawingml/2006/table">
            <a:tbl>
              <a:tblPr firstRow="1" bandRow="1"/>
              <a:tblGrid>
                <a:gridCol w="1394178">
                  <a:extLst>
                    <a:ext uri="{9D8B030D-6E8A-4147-A177-3AD203B41FA5}">
                      <a16:colId xmlns:a16="http://schemas.microsoft.com/office/drawing/2014/main" val="20000"/>
                    </a:ext>
                  </a:extLst>
                </a:gridCol>
                <a:gridCol w="1433689">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2065866">
                  <a:extLst>
                    <a:ext uri="{9D8B030D-6E8A-4147-A177-3AD203B41FA5}">
                      <a16:colId xmlns:a16="http://schemas.microsoft.com/office/drawing/2014/main" val="20003"/>
                    </a:ext>
                  </a:extLst>
                </a:gridCol>
                <a:gridCol w="1507067">
                  <a:extLst>
                    <a:ext uri="{9D8B030D-6E8A-4147-A177-3AD203B41FA5}">
                      <a16:colId xmlns:a16="http://schemas.microsoft.com/office/drawing/2014/main" val="20004"/>
                    </a:ext>
                  </a:extLst>
                </a:gridCol>
              </a:tblGrid>
              <a:tr h="90007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pPr>
                      <a:endPar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Young adulthood</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Middle adulthood</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Older adulthood</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Retirement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90007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Source of income</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Wages</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Wages/investment</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Wages/investment</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Investment</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684429">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Asset base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None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Accumulating</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Growing</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Depleting</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1350106">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Adjusted Gross Income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Low</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Higher</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Highest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Lower</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90007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Deductions, Exemptions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Low</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Higher</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High</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Low</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77857372"/>
      </p:ext>
    </p:extLst>
  </p:cSld>
  <p:clrMapOvr>
    <a:masterClrMapping/>
  </p:clrMapOvr>
  <p:transition spd="slow"/>
</p:sld>
</file>

<file path=ppt/slides/slide4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Tax STRATEGIES and Life Strategies</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Where you have a choice, it makes sense to use a strategy that will allow you to make progress toward your goal and realize a tax advantage. </a:t>
            </a:r>
          </a:p>
          <a:p>
            <a:pPr marL="457200" indent="-457200">
              <a:buFont typeface="Arial" panose="020B0604020202020204" pitchFamily="34" charset="0"/>
              <a:buChar char="•"/>
            </a:pPr>
            <a:r>
              <a:rPr lang="en-US"/>
              <a:t>Your enthusiasm for the tax advantage should not define your goals, however. </a:t>
            </a:r>
          </a:p>
          <a:p>
            <a:pPr marL="457200" indent="-457200">
              <a:buFont typeface="Arial" panose="020B0604020202020204" pitchFamily="34" charset="0"/>
              <a:buChar char="•"/>
            </a:pPr>
            <a:r>
              <a:rPr lang="en-US"/>
              <a:t>Taxes affect the value of your alternatives, so recognizing tax implications should inform your choices without defining your goals.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439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12787701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68BB4-BC28-5548-83C2-50C0504C9489}"/>
              </a:ext>
            </a:extLst>
          </p:cNvPr>
          <p:cNvSpPr>
            <a:spLocks noGrp="1"/>
          </p:cNvSpPr>
          <p:nvPr>
            <p:ph idx="1"/>
          </p:nvPr>
        </p:nvSpPr>
        <p:spPr>
          <a:xfrm>
            <a:off x="986790" y="1597025"/>
            <a:ext cx="10138410" cy="2174875"/>
          </a:xfrm>
        </p:spPr>
        <p:txBody>
          <a:bodyPr/>
          <a:lstStyle/>
          <a:p>
            <a:pPr marL="0" indent="0">
              <a:buNone/>
            </a:pPr>
            <a:r>
              <a:rPr lang="en-US">
                <a:latin typeface="Helvetica Neue" panose="02000503000000020004" pitchFamily="2" charset="0"/>
                <a:ea typeface="Helvetica Neue" panose="02000503000000020004" pitchFamily="2" charset="0"/>
                <a:cs typeface="Helvetica Neue" panose="02000503000000020004" pitchFamily="2" charset="0"/>
              </a:rPr>
              <a:t>When you choose one thing versus another, you effectively incur costs which can be expressed as the value of the missed opportunity</a:t>
            </a:r>
          </a:p>
          <a:p>
            <a:pPr lvl="1"/>
            <a:r>
              <a:rPr lang="en-US">
                <a:latin typeface="Helvetica Neue" panose="02000503000000020004" pitchFamily="2" charset="0"/>
                <a:ea typeface="Helvetica Neue" panose="02000503000000020004" pitchFamily="2" charset="0"/>
                <a:cs typeface="Helvetica Neue" panose="02000503000000020004" pitchFamily="2" charset="0"/>
              </a:rPr>
              <a:t>This is opportunity costs.  These are implicit costs, which are different than explicit costs</a:t>
            </a:r>
          </a:p>
        </p:txBody>
      </p:sp>
      <p:cxnSp>
        <p:nvCxnSpPr>
          <p:cNvPr id="6" name="Straight Connector 5">
            <a:extLst>
              <a:ext uri="{FF2B5EF4-FFF2-40B4-BE49-F238E27FC236}">
                <a16:creationId xmlns:a16="http://schemas.microsoft.com/office/drawing/2014/main" id="{27C7AF2C-9E6C-6A4B-9162-E83162306AF3}"/>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8" name="Title 1">
            <a:extLst>
              <a:ext uri="{FF2B5EF4-FFF2-40B4-BE49-F238E27FC236}">
                <a16:creationId xmlns:a16="http://schemas.microsoft.com/office/drawing/2014/main" id="{85E7A887-18A6-3F4C-8214-BC5F2569BFDA}"/>
              </a:ext>
            </a:extLst>
          </p:cNvPr>
          <p:cNvSpPr>
            <a:spLocks noGrp="1"/>
          </p:cNvSpPr>
          <p:nvPr>
            <p:ph type="title"/>
          </p:nvPr>
        </p:nvSpPr>
        <p:spPr>
          <a:xfrm>
            <a:off x="99822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We Can’t Have Everything We Want</a:t>
            </a:r>
          </a:p>
        </p:txBody>
      </p:sp>
      <p:graphicFrame>
        <p:nvGraphicFramePr>
          <p:cNvPr id="7" name="Table 6">
            <a:extLst>
              <a:ext uri="{FF2B5EF4-FFF2-40B4-BE49-F238E27FC236}">
                <a16:creationId xmlns:a16="http://schemas.microsoft.com/office/drawing/2014/main" id="{B8DF9F74-034D-1249-BE87-A1DDD3D16CF7}"/>
              </a:ext>
            </a:extLst>
          </p:cNvPr>
          <p:cNvGraphicFramePr>
            <a:graphicFrameLocks noGrp="1"/>
          </p:cNvGraphicFramePr>
          <p:nvPr>
            <p:extLst>
              <p:ext uri="{D42A27DB-BD31-4B8C-83A1-F6EECF244321}">
                <p14:modId xmlns:p14="http://schemas.microsoft.com/office/powerpoint/2010/main" val="3671947298"/>
              </p:ext>
            </p:extLst>
          </p:nvPr>
        </p:nvGraphicFramePr>
        <p:xfrm>
          <a:off x="2289810" y="3643799"/>
          <a:ext cx="6991350" cy="2714256"/>
        </p:xfrm>
        <a:graphic>
          <a:graphicData uri="http://schemas.openxmlformats.org/drawingml/2006/table">
            <a:tbl>
              <a:tblPr/>
              <a:tblGrid>
                <a:gridCol w="2688932">
                  <a:extLst>
                    <a:ext uri="{9D8B030D-6E8A-4147-A177-3AD203B41FA5}">
                      <a16:colId xmlns:a16="http://schemas.microsoft.com/office/drawing/2014/main" val="20000"/>
                    </a:ext>
                  </a:extLst>
                </a:gridCol>
                <a:gridCol w="1559218">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215766">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Item</a:t>
                      </a:r>
                    </a:p>
                  </a:txBody>
                  <a:tcPr marL="91446" marR="91446"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Cost Type</a:t>
                      </a:r>
                    </a:p>
                  </a:txBody>
                  <a:tcPr marL="91446" marR="91446"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Amount ($)</a:t>
                      </a:r>
                    </a:p>
                  </a:txBody>
                  <a:tcPr marL="91446" marR="91446"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15766">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Revenues</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$8,000</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41744">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Workers’ Wages</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Explicit</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$4,000</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41744">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Insurance and Rent</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Explicit</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$2,500</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41744">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Supplies</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Explicit</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$1,000</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41744">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Accounting Profits</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$8,000 - $7,500 = $500</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45356">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Opportunity Cost of Owner’s Time</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Implicit</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$300</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448968">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Opportunity Cost of Owner’s Capital</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Implicit</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$400</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241744">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Economic Profits</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3200">
                          <a:solidFill>
                            <a:schemeClr val="tx1"/>
                          </a:solidFill>
                          <a:latin typeface="Arial" pitchFamily="34" charset="0"/>
                          <a:ea typeface="MS PGothic" pitchFamily="34" charset="-128"/>
                        </a:defRPr>
                      </a:lvl1pPr>
                      <a:lvl2pPr marL="742950" indent="-285750" eaLnBrk="0" hangingPunct="0">
                        <a:spcBef>
                          <a:spcPct val="20000"/>
                        </a:spcBef>
                        <a:buFont typeface="Arial" pitchFamily="34" charset="0"/>
                        <a:defRPr sz="2800">
                          <a:solidFill>
                            <a:schemeClr val="tx1"/>
                          </a:solidFill>
                          <a:latin typeface="Arial" pitchFamily="34" charset="0"/>
                          <a:ea typeface="MS PGothic" pitchFamily="34" charset="-128"/>
                        </a:defRPr>
                      </a:lvl2pPr>
                      <a:lvl3pPr marL="1143000" indent="-228600" eaLnBrk="0" hangingPunct="0">
                        <a:spcBef>
                          <a:spcPct val="20000"/>
                        </a:spcBef>
                        <a:buFont typeface="Arial" pitchFamily="34" charset="0"/>
                        <a:defRPr sz="2000">
                          <a:solidFill>
                            <a:schemeClr val="tx1"/>
                          </a:solidFill>
                          <a:latin typeface="Helvetica Neue" charset="0"/>
                          <a:ea typeface="MS PGothic" pitchFamily="34" charset="-128"/>
                        </a:defRPr>
                      </a:lvl3pPr>
                      <a:lvl4pPr marL="1600200" indent="-228600" eaLnBrk="0" hangingPunct="0">
                        <a:spcBef>
                          <a:spcPct val="20000"/>
                        </a:spcBef>
                        <a:buFont typeface="Arial" pitchFamily="34" charset="0"/>
                        <a:defRPr>
                          <a:solidFill>
                            <a:schemeClr val="tx1"/>
                          </a:solidFill>
                          <a:latin typeface="Helvetica Neue" charset="0"/>
                          <a:ea typeface="MS PGothic" pitchFamily="34" charset="-128"/>
                        </a:defRPr>
                      </a:lvl4pPr>
                      <a:lvl5pPr marL="2057400" indent="-228600" eaLnBrk="0" hangingPunct="0">
                        <a:spcBef>
                          <a:spcPct val="20000"/>
                        </a:spcBef>
                        <a:buFont typeface="Arial" pitchFamily="34" charset="0"/>
                        <a:defRPr>
                          <a:solidFill>
                            <a:schemeClr val="tx1"/>
                          </a:solidFill>
                          <a:latin typeface="Helvetica Neue" charset="0"/>
                          <a:ea typeface="MS PGothic" pitchFamily="34" charset="-128"/>
                        </a:defRPr>
                      </a:lvl5pPr>
                      <a:lvl6pPr marL="25146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6pPr>
                      <a:lvl7pPr marL="29718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7pPr>
                      <a:lvl8pPr marL="34290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8pPr>
                      <a:lvl9pPr marL="3886200" indent="-228600" defTabSz="457200" eaLnBrk="0" fontAlgn="base" hangingPunct="0">
                        <a:spcBef>
                          <a:spcPct val="20000"/>
                        </a:spcBef>
                        <a:spcAft>
                          <a:spcPct val="0"/>
                        </a:spcAft>
                        <a:buFont typeface="Arial" pitchFamily="34" charset="0"/>
                        <a:defRPr>
                          <a:solidFill>
                            <a:schemeClr val="tx1"/>
                          </a:solidFill>
                          <a:latin typeface="Helvetica Neue" charset="0"/>
                          <a:ea typeface="MS PGothic"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$8,000 - $8,200 = </a:t>
                      </a:r>
                      <a:r>
                        <a:rPr kumimoji="0" lang="en-US" altLang="en-US" sz="1200" b="1" i="0" u="none" strike="noStrike" cap="none" normalizeH="0" baseline="0">
                          <a:ln>
                            <a:noFill/>
                          </a:ln>
                          <a:solidFill>
                            <a:srgbClr val="FF0000"/>
                          </a:solidFill>
                          <a:effectLst/>
                          <a:latin typeface="Helvetica Neue" panose="02000503000000020004" pitchFamily="2" charset="0"/>
                          <a:ea typeface="Helvetica Neue" panose="02000503000000020004" pitchFamily="2" charset="0"/>
                          <a:cs typeface="Helvetica Neue" panose="02000503000000020004" pitchFamily="2" charset="0"/>
                        </a:rPr>
                        <a:t>-$200</a:t>
                      </a:r>
                    </a:p>
                  </a:txBody>
                  <a:tcPr marL="91446" marR="91446"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224218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Tax STRATEGIES and Life Strategies</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Your financial plans should reflect your vision for your life: </a:t>
            </a:r>
          </a:p>
          <a:p>
            <a:pPr lvl="1">
              <a:buFont typeface="Arial" panose="020B0604020202020204" pitchFamily="34" charset="0"/>
              <a:buChar char="•"/>
            </a:pPr>
            <a:r>
              <a:rPr lang="en-US" sz="2200"/>
              <a:t>what you want to have, </a:t>
            </a:r>
          </a:p>
          <a:p>
            <a:pPr lvl="1">
              <a:buFont typeface="Arial" panose="020B0604020202020204" pitchFamily="34" charset="0"/>
              <a:buChar char="•"/>
            </a:pPr>
            <a:r>
              <a:rPr lang="en-US" sz="2200"/>
              <a:t>how you want to get it, </a:t>
            </a:r>
          </a:p>
          <a:p>
            <a:pPr lvl="1">
              <a:buFont typeface="Arial" panose="020B0604020202020204" pitchFamily="34" charset="0"/>
              <a:buChar char="•"/>
            </a:pPr>
            <a:r>
              <a:rPr lang="en-US" sz="2200"/>
              <a:t>how you want to protect it. </a:t>
            </a:r>
          </a:p>
          <a:p>
            <a:pPr marL="457200" indent="-457200">
              <a:buFont typeface="Arial" panose="020B0604020202020204" pitchFamily="34" charset="0"/>
              <a:buChar char="•"/>
            </a:pPr>
            <a:r>
              <a:rPr lang="en-US"/>
              <a:t>You will want to be aware of tax advantages or disadvantages, but tax consequences should not drive your vision.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440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935946338"/>
      </p:ext>
    </p:extLst>
  </p:cSld>
  <p:clrMapOvr>
    <a:masterClrMapping/>
  </p:clrMapOvr>
  <p:transition spd="slow"/>
</p:sld>
</file>

<file path=ppt/slides/slide4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Autofit/>
          </a:bodyPr>
          <a:lstStyle/>
          <a:p>
            <a:r>
              <a:rPr lang="en-US"/>
              <a:t>KEY TAKEAWAYS</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Tax strategies may change as life stages and family structure changes.</a:t>
            </a:r>
          </a:p>
          <a:p>
            <a:pPr marL="457200" indent="-457200">
              <a:buFont typeface="Arial" panose="020B0604020202020204" pitchFamily="34" charset="0"/>
              <a:buChar char="•"/>
            </a:pPr>
            <a:r>
              <a:rPr lang="en-US"/>
              <a:t>Some personal finance goals may be pursued in a more or less tax-advantaged way, so you should evaluate the tax effects on your alternatives.</a:t>
            </a:r>
          </a:p>
          <a:p>
            <a:pPr marL="457200" indent="-457200">
              <a:buFont typeface="Arial" panose="020B0604020202020204" pitchFamily="34" charset="0"/>
              <a:buChar char="•"/>
            </a:pPr>
            <a:r>
              <a:rPr lang="en-US"/>
              <a:t>Tax strategies are a means to an end, that is, to achieve your personal finance goals with a minimum of cost.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441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419219669"/>
      </p:ext>
    </p:extLst>
  </p:cSld>
  <p:clrMapOvr>
    <a:masterClrMapping/>
  </p:clrMapOvr>
  <p:transition spd="slow"/>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0" y="3149600"/>
            <a:ext cx="12192000" cy="2859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285" y="1597526"/>
            <a:ext cx="10930468" cy="538609"/>
          </a:xfrm>
          <a:prstGeom prst="rect">
            <a:avLst/>
          </a:prstGeom>
          <a:noFill/>
        </p:spPr>
        <p:txBody>
          <a:bodyPr wrap="square" rtlCol="0">
            <a:spAutoFit/>
          </a:bodyPr>
          <a:lstStyle/>
          <a:p>
            <a:r>
              <a:rPr lang="en-US" sz="2900">
                <a:latin typeface="Helvetica Neue" charset="0"/>
                <a:ea typeface="Helvetica Neue" charset="0"/>
                <a:cs typeface="Helvetica Neue" charset="0"/>
              </a:rPr>
              <a:t>CONSUMER STRATEGIES</a:t>
            </a:r>
          </a:p>
        </p:txBody>
      </p:sp>
    </p:spTree>
    <p:extLst>
      <p:ext uri="{BB962C8B-B14F-4D97-AF65-F5344CB8AC3E}">
        <p14:creationId xmlns:p14="http://schemas.microsoft.com/office/powerpoint/2010/main" val="367562477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74420" y="457199"/>
            <a:ext cx="10702860" cy="841513"/>
          </a:xfrm>
        </p:spPr>
        <p:txBody>
          <a:bodyPr>
            <a:noAutofit/>
          </a:bodyPr>
          <a:lstStyle/>
          <a:p>
            <a:r>
              <a:rPr lang="en-US"/>
              <a:t>Consumer Purchases</a:t>
            </a:r>
          </a:p>
        </p:txBody>
      </p:sp>
      <p:sp>
        <p:nvSpPr>
          <p:cNvPr id="6" name="Content Placeholder 2"/>
          <p:cNvSpPr>
            <a:spLocks noGrp="1"/>
          </p:cNvSpPr>
          <p:nvPr>
            <p:ph type="body" sz="quarter" idx="10"/>
          </p:nvPr>
        </p:nvSpPr>
        <p:spPr>
          <a:xfrm>
            <a:off x="1185860" y="1910292"/>
            <a:ext cx="9912670" cy="4209154"/>
          </a:xfrm>
        </p:spPr>
        <p:txBody>
          <a:bodyPr/>
          <a:lstStyle/>
          <a:p>
            <a:pPr marL="0" indent="0">
              <a:buNone/>
            </a:pPr>
            <a:r>
              <a:rPr lang="en-US"/>
              <a:t>Because your budget is limited, you want to minimize your opportunity cost or regret at not making a better purchase in order to use your limited income most efficiently.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443</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365830862"/>
      </p:ext>
    </p:extLst>
  </p:cSld>
  <p:clrMapOvr>
    <a:masterClrMapping/>
  </p:clrMapOvr>
  <p:transition spd="slow"/>
</p:sld>
</file>

<file path=ppt/slides/slide4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74420" y="457199"/>
            <a:ext cx="10702860" cy="841513"/>
          </a:xfrm>
        </p:spPr>
        <p:txBody>
          <a:bodyPr>
            <a:noAutofit/>
          </a:bodyPr>
          <a:lstStyle/>
          <a:p>
            <a:r>
              <a:rPr lang="en-US"/>
              <a:t>Consumer Purchases: Identify the Product</a:t>
            </a:r>
          </a:p>
        </p:txBody>
      </p:sp>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444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8">
            <a:extLst>
              <a:ext uri="{FF2B5EF4-FFF2-40B4-BE49-F238E27FC236}">
                <a16:creationId xmlns:a16="http://schemas.microsoft.com/office/drawing/2014/main" id="{933F41A6-7B38-406F-90C9-CE16756F6379}"/>
              </a:ext>
            </a:extLst>
          </p:cNvPr>
          <p:cNvGraphicFramePr>
            <a:graphicFrameLocks/>
          </p:cNvGraphicFramePr>
          <p:nvPr/>
        </p:nvGraphicFramePr>
        <p:xfrm>
          <a:off x="2057400" y="1839546"/>
          <a:ext cx="8077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046711"/>
      </p:ext>
    </p:extLst>
  </p:cSld>
  <p:clrMapOvr>
    <a:masterClrMapping/>
  </p:clrMapOvr>
  <p:transition spd="slow"/>
</p:sld>
</file>

<file path=ppt/slides/slide4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74420" y="457199"/>
            <a:ext cx="10702860" cy="841513"/>
          </a:xfrm>
        </p:spPr>
        <p:txBody>
          <a:bodyPr>
            <a:noAutofit/>
          </a:bodyPr>
          <a:lstStyle/>
          <a:p>
            <a:r>
              <a:rPr lang="en-US"/>
              <a:t>Consumer Purchases: Identify the Product</a:t>
            </a:r>
          </a:p>
        </p:txBody>
      </p:sp>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445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E320AF38-E037-48CA-A714-E14B5A921682}"/>
              </a:ext>
            </a:extLst>
          </p:cNvPr>
          <p:cNvGraphicFramePr>
            <a:graphicFrameLocks/>
          </p:cNvGraphicFramePr>
          <p:nvPr/>
        </p:nvGraphicFramePr>
        <p:xfrm>
          <a:off x="1981200" y="1673388"/>
          <a:ext cx="8229600" cy="4165600"/>
        </p:xfrm>
        <a:graphic>
          <a:graphicData uri="http://schemas.openxmlformats.org/drawingml/2006/table">
            <a:tbl>
              <a:tblPr firstRow="1" bandRow="1"/>
              <a:tblGrid>
                <a:gridCol w="1205761">
                  <a:extLst>
                    <a:ext uri="{9D8B030D-6E8A-4147-A177-3AD203B41FA5}">
                      <a16:colId xmlns:a16="http://schemas.microsoft.com/office/drawing/2014/main" val="20000"/>
                    </a:ext>
                  </a:extLst>
                </a:gridCol>
                <a:gridCol w="851639">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1028700">
                  <a:extLst>
                    <a:ext uri="{9D8B030D-6E8A-4147-A177-3AD203B41FA5}">
                      <a16:colId xmlns:a16="http://schemas.microsoft.com/office/drawing/2014/main" val="20006"/>
                    </a:ext>
                  </a:extLst>
                </a:gridCol>
                <a:gridCol w="1028700">
                  <a:extLst>
                    <a:ext uri="{9D8B030D-6E8A-4147-A177-3AD203B41FA5}">
                      <a16:colId xmlns:a16="http://schemas.microsoft.com/office/drawing/2014/main" val="20007"/>
                    </a:ext>
                  </a:extLst>
                </a:gridCol>
              </a:tblGrid>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all" normalizeH="0" baseline="0">
                          <a:ln>
                            <a:noFill/>
                          </a:ln>
                          <a:solidFill>
                            <a:schemeClr val="bg1"/>
                          </a:solidFill>
                          <a:effectLst/>
                          <a:latin typeface="Helvetica Neue"/>
                          <a:ea typeface="ＭＳ Ｐゴシック" panose="020B0600070205080204" pitchFamily="34" charset="-128"/>
                        </a:rPr>
                        <a:t>Model</a:t>
                      </a:r>
                    </a:p>
                  </a:txBody>
                  <a:tcP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all" normalizeH="0" baseline="0">
                        <a:ln>
                          <a:noFill/>
                        </a:ln>
                        <a:solidFill>
                          <a:schemeClr val="bg1"/>
                        </a:solidFill>
                        <a:effectLst/>
                        <a:latin typeface="Helvetica Neue"/>
                        <a:ea typeface="ＭＳ Ｐゴシック" panose="020B0600070205080204" pitchFamily="34" charset="-128"/>
                      </a:endParaRPr>
                    </a:p>
                  </a:txBody>
                  <a:tcP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gridSpan="2">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all" normalizeH="0" baseline="0">
                          <a:ln>
                            <a:noFill/>
                          </a:ln>
                          <a:solidFill>
                            <a:schemeClr val="bg1"/>
                          </a:solidFill>
                          <a:effectLst/>
                          <a:latin typeface="Helvetica Neue"/>
                          <a:ea typeface="ＭＳ Ｐゴシック" panose="020B0600070205080204" pitchFamily="34" charset="-128"/>
                        </a:rPr>
                        <a:t>VTK</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hMerge="1">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endParaRPr>
                    </a:p>
                  </a:txBody>
                  <a:tcPr anchor="ctr" horzOverflow="overflow">
                    <a:solidFill>
                      <a:schemeClr val="tx2"/>
                    </a:solidFill>
                  </a:tcPr>
                </a:tc>
                <a:tc gridSpan="2">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all" normalizeH="0" baseline="0">
                          <a:ln>
                            <a:noFill/>
                          </a:ln>
                          <a:solidFill>
                            <a:schemeClr val="bg1"/>
                          </a:solidFill>
                          <a:effectLst/>
                          <a:latin typeface="Helvetica Neue"/>
                          <a:ea typeface="ＭＳ Ｐゴシック" panose="020B0600070205080204" pitchFamily="34" charset="-128"/>
                        </a:rPr>
                        <a:t>TKG</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hMerge="1">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endParaRPr>
                    </a:p>
                  </a:txBody>
                  <a:tcPr horzOverflow="overflow">
                    <a:solidFill>
                      <a:schemeClr val="tx2"/>
                    </a:solidFill>
                  </a:tcPr>
                </a:tc>
                <a:tc gridSpan="2">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all" normalizeH="0" baseline="0">
                          <a:ln>
                            <a:noFill/>
                          </a:ln>
                          <a:solidFill>
                            <a:schemeClr val="bg1"/>
                          </a:solidFill>
                          <a:effectLst/>
                          <a:latin typeface="Helvetica Neue"/>
                          <a:ea typeface="ＭＳ Ｐゴシック" panose="020B0600070205080204" pitchFamily="34" charset="-128"/>
                        </a:rPr>
                        <a:t>GBY</a:t>
                      </a:r>
                    </a:p>
                  </a:txBody>
                  <a:tcP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hMerge="1">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endParaRPr>
                    </a:p>
                  </a:txBody>
                  <a:tcPr horzOverflow="overflow">
                    <a:solidFill>
                      <a:schemeClr val="tx2"/>
                    </a:solidFill>
                  </a:tcPr>
                </a:tc>
                <a:extLst>
                  <a:ext uri="{0D108BD9-81ED-4DB2-BD59-A6C34878D82A}">
                    <a16:rowId xmlns:a16="http://schemas.microsoft.com/office/drawing/2014/main" val="10000"/>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Attribute</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Weight (%)</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score</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weighted score</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score</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weighted score</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score</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weighted score</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backlit</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8</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2.00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2.50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9</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2.25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wireless</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9</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2.25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2.50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programmable G-keys</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0.50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2.50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1.25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game panel</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8</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7</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0.56</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0.08</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0.40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touch</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8</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0.40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0.05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0.50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media controls</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7</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0.35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0.05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0.50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ergonomic design</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7</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0.35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0.05</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0.50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8"/>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warranty</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2</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10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rPr>
                        <a:t>0.20</a:t>
                      </a: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9"/>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Total</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100</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6.41</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7.73</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5.60</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56229941"/>
      </p:ext>
    </p:extLst>
  </p:cSld>
  <p:clrMapOvr>
    <a:masterClrMapping/>
  </p:clrMapOvr>
  <p:transition spd="slow"/>
</p:sld>
</file>

<file path=ppt/slides/slide4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2990" y="457199"/>
            <a:ext cx="10714290" cy="841513"/>
          </a:xfrm>
        </p:spPr>
        <p:txBody>
          <a:bodyPr>
            <a:noAutofit/>
          </a:bodyPr>
          <a:lstStyle/>
          <a:p>
            <a:r>
              <a:rPr lang="en-US"/>
              <a:t>Consumer Purchases: Identify the FINANCING</a:t>
            </a:r>
          </a:p>
        </p:txBody>
      </p:sp>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446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B8AAB835-3DD1-4A0A-91C3-E5210272D56E}"/>
              </a:ext>
            </a:extLst>
          </p:cNvPr>
          <p:cNvGraphicFramePr>
            <a:graphicFrameLocks/>
          </p:cNvGraphicFramePr>
          <p:nvPr/>
        </p:nvGraphicFramePr>
        <p:xfrm>
          <a:off x="1981200" y="1673388"/>
          <a:ext cx="8229600" cy="3154153"/>
        </p:xfrm>
        <a:graphic>
          <a:graphicData uri="http://schemas.openxmlformats.org/drawingml/2006/table">
            <a:tbl>
              <a:tblPr firstRow="1" bandRow="1"/>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85162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Consumer goods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Durable goods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Assets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575633">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Cash</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575633">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Savings </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575633">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Credit </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575633">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Debt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2949601"/>
      </p:ext>
    </p:extLst>
  </p:cSld>
  <p:clrMapOvr>
    <a:masterClrMapping/>
  </p:clrMapOvr>
  <p:transition spd="slow"/>
</p:sld>
</file>

<file path=ppt/slides/slide4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126332" y="456654"/>
            <a:ext cx="9939336" cy="841513"/>
          </a:xfrm>
        </p:spPr>
        <p:txBody>
          <a:bodyPr>
            <a:noAutofit/>
          </a:bodyPr>
          <a:lstStyle/>
          <a:p>
            <a:r>
              <a:rPr lang="en-US"/>
              <a:t>Consumer Purchases: THE PURCHASE</a:t>
            </a:r>
          </a:p>
        </p:txBody>
      </p:sp>
      <p:sp>
        <p:nvSpPr>
          <p:cNvPr id="6" name="Content Placeholder 2"/>
          <p:cNvSpPr>
            <a:spLocks noGrp="1"/>
          </p:cNvSpPr>
          <p:nvPr>
            <p:ph type="body" sz="quarter" idx="10"/>
          </p:nvPr>
        </p:nvSpPr>
        <p:spPr/>
        <p:txBody>
          <a:bodyPr/>
          <a:lstStyle/>
          <a:p>
            <a:r>
              <a:rPr lang="en-US"/>
              <a:t>Purchase Features:</a:t>
            </a:r>
          </a:p>
          <a:p>
            <a:pPr lvl="1">
              <a:buFont typeface="Arial" panose="020B0604020202020204" pitchFamily="34" charset="0"/>
              <a:buChar char="•"/>
            </a:pPr>
            <a:r>
              <a:rPr lang="en-US" sz="2200"/>
              <a:t>Delivery options</a:t>
            </a:r>
          </a:p>
          <a:p>
            <a:pPr lvl="1">
              <a:buFont typeface="Arial" panose="020B0604020202020204" pitchFamily="34" charset="0"/>
              <a:buChar char="•"/>
            </a:pPr>
            <a:r>
              <a:rPr lang="en-US" sz="2200"/>
              <a:t>Installation options</a:t>
            </a:r>
          </a:p>
          <a:p>
            <a:pPr lvl="1">
              <a:buFont typeface="Arial" panose="020B0604020202020204" pitchFamily="34" charset="0"/>
              <a:buChar char="•"/>
            </a:pPr>
            <a:r>
              <a:rPr lang="en-US" sz="2200"/>
              <a:t>Warranty</a:t>
            </a:r>
          </a:p>
          <a:p>
            <a:pPr lvl="1">
              <a:buFont typeface="Arial" panose="020B0604020202020204" pitchFamily="34" charset="0"/>
              <a:buChar char="•"/>
            </a:pPr>
            <a:r>
              <a:rPr lang="en-US" sz="2200"/>
              <a:t>Financing arrangements</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447</a:t>
            </a:fld>
            <a:endParaRPr lang="en-US">
              <a:solidFill>
                <a:srgbClr val="FFFFFF"/>
              </a:solidFill>
              <a:latin typeface="Calibri" pitchFamily="-111" charset="0"/>
              <a:ea typeface="ヒラギノ角ゴ Pro W3" pitchFamily="-111" charset="-128"/>
              <a:cs typeface="Trebuchet MS" pitchFamily="-111" charset="0"/>
            </a:endParaRPr>
          </a:p>
        </p:txBody>
      </p:sp>
      <p:pic>
        <p:nvPicPr>
          <p:cNvPr id="3" name="Picture 2" descr="A  graphic that reads, &quot;Lifetime Warranty.&quot;">
            <a:extLst>
              <a:ext uri="{FF2B5EF4-FFF2-40B4-BE49-F238E27FC236}">
                <a16:creationId xmlns:a16="http://schemas.microsoft.com/office/drawing/2014/main" id="{714CC298-4631-4608-B505-C5251405AF03}"/>
              </a:ext>
            </a:extLst>
          </p:cNvPr>
          <p:cNvPicPr>
            <a:picLocks noChangeAspect="1"/>
          </p:cNvPicPr>
          <p:nvPr/>
        </p:nvPicPr>
        <p:blipFill>
          <a:blip r:embed="rId3"/>
          <a:stretch>
            <a:fillRect/>
          </a:stretch>
        </p:blipFill>
        <p:spPr>
          <a:xfrm>
            <a:off x="6096000" y="1782713"/>
            <a:ext cx="3911600" cy="3921841"/>
          </a:xfrm>
          <a:prstGeom prst="rect">
            <a:avLst/>
          </a:prstGeom>
        </p:spPr>
      </p:pic>
    </p:spTree>
    <p:extLst>
      <p:ext uri="{BB962C8B-B14F-4D97-AF65-F5344CB8AC3E}">
        <p14:creationId xmlns:p14="http://schemas.microsoft.com/office/powerpoint/2010/main" val="1359184285"/>
      </p:ext>
    </p:extLst>
  </p:cSld>
  <p:clrMapOvr>
    <a:masterClrMapping/>
  </p:clrMapOvr>
  <p:transition spd="slow"/>
</p:sld>
</file>

<file path=ppt/slides/slide4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6" cy="841513"/>
          </a:xfrm>
        </p:spPr>
        <p:txBody>
          <a:bodyPr>
            <a:noAutofit/>
          </a:bodyPr>
          <a:lstStyle/>
          <a:p>
            <a:r>
              <a:rPr lang="en-US"/>
              <a:t>Consumer Purchases: SCAMS</a:t>
            </a:r>
          </a:p>
        </p:txBody>
      </p:sp>
      <p:sp>
        <p:nvSpPr>
          <p:cNvPr id="6" name="Content Placeholder 2"/>
          <p:cNvSpPr>
            <a:spLocks noGrp="1"/>
          </p:cNvSpPr>
          <p:nvPr>
            <p:ph type="body" sz="quarter" idx="10"/>
          </p:nvPr>
        </p:nvSpPr>
        <p:spPr/>
        <p:txBody>
          <a:bodyPr/>
          <a:lstStyle/>
          <a:p>
            <a:pPr marL="0" indent="0">
              <a:buNone/>
            </a:pPr>
            <a:r>
              <a:rPr lang="en-US"/>
              <a:t>The details of the scam vary, but the pattern is much the same:</a:t>
            </a:r>
          </a:p>
          <a:p>
            <a:pPr lvl="1">
              <a:buFont typeface="Arial" panose="020B0604020202020204" pitchFamily="34" charset="0"/>
              <a:buChar char="•"/>
            </a:pPr>
            <a:r>
              <a:rPr lang="en-US" sz="2200"/>
              <a:t>The fraud sets up a scenario that requires the victim to send money or to divulge financial or personal information, such as bank account or Social Security (federal ID) or credit card numbers, which can then be used to access accounts.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448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913209451"/>
      </p:ext>
    </p:extLst>
  </p:cSld>
  <p:clrMapOvr>
    <a:masterClrMapping/>
  </p:clrMapOvr>
  <p:transition spd="slow"/>
</p:sld>
</file>

<file path=ppt/slides/slide4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6" cy="841513"/>
          </a:xfrm>
        </p:spPr>
        <p:txBody>
          <a:bodyPr>
            <a:noAutofit/>
          </a:bodyPr>
          <a:lstStyle/>
          <a:p>
            <a:r>
              <a:rPr lang="en-US"/>
              <a:t>Consumer Purchases: SCAMS</a:t>
            </a:r>
          </a:p>
        </p:txBody>
      </p:sp>
      <p:sp>
        <p:nvSpPr>
          <p:cNvPr id="6" name="Content Placeholder 2"/>
          <p:cNvSpPr>
            <a:spLocks noGrp="1"/>
          </p:cNvSpPr>
          <p:nvPr>
            <p:ph type="body" sz="quarter" idx="10"/>
          </p:nvPr>
        </p:nvSpPr>
        <p:spPr/>
        <p:txBody>
          <a:bodyPr>
            <a:normAutofit fontScale="92500" lnSpcReduction="20000"/>
          </a:bodyPr>
          <a:lstStyle/>
          <a:p>
            <a:pPr marL="457200" indent="-457200">
              <a:buFont typeface="Arial" panose="020B0604020202020204" pitchFamily="34" charset="0"/>
              <a:buChar char="•"/>
            </a:pPr>
            <a:r>
              <a:rPr lang="en-US" sz="2800"/>
              <a:t>Never give anyone personal and/or financial information when solicited by telephone or Internet. </a:t>
            </a:r>
          </a:p>
          <a:p>
            <a:pPr marL="457200" indent="-457200">
              <a:buFont typeface="Arial" panose="020B0604020202020204" pitchFamily="34" charset="0"/>
              <a:buChar char="•"/>
            </a:pPr>
            <a:r>
              <a:rPr lang="en-US" sz="2800"/>
              <a:t>Get a second opinion, especially when advised to do costly repairs.</a:t>
            </a:r>
          </a:p>
          <a:p>
            <a:pPr marL="457200" indent="-457200">
              <a:buFont typeface="Arial" panose="020B0604020202020204" pitchFamily="34" charset="0"/>
              <a:buChar char="•"/>
            </a:pPr>
            <a:r>
              <a:rPr lang="en-US" sz="2800"/>
              <a:t>Check the credentials of prospective workers or service providers.</a:t>
            </a:r>
          </a:p>
          <a:p>
            <a:pPr marL="457200" indent="-457200">
              <a:buFont typeface="Arial" panose="020B0604020202020204" pitchFamily="34" charset="0"/>
              <a:buChar char="•"/>
            </a:pPr>
            <a:r>
              <a:rPr lang="en-US" sz="2800"/>
              <a:t>Get a written estimate, specifying the work to be done, the materials to be used, the estimated labor costs, the estimated completion date, and the estimated total price. </a:t>
            </a:r>
          </a:p>
          <a:p>
            <a:pPr marL="457200" indent="-457200">
              <a:buFont typeface="Arial" panose="020B0604020202020204" pitchFamily="34" charset="0"/>
              <a:buChar char="•"/>
            </a:pPr>
            <a:r>
              <a:rPr lang="en-US" sz="2800"/>
              <a:t>Ask the vendor to provide proof of insurance.</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449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23840589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319D0-9F0F-3E47-8056-CE3C1DD5850A}"/>
              </a:ext>
            </a:extLst>
          </p:cNvPr>
          <p:cNvPicPr>
            <a:picLocks noChangeAspect="1"/>
          </p:cNvPicPr>
          <p:nvPr/>
        </p:nvPicPr>
        <p:blipFill rotWithShape="1">
          <a:blip r:embed="rId2"/>
          <a:srcRect t="17272"/>
          <a:stretch/>
        </p:blipFill>
        <p:spPr>
          <a:xfrm>
            <a:off x="404249" y="1520190"/>
            <a:ext cx="11220062" cy="5091677"/>
          </a:xfrm>
          <a:prstGeom prst="rect">
            <a:avLst/>
          </a:prstGeom>
        </p:spPr>
      </p:pic>
      <p:sp>
        <p:nvSpPr>
          <p:cNvPr id="6" name="Title 1">
            <a:extLst>
              <a:ext uri="{FF2B5EF4-FFF2-40B4-BE49-F238E27FC236}">
                <a16:creationId xmlns:a16="http://schemas.microsoft.com/office/drawing/2014/main" id="{0378C1B5-7A6B-584B-843B-296EAA847F06}"/>
              </a:ext>
            </a:extLst>
          </p:cNvPr>
          <p:cNvSpPr>
            <a:spLocks noGrp="1"/>
          </p:cNvSpPr>
          <p:nvPr>
            <p:ph type="title"/>
          </p:nvPr>
        </p:nvSpPr>
        <p:spPr>
          <a:xfrm>
            <a:off x="537210" y="365125"/>
            <a:ext cx="1097661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The Bigger the Purchase, the Bigger the Opportunity Cost</a:t>
            </a:r>
          </a:p>
        </p:txBody>
      </p:sp>
      <p:cxnSp>
        <p:nvCxnSpPr>
          <p:cNvPr id="7" name="Straight Connector 6">
            <a:extLst>
              <a:ext uri="{FF2B5EF4-FFF2-40B4-BE49-F238E27FC236}">
                <a16:creationId xmlns:a16="http://schemas.microsoft.com/office/drawing/2014/main" id="{5F03716F-9BF1-AA45-962D-0ECF54FA6150}"/>
              </a:ext>
            </a:extLst>
          </p:cNvPr>
          <p:cNvCxnSpPr>
            <a:cxnSpLocks/>
          </p:cNvCxnSpPr>
          <p:nvPr/>
        </p:nvCxnSpPr>
        <p:spPr>
          <a:xfrm>
            <a:off x="628650" y="1405467"/>
            <a:ext cx="1075563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2242024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939336" cy="841513"/>
          </a:xfrm>
        </p:spPr>
        <p:txBody>
          <a:bodyPr>
            <a:noAutofit/>
          </a:bodyPr>
          <a:lstStyle/>
          <a:p>
            <a:r>
              <a:rPr lang="en-US"/>
              <a:t>Buying a Car: Identifying the Product</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What kind of driving will you use the car for? Will you depend on it to get you to work, or will you use it primarily for weekend getaways?</a:t>
            </a:r>
          </a:p>
          <a:p>
            <a:pPr marL="457200" indent="-457200">
              <a:buFont typeface="Arial" panose="020B0604020202020204" pitchFamily="34" charset="0"/>
              <a:buChar char="•"/>
            </a:pPr>
            <a:r>
              <a:rPr lang="en-US"/>
              <a:t>Do you need carrying capacity (for passengers or “stuff”) or hauling capacity?</a:t>
            </a:r>
          </a:p>
          <a:p>
            <a:pPr marL="457200" indent="-457200">
              <a:buFont typeface="Arial" panose="020B0604020202020204" pitchFamily="34" charset="0"/>
              <a:buChar char="•"/>
            </a:pPr>
            <a:r>
              <a:rPr lang="en-US"/>
              <a:t>Do you live in a metropolitan area where you will be driving shorter distances at lower speeds and often idling in traffic? </a:t>
            </a:r>
          </a:p>
          <a:p>
            <a:pPr marL="457200" indent="-457200">
              <a:buFont typeface="Arial" panose="020B0604020202020204" pitchFamily="34" charset="0"/>
              <a:buChar char="•"/>
            </a:pPr>
            <a:r>
              <a:rPr lang="en-US"/>
              <a:t>Do you live in a more rural area where you will be driving longer distances at faster speeds?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132442778"/>
      </p:ext>
    </p:extLst>
  </p:cSld>
  <p:clrMapOvr>
    <a:masterClrMapping/>
  </p:clrMapOvr>
  <p:transition spd="slow"/>
</p:sld>
</file>

<file path=ppt/slides/slide4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70210"/>
            <a:ext cx="9939336" cy="841513"/>
          </a:xfrm>
        </p:spPr>
        <p:txBody>
          <a:bodyPr>
            <a:noAutofit/>
          </a:bodyPr>
          <a:lstStyle/>
          <a:p>
            <a:r>
              <a:rPr lang="en-US"/>
              <a:t>Buying a Car: Identifying the Product</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451</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7CD00116-AA9B-4251-B427-BC50981A1487}"/>
              </a:ext>
            </a:extLst>
          </p:cNvPr>
          <p:cNvGraphicFramePr>
            <a:graphicFrameLocks/>
          </p:cNvGraphicFramePr>
          <p:nvPr/>
        </p:nvGraphicFramePr>
        <p:xfrm>
          <a:off x="1185860" y="1554666"/>
          <a:ext cx="9820276" cy="4683760"/>
        </p:xfrm>
        <a:graphic>
          <a:graphicData uri="http://schemas.openxmlformats.org/drawingml/2006/table">
            <a:tbl>
              <a:tblPr firstRow="1" bandRow="1"/>
              <a:tblGrid>
                <a:gridCol w="2512321">
                  <a:extLst>
                    <a:ext uri="{9D8B030D-6E8A-4147-A177-3AD203B41FA5}">
                      <a16:colId xmlns:a16="http://schemas.microsoft.com/office/drawing/2014/main" val="20000"/>
                    </a:ext>
                  </a:extLst>
                </a:gridCol>
                <a:gridCol w="7307955">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a:latin typeface="Helvetica Neue"/>
                        </a:rPr>
                        <a:t>FACTOR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a:latin typeface="Helvetica Neue"/>
                        </a:rPr>
                        <a:t>EFFECT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Fuel or energy efficiency</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Determines the costs and convenience of operating the car, a major component of your annual operating expense.</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Size and “horsepower”</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Determined by your need to carry passengers and “stuff.” Size may also refer to engine size, which affects fuel or energy efficiency.</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Condition</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New, floor model, or used.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Performance quality</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Usually described in terms of the car’s acceleration, also in terms of the availability of four-wheel drive and the quality of the steering system, braking system, suspension, and transmission.</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Entertainment features</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Plug-in capacity for cell phones and laptops has also become a critical feature for many consumers.</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Navigation features</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Innovations such as real-time GPS systems with digital road maps are rapidly becoming standard.</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Safety features</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Many safety features are mandated, but distinctive safety features are electronic locking systems, built-in security alarms, built-in child restraints, and reverse sonar.</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Appearance and comfort</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the color, shape, and fittings of a car and its interior.</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8"/>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Reliability</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Reliability refers to expected mileage and performance over time in all conditions, as well as to future maintenance and repair costs.</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9"/>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Make</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Brand loyalty</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311201065"/>
      </p:ext>
    </p:extLst>
  </p:cSld>
  <p:clrMapOvr>
    <a:masterClrMapping/>
  </p:clrMapOvr>
  <p:transition spd="slow"/>
</p:sld>
</file>

<file path=ppt/slides/slide4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1173"/>
            <a:ext cx="9939336" cy="841513"/>
          </a:xfrm>
        </p:spPr>
        <p:txBody>
          <a:bodyPr>
            <a:noAutofit/>
          </a:bodyPr>
          <a:lstStyle/>
          <a:p>
            <a:r>
              <a:rPr lang="en-US"/>
              <a:t>Buying a Car: Identifying the MARKET</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452</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4D82ACA5-CD05-4F05-B11E-B83EABCB45DA}"/>
              </a:ext>
            </a:extLst>
          </p:cNvPr>
          <p:cNvGraphicFramePr>
            <a:graphicFrameLocks/>
          </p:cNvGraphicFramePr>
          <p:nvPr/>
        </p:nvGraphicFramePr>
        <p:xfrm>
          <a:off x="2362200" y="180189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30739"/>
      </p:ext>
    </p:extLst>
  </p:cSld>
  <p:clrMapOvr>
    <a:masterClrMapping/>
  </p:clrMapOvr>
  <p:transition spd="slow"/>
</p:sld>
</file>

<file path=ppt/slides/slide4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1227"/>
            <a:ext cx="9939336" cy="841513"/>
          </a:xfrm>
        </p:spPr>
        <p:txBody>
          <a:bodyPr>
            <a:noAutofit/>
          </a:bodyPr>
          <a:lstStyle/>
          <a:p>
            <a:r>
              <a:rPr lang="en-US"/>
              <a:t>Buying a Car: Identifying the FINANCING</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453</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2ACB8D18-02EE-4265-9614-D12100C8901E}"/>
              </a:ext>
            </a:extLst>
          </p:cNvPr>
          <p:cNvGraphicFramePr>
            <a:graphicFrameLocks/>
          </p:cNvGraphicFramePr>
          <p:nvPr/>
        </p:nvGraphicFramePr>
        <p:xfrm>
          <a:off x="2040728" y="1811948"/>
          <a:ext cx="8229600" cy="350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5711348"/>
      </p:ext>
    </p:extLst>
  </p:cSld>
  <p:clrMapOvr>
    <a:masterClrMapping/>
  </p:clrMapOvr>
  <p:transition spd="slow"/>
</p:sld>
</file>

<file path=ppt/slides/slide4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83657"/>
            <a:ext cx="9939336" cy="841513"/>
          </a:xfrm>
        </p:spPr>
        <p:txBody>
          <a:bodyPr>
            <a:noAutofit/>
          </a:bodyPr>
          <a:lstStyle/>
          <a:p>
            <a:r>
              <a:rPr lang="en-US"/>
              <a:t>Buying a Car: Identifying the FINANCING</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DF79DCED-5A68-4B15-98CF-00A30BAFD27D}"/>
              </a:ext>
            </a:extLst>
          </p:cNvPr>
          <p:cNvGraphicFramePr>
            <a:graphicFrameLocks/>
          </p:cNvGraphicFramePr>
          <p:nvPr/>
        </p:nvGraphicFramePr>
        <p:xfrm>
          <a:off x="1981200" y="1667038"/>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2522322"/>
      </p:ext>
    </p:extLst>
  </p:cSld>
  <p:clrMapOvr>
    <a:masterClrMapping/>
  </p:clrMapOvr>
  <p:transition spd="slow"/>
</p:sld>
</file>

<file path=ppt/slides/slide4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10521"/>
            <a:ext cx="9939336" cy="841513"/>
          </a:xfrm>
        </p:spPr>
        <p:txBody>
          <a:bodyPr>
            <a:noAutofit/>
          </a:bodyPr>
          <a:lstStyle/>
          <a:p>
            <a:r>
              <a:rPr lang="en-US"/>
              <a:t>Buying a Car: Identifying the FINANCING</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61680B49-A9F3-4F2D-AFC6-CF517CF64770}"/>
              </a:ext>
            </a:extLst>
          </p:cNvPr>
          <p:cNvGraphicFramePr>
            <a:graphicFrameLocks/>
          </p:cNvGraphicFramePr>
          <p:nvPr/>
        </p:nvGraphicFramePr>
        <p:xfrm>
          <a:off x="2040728" y="1891242"/>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9911770"/>
      </p:ext>
    </p:extLst>
  </p:cSld>
  <p:clrMapOvr>
    <a:masterClrMapping/>
  </p:clrMapOvr>
  <p:transition spd="slow"/>
</p:sld>
</file>

<file path=ppt/slides/slide4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57199"/>
            <a:ext cx="9939336" cy="841513"/>
          </a:xfrm>
        </p:spPr>
        <p:txBody>
          <a:bodyPr>
            <a:noAutofit/>
          </a:bodyPr>
          <a:lstStyle/>
          <a:p>
            <a:r>
              <a:rPr lang="en-US"/>
              <a:t>Buying a Car: Identifying the FINANCING</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F20B19A8-872B-42BD-BB78-0B4E1FE78A4E}"/>
              </a:ext>
            </a:extLst>
          </p:cNvPr>
          <p:cNvGraphicFramePr>
            <a:graphicFrameLocks/>
          </p:cNvGraphicFramePr>
          <p:nvPr/>
        </p:nvGraphicFramePr>
        <p:xfrm>
          <a:off x="915860" y="161455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89254"/>
      </p:ext>
    </p:extLst>
  </p:cSld>
  <p:clrMapOvr>
    <a:masterClrMapping/>
  </p:clrMapOvr>
  <p:transition spd="slow"/>
</p:sld>
</file>

<file path=ppt/slides/slide4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Buying a Car: Identifying the FINANCING</a:t>
            </a:r>
          </a:p>
        </p:txBody>
      </p:sp>
      <p:sp>
        <p:nvSpPr>
          <p:cNvPr id="6" name="Content Placeholder 2"/>
          <p:cNvSpPr>
            <a:spLocks noGrp="1"/>
          </p:cNvSpPr>
          <p:nvPr>
            <p:ph type="body" sz="quarter" idx="10"/>
          </p:nvPr>
        </p:nvSpPr>
        <p:spPr/>
        <p:txBody>
          <a:bodyPr>
            <a:normAutofit/>
          </a:bodyPr>
          <a:lstStyle/>
          <a:p>
            <a:pPr marL="0" indent="0">
              <a:buNone/>
            </a:pPr>
            <a:r>
              <a:rPr lang="en-US"/>
              <a:t>The price of the car should be the same regardless of how it is financed.</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478391975"/>
      </p:ext>
    </p:extLst>
  </p:cSld>
  <p:clrMapOvr>
    <a:masterClrMapping/>
  </p:clrMapOvr>
  <p:transition spd="slow"/>
</p:sld>
</file>

<file path=ppt/slides/slide4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Buying a Car: Identifying the FINANCING</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Borrow</a:t>
            </a:r>
          </a:p>
          <a:p>
            <a:pPr lvl="1">
              <a:buFont typeface="Arial" panose="020B0604020202020204" pitchFamily="34" charset="0"/>
              <a:buChar char="•"/>
            </a:pPr>
            <a:r>
              <a:rPr lang="en-US" sz="2200"/>
              <a:t>If you typically drive a car “into the ground,” until it costs more to repair than it is worth, then you are better off borrowing and spreading the costs of financing over a longer period. </a:t>
            </a:r>
          </a:p>
          <a:p>
            <a:pPr marL="457200" indent="-457200">
              <a:buFont typeface="Arial" panose="020B0604020202020204" pitchFamily="34" charset="0"/>
              <a:buChar char="•"/>
            </a:pPr>
            <a:r>
              <a:rPr lang="en-US"/>
              <a:t>Lease</a:t>
            </a:r>
          </a:p>
          <a:p>
            <a:pPr lvl="1">
              <a:buFont typeface="Arial" panose="020B0604020202020204" pitchFamily="34" charset="0"/>
              <a:buChar char="•"/>
            </a:pPr>
            <a:r>
              <a:rPr lang="en-US" sz="2200"/>
              <a:t>If you intend to keep the car only for the term of the lease and not to exercise the buyout option, then it is usually more cost effective to lease.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219937241"/>
      </p:ext>
    </p:extLst>
  </p:cSld>
  <p:clrMapOvr>
    <a:masterClrMapping/>
  </p:clrMapOvr>
  <p:transition spd="slow"/>
</p:sld>
</file>

<file path=ppt/slides/slide4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Buying a Car: AS YOU PURCHASE</a:t>
            </a:r>
          </a:p>
        </p:txBody>
      </p:sp>
      <p:sp>
        <p:nvSpPr>
          <p:cNvPr id="6" name="Content Placeholder 2"/>
          <p:cNvSpPr>
            <a:spLocks noGrp="1"/>
          </p:cNvSpPr>
          <p:nvPr>
            <p:ph type="body" sz="quarter" idx="10"/>
          </p:nvPr>
        </p:nvSpPr>
        <p:spPr>
          <a:xfrm>
            <a:off x="1243010" y="1675342"/>
            <a:ext cx="9939337" cy="4681008"/>
          </a:xfrm>
        </p:spPr>
        <p:txBody>
          <a:bodyPr>
            <a:normAutofit/>
          </a:bodyPr>
          <a:lstStyle/>
          <a:p>
            <a:pPr marL="457200" indent="-457200">
              <a:buFont typeface="Arial" panose="020B0604020202020204" pitchFamily="34" charset="0"/>
              <a:buChar char="•"/>
            </a:pPr>
            <a:r>
              <a:rPr lang="en-US"/>
              <a:t>Negotiate</a:t>
            </a:r>
          </a:p>
          <a:p>
            <a:pPr lvl="1">
              <a:buFont typeface="Arial" panose="020B0604020202020204" pitchFamily="34" charset="0"/>
              <a:buChar char="•"/>
            </a:pPr>
            <a:r>
              <a:rPr lang="en-US" sz="2200"/>
              <a:t>the optional features of the car, </a:t>
            </a:r>
          </a:p>
          <a:p>
            <a:pPr lvl="1">
              <a:buFont typeface="Arial" panose="020B0604020202020204" pitchFamily="34" charset="0"/>
              <a:buChar char="•"/>
            </a:pPr>
            <a:r>
              <a:rPr lang="en-US" sz="2200"/>
              <a:t>the warranty terms,</a:t>
            </a:r>
          </a:p>
          <a:p>
            <a:pPr lvl="1">
              <a:buFont typeface="Arial" panose="020B0604020202020204" pitchFamily="34" charset="0"/>
              <a:buChar char="•"/>
            </a:pPr>
            <a:r>
              <a:rPr lang="en-US" sz="2200"/>
              <a:t>service discounts on routine maintenance, </a:t>
            </a:r>
          </a:p>
          <a:p>
            <a:pPr lvl="1">
              <a:buFont typeface="Arial" panose="020B0604020202020204" pitchFamily="34" charset="0"/>
              <a:buChar char="•"/>
            </a:pPr>
            <a:r>
              <a:rPr lang="en-US" sz="2200"/>
              <a:t>financing terms, </a:t>
            </a:r>
          </a:p>
          <a:p>
            <a:pPr lvl="1">
              <a:buFont typeface="Arial" panose="020B0604020202020204" pitchFamily="34" charset="0"/>
              <a:buChar char="•"/>
            </a:pPr>
            <a:r>
              <a:rPr lang="en-US" sz="2200"/>
              <a:t>rebates, </a:t>
            </a:r>
          </a:p>
          <a:p>
            <a:pPr lvl="1">
              <a:buFont typeface="Arial" panose="020B0604020202020204" pitchFamily="34" charset="0"/>
              <a:buChar char="•"/>
            </a:pPr>
            <a:r>
              <a:rPr lang="en-US" sz="2200"/>
              <a:t>trade-in value for you old car, </a:t>
            </a:r>
            <a:endParaRPr lang="en-US"/>
          </a:p>
          <a:p>
            <a:pPr lvl="1">
              <a:buFont typeface="Arial" panose="020B0604020202020204" pitchFamily="34" charset="0"/>
              <a:buChar char="•"/>
            </a:pPr>
            <a:r>
              <a:rPr lang="en-US" sz="2200"/>
              <a:t>Don’t pay MSRP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459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399309156"/>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DB0EFD-C10F-DB44-9EA3-B35A189998B6}"/>
              </a:ext>
            </a:extLst>
          </p:cNvPr>
          <p:cNvSpPr>
            <a:spLocks noGrp="1"/>
          </p:cNvSpPr>
          <p:nvPr>
            <p:ph idx="1"/>
          </p:nvPr>
        </p:nvSpPr>
        <p:spPr>
          <a:xfrm>
            <a:off x="986790" y="1766675"/>
            <a:ext cx="10138410" cy="964355"/>
          </a:xfrm>
        </p:spPr>
        <p:txBody>
          <a:bodyPr/>
          <a:lstStyle/>
          <a:p>
            <a:pPr marL="0" indent="0">
              <a:buNone/>
            </a:pPr>
            <a:r>
              <a:rPr lang="en-US">
                <a:latin typeface="Helvetica Neue" panose="02000503000000020004" pitchFamily="2" charset="0"/>
                <a:ea typeface="Helvetica Neue" panose="02000503000000020004" pitchFamily="2" charset="0"/>
                <a:cs typeface="Helvetica Neue" panose="02000503000000020004" pitchFamily="2" charset="0"/>
              </a:rPr>
              <a:t>Economics is all about understanding how incentives or disincentives affect human behavior</a:t>
            </a:r>
          </a:p>
        </p:txBody>
      </p:sp>
      <p:cxnSp>
        <p:nvCxnSpPr>
          <p:cNvPr id="5" name="Straight Connector 4">
            <a:extLst>
              <a:ext uri="{FF2B5EF4-FFF2-40B4-BE49-F238E27FC236}">
                <a16:creationId xmlns:a16="http://schemas.microsoft.com/office/drawing/2014/main" id="{231FD6F0-16BB-C942-A537-85D709A828B2}"/>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8" name="Title 1">
            <a:extLst>
              <a:ext uri="{FF2B5EF4-FFF2-40B4-BE49-F238E27FC236}">
                <a16:creationId xmlns:a16="http://schemas.microsoft.com/office/drawing/2014/main" id="{3658E518-0846-304A-BF11-D60BF478AF3A}"/>
              </a:ext>
            </a:extLst>
          </p:cNvPr>
          <p:cNvSpPr>
            <a:spLocks noGrp="1"/>
          </p:cNvSpPr>
          <p:nvPr>
            <p:ph type="title"/>
          </p:nvPr>
        </p:nvSpPr>
        <p:spPr>
          <a:xfrm>
            <a:off x="98679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Desire VS Availability</a:t>
            </a:r>
          </a:p>
        </p:txBody>
      </p:sp>
    </p:spTree>
    <p:extLst>
      <p:ext uri="{BB962C8B-B14F-4D97-AF65-F5344CB8AC3E}">
        <p14:creationId xmlns:p14="http://schemas.microsoft.com/office/powerpoint/2010/main" val="132205485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Buying a Car: AFTER YOU PURCHASE</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Maintenance</a:t>
            </a:r>
          </a:p>
          <a:p>
            <a:pPr marL="457200" indent="-457200">
              <a:buFont typeface="Arial" panose="020B0604020202020204" pitchFamily="34" charset="0"/>
              <a:buChar char="•"/>
            </a:pPr>
            <a:r>
              <a:rPr lang="en-US"/>
              <a:t>Replacement</a:t>
            </a:r>
          </a:p>
          <a:p>
            <a:pPr marL="457200" indent="-457200">
              <a:buFont typeface="Arial" panose="020B0604020202020204" pitchFamily="34" charset="0"/>
              <a:buChar char="•"/>
            </a:pPr>
            <a:r>
              <a:rPr lang="en-US"/>
              <a:t>Lemon Laws: laws that protect consumers who unknowingly purchase a car that proves to be defective.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726759227"/>
      </p:ext>
    </p:extLst>
  </p:cSld>
  <p:clrMapOvr>
    <a:masterClrMapping/>
  </p:clrMapOvr>
  <p:transition spd="slow"/>
</p:sld>
</file>

<file path=ppt/slides/slide4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00049"/>
            <a:ext cx="9939336" cy="841513"/>
          </a:xfrm>
        </p:spPr>
        <p:txBody>
          <a:bodyPr>
            <a:noAutofit/>
          </a:bodyPr>
          <a:lstStyle/>
          <a:p>
            <a:r>
              <a:rPr lang="en-US"/>
              <a:t>Buying a Car: KEY TAKEAWAYS</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Attribute scoring may be helpful to identify the product.</a:t>
            </a:r>
          </a:p>
          <a:p>
            <a:pPr marL="457200" indent="-457200">
              <a:buFont typeface="Arial" panose="020B0604020202020204" pitchFamily="34" charset="0"/>
              <a:buChar char="•"/>
            </a:pPr>
            <a:r>
              <a:rPr lang="en-US"/>
              <a:t>Common car financing is through a loan or a lease.</a:t>
            </a:r>
          </a:p>
          <a:p>
            <a:pPr marL="457200" indent="-457200">
              <a:buFont typeface="Arial" panose="020B0604020202020204" pitchFamily="34" charset="0"/>
              <a:buChar char="•"/>
            </a:pPr>
            <a:r>
              <a:rPr lang="en-US"/>
              <a:t>A warranty guarantees minimal satisfaction with performance attributes.</a:t>
            </a:r>
          </a:p>
          <a:p>
            <a:pPr marL="457200" indent="-457200">
              <a:buFont typeface="Arial" panose="020B0604020202020204" pitchFamily="34" charset="0"/>
              <a:buChar char="•"/>
            </a:pPr>
            <a:r>
              <a:rPr lang="en-US"/>
              <a:t>Laws protect consumers who are dissatisfied with their car purchases or unknowingly buy defective cars.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775495575"/>
      </p:ext>
    </p:extLst>
  </p:cSld>
  <p:clrMapOvr>
    <a:masterClrMapping/>
  </p:clrMapOvr>
  <p:transition spd="slow"/>
</p:sld>
</file>

<file path=ppt/slides/slide4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281160" cy="841513"/>
          </a:xfrm>
        </p:spPr>
        <p:txBody>
          <a:bodyPr/>
          <a:lstStyle/>
          <a:p>
            <a:r>
              <a:rPr lang="en-US"/>
              <a:t>Buying a home</a:t>
            </a:r>
          </a:p>
        </p:txBody>
      </p:sp>
      <p:sp>
        <p:nvSpPr>
          <p:cNvPr id="6" name="Content Placeholder 2"/>
          <p:cNvSpPr>
            <a:spLocks noGrp="1"/>
          </p:cNvSpPr>
          <p:nvPr>
            <p:ph type="body" sz="quarter" idx="10"/>
          </p:nvPr>
        </p:nvSpPr>
        <p:spPr>
          <a:xfrm>
            <a:off x="1185860" y="1910292"/>
            <a:ext cx="9939337" cy="4209154"/>
          </a:xfrm>
        </p:spPr>
        <p:txBody>
          <a:bodyPr/>
          <a:lstStyle/>
          <a:p>
            <a:pPr marL="0" indent="0">
              <a:buNone/>
            </a:pPr>
            <a:r>
              <a:rPr lang="en-US"/>
              <a:t>The house has a dual financial role as both a nest and a nest egg.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692525741"/>
      </p:ext>
    </p:extLst>
  </p:cSld>
  <p:clrMapOvr>
    <a:masterClrMapping/>
  </p:clrMapOvr>
  <p:transition spd="slow"/>
</p:sld>
</file>

<file path=ppt/slides/slide4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85851" y="457199"/>
            <a:ext cx="10691430" cy="841513"/>
          </a:xfrm>
        </p:spPr>
        <p:txBody>
          <a:bodyPr>
            <a:noAutofit/>
          </a:bodyPr>
          <a:lstStyle/>
          <a:p>
            <a:r>
              <a:rPr lang="en-US"/>
              <a:t>Identify the Product and the Market: </a:t>
            </a:r>
            <a:br>
              <a:rPr lang="en-US"/>
            </a:br>
            <a:r>
              <a:rPr lang="en-US"/>
              <a:t>Renting vs. owning</a:t>
            </a:r>
          </a:p>
        </p:txBody>
      </p:sp>
      <p:sp>
        <p:nvSpPr>
          <p:cNvPr id="6" name="Content Placeholder 2"/>
          <p:cNvSpPr>
            <a:spLocks noGrp="1"/>
          </p:cNvSpPr>
          <p:nvPr>
            <p:ph type="body" sz="quarter" idx="10"/>
          </p:nvPr>
        </p:nvSpPr>
        <p:spPr>
          <a:xfrm>
            <a:off x="1185860" y="1910292"/>
            <a:ext cx="9939337" cy="4209154"/>
          </a:xfrm>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463</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F7829C06-8C4A-41BE-BADD-264BCBD6B8EB}"/>
              </a:ext>
            </a:extLst>
          </p:cNvPr>
          <p:cNvGraphicFramePr>
            <a:graphicFrameLocks/>
          </p:cNvGraphicFramePr>
          <p:nvPr/>
        </p:nvGraphicFramePr>
        <p:xfrm>
          <a:off x="1981200" y="1903942"/>
          <a:ext cx="8229600" cy="3968971"/>
        </p:xfrm>
        <a:graphic>
          <a:graphicData uri="http://schemas.openxmlformats.org/drawingml/2006/table">
            <a:tbl>
              <a:tblPr firstRow="1" bandRow="1"/>
              <a:tblGrid>
                <a:gridCol w="1190978">
                  <a:extLst>
                    <a:ext uri="{9D8B030D-6E8A-4147-A177-3AD203B41FA5}">
                      <a16:colId xmlns:a16="http://schemas.microsoft.com/office/drawing/2014/main" val="20000"/>
                    </a:ext>
                  </a:extLst>
                </a:gridCol>
                <a:gridCol w="3522133">
                  <a:extLst>
                    <a:ext uri="{9D8B030D-6E8A-4147-A177-3AD203B41FA5}">
                      <a16:colId xmlns:a16="http://schemas.microsoft.com/office/drawing/2014/main" val="20001"/>
                    </a:ext>
                  </a:extLst>
                </a:gridCol>
                <a:gridCol w="3516489">
                  <a:extLst>
                    <a:ext uri="{9D8B030D-6E8A-4147-A177-3AD203B41FA5}">
                      <a16:colId xmlns:a16="http://schemas.microsoft.com/office/drawing/2014/main" val="20002"/>
                    </a:ext>
                  </a:extLst>
                </a:gridCol>
              </a:tblGrid>
              <a:tr h="302466">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rPr>
                        <a:t>Advantage </a:t>
                      </a: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rPr>
                        <a:t>Disadvantage </a:t>
                      </a: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157862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Renting</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342900" indent="-34290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Limited financial obligation</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Limited maintenance expenses</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More liquidity</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More mobility</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342900" indent="-34290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No equity growth or store of value</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Lifestyle limitations: pets, smoking, e.g.</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Decorating/renovating limitations</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Less predictable housing expense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205097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Owning</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342900" indent="-34290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Store of value and possible equity growth</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Lifestyle choices</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Decorating/renovating choices</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Pride of ownership</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Possible tax deduction for mortgage interest</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More predictable housing expenses</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342900" indent="-34290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Substantial financial obligation</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Significant annual expenses</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Less liquidity</a:t>
                      </a:r>
                    </a:p>
                    <a:p>
                      <a:pPr marL="342900" marR="0" lvl="0" indent="-342900" algn="l" defTabSz="914400" rtl="0" eaLnBrk="1" fontAlgn="base" latinLnBrk="0" hangingPunct="1">
                        <a:lnSpc>
                          <a:spcPct val="100000"/>
                        </a:lnSpc>
                        <a:spcBef>
                          <a:spcPts val="600"/>
                        </a:spcBef>
                        <a:spcAft>
                          <a:spcPct val="0"/>
                        </a:spcAft>
                        <a:buClrTx/>
                        <a:buSzTx/>
                        <a:buFont typeface="Wingdings" charset="2"/>
                        <a:buChar char="§"/>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Less mobility</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61726240"/>
      </p:ext>
    </p:extLst>
  </p:cSld>
  <p:clrMapOvr>
    <a:masterClrMapping/>
  </p:clrMapOvr>
  <p:transition spd="slow"/>
</p:sld>
</file>

<file path=ppt/slides/slide4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3104"/>
            <a:ext cx="9939337" cy="841513"/>
          </a:xfrm>
        </p:spPr>
        <p:txBody>
          <a:bodyPr>
            <a:noAutofit/>
          </a:bodyPr>
          <a:lstStyle/>
          <a:p>
            <a:r>
              <a:rPr lang="en-US"/>
              <a:t>Identify the Product: Assessing Attributes</a:t>
            </a:r>
          </a:p>
        </p:txBody>
      </p:sp>
      <p:sp>
        <p:nvSpPr>
          <p:cNvPr id="6" name="Content Placeholder 2"/>
          <p:cNvSpPr>
            <a:spLocks noGrp="1"/>
          </p:cNvSpPr>
          <p:nvPr>
            <p:ph type="body" sz="quarter" idx="10"/>
          </p:nvPr>
        </p:nvSpPr>
        <p:spPr>
          <a:xfrm>
            <a:off x="1185861" y="1910292"/>
            <a:ext cx="4258976" cy="4209154"/>
          </a:xfrm>
        </p:spPr>
        <p:txBody>
          <a:bodyPr>
            <a:normAutofit fontScale="92500" lnSpcReduction="20000"/>
          </a:bodyPr>
          <a:lstStyle/>
          <a:p>
            <a:pPr marL="457200" indent="-457200">
              <a:buFont typeface="Arial" panose="020B0604020202020204" pitchFamily="34" charset="0"/>
              <a:buChar char="•"/>
            </a:pPr>
            <a:r>
              <a:rPr lang="en-US"/>
              <a:t>How large a house? How many bedrooms and bathrooms?</a:t>
            </a:r>
          </a:p>
          <a:p>
            <a:pPr marL="457200" indent="-457200">
              <a:buFont typeface="Arial" panose="020B0604020202020204" pitchFamily="34" charset="0"/>
              <a:buChar char="•"/>
            </a:pPr>
            <a:r>
              <a:rPr lang="en-US"/>
              <a:t>Which rooms are most important: kitchen, family room, home office, etc.?</a:t>
            </a:r>
          </a:p>
          <a:p>
            <a:pPr marL="457200" indent="-457200">
              <a:buFont typeface="Arial" panose="020B0604020202020204" pitchFamily="34" charset="0"/>
              <a:buChar char="•"/>
            </a:pPr>
            <a:r>
              <a:rPr lang="en-US"/>
              <a:t>Do you need parking or a garage?</a:t>
            </a:r>
          </a:p>
          <a:p>
            <a:pPr marL="457200" indent="-457200">
              <a:buFont typeface="Arial" panose="020B0604020202020204" pitchFamily="34" charset="0"/>
              <a:buChar char="•"/>
            </a:pPr>
            <a:r>
              <a:rPr lang="en-US"/>
              <a:t>Do you need storage space?</a:t>
            </a:r>
          </a:p>
          <a:p>
            <a:pPr marL="457200" indent="-457200">
              <a:buFont typeface="Arial" panose="020B0604020202020204" pitchFamily="34" charset="0"/>
              <a:buChar char="•"/>
            </a:pPr>
            <a:r>
              <a:rPr lang="en-US"/>
              <a:t>Do you need disability accommodation?</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464</a:t>
            </a:fld>
            <a:endParaRPr lang="en-US">
              <a:solidFill>
                <a:srgbClr val="FFFFFF"/>
              </a:solidFill>
              <a:latin typeface="Calibri" pitchFamily="-111" charset="0"/>
              <a:ea typeface="ヒラギノ角ゴ Pro W3" pitchFamily="-111" charset="-128"/>
              <a:cs typeface="Trebuchet MS" pitchFamily="-111" charset="0"/>
            </a:endParaRPr>
          </a:p>
        </p:txBody>
      </p:sp>
      <p:sp>
        <p:nvSpPr>
          <p:cNvPr id="5" name="Content Placeholder 2">
            <a:extLst>
              <a:ext uri="{FF2B5EF4-FFF2-40B4-BE49-F238E27FC236}">
                <a16:creationId xmlns:a16="http://schemas.microsoft.com/office/drawing/2014/main" id="{23205A0F-453C-7D4A-84B3-B53B8C77AC4E}"/>
              </a:ext>
            </a:extLst>
          </p:cNvPr>
          <p:cNvSpPr txBox="1">
            <a:spLocks/>
          </p:cNvSpPr>
          <p:nvPr/>
        </p:nvSpPr>
        <p:spPr>
          <a:xfrm>
            <a:off x="5444838" y="1910292"/>
            <a:ext cx="5860472" cy="4209154"/>
          </a:xfrm>
          <a:prstGeom prst="rect">
            <a:avLst/>
          </a:prstGeom>
        </p:spPr>
        <p:txBody>
          <a:bodyPr vert="horz" lIns="91440" tIns="45720" rIns="91440" bIns="45720" rtlCol="0">
            <a:normAutofit fontScale="92500" lnSpcReduction="20000"/>
          </a:bodyPr>
          <a:lstStyle>
            <a:lvl1pPr marL="457200" indent="-457200" algn="l" defTabSz="914400" rtl="0" eaLnBrk="1" latinLnBrk="0" hangingPunct="1">
              <a:lnSpc>
                <a:spcPct val="100000"/>
              </a:lnSpc>
              <a:spcBef>
                <a:spcPts val="1800"/>
              </a:spcBef>
              <a:buFont typeface="+mj-lt"/>
              <a:buAutoNum type="arabicPeriod"/>
              <a:defRPr sz="2400" kern="1200">
                <a:solidFill>
                  <a:schemeClr val="tx1"/>
                </a:solidFill>
                <a:latin typeface="Helvetica Neue"/>
                <a:ea typeface="+mn-ea"/>
                <a:cs typeface="Arabic Typesetting" panose="03020402040406030203" pitchFamily="66" charset="-78"/>
              </a:defRPr>
            </a:lvl1pPr>
            <a:lvl2pPr marL="685800" indent="-228600" algn="l" defTabSz="914400" rtl="0" eaLnBrk="1" latinLnBrk="0" hangingPunct="1">
              <a:lnSpc>
                <a:spcPct val="100000"/>
              </a:lnSpc>
              <a:spcBef>
                <a:spcPts val="1200"/>
              </a:spcBef>
              <a:buFont typeface="Arial"/>
              <a:buChar char="•"/>
              <a:defRPr sz="1800" kern="1200">
                <a:solidFill>
                  <a:schemeClr val="tx1"/>
                </a:solidFill>
                <a:latin typeface="Helvetica Neue"/>
                <a:ea typeface="+mn-ea"/>
                <a:cs typeface="Arabic Typesetting" panose="03020402040406030203" pitchFamily="66" charset="-78"/>
              </a:defRPr>
            </a:lvl2pPr>
            <a:lvl3pPr marL="1143000" indent="-228600" algn="l" defTabSz="914400" rtl="0" eaLnBrk="1" latinLnBrk="0" hangingPunct="1">
              <a:lnSpc>
                <a:spcPct val="100000"/>
              </a:lnSpc>
              <a:spcBef>
                <a:spcPts val="500"/>
              </a:spcBef>
              <a:buFont typeface="Arial"/>
              <a:buChar char="•"/>
              <a:defRPr sz="1600" kern="1200">
                <a:solidFill>
                  <a:schemeClr val="tx1"/>
                </a:solidFill>
                <a:latin typeface="Helvetica Neue"/>
                <a:ea typeface="+mn-ea"/>
                <a:cs typeface="Arabic Typesetting" panose="03020402040406030203" pitchFamily="66" charset="-78"/>
              </a:defRPr>
            </a:lvl3pPr>
            <a:lvl4pPr marL="1600200" indent="-228600" algn="l" defTabSz="914400" rtl="0" eaLnBrk="1" latinLnBrk="0" hangingPunct="1">
              <a:lnSpc>
                <a:spcPct val="100000"/>
              </a:lnSpc>
              <a:spcBef>
                <a:spcPts val="500"/>
              </a:spcBef>
              <a:buFont typeface="Arial"/>
              <a:buChar char="•"/>
              <a:defRPr sz="1400" kern="1200">
                <a:solidFill>
                  <a:schemeClr val="tx1"/>
                </a:solidFill>
                <a:latin typeface="Helvetica Neue"/>
                <a:ea typeface="+mn-ea"/>
                <a:cs typeface="Arabic Typesetting" panose="03020402040406030203" pitchFamily="66" charset="-78"/>
              </a:defRPr>
            </a:lvl4pPr>
            <a:lvl5pPr marL="2057400" indent="-228600" algn="l" defTabSz="914400" rtl="0" eaLnBrk="1" latinLnBrk="0" hangingPunct="1">
              <a:lnSpc>
                <a:spcPct val="100000"/>
              </a:lnSpc>
              <a:spcBef>
                <a:spcPts val="500"/>
              </a:spcBef>
              <a:buFont typeface="Arial"/>
              <a:buChar char="•"/>
              <a:defRPr sz="1400" kern="1200">
                <a:solidFill>
                  <a:schemeClr val="tx1"/>
                </a:solidFill>
                <a:latin typeface="Helvetica Neue"/>
                <a:ea typeface="+mn-ea"/>
                <a:cs typeface="Arabic Typesetting" panose="03020402040406030203" pitchFamily="66" charset="-78"/>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a:t>Do you want outside space: a yard, patio, or deck?</a:t>
            </a:r>
          </a:p>
          <a:p>
            <a:pPr>
              <a:buFont typeface="Arial" panose="020B0604020202020204" pitchFamily="34" charset="0"/>
              <a:buChar char="•"/>
            </a:pPr>
            <a:r>
              <a:rPr lang="en-US"/>
              <a:t>How important is privacy?</a:t>
            </a:r>
          </a:p>
          <a:p>
            <a:pPr>
              <a:buFont typeface="Arial" panose="020B0604020202020204" pitchFamily="34" charset="0"/>
              <a:buChar char="•"/>
            </a:pPr>
            <a:r>
              <a:rPr lang="en-US"/>
              <a:t>How important is energy efficiency and other “green” features?</a:t>
            </a:r>
          </a:p>
          <a:p>
            <a:pPr>
              <a:buFont typeface="Arial" panose="020B0604020202020204" pitchFamily="34" charset="0"/>
              <a:buChar char="•"/>
            </a:pPr>
            <a:r>
              <a:rPr lang="en-US"/>
              <a:t>How important are design features and appearance?</a:t>
            </a:r>
          </a:p>
          <a:p>
            <a:pPr>
              <a:buFont typeface="Arial" panose="020B0604020202020204" pitchFamily="34" charset="0"/>
              <a:buChar char="•"/>
            </a:pPr>
            <a:r>
              <a:rPr lang="en-US"/>
              <a:t>How important is location and environmental factors?</a:t>
            </a:r>
          </a:p>
          <a:p>
            <a:pPr>
              <a:buFont typeface="Arial" panose="020B0604020202020204" pitchFamily="34" charset="0"/>
              <a:buChar char="•"/>
            </a:pPr>
            <a:r>
              <a:rPr lang="en-US"/>
              <a:t>Proximity to work? Schools? Shopping? Family and friends?</a:t>
            </a:r>
          </a:p>
          <a:p>
            <a:pPr marL="0" indent="0">
              <a:buFont typeface="+mj-lt"/>
              <a:buNone/>
            </a:pPr>
            <a:endParaRPr lang="en-US"/>
          </a:p>
        </p:txBody>
      </p:sp>
    </p:spTree>
    <p:extLst>
      <p:ext uri="{BB962C8B-B14F-4D97-AF65-F5344CB8AC3E}">
        <p14:creationId xmlns:p14="http://schemas.microsoft.com/office/powerpoint/2010/main" val="4248158740"/>
      </p:ext>
    </p:extLst>
  </p:cSld>
  <p:clrMapOvr>
    <a:masterClrMapping/>
  </p:clrMapOvr>
  <p:transition spd="slow"/>
</p:sld>
</file>

<file path=ppt/slides/slide4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939337" cy="841513"/>
          </a:xfrm>
        </p:spPr>
        <p:txBody>
          <a:bodyPr>
            <a:noAutofit/>
          </a:bodyPr>
          <a:lstStyle/>
          <a:p>
            <a:r>
              <a:rPr lang="en-US"/>
              <a:t>Assessing affordability</a:t>
            </a:r>
          </a:p>
        </p:txBody>
      </p:sp>
      <p:sp>
        <p:nvSpPr>
          <p:cNvPr id="6" name="Content Placeholder 2"/>
          <p:cNvSpPr>
            <a:spLocks noGrp="1"/>
          </p:cNvSpPr>
          <p:nvPr>
            <p:ph type="body" sz="quarter" idx="10"/>
          </p:nvPr>
        </p:nvSpPr>
        <p:spPr>
          <a:xfrm>
            <a:off x="1185860" y="1910292"/>
            <a:ext cx="9939337" cy="4209154"/>
          </a:xfrm>
        </p:spPr>
        <p:txBody>
          <a:bodyPr/>
          <a:lstStyle/>
          <a:p>
            <a:pPr marL="0" indent="0">
              <a:buNone/>
            </a:pPr>
            <a:r>
              <a:rPr lang="en-US"/>
              <a:t>Most people use financing to purchase a home, so your ability to access financing or get a loan will determine the price range of the house you can buy.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465</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283190909"/>
      </p:ext>
    </p:extLst>
  </p:cSld>
  <p:clrMapOvr>
    <a:masterClrMapping/>
  </p:clrMapOvr>
  <p:transition spd="slow"/>
</p:sld>
</file>

<file path=ppt/slides/slide4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6318"/>
            <a:ext cx="9939337" cy="841513"/>
          </a:xfrm>
        </p:spPr>
        <p:txBody>
          <a:bodyPr>
            <a:noAutofit/>
          </a:bodyPr>
          <a:lstStyle/>
          <a:p>
            <a:r>
              <a:rPr lang="en-US"/>
              <a:t>Assessing affordability</a:t>
            </a:r>
          </a:p>
        </p:txBody>
      </p:sp>
      <p:sp>
        <p:nvSpPr>
          <p:cNvPr id="6" name="Content Placeholder 2"/>
          <p:cNvSpPr>
            <a:spLocks noGrp="1"/>
          </p:cNvSpPr>
          <p:nvPr>
            <p:ph type="body" sz="quarter" idx="10"/>
          </p:nvPr>
        </p:nvSpPr>
        <p:spPr>
          <a:xfrm>
            <a:off x="1185860" y="1910292"/>
            <a:ext cx="9939337" cy="4209154"/>
          </a:xfrm>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90C37FAA-575F-4736-818E-F521773BC876}"/>
              </a:ext>
            </a:extLst>
          </p:cNvPr>
          <p:cNvGraphicFramePr>
            <a:graphicFrameLocks/>
          </p:cNvGraphicFramePr>
          <p:nvPr/>
        </p:nvGraphicFramePr>
        <p:xfrm>
          <a:off x="1981200" y="1562100"/>
          <a:ext cx="8229600" cy="5693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4299877"/>
      </p:ext>
    </p:extLst>
  </p:cSld>
  <p:clrMapOvr>
    <a:masterClrMapping/>
  </p:clrMapOvr>
  <p:transition spd="slow"/>
</p:sld>
</file>

<file path=ppt/slides/slide4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66750"/>
            <a:ext cx="9939337" cy="841513"/>
          </a:xfrm>
        </p:spPr>
        <p:txBody>
          <a:bodyPr>
            <a:noAutofit/>
          </a:bodyPr>
          <a:lstStyle/>
          <a:p>
            <a:r>
              <a:rPr lang="en-US"/>
              <a:t>Assessing affordability</a:t>
            </a:r>
          </a:p>
        </p:txBody>
      </p:sp>
      <p:sp>
        <p:nvSpPr>
          <p:cNvPr id="6" name="Content Placeholder 2"/>
          <p:cNvSpPr>
            <a:spLocks noGrp="1"/>
          </p:cNvSpPr>
          <p:nvPr>
            <p:ph type="body" sz="quarter" idx="10"/>
          </p:nvPr>
        </p:nvSpPr>
        <p:spPr>
          <a:xfrm>
            <a:off x="1185860" y="1910292"/>
            <a:ext cx="9939337" cy="4209154"/>
          </a:xfrm>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467</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4">
            <a:extLst>
              <a:ext uri="{FF2B5EF4-FFF2-40B4-BE49-F238E27FC236}">
                <a16:creationId xmlns:a16="http://schemas.microsoft.com/office/drawing/2014/main" id="{FA5A9257-5A2B-4D46-BB78-280D503A3558}"/>
              </a:ext>
            </a:extLst>
          </p:cNvPr>
          <p:cNvGraphicFramePr>
            <a:graphicFrameLocks/>
          </p:cNvGraphicFramePr>
          <p:nvPr/>
        </p:nvGraphicFramePr>
        <p:xfrm>
          <a:off x="1981200" y="1614569"/>
          <a:ext cx="8229600" cy="4800600"/>
        </p:xfrm>
        <a:graphic>
          <a:graphicData uri="http://schemas.openxmlformats.org/drawingml/2006/table">
            <a:tbl>
              <a:tblPr firstRow="1" bandRow="1"/>
              <a:tblGrid>
                <a:gridCol w="3397624">
                  <a:extLst>
                    <a:ext uri="{9D8B030D-6E8A-4147-A177-3AD203B41FA5}">
                      <a16:colId xmlns:a16="http://schemas.microsoft.com/office/drawing/2014/main" val="20000"/>
                    </a:ext>
                  </a:extLst>
                </a:gridCol>
                <a:gridCol w="2088776">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rPr>
                        <a:t>1. Gross Annual Income </a:t>
                      </a:r>
                      <a:endPar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rPr>
                        <a:t> 60,000 </a:t>
                      </a:r>
                      <a:endPar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2. Gross Monthly Income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5,000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60,000÷ 12</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3. PITI + other debt payments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1,900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38% of 5,000</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4. Other debt payments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200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your estimate</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5. Affordable Monthly PITI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1,700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(3) – (4)</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6. Monthly Taxes + Insurance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700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your estimate</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7. Affordable Monthly Mortgage Payment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1,000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(5) – (6)</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8. Mortgage Factor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6.32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mortgage factor</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9. Affordable Mortgage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158,228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(7) ÷ (8)</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8"/>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10. Down Payment as % of Purchase Price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20%</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your estimate</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9"/>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11. Mortgage as % of Purchase Price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80%</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1 – (10)</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10"/>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12. Affordable purchase price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197,785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(9) ÷ (11)</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688323051"/>
      </p:ext>
    </p:extLst>
  </p:cSld>
  <p:clrMapOvr>
    <a:masterClrMapping/>
  </p:clrMapOvr>
  <p:transition spd="slow"/>
</p:sld>
</file>

<file path=ppt/slides/slide4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7" cy="841513"/>
          </a:xfrm>
        </p:spPr>
        <p:txBody>
          <a:bodyPr>
            <a:noAutofit/>
          </a:bodyPr>
          <a:lstStyle/>
          <a:p>
            <a:r>
              <a:rPr lang="en-US"/>
              <a:t>Searching for a home</a:t>
            </a:r>
          </a:p>
        </p:txBody>
      </p:sp>
      <p:sp>
        <p:nvSpPr>
          <p:cNvPr id="6" name="Content Placeholder 2"/>
          <p:cNvSpPr>
            <a:spLocks noGrp="1"/>
          </p:cNvSpPr>
          <p:nvPr>
            <p:ph type="body" sz="quarter" idx="10"/>
          </p:nvPr>
        </p:nvSpPr>
        <p:spPr>
          <a:xfrm>
            <a:off x="1185860" y="1910292"/>
            <a:ext cx="9939337" cy="4209154"/>
          </a:xfrm>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468</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B98FB032-A2B4-465A-9382-8E595B3645DF}"/>
              </a:ext>
            </a:extLst>
          </p:cNvPr>
          <p:cNvGraphicFramePr>
            <a:graphicFrameLocks/>
          </p:cNvGraphicFramePr>
          <p:nvPr/>
        </p:nvGraphicFramePr>
        <p:xfrm>
          <a:off x="1981200" y="1910292"/>
          <a:ext cx="8229600" cy="3774440"/>
        </p:xfrm>
        <a:graphic>
          <a:graphicData uri="http://schemas.openxmlformats.org/drawingml/2006/table">
            <a:tbl>
              <a:tblPr firstRow="1" bandRow="1"/>
              <a:tblGrid>
                <a:gridCol w="2376311">
                  <a:extLst>
                    <a:ext uri="{9D8B030D-6E8A-4147-A177-3AD203B41FA5}">
                      <a16:colId xmlns:a16="http://schemas.microsoft.com/office/drawing/2014/main" val="20000"/>
                    </a:ext>
                  </a:extLst>
                </a:gridCol>
                <a:gridCol w="5853289">
                  <a:extLst>
                    <a:ext uri="{9D8B030D-6E8A-4147-A177-3AD203B41FA5}">
                      <a16:colId xmlns:a16="http://schemas.microsoft.com/office/drawing/2014/main" val="20001"/>
                    </a:ext>
                  </a:extLst>
                </a:gridCol>
              </a:tblGrid>
              <a:tr h="370840">
                <a:tc gridSpan="2">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Inspection Checklist</a:t>
                      </a: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hMerge="1">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horzOverflow="overflow">
                    <a:solidFill>
                      <a:schemeClr val="tx2"/>
                    </a:solidFill>
                  </a:tcPr>
                </a:tc>
                <a:extLst>
                  <a:ext uri="{0D108BD9-81ED-4DB2-BD59-A6C34878D82A}">
                    <a16:rowId xmlns:a16="http://schemas.microsoft.com/office/drawing/2014/main" val="10000"/>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Structural elements</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Foundation, floors, walls, ceilings, and roof</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Exterior elements</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Siding, fascia, trim, windows, doors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Elevation, drainage, landscaping, pool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Driveways, sidewalks</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Roof and attic</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Framing, ventilation, flashing, and gutters</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Plumbing</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Pipes: potable, drain, waste, and vent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Toilets, showers, sinks, faucets, and traps</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Electrical</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Main panel, circuit breakers, wiring, and fixtures</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Systems</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Furnace, water heater, air conditioner, ducts, chimney, sprinklers</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Outdoor buildings</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rPr>
                        <a:t>Garage, tool shed, pool house</a:t>
                      </a:r>
                      <a:endParaRPr kumimoji="0" lang="en-US" altLang="en-US" sz="18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46248412"/>
      </p:ext>
    </p:extLst>
  </p:cSld>
  <p:clrMapOvr>
    <a:masterClrMapping/>
  </p:clrMapOvr>
  <p:transition spd="slow"/>
</p:sld>
</file>

<file path=ppt/slides/slide4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11119"/>
            <a:ext cx="9939337" cy="841513"/>
          </a:xfrm>
        </p:spPr>
        <p:txBody>
          <a:bodyPr>
            <a:noAutofit/>
          </a:bodyPr>
          <a:lstStyle/>
          <a:p>
            <a:r>
              <a:rPr lang="en-US"/>
              <a:t>Value over time</a:t>
            </a:r>
          </a:p>
        </p:txBody>
      </p:sp>
      <p:sp>
        <p:nvSpPr>
          <p:cNvPr id="6" name="Content Placeholder 2"/>
          <p:cNvSpPr>
            <a:spLocks noGrp="1"/>
          </p:cNvSpPr>
          <p:nvPr>
            <p:ph type="body" sz="quarter" idx="10"/>
          </p:nvPr>
        </p:nvSpPr>
        <p:spPr>
          <a:xfrm>
            <a:off x="1185860" y="1910292"/>
            <a:ext cx="9939337" cy="4209154"/>
          </a:xfrm>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469</a:t>
            </a:fld>
            <a:endParaRPr lang="en-US">
              <a:solidFill>
                <a:srgbClr val="FFFFFF"/>
              </a:solidFill>
              <a:latin typeface="Calibri" pitchFamily="-111" charset="0"/>
              <a:ea typeface="ヒラギノ角ゴ Pro W3" pitchFamily="-111" charset="-128"/>
              <a:cs typeface="Trebuchet MS" pitchFamily="-111" charset="0"/>
            </a:endParaRPr>
          </a:p>
        </p:txBody>
      </p:sp>
      <p:pic>
        <p:nvPicPr>
          <p:cNvPr id="7" name="Content Placeholder 6" descr="The graph shows that median home prices in the U.S. have been rising fairly steadily in recent years. This implies that a home is a &quot;good investment.&quot; If you own it long enough, it will probably increase in value. However, the graph also shows that values have dipped down in some years, so while the overall trend is upward, a home is not a riskless investment.">
            <a:extLst>
              <a:ext uri="{FF2B5EF4-FFF2-40B4-BE49-F238E27FC236}">
                <a16:creationId xmlns:a16="http://schemas.microsoft.com/office/drawing/2014/main" id="{BB3458B4-C2C1-CE43-A4AF-918FAB86E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2" y="1673388"/>
            <a:ext cx="10058395" cy="4209154"/>
          </a:xfrm>
          <a:prstGeom prst="rect">
            <a:avLst/>
          </a:prstGeom>
        </p:spPr>
      </p:pic>
    </p:spTree>
    <p:extLst>
      <p:ext uri="{BB962C8B-B14F-4D97-AF65-F5344CB8AC3E}">
        <p14:creationId xmlns:p14="http://schemas.microsoft.com/office/powerpoint/2010/main" val="3441892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8ED7AB-C910-D646-9648-1026F6533F11}"/>
              </a:ext>
            </a:extLst>
          </p:cNvPr>
          <p:cNvSpPr>
            <a:spLocks noGrp="1"/>
          </p:cNvSpPr>
          <p:nvPr>
            <p:ph type="title"/>
          </p:nvPr>
        </p:nvSpPr>
        <p:spPr>
          <a:xfrm>
            <a:off x="98679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Desire</a:t>
            </a:r>
          </a:p>
        </p:txBody>
      </p:sp>
      <p:cxnSp>
        <p:nvCxnSpPr>
          <p:cNvPr id="5" name="Straight Connector 4">
            <a:extLst>
              <a:ext uri="{FF2B5EF4-FFF2-40B4-BE49-F238E27FC236}">
                <a16:creationId xmlns:a16="http://schemas.microsoft.com/office/drawing/2014/main" id="{B561BBF9-1A7E-4B49-8EC7-6BC6AE000BAC}"/>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6" name="Rectangle 5">
            <a:extLst>
              <a:ext uri="{FF2B5EF4-FFF2-40B4-BE49-F238E27FC236}">
                <a16:creationId xmlns:a16="http://schemas.microsoft.com/office/drawing/2014/main" id="{18606E3F-5FF7-3244-A426-B9F993EAB0B5}"/>
              </a:ext>
            </a:extLst>
          </p:cNvPr>
          <p:cNvSpPr/>
          <p:nvPr/>
        </p:nvSpPr>
        <p:spPr>
          <a:xfrm>
            <a:off x="986790" y="1690688"/>
            <a:ext cx="10138410" cy="2492990"/>
          </a:xfrm>
          <a:prstGeom prst="rect">
            <a:avLst/>
          </a:prstGeom>
        </p:spPr>
        <p:txBody>
          <a:bodyPr wrap="square">
            <a:spAutoFit/>
          </a:bodyPr>
          <a:lstStyle/>
          <a:p>
            <a:r>
              <a:rPr lang="en-US" sz="2800">
                <a:latin typeface="Helvetica Neue" panose="02000503000000020004" pitchFamily="2" charset="0"/>
                <a:ea typeface="Helvetica Neue" panose="02000503000000020004" pitchFamily="2" charset="0"/>
                <a:cs typeface="Helvetica Neue" panose="02000503000000020004" pitchFamily="2" charset="0"/>
              </a:rPr>
              <a:t>Desire:</a:t>
            </a:r>
          </a:p>
          <a:p>
            <a:pPr marL="800100" lvl="1"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Inverse relationship between price and quantity demanded</a:t>
            </a:r>
          </a:p>
          <a:p>
            <a:pPr marL="1257300" lvl="2" indent="-342900">
              <a:buFont typeface="Arial" panose="020B0604020202020204" pitchFamily="34" charset="0"/>
              <a:buChar char="•"/>
            </a:pPr>
            <a:r>
              <a:rPr lang="en-US" sz="2000">
                <a:latin typeface="Helvetica Neue" panose="02000503000000020004" pitchFamily="2" charset="0"/>
                <a:ea typeface="Helvetica Neue" panose="02000503000000020004" pitchFamily="2" charset="0"/>
                <a:cs typeface="Helvetica Neue" panose="02000503000000020004" pitchFamily="2" charset="0"/>
              </a:rPr>
              <a:t>Downward sloping demand curve</a:t>
            </a:r>
          </a:p>
          <a:p>
            <a:pPr marL="1257300" lvl="2" indent="-342900">
              <a:buFont typeface="Arial" panose="020B0604020202020204" pitchFamily="34" charset="0"/>
              <a:buChar char="•"/>
            </a:pPr>
            <a:r>
              <a:rPr lang="en-US" sz="2000">
                <a:latin typeface="Helvetica Neue" panose="02000503000000020004" pitchFamily="2" charset="0"/>
                <a:ea typeface="Helvetica Neue" panose="02000503000000020004" pitchFamily="2" charset="0"/>
                <a:cs typeface="Helvetica Neue" panose="02000503000000020004" pitchFamily="2" charset="0"/>
              </a:rPr>
              <a:t>Law of Demand</a:t>
            </a:r>
          </a:p>
          <a:p>
            <a:pPr marL="800100" lvl="1"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Explains consumer behavior when faced with changing prices</a:t>
            </a:r>
          </a:p>
          <a:p>
            <a:pPr marL="1257300" lvl="2" indent="-342900">
              <a:buFont typeface="Arial" panose="020B0604020202020204" pitchFamily="34" charset="0"/>
              <a:buChar char="•"/>
            </a:pPr>
            <a:r>
              <a:rPr lang="en-US" sz="2000">
                <a:latin typeface="Helvetica Neue" panose="02000503000000020004" pitchFamily="2" charset="0"/>
                <a:ea typeface="Helvetica Neue" panose="02000503000000020004" pitchFamily="2" charset="0"/>
                <a:cs typeface="Helvetica Neue" panose="02000503000000020004" pitchFamily="2" charset="0"/>
              </a:rPr>
              <a:t>Movement along the demand curve are caused by changed in price</a:t>
            </a:r>
          </a:p>
          <a:p>
            <a:pPr marL="1257300" lvl="2" indent="-342900">
              <a:buFont typeface="Arial" panose="020B0604020202020204" pitchFamily="34" charset="0"/>
              <a:buChar char="•"/>
            </a:pPr>
            <a:r>
              <a:rPr lang="en-US" sz="2000">
                <a:latin typeface="Helvetica Neue" panose="02000503000000020004" pitchFamily="2" charset="0"/>
                <a:ea typeface="Helvetica Neue" panose="02000503000000020004" pitchFamily="2" charset="0"/>
                <a:cs typeface="Helvetica Neue" panose="02000503000000020004" pitchFamily="2" charset="0"/>
              </a:rPr>
              <a:t>Non-price factors can change demand </a:t>
            </a:r>
          </a:p>
        </p:txBody>
      </p:sp>
    </p:spTree>
    <p:extLst>
      <p:ext uri="{BB962C8B-B14F-4D97-AF65-F5344CB8AC3E}">
        <p14:creationId xmlns:p14="http://schemas.microsoft.com/office/powerpoint/2010/main" val="127447269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7" cy="841513"/>
          </a:xfrm>
        </p:spPr>
        <p:txBody>
          <a:bodyPr>
            <a:noAutofit/>
          </a:bodyPr>
          <a:lstStyle/>
          <a:p>
            <a:r>
              <a:rPr lang="en-US"/>
              <a:t>Key Takeaways</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457200" indent="-457200">
              <a:buFont typeface="Arial" panose="020B0604020202020204" pitchFamily="34" charset="0"/>
              <a:buChar char="•"/>
            </a:pPr>
            <a:r>
              <a:rPr lang="en-US"/>
              <a:t>Different building structures are</a:t>
            </a:r>
          </a:p>
          <a:p>
            <a:pPr lvl="1">
              <a:buFont typeface="Arial" panose="020B0604020202020204" pitchFamily="34" charset="0"/>
              <a:buChar char="•"/>
            </a:pPr>
            <a:r>
              <a:rPr lang="en-US" sz="2200"/>
              <a:t>single-unit or multiple-unit dwellings or mobile homes;</a:t>
            </a:r>
          </a:p>
          <a:p>
            <a:pPr lvl="1">
              <a:buFont typeface="Arial" panose="020B0604020202020204" pitchFamily="34" charset="0"/>
              <a:buChar char="•"/>
            </a:pPr>
            <a:r>
              <a:rPr lang="en-US" sz="2200"/>
              <a:t>previously owned, new, or custom built.</a:t>
            </a:r>
          </a:p>
          <a:p>
            <a:pPr marL="457200" indent="-457200">
              <a:buFont typeface="Arial" panose="020B0604020202020204" pitchFamily="34" charset="0"/>
              <a:buChar char="•"/>
            </a:pPr>
            <a:r>
              <a:rPr lang="en-US"/>
              <a:t>Different ownership structures include</a:t>
            </a:r>
          </a:p>
          <a:p>
            <a:pPr lvl="1">
              <a:buFont typeface="Arial" panose="020B0604020202020204" pitchFamily="34" charset="0"/>
              <a:buChar char="•"/>
            </a:pPr>
            <a:r>
              <a:rPr lang="en-US" sz="2200"/>
              <a:t>conventional ownership,</a:t>
            </a:r>
          </a:p>
          <a:p>
            <a:pPr lvl="1">
              <a:buFont typeface="Arial" panose="020B0604020202020204" pitchFamily="34" charset="0"/>
              <a:buChar char="•"/>
            </a:pPr>
            <a:r>
              <a:rPr lang="en-US" sz="2200"/>
              <a:t>condominium,</a:t>
            </a:r>
          </a:p>
          <a:p>
            <a:pPr lvl="1">
              <a:buFont typeface="Arial" panose="020B0604020202020204" pitchFamily="34" charset="0"/>
              <a:buChar char="•"/>
            </a:pPr>
            <a:r>
              <a:rPr lang="en-US" sz="2200"/>
              <a:t>cooperative housing.</a:t>
            </a:r>
          </a:p>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732322423"/>
      </p:ext>
    </p:extLst>
  </p:cSld>
  <p:clrMapOvr>
    <a:masterClrMapping/>
  </p:clrMapOvr>
  <p:transition spd="slow"/>
</p:sld>
</file>

<file path=ppt/slides/slide4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7" cy="841513"/>
          </a:xfrm>
        </p:spPr>
        <p:txBody>
          <a:bodyPr>
            <a:noAutofit/>
          </a:bodyPr>
          <a:lstStyle/>
          <a:p>
            <a:r>
              <a:rPr lang="en-US"/>
              <a:t>Key Takeaways</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457200" indent="-457200">
              <a:buFont typeface="Arial" panose="020B0604020202020204" pitchFamily="34" charset="0"/>
              <a:buChar char="•"/>
            </a:pPr>
            <a:r>
              <a:rPr lang="en-US"/>
              <a:t>Lenders assess income, current debts, and credit history to determine the creditworthiness of borrowers.</a:t>
            </a:r>
          </a:p>
          <a:p>
            <a:pPr marL="457200" indent="-457200">
              <a:buFont typeface="Arial" panose="020B0604020202020204" pitchFamily="34" charset="0"/>
              <a:buChar char="•"/>
            </a:pPr>
            <a:r>
              <a:rPr lang="en-US"/>
              <a:t>A mortgage affordability estimate uses an estimate of PITI and other debt payments as a percentage of gross monthly income, and of the down payment as a percentage of the purchase price.</a:t>
            </a:r>
          </a:p>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766376900"/>
      </p:ext>
    </p:extLst>
  </p:cSld>
  <p:clrMapOvr>
    <a:masterClrMapping/>
  </p:clrMapOvr>
  <p:transition spd="slow"/>
</p:sld>
</file>

<file path=ppt/slides/slide4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939337" cy="841513"/>
          </a:xfrm>
        </p:spPr>
        <p:txBody>
          <a:bodyPr>
            <a:noAutofit/>
          </a:bodyPr>
          <a:lstStyle/>
          <a:p>
            <a:r>
              <a:rPr lang="en-US"/>
              <a:t>Key Takeaways</a:t>
            </a:r>
          </a:p>
        </p:txBody>
      </p:sp>
      <p:sp>
        <p:nvSpPr>
          <p:cNvPr id="6" name="Content Placeholder 2"/>
          <p:cNvSpPr>
            <a:spLocks noGrp="1"/>
          </p:cNvSpPr>
          <p:nvPr>
            <p:ph type="body" sz="quarter" idx="10"/>
          </p:nvPr>
        </p:nvSpPr>
        <p:spPr>
          <a:xfrm>
            <a:off x="1185860" y="1910292"/>
            <a:ext cx="9939337" cy="4209154"/>
          </a:xfrm>
        </p:spPr>
        <p:txBody>
          <a:bodyPr>
            <a:normAutofit fontScale="92500" lnSpcReduction="20000"/>
          </a:bodyPr>
          <a:lstStyle/>
          <a:p>
            <a:pPr marL="457200" indent="-457200">
              <a:buFont typeface="Arial" panose="020B0604020202020204" pitchFamily="34" charset="0"/>
              <a:buChar char="•"/>
            </a:pPr>
            <a:r>
              <a:rPr lang="en-US" sz="2800"/>
              <a:t>Housing prices may be affected by business cycles as they affect</a:t>
            </a:r>
          </a:p>
          <a:p>
            <a:pPr lvl="1">
              <a:buFont typeface="Arial" panose="020B0604020202020204" pitchFamily="34" charset="0"/>
              <a:buChar char="•"/>
            </a:pPr>
            <a:r>
              <a:rPr lang="en-US" sz="2400"/>
              <a:t>unemployment and income levels;</a:t>
            </a:r>
          </a:p>
          <a:p>
            <a:pPr lvl="1">
              <a:buFont typeface="Arial" panose="020B0604020202020204" pitchFamily="34" charset="0"/>
              <a:buChar char="•"/>
            </a:pPr>
            <a:r>
              <a:rPr lang="en-US" sz="2400"/>
              <a:t>inflation, which affects not only the cost of houses but interest rates and the cost of home financing.</a:t>
            </a:r>
          </a:p>
          <a:p>
            <a:pPr marL="457200" indent="-457200">
              <a:buFont typeface="Arial" panose="020B0604020202020204" pitchFamily="34" charset="0"/>
              <a:buChar char="•"/>
            </a:pPr>
            <a:r>
              <a:rPr lang="en-US" sz="2800"/>
              <a:t>Housing prices are affected by the availability of home financing, which in turn depends on</a:t>
            </a:r>
          </a:p>
          <a:p>
            <a:pPr lvl="1">
              <a:buFont typeface="Arial" panose="020B0604020202020204" pitchFamily="34" charset="0"/>
              <a:buChar char="•"/>
            </a:pPr>
            <a:r>
              <a:rPr lang="en-US" sz="2400"/>
              <a:t>interest rates and inflation, and</a:t>
            </a:r>
          </a:p>
          <a:p>
            <a:pPr lvl="1">
              <a:buFont typeface="Arial" panose="020B0604020202020204" pitchFamily="34" charset="0"/>
              <a:buChar char="•"/>
            </a:pPr>
            <a:r>
              <a:rPr lang="en-US" sz="2400"/>
              <a:t>liquidity in the credit markets.</a:t>
            </a:r>
          </a:p>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255295883"/>
      </p:ext>
    </p:extLst>
  </p:cSld>
  <p:clrMapOvr>
    <a:masterClrMapping/>
  </p:clrMapOvr>
  <p:transition spd="slow"/>
</p:sld>
</file>

<file path=ppt/slides/slide4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7" cy="841513"/>
          </a:xfrm>
        </p:spPr>
        <p:txBody>
          <a:bodyPr>
            <a:noAutofit/>
          </a:bodyPr>
          <a:lstStyle/>
          <a:p>
            <a:r>
              <a:rPr lang="en-US"/>
              <a:t>Identify the financing</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457200" indent="-457200">
              <a:buFont typeface="Arial" panose="020B0604020202020204" pitchFamily="34" charset="0"/>
              <a:buChar char="•"/>
            </a:pPr>
            <a:r>
              <a:rPr lang="en-US"/>
              <a:t>Just as your house may be your most significant purchase, your mortgage may be your most significant debt. </a:t>
            </a:r>
          </a:p>
          <a:p>
            <a:pPr marL="457200" indent="-457200">
              <a:buFont typeface="Arial" panose="020B0604020202020204" pitchFamily="34" charset="0"/>
              <a:buChar char="•"/>
            </a:pPr>
            <a:r>
              <a:rPr lang="en-US"/>
              <a:t>The principal may be many times one year’s disposable income, and may need to be paid over 15 or 30 years. </a:t>
            </a:r>
          </a:p>
          <a:p>
            <a:pPr marL="457200" indent="-457200">
              <a:buFont typeface="Arial" panose="020B0604020202020204" pitchFamily="34" charset="0"/>
              <a:buChar char="•"/>
            </a:pPr>
            <a:r>
              <a:rPr lang="en-US"/>
              <a:t>The house secures the loan, so if you default or miss payments, the lender may foreclose on your house or claim ownership of the property, evict you, and re-sell the house to recover what you owed. </a:t>
            </a:r>
          </a:p>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473</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580632709"/>
      </p:ext>
    </p:extLst>
  </p:cSld>
  <p:clrMapOvr>
    <a:masterClrMapping/>
  </p:clrMapOvr>
  <p:transition spd="slow"/>
</p:sld>
</file>

<file path=ppt/slides/slide4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7" cy="841513"/>
          </a:xfrm>
        </p:spPr>
        <p:txBody>
          <a:bodyPr>
            <a:noAutofit/>
          </a:bodyPr>
          <a:lstStyle/>
          <a:p>
            <a:r>
              <a:rPr lang="en-US"/>
              <a:t>The Down Payment</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457200" indent="-457200">
              <a:buFont typeface="Arial" panose="020B0604020202020204" pitchFamily="34" charset="0"/>
              <a:buChar char="•"/>
            </a:pPr>
            <a:r>
              <a:rPr lang="en-US"/>
              <a:t>The size of the down payment does not affect the price of the house, but it can affect the cost of the financing. </a:t>
            </a:r>
          </a:p>
          <a:p>
            <a:pPr marL="457200" indent="-457200">
              <a:buFont typeface="Arial" panose="020B0604020202020204" pitchFamily="34" charset="0"/>
              <a:buChar char="•"/>
            </a:pPr>
            <a:r>
              <a:rPr lang="en-US"/>
              <a:t>For a certain house price, the larger the down payment, the smaller the mortgage and, all things being equal, the lower the monthly payments.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474</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736647171"/>
      </p:ext>
    </p:extLst>
  </p:cSld>
  <p:clrMapOvr>
    <a:masterClrMapping/>
  </p:clrMapOvr>
  <p:transition spd="slow"/>
</p:sld>
</file>

<file path=ppt/slides/slide4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66545"/>
            <a:ext cx="9939337" cy="841513"/>
          </a:xfrm>
        </p:spPr>
        <p:txBody>
          <a:bodyPr>
            <a:noAutofit/>
          </a:bodyPr>
          <a:lstStyle/>
          <a:p>
            <a:r>
              <a:rPr lang="en-US"/>
              <a:t>The Down Payment</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10" name="Content Placeholder 3">
            <a:extLst>
              <a:ext uri="{FF2B5EF4-FFF2-40B4-BE49-F238E27FC236}">
                <a16:creationId xmlns:a16="http://schemas.microsoft.com/office/drawing/2014/main" id="{F853762F-6688-5943-A02B-41AAA4533B94}"/>
              </a:ext>
            </a:extLst>
          </p:cNvPr>
          <p:cNvGraphicFramePr>
            <a:graphicFrameLocks/>
          </p:cNvGraphicFramePr>
          <p:nvPr/>
        </p:nvGraphicFramePr>
        <p:xfrm>
          <a:off x="1066803" y="1651513"/>
          <a:ext cx="10058390" cy="4341882"/>
        </p:xfrm>
        <a:graphic>
          <a:graphicData uri="http://schemas.openxmlformats.org/drawingml/2006/table">
            <a:tbl>
              <a:tblPr firstRow="1" bandRow="1">
                <a:tableStyleId>{5C22544A-7EE6-4342-B048-85BDC9FD1C3A}</a:tableStyleId>
              </a:tblPr>
              <a:tblGrid>
                <a:gridCol w="2011678">
                  <a:extLst>
                    <a:ext uri="{9D8B030D-6E8A-4147-A177-3AD203B41FA5}">
                      <a16:colId xmlns:a16="http://schemas.microsoft.com/office/drawing/2014/main" val="20000"/>
                    </a:ext>
                  </a:extLst>
                </a:gridCol>
                <a:gridCol w="2011678">
                  <a:extLst>
                    <a:ext uri="{9D8B030D-6E8A-4147-A177-3AD203B41FA5}">
                      <a16:colId xmlns:a16="http://schemas.microsoft.com/office/drawing/2014/main" val="20001"/>
                    </a:ext>
                  </a:extLst>
                </a:gridCol>
                <a:gridCol w="2011678">
                  <a:extLst>
                    <a:ext uri="{9D8B030D-6E8A-4147-A177-3AD203B41FA5}">
                      <a16:colId xmlns:a16="http://schemas.microsoft.com/office/drawing/2014/main" val="20002"/>
                    </a:ext>
                  </a:extLst>
                </a:gridCol>
                <a:gridCol w="2011678">
                  <a:extLst>
                    <a:ext uri="{9D8B030D-6E8A-4147-A177-3AD203B41FA5}">
                      <a16:colId xmlns:a16="http://schemas.microsoft.com/office/drawing/2014/main" val="20003"/>
                    </a:ext>
                  </a:extLst>
                </a:gridCol>
                <a:gridCol w="2011678">
                  <a:extLst>
                    <a:ext uri="{9D8B030D-6E8A-4147-A177-3AD203B41FA5}">
                      <a16:colId xmlns:a16="http://schemas.microsoft.com/office/drawing/2014/main" val="20004"/>
                    </a:ext>
                  </a:extLst>
                </a:gridCol>
              </a:tblGrid>
              <a:tr h="698694">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rPr>
                        <a:t>Purchase Price </a:t>
                      </a:r>
                      <a:endPar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solidFill>
                      <a:schemeClr val="tx2"/>
                    </a:solidFill>
                  </a:tcPr>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rPr>
                        <a:t> % Down </a:t>
                      </a:r>
                      <a:endPar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solidFill>
                      <a:schemeClr val="tx2"/>
                    </a:solidFill>
                  </a:tcPr>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rPr>
                        <a:t>Mortgage </a:t>
                      </a:r>
                      <a:endPar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solidFill>
                      <a:schemeClr val="tx2"/>
                    </a:solidFill>
                  </a:tcPr>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rPr>
                        <a:t>Mortgage Rate </a:t>
                      </a:r>
                      <a:endPar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solidFill>
                      <a:schemeClr val="tx2"/>
                    </a:solidFill>
                  </a:tcPr>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rPr>
                        <a:t>Mortgage Payment </a:t>
                      </a:r>
                      <a:endParaRPr kumimoji="0" lang="en-US" altLang="en-US" sz="14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solidFill>
                      <a:schemeClr val="tx2"/>
                    </a:solidFill>
                  </a:tcPr>
                </a:tc>
                <a:extLst>
                  <a:ext uri="{0D108BD9-81ED-4DB2-BD59-A6C34878D82A}">
                    <a16:rowId xmlns:a16="http://schemas.microsoft.com/office/drawing/2014/main" val="10000"/>
                  </a:ext>
                </a:extLst>
              </a:tr>
              <a:tr h="607198">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250,000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5.00%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237,500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5.00%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1,274.95</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1"/>
                  </a:ext>
                </a:extLst>
              </a:tr>
              <a:tr h="607198">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250,000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10.00%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225,000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5.00%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1,207.85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2"/>
                  </a:ext>
                </a:extLst>
              </a:tr>
              <a:tr h="607198">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250,000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20.00%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200,000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5.00%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1,073.64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3"/>
                  </a:ext>
                </a:extLst>
              </a:tr>
              <a:tr h="607198">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250,000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30.00%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175,000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5.00%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939.44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4"/>
                  </a:ext>
                </a:extLst>
              </a:tr>
              <a:tr h="607198">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250,000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40.00%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150,000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5.00%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805.23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5"/>
                  </a:ext>
                </a:extLst>
              </a:tr>
              <a:tr h="607198">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250,000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50.00%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125,000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5.00%</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rPr>
                        <a:t> 671.03 </a:t>
                      </a:r>
                      <a:endParaRPr kumimoji="0" lang="en-US" altLang="en-US" sz="14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47649829"/>
      </p:ext>
    </p:extLst>
  </p:cSld>
  <p:clrMapOvr>
    <a:masterClrMapping/>
  </p:clrMapOvr>
  <p:transition spd="slow"/>
</p:sld>
</file>

<file path=ppt/slides/slide4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77014"/>
            <a:ext cx="9939337" cy="841513"/>
          </a:xfrm>
        </p:spPr>
        <p:txBody>
          <a:bodyPr>
            <a:noAutofit/>
          </a:bodyPr>
          <a:lstStyle/>
          <a:p>
            <a:r>
              <a:rPr lang="en-US"/>
              <a:t>The Down Payment</a:t>
            </a:r>
          </a:p>
        </p:txBody>
      </p:sp>
      <p:sp>
        <p:nvSpPr>
          <p:cNvPr id="6" name="Content Placeholder 2"/>
          <p:cNvSpPr>
            <a:spLocks noGrp="1"/>
          </p:cNvSpPr>
          <p:nvPr>
            <p:ph type="body" sz="quarter" idx="10"/>
          </p:nvPr>
        </p:nvSpPr>
        <p:spPr>
          <a:xfrm>
            <a:off x="1185860" y="2055766"/>
            <a:ext cx="9939337" cy="4209154"/>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539D500F-3D82-48C4-B35D-4C3B88A73567}"/>
              </a:ext>
            </a:extLst>
          </p:cNvPr>
          <p:cNvGraphicFramePr>
            <a:graphicFrameLocks/>
          </p:cNvGraphicFramePr>
          <p:nvPr/>
        </p:nvGraphicFramePr>
        <p:xfrm>
          <a:off x="1981200" y="1784998"/>
          <a:ext cx="8229600" cy="4583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6296234"/>
      </p:ext>
    </p:extLst>
  </p:cSld>
  <p:clrMapOvr>
    <a:masterClrMapping/>
  </p:clrMapOvr>
  <p:transition spd="slow"/>
</p:sld>
</file>

<file path=ppt/slides/slide4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969263" y="529571"/>
            <a:ext cx="9939337" cy="841513"/>
          </a:xfrm>
        </p:spPr>
        <p:txBody>
          <a:bodyPr>
            <a:noAutofit/>
          </a:bodyPr>
          <a:lstStyle/>
          <a:p>
            <a:r>
              <a:rPr lang="en-US"/>
              <a:t>The Monthly Payment</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457200" indent="-457200">
              <a:buFont typeface="Arial" panose="020B0604020202020204" pitchFamily="34" charset="0"/>
              <a:buChar char="•"/>
            </a:pPr>
            <a:r>
              <a:rPr lang="en-US"/>
              <a:t>The monthly payment is the ongoing cash flow obligation of the loan. </a:t>
            </a:r>
          </a:p>
          <a:p>
            <a:pPr marL="457200" indent="-457200">
              <a:buFont typeface="Arial" panose="020B0604020202020204" pitchFamily="34" charset="0"/>
              <a:buChar char="•"/>
            </a:pPr>
            <a:r>
              <a:rPr lang="en-US"/>
              <a:t>If you don’t pay this payment, you are in default on the loan, and may eventually lose the house with no compensation for the money you have already put into it. </a:t>
            </a:r>
          </a:p>
          <a:p>
            <a:pPr marL="457200" indent="-457200">
              <a:buFont typeface="Arial" panose="020B0604020202020204" pitchFamily="34" charset="0"/>
              <a:buChar char="•"/>
            </a:pPr>
            <a:r>
              <a:rPr lang="en-US"/>
              <a:t>Your ability to make the monthly payment determines your ability to keep the house… and its equity.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836182618"/>
      </p:ext>
    </p:extLst>
  </p:cSld>
  <p:clrMapOvr>
    <a:masterClrMapping/>
  </p:clrMapOvr>
  <p:transition spd="slow"/>
</p:sld>
</file>

<file path=ppt/slides/slide4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939337" cy="841513"/>
          </a:xfrm>
        </p:spPr>
        <p:txBody>
          <a:bodyPr>
            <a:noAutofit/>
          </a:bodyPr>
          <a:lstStyle/>
          <a:p>
            <a:r>
              <a:rPr lang="en-US"/>
              <a:t>The Monthly Payment</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457200" indent="-457200">
              <a:buFont typeface="Arial" panose="020B0604020202020204" pitchFamily="34" charset="0"/>
              <a:buChar char="•"/>
            </a:pPr>
            <a:r>
              <a:rPr lang="en-US"/>
              <a:t>A fixed rate mortgage is structured as an annuity: regular periodic payments of equal amounts. </a:t>
            </a:r>
          </a:p>
          <a:p>
            <a:pPr lvl="1">
              <a:buFont typeface="Arial" panose="020B0604020202020204" pitchFamily="34" charset="0"/>
              <a:buChar char="•"/>
            </a:pPr>
            <a:r>
              <a:rPr lang="en-US" sz="2200"/>
              <a:t>Some of the payment is repayment of the principal and some is for the interest expense. </a:t>
            </a:r>
          </a:p>
          <a:p>
            <a:pPr lvl="1">
              <a:buFont typeface="Arial" panose="020B0604020202020204" pitchFamily="34" charset="0"/>
              <a:buChar char="•"/>
            </a:pPr>
            <a:r>
              <a:rPr lang="en-US" sz="2200"/>
              <a:t>As you make a payment, your balance gets smaller, and so the interest portion of your next payment is smaller, and the principal payment is larger. </a:t>
            </a:r>
          </a:p>
          <a:p>
            <a:pPr marL="457200" indent="-457200">
              <a:buFont typeface="Arial" panose="020B0604020202020204" pitchFamily="34" charset="0"/>
              <a:buChar char="•"/>
            </a:pPr>
            <a:r>
              <a:rPr lang="en-US"/>
              <a:t>In other words, as you continue making payments, you are paying off the balance of the loan faster and less of your payment is interest.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233730238"/>
      </p:ext>
    </p:extLst>
  </p:cSld>
  <p:clrMapOvr>
    <a:masterClrMapping/>
  </p:clrMapOvr>
  <p:transition spd="slow"/>
</p:sld>
</file>

<file path=ppt/slides/slide4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9794"/>
            <a:ext cx="9939337" cy="841513"/>
          </a:xfrm>
        </p:spPr>
        <p:txBody>
          <a:bodyPr>
            <a:noAutofit/>
          </a:bodyPr>
          <a:lstStyle/>
          <a:p>
            <a:r>
              <a:rPr lang="en-US"/>
              <a:t>The Monthly Payment</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479</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811AFF0A-0E29-4D40-BDB0-4122AE44A1D3}"/>
              </a:ext>
            </a:extLst>
          </p:cNvPr>
          <p:cNvGraphicFramePr>
            <a:graphicFrameLocks/>
          </p:cNvGraphicFramePr>
          <p:nvPr/>
        </p:nvGraphicFramePr>
        <p:xfrm>
          <a:off x="1981200" y="1680210"/>
          <a:ext cx="8229600" cy="4723753"/>
        </p:xfrm>
        <a:graphic>
          <a:graphicData uri="http://schemas.openxmlformats.org/drawingml/2006/table">
            <a:tbl>
              <a:tblPr firstRow="1" bandRow="1"/>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408792">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rPr>
                        <a:t>End of month </a:t>
                      </a: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rPr>
                        <a:t> Payment </a:t>
                      </a: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rPr>
                        <a:t> Interest Expense </a:t>
                      </a: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rPr>
                        <a:t> Principle Paid </a:t>
                      </a: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rPr>
                        <a:t> Balance </a:t>
                      </a: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endParaRPr>
                    </a:p>
                  </a:txBody>
                  <a:tcPr marL="68580" marR="68580" marT="0" marB="0" anchor="b"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endParaRPr>
                    </a:p>
                  </a:txBody>
                  <a:tcPr marL="68580" marR="68580" marT="0" marB="0" anchor="b"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endParaRPr>
                    </a:p>
                  </a:txBody>
                  <a:tcPr marL="68580" marR="68580" marT="0" marB="0" anchor="b"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endParaRPr>
                    </a:p>
                  </a:txBody>
                  <a:tcPr marL="68580" marR="68580" marT="0" marB="0" anchor="b"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200,000.00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1,083.33</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180.80</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199,819.20</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2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1,082.35</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181.78</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199,637.42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3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1,081.37</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182.77</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199,454.65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1,080.38</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183.76</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199,270.89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5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1,079.38</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184.75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199,086.14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6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1,078.38</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185.75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198,900.39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7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1,077.38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186.76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198,713.63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8"/>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8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1,076.37</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187.77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198,525.86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9"/>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9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1,075.35</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188.79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198,337.07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10"/>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10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1,074.33</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189.81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198,147.26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11"/>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11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1,073.30</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190.84</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197,956.42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12"/>
                  </a:ext>
                </a:extLst>
              </a:tr>
              <a:tr h="33054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1,264.14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1,072.26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191.87 </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rPr>
                        <a:t> 197,764.55</a:t>
                      </a:r>
                      <a:endParaRPr kumimoji="0" lang="en-US" altLang="en-US" sz="1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b"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43514303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EB96470-0E76-2146-B685-41E10015A41C}"/>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5" name="Title 1">
            <a:extLst>
              <a:ext uri="{FF2B5EF4-FFF2-40B4-BE49-F238E27FC236}">
                <a16:creationId xmlns:a16="http://schemas.microsoft.com/office/drawing/2014/main" id="{6DBFB37A-CCAE-1F4D-8870-B713627A898A}"/>
              </a:ext>
            </a:extLst>
          </p:cNvPr>
          <p:cNvSpPr>
            <a:spLocks noGrp="1"/>
          </p:cNvSpPr>
          <p:nvPr>
            <p:ph type="title"/>
          </p:nvPr>
        </p:nvSpPr>
        <p:spPr>
          <a:xfrm>
            <a:off x="98679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Desire</a:t>
            </a:r>
          </a:p>
        </p:txBody>
      </p:sp>
      <p:pic>
        <p:nvPicPr>
          <p:cNvPr id="6" name="Picture 5">
            <a:extLst>
              <a:ext uri="{FF2B5EF4-FFF2-40B4-BE49-F238E27FC236}">
                <a16:creationId xmlns:a16="http://schemas.microsoft.com/office/drawing/2014/main" id="{4A0064FC-0352-194E-953C-D3AEADE1A35C}"/>
              </a:ext>
            </a:extLst>
          </p:cNvPr>
          <p:cNvPicPr>
            <a:picLocks noChangeAspect="1"/>
          </p:cNvPicPr>
          <p:nvPr/>
        </p:nvPicPr>
        <p:blipFill rotWithShape="1">
          <a:blip r:embed="rId2"/>
          <a:srcRect l="27572" t="25555" r="13984" b="16690"/>
          <a:stretch/>
        </p:blipFill>
        <p:spPr>
          <a:xfrm>
            <a:off x="1066800" y="2392680"/>
            <a:ext cx="4259580" cy="3413760"/>
          </a:xfrm>
          <a:prstGeom prst="rect">
            <a:avLst/>
          </a:prstGeom>
        </p:spPr>
      </p:pic>
      <p:pic>
        <p:nvPicPr>
          <p:cNvPr id="8" name="Picture 7">
            <a:extLst>
              <a:ext uri="{FF2B5EF4-FFF2-40B4-BE49-F238E27FC236}">
                <a16:creationId xmlns:a16="http://schemas.microsoft.com/office/drawing/2014/main" id="{0CECB29C-3506-D24C-93BF-AE5AEC9E54A1}"/>
              </a:ext>
            </a:extLst>
          </p:cNvPr>
          <p:cNvPicPr>
            <a:picLocks noChangeAspect="1"/>
          </p:cNvPicPr>
          <p:nvPr/>
        </p:nvPicPr>
        <p:blipFill rotWithShape="1">
          <a:blip r:embed="rId3"/>
          <a:srcRect l="29409" t="25075" r="14377" b="18888"/>
          <a:stretch/>
        </p:blipFill>
        <p:spPr>
          <a:xfrm>
            <a:off x="6126480" y="1581150"/>
            <a:ext cx="4560570" cy="3376295"/>
          </a:xfrm>
          <a:prstGeom prst="rect">
            <a:avLst/>
          </a:prstGeom>
        </p:spPr>
      </p:pic>
      <p:sp>
        <p:nvSpPr>
          <p:cNvPr id="9" name="TextBox 8">
            <a:extLst>
              <a:ext uri="{FF2B5EF4-FFF2-40B4-BE49-F238E27FC236}">
                <a16:creationId xmlns:a16="http://schemas.microsoft.com/office/drawing/2014/main" id="{5BC70BD3-A80E-4947-92BC-D58EDE216781}"/>
              </a:ext>
            </a:extLst>
          </p:cNvPr>
          <p:cNvSpPr txBox="1"/>
          <p:nvPr/>
        </p:nvSpPr>
        <p:spPr>
          <a:xfrm>
            <a:off x="6400800" y="4813518"/>
            <a:ext cx="3863340" cy="1600438"/>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Helvetica Neue" panose="02000503000000020004" pitchFamily="2" charset="0"/>
                <a:ea typeface="Helvetica Neue" panose="02000503000000020004" pitchFamily="2" charset="0"/>
                <a:cs typeface="Helvetica Neue" panose="02000503000000020004" pitchFamily="2" charset="0"/>
              </a:rPr>
              <a:t>Changes in Income</a:t>
            </a:r>
          </a:p>
          <a:p>
            <a:r>
              <a:rPr lang="en-US" sz="1400">
                <a:latin typeface="Helvetica Neue" panose="02000503000000020004" pitchFamily="2" charset="0"/>
                <a:ea typeface="Helvetica Neue" panose="02000503000000020004" pitchFamily="2" charset="0"/>
                <a:cs typeface="Helvetica Neue" panose="02000503000000020004" pitchFamily="2" charset="0"/>
              </a:rPr>
              <a:t>          Normal Good/Inferior good</a:t>
            </a:r>
          </a:p>
          <a:p>
            <a:pPr marL="285750" indent="-285750">
              <a:buFont typeface="Arial" panose="020B0604020202020204" pitchFamily="34" charset="0"/>
              <a:buChar char="•"/>
            </a:pPr>
            <a:r>
              <a:rPr lang="en-US" sz="1400">
                <a:latin typeface="Helvetica Neue" panose="02000503000000020004" pitchFamily="2" charset="0"/>
                <a:ea typeface="Helvetica Neue" panose="02000503000000020004" pitchFamily="2" charset="0"/>
                <a:cs typeface="Helvetica Neue" panose="02000503000000020004" pitchFamily="2" charset="0"/>
              </a:rPr>
              <a:t>Prices of related goods</a:t>
            </a:r>
          </a:p>
          <a:p>
            <a:r>
              <a:rPr lang="en-US" sz="1400">
                <a:latin typeface="Helvetica Neue" panose="02000503000000020004" pitchFamily="2" charset="0"/>
                <a:ea typeface="Helvetica Neue" panose="02000503000000020004" pitchFamily="2" charset="0"/>
                <a:cs typeface="Helvetica Neue" panose="02000503000000020004" pitchFamily="2" charset="0"/>
              </a:rPr>
              <a:t>          Compliments/Substitutes</a:t>
            </a:r>
          </a:p>
          <a:p>
            <a:pPr marL="285750" indent="-285750">
              <a:buFont typeface="Arial" panose="020B0604020202020204" pitchFamily="34" charset="0"/>
              <a:buChar char="•"/>
            </a:pPr>
            <a:r>
              <a:rPr lang="en-US" sz="1400">
                <a:latin typeface="Helvetica Neue" panose="02000503000000020004" pitchFamily="2" charset="0"/>
                <a:ea typeface="Helvetica Neue" panose="02000503000000020004" pitchFamily="2" charset="0"/>
                <a:cs typeface="Helvetica Neue" panose="02000503000000020004" pitchFamily="2" charset="0"/>
              </a:rPr>
              <a:t>Changes in tastes and preferences</a:t>
            </a:r>
          </a:p>
          <a:p>
            <a:pPr marL="285750" indent="-285750">
              <a:buFont typeface="Arial" panose="020B0604020202020204" pitchFamily="34" charset="0"/>
              <a:buChar char="•"/>
            </a:pPr>
            <a:r>
              <a:rPr lang="en-US" sz="1400">
                <a:latin typeface="Helvetica Neue" panose="02000503000000020004" pitchFamily="2" charset="0"/>
                <a:ea typeface="Helvetica Neue" panose="02000503000000020004" pitchFamily="2" charset="0"/>
                <a:cs typeface="Helvetica Neue" panose="02000503000000020004" pitchFamily="2" charset="0"/>
              </a:rPr>
              <a:t>Future expectations</a:t>
            </a:r>
          </a:p>
          <a:p>
            <a:pPr marL="285750" indent="-285750">
              <a:buFont typeface="Arial" panose="020B0604020202020204" pitchFamily="34" charset="0"/>
              <a:buChar char="•"/>
            </a:pPr>
            <a:r>
              <a:rPr lang="en-US" sz="1400">
                <a:latin typeface="Helvetica Neue" panose="02000503000000020004" pitchFamily="2" charset="0"/>
                <a:ea typeface="Helvetica Neue" panose="02000503000000020004" pitchFamily="2" charset="0"/>
                <a:cs typeface="Helvetica Neue" panose="02000503000000020004" pitchFamily="2" charset="0"/>
              </a:rPr>
              <a:t>Number of buyers</a:t>
            </a:r>
          </a:p>
        </p:txBody>
      </p:sp>
    </p:spTree>
    <p:extLst>
      <p:ext uri="{BB962C8B-B14F-4D97-AF65-F5344CB8AC3E}">
        <p14:creationId xmlns:p14="http://schemas.microsoft.com/office/powerpoint/2010/main" val="370935725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73560"/>
            <a:ext cx="9939337" cy="841513"/>
          </a:xfrm>
        </p:spPr>
        <p:txBody>
          <a:bodyPr>
            <a:noAutofit/>
          </a:bodyPr>
          <a:lstStyle/>
          <a:p>
            <a:r>
              <a:rPr lang="en-US"/>
              <a:t>The Monthly Payment</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457200" indent="-457200">
              <a:buFont typeface="Arial" panose="020B0604020202020204" pitchFamily="34" charset="0"/>
              <a:buChar char="•"/>
            </a:pPr>
            <a:r>
              <a:rPr lang="en-US"/>
              <a:t>Monthly mortgage payments can be estimated using the mortgage factor. </a:t>
            </a:r>
          </a:p>
          <a:p>
            <a:pPr marL="457200" indent="-457200">
              <a:buFont typeface="Arial" panose="020B0604020202020204" pitchFamily="34" charset="0"/>
              <a:buChar char="•"/>
            </a:pPr>
            <a:r>
              <a:rPr lang="en-US"/>
              <a:t>The mortgage factor is a calculation of the payment per $1,000 of the mortgage loan, given the interest rate and the maturity of the mortgage. </a:t>
            </a:r>
          </a:p>
          <a:p>
            <a:pPr marL="457200" indent="-457200">
              <a:buFont typeface="Arial" panose="020B0604020202020204" pitchFamily="34" charset="0"/>
              <a:buChar char="•"/>
            </a:pPr>
            <a:r>
              <a:rPr lang="en-US"/>
              <a:t>Mortgage factor × principal ÷ 1,000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480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513877236"/>
      </p:ext>
    </p:extLst>
  </p:cSld>
  <p:clrMapOvr>
    <a:masterClrMapping/>
  </p:clrMapOvr>
  <p:transition spd="slow"/>
</p:sld>
</file>

<file path=ppt/slides/slide4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7" cy="841513"/>
          </a:xfrm>
        </p:spPr>
        <p:txBody>
          <a:bodyPr>
            <a:noAutofit/>
          </a:bodyPr>
          <a:lstStyle/>
          <a:p>
            <a:r>
              <a:rPr lang="en-US"/>
              <a:t>The Monthly Payment</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481</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FF02B1B8-A241-4F6A-9FB0-455800180904}"/>
              </a:ext>
            </a:extLst>
          </p:cNvPr>
          <p:cNvGraphicFramePr>
            <a:graphicFrameLocks/>
          </p:cNvGraphicFramePr>
          <p:nvPr/>
        </p:nvGraphicFramePr>
        <p:xfrm>
          <a:off x="1981200" y="1891238"/>
          <a:ext cx="8229600" cy="3481120"/>
        </p:xfrm>
        <a:graphic>
          <a:graphicData uri="http://schemas.openxmlformats.org/drawingml/2006/table">
            <a:tbl>
              <a:tblPr firstRow="1" bandRow="1"/>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418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rPr>
                        <a:t>Mortgage factor </a:t>
                      </a:r>
                      <a:endPar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rPr>
                        <a:t> 30-year </a:t>
                      </a:r>
                      <a:endPar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rPr>
                        <a:t> 20-year </a:t>
                      </a:r>
                      <a:endPar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rPr>
                        <a:t> 15-year </a:t>
                      </a:r>
                      <a:endPar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418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FF0000"/>
                          </a:solidFill>
                          <a:effectLst/>
                          <a:latin typeface="Helvetica Neue"/>
                          <a:ea typeface="ＭＳ Ｐゴシック" panose="020B0600070205080204" pitchFamily="34" charset="-128"/>
                        </a:rPr>
                        <a:t>Mortgage rate </a:t>
                      </a:r>
                      <a:endParaRPr kumimoji="0" lang="en-US" altLang="en-US" sz="1600" b="0" i="0" u="none" strike="noStrike" cap="none" normalizeH="0" baseline="0">
                        <a:ln>
                          <a:noFill/>
                        </a:ln>
                        <a:solidFill>
                          <a:srgbClr val="FF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endParaRPr>
                    </a:p>
                  </a:txBody>
                  <a:tcPr marL="68580" marR="68580" marT="0" marB="0"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endParaRPr>
                    </a:p>
                  </a:txBody>
                  <a:tcPr marL="68580" marR="68580" marT="0" marB="0"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endParaRPr>
                    </a:p>
                  </a:txBody>
                  <a:tcPr marL="68580" marR="68580" marT="0" marB="0"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7418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0.040</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$ 4.77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$6.06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$7.40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37418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0.045</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5.07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6.33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7.65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37418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0.050</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5.37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6.60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7.91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37418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0.055</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5.68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6.88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8.17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37418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0.060</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6.00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7.16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8.44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37418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0.065</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6.32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7.46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8.71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r h="37418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0.070</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6.65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7.75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 8.99 </a:t>
                      </a:r>
                      <a:endPar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22182932"/>
      </p:ext>
    </p:extLst>
  </p:cSld>
  <p:clrMapOvr>
    <a:masterClrMapping/>
  </p:clrMapOvr>
  <p:transition spd="slow"/>
</p:sld>
</file>

<file path=ppt/slides/slide4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1173"/>
            <a:ext cx="9939337" cy="841513"/>
          </a:xfrm>
        </p:spPr>
        <p:txBody>
          <a:bodyPr>
            <a:noAutofit/>
          </a:bodyPr>
          <a:lstStyle/>
          <a:p>
            <a:r>
              <a:rPr lang="en-US"/>
              <a:t>Mortgage Designs</a:t>
            </a:r>
          </a:p>
        </p:txBody>
      </p:sp>
      <p:sp>
        <p:nvSpPr>
          <p:cNvPr id="6" name="Content Placeholder 2"/>
          <p:cNvSpPr>
            <a:spLocks noGrp="1"/>
          </p:cNvSpPr>
          <p:nvPr>
            <p:ph type="body" sz="quarter" idx="10"/>
          </p:nvPr>
        </p:nvSpPr>
        <p:spPr>
          <a:xfrm>
            <a:off x="1185860" y="1910292"/>
            <a:ext cx="9939337" cy="4209154"/>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482</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35595C0D-A261-405C-8FDD-C86B35A7C608}"/>
              </a:ext>
            </a:extLst>
          </p:cNvPr>
          <p:cNvGraphicFramePr>
            <a:graphicFrameLocks/>
          </p:cNvGraphicFramePr>
          <p:nvPr/>
        </p:nvGraphicFramePr>
        <p:xfrm>
          <a:off x="1981200" y="180189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1928575"/>
      </p:ext>
    </p:extLst>
  </p:cSld>
  <p:clrMapOvr>
    <a:masterClrMapping/>
  </p:clrMapOvr>
  <p:transition spd="slow"/>
</p:sld>
</file>

<file path=ppt/slides/slide4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377189"/>
            <a:ext cx="9939337" cy="841513"/>
          </a:xfrm>
        </p:spPr>
        <p:txBody>
          <a:bodyPr>
            <a:noAutofit/>
          </a:bodyPr>
          <a:lstStyle/>
          <a:p>
            <a:r>
              <a:rPr lang="en-US"/>
              <a:t>Points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483</a:t>
            </a:fld>
            <a:endParaRPr lang="en-US">
              <a:solidFill>
                <a:srgbClr val="FFFFFF"/>
              </a:solidFill>
              <a:latin typeface="Calibri" pitchFamily="-111" charset="0"/>
              <a:ea typeface="ヒラギノ角ゴ Pro W3" pitchFamily="-111" charset="-128"/>
              <a:cs typeface="Trebuchet MS" pitchFamily="-111" charset="0"/>
            </a:endParaRPr>
          </a:p>
        </p:txBody>
      </p:sp>
      <p:sp>
        <p:nvSpPr>
          <p:cNvPr id="3" name="Text Placeholder 2">
            <a:extLst>
              <a:ext uri="{FF2B5EF4-FFF2-40B4-BE49-F238E27FC236}">
                <a16:creationId xmlns:a16="http://schemas.microsoft.com/office/drawing/2014/main" id="{4BD69E8E-8E67-4B54-808A-7A4DFCC3EA51}"/>
              </a:ext>
            </a:extLst>
          </p:cNvPr>
          <p:cNvSpPr>
            <a:spLocks noGrp="1"/>
          </p:cNvSpPr>
          <p:nvPr>
            <p:ph type="body" sz="quarter" idx="10"/>
          </p:nvPr>
        </p:nvSpPr>
        <p:spPr/>
        <p:txBody>
          <a:bodyPr/>
          <a:lstStyle/>
          <a:p>
            <a:pPr marL="457200" indent="-457200">
              <a:buFont typeface="Arial" panose="020B0604020202020204" pitchFamily="34" charset="0"/>
              <a:buChar char="•"/>
            </a:pPr>
            <a:r>
              <a:rPr lang="en-US"/>
              <a:t>Points are another kind of financing cost. </a:t>
            </a:r>
          </a:p>
          <a:p>
            <a:pPr marL="457200" indent="-457200">
              <a:buFont typeface="Arial" panose="020B0604020202020204" pitchFamily="34" charset="0"/>
              <a:buChar char="•"/>
            </a:pPr>
            <a:r>
              <a:rPr lang="en-US"/>
              <a:t>One point is 1% of the mortgage. </a:t>
            </a:r>
          </a:p>
          <a:p>
            <a:pPr marL="457200" indent="-457200">
              <a:buFont typeface="Arial" panose="020B0604020202020204" pitchFamily="34" charset="0"/>
              <a:buChar char="•"/>
            </a:pPr>
            <a:r>
              <a:rPr lang="en-US"/>
              <a:t>Points are paid to the lender as a form of prepaid interest when the mortgage originates, and are used to decrease the mortgage rate. </a:t>
            </a:r>
          </a:p>
          <a:p>
            <a:pPr marL="457200" indent="-457200">
              <a:buFont typeface="Arial" panose="020B0604020202020204" pitchFamily="34" charset="0"/>
              <a:buChar char="•"/>
            </a:pPr>
            <a:r>
              <a:rPr lang="en-US"/>
              <a:t>In other words, paying points is a way of buying a lower mortgage rate. </a:t>
            </a:r>
          </a:p>
          <a:p>
            <a:pPr marL="0" indent="0">
              <a:buNone/>
            </a:pPr>
            <a:endParaRPr lang="en-US"/>
          </a:p>
        </p:txBody>
      </p:sp>
    </p:spTree>
    <p:extLst>
      <p:ext uri="{BB962C8B-B14F-4D97-AF65-F5344CB8AC3E}">
        <p14:creationId xmlns:p14="http://schemas.microsoft.com/office/powerpoint/2010/main" val="3021916"/>
      </p:ext>
    </p:extLst>
  </p:cSld>
  <p:clrMapOvr>
    <a:masterClrMapping/>
  </p:clrMapOvr>
  <p:transition spd="slow"/>
</p:sld>
</file>

<file path=ppt/slides/slide4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7" cy="841513"/>
          </a:xfrm>
        </p:spPr>
        <p:txBody>
          <a:bodyPr>
            <a:noAutofit/>
          </a:bodyPr>
          <a:lstStyle/>
          <a:p>
            <a:r>
              <a:rPr lang="en-US"/>
              <a:t>Points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484</a:t>
            </a:fld>
            <a:endParaRPr lang="en-US">
              <a:solidFill>
                <a:srgbClr val="FFFFFF"/>
              </a:solidFill>
              <a:latin typeface="Calibri" pitchFamily="-111" charset="0"/>
              <a:ea typeface="ヒラギノ角ゴ Pro W3" pitchFamily="-111" charset="-128"/>
              <a:cs typeface="Trebuchet MS" pitchFamily="-111" charset="0"/>
            </a:endParaRPr>
          </a:p>
        </p:txBody>
      </p:sp>
      <p:sp>
        <p:nvSpPr>
          <p:cNvPr id="3" name="Text Placeholder 2">
            <a:extLst>
              <a:ext uri="{FF2B5EF4-FFF2-40B4-BE49-F238E27FC236}">
                <a16:creationId xmlns:a16="http://schemas.microsoft.com/office/drawing/2014/main" id="{4BD69E8E-8E67-4B54-808A-7A4DFCC3EA51}"/>
              </a:ext>
            </a:extLst>
          </p:cNvPr>
          <p:cNvSpPr>
            <a:spLocks noGrp="1"/>
          </p:cNvSpPr>
          <p:nvPr>
            <p:ph type="body" sz="quarter" idx="10"/>
          </p:nvPr>
        </p:nvSpPr>
        <p:spPr/>
        <p:txBody>
          <a:bodyPr/>
          <a:lstStyle/>
          <a:p>
            <a:pPr marL="0" indent="0">
              <a:buNone/>
            </a:pPr>
            <a:r>
              <a:rPr lang="en-US"/>
              <a:t> </a:t>
            </a:r>
          </a:p>
        </p:txBody>
      </p:sp>
      <p:graphicFrame>
        <p:nvGraphicFramePr>
          <p:cNvPr id="5" name="Content Placeholder 3">
            <a:extLst>
              <a:ext uri="{FF2B5EF4-FFF2-40B4-BE49-F238E27FC236}">
                <a16:creationId xmlns:a16="http://schemas.microsoft.com/office/drawing/2014/main" id="{223E7595-A0FD-4F6C-8CA6-241C43940E11}"/>
              </a:ext>
            </a:extLst>
          </p:cNvPr>
          <p:cNvGraphicFramePr>
            <a:graphicFrameLocks/>
          </p:cNvGraphicFramePr>
          <p:nvPr/>
        </p:nvGraphicFramePr>
        <p:xfrm>
          <a:off x="2040728" y="2076448"/>
          <a:ext cx="8229600" cy="3355154"/>
        </p:xfrm>
        <a:graphic>
          <a:graphicData uri="http://schemas.openxmlformats.org/drawingml/2006/table">
            <a:tbl>
              <a:tblPr firstRow="1" bandRow="1"/>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133097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all" normalizeH="0" baseline="0">
                          <a:ln>
                            <a:noFill/>
                          </a:ln>
                          <a:solidFill>
                            <a:schemeClr val="bg1"/>
                          </a:solidFill>
                          <a:effectLst/>
                          <a:latin typeface="Helvetica Neue"/>
                          <a:ea typeface="Times New Roman" pitchFamily="29" charset="0"/>
                          <a:cs typeface="Times New Roman" pitchFamily="29" charset="0"/>
                        </a:rPr>
                        <a:t>Points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all" normalizeH="0" baseline="0">
                          <a:ln>
                            <a:noFill/>
                          </a:ln>
                          <a:solidFill>
                            <a:schemeClr val="bg1"/>
                          </a:solidFill>
                          <a:effectLst/>
                          <a:latin typeface="Helvetica Neue"/>
                          <a:ea typeface="Times New Roman" pitchFamily="29" charset="0"/>
                          <a:cs typeface="Times New Roman" pitchFamily="29" charset="0"/>
                        </a:rPr>
                        <a:t>Mortgage rate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all" normalizeH="0" baseline="0">
                          <a:ln>
                            <a:noFill/>
                          </a:ln>
                          <a:solidFill>
                            <a:schemeClr val="bg1"/>
                          </a:solidFill>
                          <a:effectLst/>
                          <a:latin typeface="Helvetica Neue"/>
                          <a:ea typeface="Times New Roman" pitchFamily="29" charset="0"/>
                          <a:cs typeface="Times New Roman" pitchFamily="29" charset="0"/>
                        </a:rPr>
                        <a:t>Mortgage factor</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all" normalizeH="0" baseline="0">
                          <a:ln>
                            <a:noFill/>
                          </a:ln>
                          <a:solidFill>
                            <a:schemeClr val="bg1"/>
                          </a:solidFill>
                          <a:effectLst/>
                          <a:latin typeface="Helvetica Neue"/>
                          <a:ea typeface="Times New Roman" pitchFamily="29" charset="0"/>
                          <a:cs typeface="Times New Roman" pitchFamily="29" charset="0"/>
                        </a:rPr>
                        <a:t>Monthly Payment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10120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a:ea typeface="Times New Roman" pitchFamily="29" charset="0"/>
                          <a:cs typeface="Times New Roman" pitchFamily="29" charset="0"/>
                        </a:rPr>
                        <a:t>0</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a:ea typeface="Times New Roman" pitchFamily="29" charset="0"/>
                          <a:cs typeface="Times New Roman" pitchFamily="29" charset="0"/>
                        </a:rPr>
                        <a:t>6.50%</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a:ea typeface="Times New Roman" pitchFamily="29" charset="0"/>
                          <a:cs typeface="Times New Roman" pitchFamily="29" charset="0"/>
                        </a:rPr>
                        <a:t>6.32</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a:ea typeface="Times New Roman" pitchFamily="29" charset="0"/>
                          <a:cs typeface="Times New Roman" pitchFamily="29" charset="0"/>
                        </a:rPr>
                        <a:t>1,264</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10120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a:ea typeface="Times New Roman" pitchFamily="29" charset="0"/>
                          <a:cs typeface="Times New Roman" pitchFamily="29" charset="0"/>
                        </a:rPr>
                        <a:t>2</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a:ea typeface="Times New Roman" pitchFamily="29" charset="0"/>
                          <a:cs typeface="Times New Roman" pitchFamily="29" charset="0"/>
                        </a:rPr>
                        <a:t>6.00%</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a:ea typeface="Times New Roman" pitchFamily="29" charset="0"/>
                          <a:cs typeface="Times New Roman" pitchFamily="29" charset="0"/>
                        </a:rPr>
                        <a:t>6.00</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Helvetica Neue"/>
                          <a:ea typeface="Times New Roman" pitchFamily="29" charset="0"/>
                          <a:cs typeface="Times New Roman" pitchFamily="29" charset="0"/>
                        </a:rPr>
                        <a:t>1,200</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3127823"/>
      </p:ext>
    </p:extLst>
  </p:cSld>
  <p:clrMapOvr>
    <a:masterClrMapping/>
  </p:clrMapOvr>
  <p:transition spd="slow"/>
</p:sld>
</file>

<file path=ppt/slides/slide4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3425"/>
            <a:ext cx="9939337" cy="841513"/>
          </a:xfrm>
        </p:spPr>
        <p:txBody>
          <a:bodyPr>
            <a:noAutofit/>
          </a:bodyPr>
          <a:lstStyle/>
          <a:p>
            <a:r>
              <a:rPr lang="en-US"/>
              <a:t>Points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485</a:t>
            </a:fld>
            <a:endParaRPr lang="en-US">
              <a:solidFill>
                <a:srgbClr val="FFFFFF"/>
              </a:solidFill>
              <a:latin typeface="Calibri" pitchFamily="-111" charset="0"/>
              <a:ea typeface="ヒラギノ角ゴ Pro W3" pitchFamily="-111" charset="-128"/>
              <a:cs typeface="Trebuchet MS" pitchFamily="-111" charset="0"/>
            </a:endParaRPr>
          </a:p>
        </p:txBody>
      </p:sp>
      <p:sp>
        <p:nvSpPr>
          <p:cNvPr id="3" name="Text Placeholder 2">
            <a:extLst>
              <a:ext uri="{FF2B5EF4-FFF2-40B4-BE49-F238E27FC236}">
                <a16:creationId xmlns:a16="http://schemas.microsoft.com/office/drawing/2014/main" id="{4BD69E8E-8E67-4B54-808A-7A4DFCC3EA51}"/>
              </a:ext>
            </a:extLst>
          </p:cNvPr>
          <p:cNvSpPr>
            <a:spLocks noGrp="1"/>
          </p:cNvSpPr>
          <p:nvPr>
            <p:ph type="body" sz="quarter" idx="10"/>
          </p:nvPr>
        </p:nvSpPr>
        <p:spPr/>
        <p:txBody>
          <a:bodyPr/>
          <a:lstStyle/>
          <a:p>
            <a:pPr marL="0" indent="0">
              <a:buNone/>
            </a:pPr>
            <a:r>
              <a:rPr lang="en-US"/>
              <a:t> </a:t>
            </a:r>
          </a:p>
        </p:txBody>
      </p:sp>
      <p:graphicFrame>
        <p:nvGraphicFramePr>
          <p:cNvPr id="6" name="Content Placeholder 6">
            <a:extLst>
              <a:ext uri="{FF2B5EF4-FFF2-40B4-BE49-F238E27FC236}">
                <a16:creationId xmlns:a16="http://schemas.microsoft.com/office/drawing/2014/main" id="{AA65466E-DE0A-4895-A449-80DEBD37D908}"/>
              </a:ext>
            </a:extLst>
          </p:cNvPr>
          <p:cNvGraphicFramePr>
            <a:graphicFrameLocks/>
          </p:cNvGraphicFramePr>
          <p:nvPr/>
        </p:nvGraphicFramePr>
        <p:xfrm>
          <a:off x="2057400" y="1814146"/>
          <a:ext cx="8077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064042"/>
      </p:ext>
    </p:extLst>
  </p:cSld>
  <p:clrMapOvr>
    <a:masterClrMapping/>
  </p:clrMapOvr>
  <p:transition spd="slow"/>
</p:sld>
</file>

<file path=ppt/slides/slide4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7" cy="841513"/>
          </a:xfrm>
        </p:spPr>
        <p:txBody>
          <a:bodyPr>
            <a:noAutofit/>
          </a:bodyPr>
          <a:lstStyle/>
          <a:p>
            <a:r>
              <a:rPr lang="en-US"/>
              <a:t>CLOSING COSTS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486</a:t>
            </a:fld>
            <a:endParaRPr lang="en-US">
              <a:solidFill>
                <a:srgbClr val="FFFFFF"/>
              </a:solidFill>
              <a:latin typeface="Calibri" pitchFamily="-111" charset="0"/>
              <a:ea typeface="ヒラギノ角ゴ Pro W3" pitchFamily="-111" charset="-128"/>
              <a:cs typeface="Trebuchet MS" pitchFamily="-111" charset="0"/>
            </a:endParaRPr>
          </a:p>
        </p:txBody>
      </p:sp>
      <p:sp>
        <p:nvSpPr>
          <p:cNvPr id="3" name="Text Placeholder 2">
            <a:extLst>
              <a:ext uri="{FF2B5EF4-FFF2-40B4-BE49-F238E27FC236}">
                <a16:creationId xmlns:a16="http://schemas.microsoft.com/office/drawing/2014/main" id="{4BD69E8E-8E67-4B54-808A-7A4DFCC3EA51}"/>
              </a:ext>
            </a:extLst>
          </p:cNvPr>
          <p:cNvSpPr>
            <a:spLocks noGrp="1"/>
          </p:cNvSpPr>
          <p:nvPr>
            <p:ph type="body" sz="quarter" idx="10"/>
          </p:nvPr>
        </p:nvSpPr>
        <p:spPr/>
        <p:txBody>
          <a:bodyPr/>
          <a:lstStyle/>
          <a:p>
            <a:pPr marL="0" indent="0">
              <a:buNone/>
            </a:pPr>
            <a:r>
              <a:rPr lang="en-US"/>
              <a:t>Closing Costs</a:t>
            </a:r>
          </a:p>
          <a:p>
            <a:pPr lvl="1">
              <a:buFont typeface="Arial" panose="020B0604020202020204" pitchFamily="34" charset="0"/>
              <a:buChar char="•"/>
            </a:pPr>
            <a:r>
              <a:rPr lang="en-US" sz="2200"/>
              <a:t>Appraisal</a:t>
            </a:r>
          </a:p>
          <a:p>
            <a:pPr lvl="1">
              <a:buFont typeface="Arial" panose="020B0604020202020204" pitchFamily="34" charset="0"/>
              <a:buChar char="•"/>
            </a:pPr>
            <a:r>
              <a:rPr lang="en-US" sz="2200"/>
              <a:t>Title Search</a:t>
            </a:r>
          </a:p>
          <a:p>
            <a:pPr lvl="1">
              <a:buFont typeface="Arial" panose="020B0604020202020204" pitchFamily="34" charset="0"/>
              <a:buChar char="•"/>
            </a:pPr>
            <a:r>
              <a:rPr lang="en-US" sz="2200"/>
              <a:t>Title Insurance</a:t>
            </a:r>
          </a:p>
          <a:p>
            <a:pPr lvl="1">
              <a:buFont typeface="Arial" panose="020B0604020202020204" pitchFamily="34" charset="0"/>
              <a:buChar char="•"/>
            </a:pPr>
            <a:r>
              <a:rPr lang="en-US" sz="2200"/>
              <a:t>Filing Fee</a:t>
            </a:r>
          </a:p>
          <a:p>
            <a:pPr lvl="1">
              <a:buFont typeface="Arial" panose="020B0604020202020204" pitchFamily="34" charset="0"/>
              <a:buChar char="•"/>
            </a:pPr>
            <a:r>
              <a:rPr lang="en-US" sz="2200"/>
              <a:t>Property Transfer Tax</a:t>
            </a:r>
          </a:p>
          <a:p>
            <a:pPr marL="0" indent="0">
              <a:buNone/>
            </a:pPr>
            <a:endParaRPr lang="en-US"/>
          </a:p>
        </p:txBody>
      </p:sp>
    </p:spTree>
    <p:extLst>
      <p:ext uri="{BB962C8B-B14F-4D97-AF65-F5344CB8AC3E}">
        <p14:creationId xmlns:p14="http://schemas.microsoft.com/office/powerpoint/2010/main" val="2803503972"/>
      </p:ext>
    </p:extLst>
  </p:cSld>
  <p:clrMapOvr>
    <a:masterClrMapping/>
  </p:clrMapOvr>
  <p:transition spd="slow"/>
</p:sld>
</file>

<file path=ppt/slides/slide4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57199"/>
            <a:ext cx="9939337" cy="841513"/>
          </a:xfrm>
        </p:spPr>
        <p:txBody>
          <a:bodyPr>
            <a:noAutofit/>
          </a:bodyPr>
          <a:lstStyle/>
          <a:p>
            <a:r>
              <a:rPr lang="en-US"/>
              <a:t>Owning Your Home: the Purchase Process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487</a:t>
            </a:fld>
            <a:endParaRPr lang="en-US">
              <a:solidFill>
                <a:srgbClr val="FFFFFF"/>
              </a:solidFill>
              <a:latin typeface="Calibri" pitchFamily="-111" charset="0"/>
              <a:ea typeface="ヒラギノ角ゴ Pro W3" pitchFamily="-111" charset="-128"/>
              <a:cs typeface="Trebuchet MS" pitchFamily="-111" charset="0"/>
            </a:endParaRPr>
          </a:p>
        </p:txBody>
      </p:sp>
      <p:sp>
        <p:nvSpPr>
          <p:cNvPr id="3" name="Text Placeholder 2">
            <a:extLst>
              <a:ext uri="{FF2B5EF4-FFF2-40B4-BE49-F238E27FC236}">
                <a16:creationId xmlns:a16="http://schemas.microsoft.com/office/drawing/2014/main" id="{4BD69E8E-8E67-4B54-808A-7A4DFCC3EA51}"/>
              </a:ext>
            </a:extLst>
          </p:cNvPr>
          <p:cNvSpPr>
            <a:spLocks noGrp="1"/>
          </p:cNvSpPr>
          <p:nvPr>
            <p:ph type="body" sz="quarter" idx="10"/>
          </p:nvPr>
        </p:nvSpPr>
        <p:spPr>
          <a:xfrm>
            <a:off x="1185860" y="1910291"/>
            <a:ext cx="9939337" cy="4706409"/>
          </a:xfrm>
        </p:spPr>
        <p:txBody>
          <a:bodyPr>
            <a:normAutofit fontScale="77500" lnSpcReduction="20000"/>
          </a:bodyPr>
          <a:lstStyle/>
          <a:p>
            <a:pPr marL="0" indent="0">
              <a:buNone/>
            </a:pPr>
            <a:r>
              <a:rPr lang="en-US" sz="3400"/>
              <a:t>The Purchase and Sale:</a:t>
            </a:r>
          </a:p>
          <a:p>
            <a:pPr lvl="1">
              <a:buFont typeface="Arial" panose="020B0604020202020204" pitchFamily="34" charset="0"/>
              <a:buChar char="•"/>
            </a:pPr>
            <a:r>
              <a:rPr lang="en-US" sz="2800"/>
              <a:t>A legal description of the property</a:t>
            </a:r>
          </a:p>
          <a:p>
            <a:pPr lvl="1">
              <a:buFont typeface="Arial" panose="020B0604020202020204" pitchFamily="34" charset="0"/>
              <a:buChar char="•"/>
            </a:pPr>
            <a:r>
              <a:rPr lang="en-US" sz="2800"/>
              <a:t>The sale price and deposit amount</a:t>
            </a:r>
          </a:p>
          <a:p>
            <a:pPr lvl="1">
              <a:buFont typeface="Arial" panose="020B0604020202020204" pitchFamily="34" charset="0"/>
              <a:buChar char="•"/>
            </a:pPr>
            <a:r>
              <a:rPr lang="en-US" sz="2800"/>
              <a:t>A mortgage contingency</a:t>
            </a:r>
          </a:p>
          <a:p>
            <a:pPr lvl="1">
              <a:buFont typeface="Arial" panose="020B0604020202020204" pitchFamily="34" charset="0"/>
              <a:buChar char="•"/>
            </a:pPr>
            <a:r>
              <a:rPr lang="en-US" sz="2800"/>
              <a:t>The closing date and location</a:t>
            </a:r>
          </a:p>
          <a:p>
            <a:pPr lvl="1">
              <a:buFont typeface="Arial" panose="020B0604020202020204" pitchFamily="34" charset="0"/>
              <a:buChar char="•"/>
            </a:pPr>
            <a:r>
              <a:rPr lang="en-US" sz="2800"/>
              <a:t>Conveyances or any agreements made as part of the offer</a:t>
            </a:r>
          </a:p>
          <a:p>
            <a:pPr lvl="1">
              <a:buFont typeface="Arial" panose="020B0604020202020204" pitchFamily="34" charset="0"/>
              <a:buChar char="•"/>
            </a:pPr>
            <a:r>
              <a:rPr lang="en-US" sz="2800"/>
              <a:t>A home inspection contingency</a:t>
            </a:r>
          </a:p>
          <a:p>
            <a:pPr lvl="1">
              <a:buFont typeface="Arial" panose="020B0604020202020204" pitchFamily="34" charset="0"/>
              <a:buChar char="•"/>
            </a:pPr>
            <a:r>
              <a:rPr lang="en-US" sz="2800"/>
              <a:t>Possession date, usually the closing date</a:t>
            </a:r>
          </a:p>
          <a:p>
            <a:pPr lvl="1">
              <a:buFont typeface="Arial" panose="020B0604020202020204" pitchFamily="34" charset="0"/>
              <a:buChar char="•"/>
            </a:pPr>
            <a:r>
              <a:rPr lang="en-US" sz="2800"/>
              <a:t>A description of the property insurance policy that will cover the home until the closing date </a:t>
            </a:r>
          </a:p>
          <a:p>
            <a:pPr marL="0" indent="0">
              <a:buNone/>
            </a:pPr>
            <a:r>
              <a:rPr lang="en-US"/>
              <a:t> </a:t>
            </a:r>
          </a:p>
        </p:txBody>
      </p:sp>
    </p:spTree>
    <p:extLst>
      <p:ext uri="{BB962C8B-B14F-4D97-AF65-F5344CB8AC3E}">
        <p14:creationId xmlns:p14="http://schemas.microsoft.com/office/powerpoint/2010/main" val="3419863600"/>
      </p:ext>
    </p:extLst>
  </p:cSld>
  <p:clrMapOvr>
    <a:masterClrMapping/>
  </p:clrMapOvr>
  <p:transition spd="slow"/>
</p:sld>
</file>

<file path=ppt/slides/slide4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7" cy="841513"/>
          </a:xfrm>
        </p:spPr>
        <p:txBody>
          <a:bodyPr>
            <a:noAutofit/>
          </a:bodyPr>
          <a:lstStyle/>
          <a:p>
            <a:r>
              <a:rPr lang="en-US"/>
              <a:t>Owning Your Home: Capital Expenditures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488</a:t>
            </a:fld>
            <a:endParaRPr lang="en-US">
              <a:solidFill>
                <a:srgbClr val="FFFFFF"/>
              </a:solidFill>
              <a:latin typeface="Calibri" pitchFamily="-111" charset="0"/>
              <a:ea typeface="ヒラギノ角ゴ Pro W3" pitchFamily="-111" charset="-128"/>
              <a:cs typeface="Trebuchet MS" pitchFamily="-111" charset="0"/>
            </a:endParaRPr>
          </a:p>
        </p:txBody>
      </p:sp>
      <p:sp>
        <p:nvSpPr>
          <p:cNvPr id="3" name="Text Placeholder 2">
            <a:extLst>
              <a:ext uri="{FF2B5EF4-FFF2-40B4-BE49-F238E27FC236}">
                <a16:creationId xmlns:a16="http://schemas.microsoft.com/office/drawing/2014/main" id="{4BD69E8E-8E67-4B54-808A-7A4DFCC3EA51}"/>
              </a:ext>
            </a:extLst>
          </p:cNvPr>
          <p:cNvSpPr>
            <a:spLocks noGrp="1"/>
          </p:cNvSpPr>
          <p:nvPr>
            <p:ph type="body" sz="quarter" idx="10"/>
          </p:nvPr>
        </p:nvSpPr>
        <p:spPr/>
        <p:txBody>
          <a:bodyPr>
            <a:normAutofit/>
          </a:bodyPr>
          <a:lstStyle/>
          <a:p>
            <a:pPr marL="457200" indent="-457200">
              <a:buFont typeface="Arial" panose="020B0604020202020204" pitchFamily="34" charset="0"/>
              <a:buChar char="•"/>
            </a:pPr>
            <a:r>
              <a:rPr lang="en-US"/>
              <a:t>Repairs</a:t>
            </a:r>
          </a:p>
          <a:p>
            <a:pPr marL="457200" indent="-457200">
              <a:buFont typeface="Arial" panose="020B0604020202020204" pitchFamily="34" charset="0"/>
              <a:buChar char="•"/>
            </a:pPr>
            <a:r>
              <a:rPr lang="en-US"/>
              <a:t>Renovation</a:t>
            </a:r>
          </a:p>
          <a:p>
            <a:pPr marL="0" indent="0">
              <a:buNone/>
            </a:pPr>
            <a:r>
              <a:rPr lang="en-US"/>
              <a:t> </a:t>
            </a:r>
          </a:p>
        </p:txBody>
      </p:sp>
    </p:spTree>
    <p:extLst>
      <p:ext uri="{BB962C8B-B14F-4D97-AF65-F5344CB8AC3E}">
        <p14:creationId xmlns:p14="http://schemas.microsoft.com/office/powerpoint/2010/main" val="174725463"/>
      </p:ext>
    </p:extLst>
  </p:cSld>
  <p:clrMapOvr>
    <a:masterClrMapping/>
  </p:clrMapOvr>
  <p:transition spd="slow"/>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149600"/>
            <a:ext cx="12192000" cy="2859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92746" y="1434666"/>
            <a:ext cx="10930468" cy="984885"/>
          </a:xfrm>
          <a:prstGeom prst="rect">
            <a:avLst/>
          </a:prstGeom>
          <a:noFill/>
        </p:spPr>
        <p:txBody>
          <a:bodyPr wrap="square" rtlCol="0">
            <a:spAutoFit/>
          </a:bodyPr>
          <a:lstStyle/>
          <a:p>
            <a:r>
              <a:rPr lang="en-US" sz="2900">
                <a:latin typeface="Helvetica Neue" charset="0"/>
                <a:ea typeface="Helvetica Neue" charset="0"/>
                <a:cs typeface="Helvetica Neue" charset="0"/>
              </a:rPr>
              <a:t>PERSONAL RISK MANAGEMENT: </a:t>
            </a:r>
          </a:p>
          <a:p>
            <a:r>
              <a:rPr lang="en-US" sz="2900">
                <a:latin typeface="Helvetica Neue" charset="0"/>
                <a:ea typeface="Helvetica Neue" charset="0"/>
                <a:cs typeface="Helvetica Neue" charset="0"/>
              </a:rPr>
              <a:t>INSURANCE</a:t>
            </a:r>
          </a:p>
        </p:txBody>
      </p:sp>
    </p:spTree>
    <p:extLst>
      <p:ext uri="{BB962C8B-B14F-4D97-AF65-F5344CB8AC3E}">
        <p14:creationId xmlns:p14="http://schemas.microsoft.com/office/powerpoint/2010/main" val="219507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311FD-DBBF-E844-A736-074B6B609472}"/>
              </a:ext>
            </a:extLst>
          </p:cNvPr>
          <p:cNvSpPr>
            <a:spLocks noGrp="1"/>
          </p:cNvSpPr>
          <p:nvPr>
            <p:ph idx="1"/>
          </p:nvPr>
        </p:nvSpPr>
        <p:spPr>
          <a:xfrm>
            <a:off x="1009650" y="1825625"/>
            <a:ext cx="10515600" cy="4351338"/>
          </a:xfrm>
        </p:spPr>
        <p:txBody>
          <a:bodyPr/>
          <a:lstStyle/>
          <a:p>
            <a:pPr marL="0" indent="0">
              <a:buNone/>
            </a:pPr>
            <a:r>
              <a:rPr lang="en-US">
                <a:latin typeface="Helvetica Neue" panose="02000503000000020004" pitchFamily="2" charset="0"/>
                <a:ea typeface="Helvetica Neue" panose="02000503000000020004" pitchFamily="2" charset="0"/>
                <a:cs typeface="Helvetica Neue" panose="02000503000000020004" pitchFamily="2" charset="0"/>
              </a:rPr>
              <a:t>Availability:</a:t>
            </a:r>
          </a:p>
          <a:p>
            <a:pPr lvl="1"/>
            <a:r>
              <a:rPr lang="en-US">
                <a:latin typeface="Helvetica Neue" panose="02000503000000020004" pitchFamily="2" charset="0"/>
                <a:ea typeface="Helvetica Neue" panose="02000503000000020004" pitchFamily="2" charset="0"/>
                <a:cs typeface="Helvetica Neue" panose="02000503000000020004" pitchFamily="2" charset="0"/>
              </a:rPr>
              <a:t>Direct relationship between price and quantity supplied</a:t>
            </a:r>
          </a:p>
          <a:p>
            <a:pPr lvl="2"/>
            <a:r>
              <a:rPr lang="en-US">
                <a:latin typeface="Helvetica Neue" panose="02000503000000020004" pitchFamily="2" charset="0"/>
                <a:ea typeface="Helvetica Neue" panose="02000503000000020004" pitchFamily="2" charset="0"/>
                <a:cs typeface="Helvetica Neue" panose="02000503000000020004" pitchFamily="2" charset="0"/>
              </a:rPr>
              <a:t>Upward sloping supply curve</a:t>
            </a:r>
          </a:p>
          <a:p>
            <a:pPr lvl="2"/>
            <a:r>
              <a:rPr lang="en-US">
                <a:latin typeface="Helvetica Neue" panose="02000503000000020004" pitchFamily="2" charset="0"/>
                <a:ea typeface="Helvetica Neue" panose="02000503000000020004" pitchFamily="2" charset="0"/>
                <a:cs typeface="Helvetica Neue" panose="02000503000000020004" pitchFamily="2" charset="0"/>
              </a:rPr>
              <a:t>Law of Supply</a:t>
            </a:r>
          </a:p>
          <a:p>
            <a:pPr lvl="1"/>
            <a:r>
              <a:rPr lang="en-US">
                <a:latin typeface="Helvetica Neue" panose="02000503000000020004" pitchFamily="2" charset="0"/>
                <a:ea typeface="Helvetica Neue" panose="02000503000000020004" pitchFamily="2" charset="0"/>
                <a:cs typeface="Helvetica Neue" panose="02000503000000020004" pitchFamily="2" charset="0"/>
              </a:rPr>
              <a:t>Explains producer behavior when faced with changing prices</a:t>
            </a:r>
          </a:p>
          <a:p>
            <a:pPr lvl="2"/>
            <a:r>
              <a:rPr lang="en-US">
                <a:latin typeface="Helvetica Neue" panose="02000503000000020004" pitchFamily="2" charset="0"/>
                <a:ea typeface="Helvetica Neue" panose="02000503000000020004" pitchFamily="2" charset="0"/>
                <a:cs typeface="Helvetica Neue" panose="02000503000000020004" pitchFamily="2" charset="0"/>
              </a:rPr>
              <a:t>Movement along the supply curve are caused by changed in price</a:t>
            </a:r>
          </a:p>
          <a:p>
            <a:pPr lvl="2"/>
            <a:r>
              <a:rPr lang="en-US">
                <a:latin typeface="Helvetica Neue" panose="02000503000000020004" pitchFamily="2" charset="0"/>
                <a:ea typeface="Helvetica Neue" panose="02000503000000020004" pitchFamily="2" charset="0"/>
                <a:cs typeface="Helvetica Neue" panose="02000503000000020004" pitchFamily="2" charset="0"/>
              </a:rPr>
              <a:t>Non-price factors can change supply</a:t>
            </a:r>
          </a:p>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Straight Connector 5">
            <a:extLst>
              <a:ext uri="{FF2B5EF4-FFF2-40B4-BE49-F238E27FC236}">
                <a16:creationId xmlns:a16="http://schemas.microsoft.com/office/drawing/2014/main" id="{6BC47DB3-2F8E-FB43-B0D0-621B08C4EDF8}"/>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9" name="Title 1">
            <a:extLst>
              <a:ext uri="{FF2B5EF4-FFF2-40B4-BE49-F238E27FC236}">
                <a16:creationId xmlns:a16="http://schemas.microsoft.com/office/drawing/2014/main" id="{1EAA7AB9-0D97-CB48-9816-B45EEB4234AC}"/>
              </a:ext>
            </a:extLst>
          </p:cNvPr>
          <p:cNvSpPr>
            <a:spLocks noGrp="1"/>
          </p:cNvSpPr>
          <p:nvPr>
            <p:ph type="title"/>
          </p:nvPr>
        </p:nvSpPr>
        <p:spPr>
          <a:xfrm>
            <a:off x="98679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Availability</a:t>
            </a:r>
          </a:p>
        </p:txBody>
      </p:sp>
    </p:spTree>
    <p:extLst>
      <p:ext uri="{BB962C8B-B14F-4D97-AF65-F5344CB8AC3E}">
        <p14:creationId xmlns:p14="http://schemas.microsoft.com/office/powerpoint/2010/main" val="30696704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Personal Risk Management: Insurance </a:t>
            </a:r>
          </a:p>
        </p:txBody>
      </p:sp>
      <p:sp>
        <p:nvSpPr>
          <p:cNvPr id="6" name="Content Placeholder 2"/>
          <p:cNvSpPr>
            <a:spLocks noGrp="1"/>
          </p:cNvSpPr>
          <p:nvPr>
            <p:ph type="body" sz="quarter" idx="10"/>
          </p:nvPr>
        </p:nvSpPr>
        <p:spPr>
          <a:xfrm>
            <a:off x="1066800" y="1722954"/>
            <a:ext cx="9939337" cy="4209154"/>
          </a:xfrm>
        </p:spPr>
        <p:txBody>
          <a:bodyPr/>
          <a:lstStyle/>
          <a:p>
            <a:pPr marL="457200" indent="-457200">
              <a:buFont typeface="Arial" panose="020B0604020202020204" pitchFamily="34" charset="0"/>
              <a:buChar char="•"/>
            </a:pPr>
            <a:r>
              <a:rPr lang="en-US"/>
              <a:t>Life is full of risks. </a:t>
            </a:r>
          </a:p>
          <a:p>
            <a:pPr marL="457200" indent="-457200">
              <a:buFont typeface="Arial" panose="020B0604020202020204" pitchFamily="34" charset="0"/>
              <a:buChar char="•"/>
            </a:pPr>
            <a:r>
              <a:rPr lang="en-US"/>
              <a:t>You can try to avoid them or reduce their likelihood and consequences, but you cannot eliminate them. </a:t>
            </a:r>
          </a:p>
          <a:p>
            <a:pPr marL="457200" indent="-457200">
              <a:buFont typeface="Arial" panose="020B0604020202020204" pitchFamily="34" charset="0"/>
              <a:buChar char="•"/>
            </a:pPr>
            <a:r>
              <a:rPr lang="en-US"/>
              <a:t>You can, however, pay someone to share them. </a:t>
            </a:r>
          </a:p>
          <a:p>
            <a:pPr marL="457200" indent="-457200">
              <a:buFont typeface="Arial" panose="020B0604020202020204" pitchFamily="34" charset="0"/>
              <a:buChar char="•"/>
            </a:pPr>
            <a:r>
              <a:rPr lang="en-US"/>
              <a:t>That is the idea behind insurance.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490</a:t>
            </a:fld>
            <a:endParaRPr lang="en-US">
              <a:solidFill>
                <a:srgbClr val="FFFFFF"/>
              </a:solidFill>
              <a:latin typeface="Calibri" pitchFamily="-111" charset="0"/>
              <a:ea typeface="ヒラギノ角ゴ Pro W3" pitchFamily="-111" charset="-128"/>
              <a:cs typeface="Trebuchet MS" pitchFamily="-111" charset="0"/>
            </a:endParaRPr>
          </a:p>
        </p:txBody>
      </p:sp>
      <p:pic>
        <p:nvPicPr>
          <p:cNvPr id="2" name="Picture 1">
            <a:extLst>
              <a:ext uri="{FF2B5EF4-FFF2-40B4-BE49-F238E27FC236}">
                <a16:creationId xmlns:a16="http://schemas.microsoft.com/office/drawing/2014/main" id="{F932223C-316F-47A2-AF53-0603319680F7}"/>
              </a:ext>
            </a:extLst>
          </p:cNvPr>
          <p:cNvPicPr>
            <a:picLocks noChangeAspect="1"/>
          </p:cNvPicPr>
          <p:nvPr/>
        </p:nvPicPr>
        <p:blipFill>
          <a:blip r:embed="rId3"/>
          <a:stretch>
            <a:fillRect/>
          </a:stretch>
        </p:blipFill>
        <p:spPr>
          <a:xfrm>
            <a:off x="7680959" y="4234467"/>
            <a:ext cx="3176905" cy="1909762"/>
          </a:xfrm>
          <a:prstGeom prst="rect">
            <a:avLst/>
          </a:prstGeom>
        </p:spPr>
      </p:pic>
    </p:spTree>
    <p:extLst>
      <p:ext uri="{BB962C8B-B14F-4D97-AF65-F5344CB8AC3E}">
        <p14:creationId xmlns:p14="http://schemas.microsoft.com/office/powerpoint/2010/main" val="1611355982"/>
      </p:ext>
    </p:extLst>
  </p:cSld>
  <p:clrMapOvr>
    <a:masterClrMapping/>
  </p:clrMapOvr>
  <p:transition spd="slow"/>
</p:sld>
</file>

<file path=ppt/slides/slide4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Personal Risk Management: Insurance </a:t>
            </a:r>
          </a:p>
        </p:txBody>
      </p:sp>
      <p:sp>
        <p:nvSpPr>
          <p:cNvPr id="6" name="Content Placeholder 2"/>
          <p:cNvSpPr>
            <a:spLocks noGrp="1"/>
          </p:cNvSpPr>
          <p:nvPr>
            <p:ph type="body" sz="quarter" idx="10"/>
          </p:nvPr>
        </p:nvSpPr>
        <p:spPr>
          <a:xfrm>
            <a:off x="1175004" y="1722954"/>
            <a:ext cx="9939337" cy="4209154"/>
          </a:xfrm>
        </p:spPr>
        <p:txBody>
          <a:bodyPr>
            <a:normAutofit/>
          </a:bodyPr>
          <a:lstStyle/>
          <a:p>
            <a:pPr marL="457200" indent="-457200">
              <a:buFont typeface="Arial" panose="020B0604020202020204" pitchFamily="34" charset="0"/>
              <a:buChar char="•"/>
            </a:pPr>
            <a:r>
              <a:rPr lang="en-US"/>
              <a:t>Speculative Risks</a:t>
            </a:r>
          </a:p>
          <a:p>
            <a:pPr lvl="1">
              <a:buFont typeface="Arial" panose="020B0604020202020204" pitchFamily="34" charset="0"/>
              <a:buChar char="•"/>
            </a:pPr>
            <a:r>
              <a:rPr lang="en-US" sz="2200"/>
              <a:t>You can avoid them by simply not participating…</a:t>
            </a:r>
          </a:p>
          <a:p>
            <a:pPr lvl="1">
              <a:buFont typeface="Arial" panose="020B0604020202020204" pitchFamily="34" charset="0"/>
              <a:buChar char="•"/>
            </a:pPr>
            <a:r>
              <a:rPr lang="en-US" sz="2200"/>
              <a:t>almost always uninsurable. </a:t>
            </a:r>
          </a:p>
          <a:p>
            <a:pPr marL="457200" indent="-457200">
              <a:buFont typeface="Arial" panose="020B0604020202020204" pitchFamily="34" charset="0"/>
              <a:buChar char="•"/>
            </a:pPr>
            <a:r>
              <a:rPr lang="en-US"/>
              <a:t>Pure risks</a:t>
            </a:r>
          </a:p>
          <a:p>
            <a:pPr lvl="1">
              <a:buFont typeface="Arial" panose="020B0604020202020204" pitchFamily="34" charset="0"/>
              <a:buChar char="•"/>
            </a:pPr>
            <a:r>
              <a:rPr lang="en-US" sz="2200"/>
              <a:t>You can try to avoid them</a:t>
            </a:r>
          </a:p>
          <a:p>
            <a:pPr marL="457200" indent="-457200">
              <a:buFont typeface="Arial" panose="020B0604020202020204" pitchFamily="34" charset="0"/>
              <a:buChar char="•"/>
            </a:pPr>
            <a:r>
              <a:rPr lang="en-US"/>
              <a:t>Risk sharing</a:t>
            </a:r>
          </a:p>
          <a:p>
            <a:pPr lvl="1">
              <a:buFont typeface="Arial" panose="020B0604020202020204" pitchFamily="34" charset="0"/>
              <a:buChar char="•"/>
            </a:pPr>
            <a:r>
              <a:rPr lang="en-US" sz="2200"/>
              <a:t>You can pay someone to share pure risks. </a:t>
            </a:r>
          </a:p>
          <a:p>
            <a:pPr lvl="1">
              <a:buFont typeface="Arial" panose="020B0604020202020204" pitchFamily="34" charset="0"/>
              <a:buChar char="•"/>
            </a:pPr>
            <a:r>
              <a:rPr lang="en-US" sz="2200"/>
              <a:t>That is the idea behind insurance.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0650919"/>
      </p:ext>
    </p:extLst>
  </p:cSld>
  <p:clrMapOvr>
    <a:masterClrMapping/>
  </p:clrMapOvr>
  <p:transition spd="slow"/>
</p:sld>
</file>

<file path=ppt/slides/slide4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Personal Risk Management: Insurance </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Risk Shifting = Insuring</a:t>
            </a:r>
          </a:p>
          <a:p>
            <a:pPr lvl="1">
              <a:buFont typeface="Arial" panose="020B0604020202020204" pitchFamily="34" charset="0"/>
              <a:buChar char="•"/>
            </a:pPr>
            <a:r>
              <a:rPr lang="en-US" sz="2200"/>
              <a:t>Property</a:t>
            </a:r>
          </a:p>
          <a:p>
            <a:pPr lvl="1">
              <a:buFont typeface="Arial" panose="020B0604020202020204" pitchFamily="34" charset="0"/>
              <a:buChar char="•"/>
            </a:pPr>
            <a:r>
              <a:rPr lang="en-US" sz="2200"/>
              <a:t>Health</a:t>
            </a:r>
          </a:p>
          <a:p>
            <a:pPr lvl="1">
              <a:buFont typeface="Arial" panose="020B0604020202020204" pitchFamily="34" charset="0"/>
              <a:buChar char="•"/>
            </a:pPr>
            <a:r>
              <a:rPr lang="en-US" sz="2200"/>
              <a:t>Income</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46711025"/>
      </p:ext>
    </p:extLst>
  </p:cSld>
  <p:clrMapOvr>
    <a:masterClrMapping/>
  </p:clrMapOvr>
  <p:transition spd="slow"/>
</p:sld>
</file>

<file path=ppt/slides/slide4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rmAutofit/>
          </a:bodyPr>
          <a:lstStyle/>
          <a:p>
            <a:r>
              <a:rPr lang="en-US"/>
              <a:t>Insuring Your Property</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493</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DEB1223C-3ECD-4BC4-9B08-5C226B20D028}"/>
              </a:ext>
            </a:extLst>
          </p:cNvPr>
          <p:cNvGraphicFramePr>
            <a:graphicFrameLocks/>
          </p:cNvGraphicFramePr>
          <p:nvPr/>
        </p:nvGraphicFramePr>
        <p:xfrm>
          <a:off x="1981200" y="169349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8458959"/>
      </p:ext>
    </p:extLst>
  </p:cSld>
  <p:clrMapOvr>
    <a:masterClrMapping/>
  </p:clrMapOvr>
  <p:transition spd="slow"/>
</p:sld>
</file>

<file path=ppt/slides/slide4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rmAutofit/>
          </a:bodyPr>
          <a:lstStyle/>
          <a:p>
            <a:r>
              <a:rPr lang="en-US"/>
              <a:t>Insuring Your Property</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741F5089-B0C2-4DCA-B3C4-BBFCF8FF1C3D}"/>
              </a:ext>
            </a:extLst>
          </p:cNvPr>
          <p:cNvGraphicFramePr>
            <a:graphicFrameLocks/>
          </p:cNvGraphicFramePr>
          <p:nvPr/>
        </p:nvGraphicFramePr>
        <p:xfrm>
          <a:off x="2040728" y="180189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2617684"/>
      </p:ext>
    </p:extLst>
  </p:cSld>
  <p:clrMapOvr>
    <a:masterClrMapping/>
  </p:clrMapOvr>
  <p:transition spd="slow"/>
</p:sld>
</file>

<file path=ppt/slides/slide4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normAutofit/>
          </a:bodyPr>
          <a:lstStyle/>
          <a:p>
            <a:r>
              <a:rPr lang="en-US"/>
              <a:t>Insuring Your Property</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BF95F495-2295-4B3D-87A2-A6D055F33C5C}"/>
              </a:ext>
            </a:extLst>
          </p:cNvPr>
          <p:cNvGraphicFramePr>
            <a:graphicFrameLocks/>
          </p:cNvGraphicFramePr>
          <p:nvPr/>
        </p:nvGraphicFramePr>
        <p:xfrm>
          <a:off x="1981200" y="180189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7182210"/>
      </p:ext>
    </p:extLst>
  </p:cSld>
  <p:clrMapOvr>
    <a:masterClrMapping/>
  </p:clrMapOvr>
  <p:transition spd="slow"/>
</p:sld>
</file>

<file path=ppt/slides/slide4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74420" y="457199"/>
            <a:ext cx="10596880" cy="841513"/>
          </a:xfrm>
        </p:spPr>
        <p:txBody>
          <a:bodyPr>
            <a:noAutofit/>
          </a:bodyPr>
          <a:lstStyle/>
          <a:p>
            <a:r>
              <a:rPr lang="en-US"/>
              <a:t>Insuring Your Property: INSURING YOUR HOME</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63852FF0-2BE6-4200-BE8C-310FC53FE0F9}"/>
              </a:ext>
            </a:extLst>
          </p:cNvPr>
          <p:cNvGraphicFramePr>
            <a:graphicFrameLocks/>
          </p:cNvGraphicFramePr>
          <p:nvPr/>
        </p:nvGraphicFramePr>
        <p:xfrm>
          <a:off x="1981200" y="1679738"/>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6358906"/>
      </p:ext>
    </p:extLst>
  </p:cSld>
  <p:clrMapOvr>
    <a:masterClrMapping/>
  </p:clrMapOvr>
  <p:transition spd="slow"/>
</p:sld>
</file>

<file path=ppt/slides/slide4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97280" y="457199"/>
            <a:ext cx="10574020" cy="841513"/>
          </a:xfrm>
        </p:spPr>
        <p:txBody>
          <a:bodyPr>
            <a:noAutofit/>
          </a:bodyPr>
          <a:lstStyle/>
          <a:p>
            <a:r>
              <a:rPr lang="en-US"/>
              <a:t>Insuring Your Property: INSURING YOUR HOME</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Covered:</a:t>
            </a:r>
          </a:p>
          <a:p>
            <a:pPr lvl="1">
              <a:buFont typeface="Arial" panose="020B0604020202020204" pitchFamily="34" charset="0"/>
              <a:buChar char="•"/>
            </a:pPr>
            <a:r>
              <a:rPr lang="en-US" sz="2200"/>
              <a:t>Fire or lightning</a:t>
            </a:r>
          </a:p>
          <a:p>
            <a:pPr lvl="1">
              <a:buFont typeface="Arial" panose="020B0604020202020204" pitchFamily="34" charset="0"/>
              <a:buChar char="•"/>
            </a:pPr>
            <a:r>
              <a:rPr lang="en-US" sz="2200"/>
              <a:t>Windstorm or hail</a:t>
            </a:r>
          </a:p>
          <a:p>
            <a:pPr lvl="1">
              <a:buFont typeface="Arial" panose="020B0604020202020204" pitchFamily="34" charset="0"/>
              <a:buChar char="•"/>
            </a:pPr>
            <a:r>
              <a:rPr lang="en-US" sz="2200"/>
              <a:t>Explosion</a:t>
            </a:r>
          </a:p>
          <a:p>
            <a:pPr lvl="1">
              <a:buFont typeface="Arial" panose="020B0604020202020204" pitchFamily="34" charset="0"/>
              <a:buChar char="•"/>
            </a:pPr>
            <a:r>
              <a:rPr lang="en-US" sz="2200"/>
              <a:t>Riot or civil commotion</a:t>
            </a:r>
          </a:p>
          <a:p>
            <a:pPr lvl="1">
              <a:buFont typeface="Arial" panose="020B0604020202020204" pitchFamily="34" charset="0"/>
              <a:buChar char="•"/>
            </a:pPr>
            <a:r>
              <a:rPr lang="en-US" sz="2200"/>
              <a:t>Damage caused by aircraft or vehicles</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706504571"/>
      </p:ext>
    </p:extLst>
  </p:cSld>
  <p:clrMapOvr>
    <a:masterClrMapping/>
  </p:clrMapOvr>
  <p:transition spd="slow"/>
</p:sld>
</file>

<file path=ppt/slides/slide4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97280" y="457199"/>
            <a:ext cx="10574020" cy="841513"/>
          </a:xfrm>
        </p:spPr>
        <p:txBody>
          <a:bodyPr>
            <a:noAutofit/>
          </a:bodyPr>
          <a:lstStyle/>
          <a:p>
            <a:r>
              <a:rPr lang="en-US"/>
              <a:t>Insuring Your Property: INSURING YOUR HOME</a:t>
            </a:r>
          </a:p>
        </p:txBody>
      </p:sp>
      <p:sp>
        <p:nvSpPr>
          <p:cNvPr id="6" name="Content Placeholder 2"/>
          <p:cNvSpPr>
            <a:spLocks noGrp="1"/>
          </p:cNvSpPr>
          <p:nvPr>
            <p:ph type="body" sz="quarter" idx="10"/>
          </p:nvPr>
        </p:nvSpPr>
        <p:spPr/>
        <p:txBody>
          <a:bodyPr>
            <a:normAutofit/>
          </a:bodyPr>
          <a:lstStyle/>
          <a:p>
            <a:pPr lvl="1">
              <a:buFont typeface="Arial" panose="020B0604020202020204" pitchFamily="34" charset="0"/>
              <a:buChar char="•"/>
            </a:pPr>
            <a:r>
              <a:rPr lang="en-US" sz="2200"/>
              <a:t>Smoke</a:t>
            </a:r>
          </a:p>
          <a:p>
            <a:pPr lvl="1">
              <a:buFont typeface="Arial" panose="020B0604020202020204" pitchFamily="34" charset="0"/>
              <a:buChar char="•"/>
            </a:pPr>
            <a:r>
              <a:rPr lang="en-US" sz="2200"/>
              <a:t>Vandalism or malicious mischief</a:t>
            </a:r>
          </a:p>
          <a:p>
            <a:pPr lvl="1">
              <a:buFont typeface="Arial" panose="020B0604020202020204" pitchFamily="34" charset="0"/>
              <a:buChar char="•"/>
            </a:pPr>
            <a:r>
              <a:rPr lang="en-US" sz="2200"/>
              <a:t>Theft</a:t>
            </a:r>
          </a:p>
          <a:p>
            <a:pPr lvl="1">
              <a:buFont typeface="Arial" panose="020B0604020202020204" pitchFamily="34" charset="0"/>
              <a:buChar char="•"/>
            </a:pPr>
            <a:r>
              <a:rPr lang="en-US" sz="2200"/>
              <a:t>Volcanic eruption</a:t>
            </a:r>
          </a:p>
          <a:p>
            <a:pPr lvl="1">
              <a:buFont typeface="Arial" panose="020B0604020202020204" pitchFamily="34" charset="0"/>
              <a:buChar char="•"/>
            </a:pPr>
            <a:r>
              <a:rPr lang="en-US" sz="2200"/>
              <a:t>Falling objects</a:t>
            </a:r>
          </a:p>
          <a:p>
            <a:pPr lvl="1">
              <a:buFont typeface="Arial" panose="020B0604020202020204" pitchFamily="34" charset="0"/>
              <a:buChar char="•"/>
            </a:pPr>
            <a:r>
              <a:rPr lang="en-US" sz="2200"/>
              <a:t>Weight of ice, snow, or sleet</a:t>
            </a:r>
          </a:p>
          <a:p>
            <a:pPr lvl="1">
              <a:buFont typeface="Arial" panose="020B0604020202020204" pitchFamily="34" charset="0"/>
              <a:buChar char="•"/>
            </a:pPr>
            <a:r>
              <a:rPr lang="en-US" sz="2200"/>
              <a:t>Accidental discharge or overflow of water or steam, or damage caused by steam or freezing.</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98789055"/>
      </p:ext>
    </p:extLst>
  </p:cSld>
  <p:clrMapOvr>
    <a:masterClrMapping/>
  </p:clrMapOvr>
  <p:transition spd="slow"/>
</p:sld>
</file>

<file path=ppt/slides/slide4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833356" cy="841513"/>
          </a:xfrm>
        </p:spPr>
        <p:txBody>
          <a:bodyPr>
            <a:noAutofit/>
          </a:bodyPr>
          <a:lstStyle/>
          <a:p>
            <a:r>
              <a:rPr lang="en-US"/>
              <a:t>Insuring Your Property: INSURING YOUR HOME</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Not Covered</a:t>
            </a:r>
          </a:p>
          <a:p>
            <a:pPr lvl="1">
              <a:buFont typeface="Arial" panose="020B0604020202020204" pitchFamily="34" charset="0"/>
              <a:buChar char="•"/>
            </a:pPr>
            <a:r>
              <a:rPr lang="en-US" sz="2200"/>
              <a:t>Animals</a:t>
            </a:r>
          </a:p>
          <a:p>
            <a:pPr lvl="1">
              <a:buFont typeface="Arial" panose="020B0604020202020204" pitchFamily="34" charset="0"/>
              <a:buChar char="•"/>
            </a:pPr>
            <a:r>
              <a:rPr lang="en-US" sz="2200"/>
              <a:t>Property of renters, or property kept in an apartment regularly rented</a:t>
            </a:r>
          </a:p>
          <a:p>
            <a:pPr lvl="1">
              <a:buFont typeface="Arial" panose="020B0604020202020204" pitchFamily="34" charset="0"/>
              <a:buChar char="•"/>
            </a:pPr>
            <a:r>
              <a:rPr lang="en-US" sz="2200"/>
              <a:t>Business property, even if the business is conducted on the residential premises</a:t>
            </a:r>
          </a:p>
          <a:p>
            <a:pPr lvl="1">
              <a:buFont typeface="Arial" panose="020B0604020202020204" pitchFamily="34" charset="0"/>
              <a:buChar char="•"/>
            </a:pPr>
            <a:r>
              <a:rPr lang="en-US" sz="2200"/>
              <a:t>Flood</a:t>
            </a:r>
          </a:p>
          <a:p>
            <a:pPr lvl="1">
              <a:buFont typeface="Arial" panose="020B0604020202020204" pitchFamily="34" charset="0"/>
              <a:buChar char="•"/>
            </a:pPr>
            <a:r>
              <a:rPr lang="en-US" sz="2200"/>
              <a:t>Earthquake</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499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14638349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sz="2800"/>
              <a:t>Is about making deliberate decisions which allow you to get closer to your goals and stay on track.</a:t>
            </a:r>
          </a:p>
          <a:p>
            <a:pPr>
              <a:buFont typeface="Arial" panose="020B0604020202020204" pitchFamily="34" charset="0"/>
              <a:buChar char="•"/>
            </a:pPr>
            <a:r>
              <a:rPr lang="en-US" sz="2800"/>
              <a:t>Is a lifelong process</a:t>
            </a:r>
          </a:p>
          <a:p>
            <a:pPr>
              <a:buFont typeface="Arial" panose="020B0604020202020204" pitchFamily="34" charset="0"/>
              <a:buChar char="•"/>
            </a:pPr>
            <a:r>
              <a:rPr lang="en-US" sz="2800"/>
              <a:t>One of the most critical resources in the process is information</a:t>
            </a:r>
          </a:p>
        </p:txBody>
      </p:sp>
      <p:sp>
        <p:nvSpPr>
          <p:cNvPr id="7" name="Title 1">
            <a:extLst>
              <a:ext uri="{FF2B5EF4-FFF2-40B4-BE49-F238E27FC236}">
                <a16:creationId xmlns:a16="http://schemas.microsoft.com/office/drawing/2014/main" id="{73099255-6F47-F046-B41D-164132877671}"/>
              </a:ext>
            </a:extLst>
          </p:cNvPr>
          <p:cNvSpPr>
            <a:spLocks noGrp="1"/>
          </p:cNvSpPr>
          <p:nvPr>
            <p:ph type="title" idx="4294967295"/>
          </p:nvPr>
        </p:nvSpPr>
        <p:spPr>
          <a:xfrm>
            <a:off x="1066800" y="53604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Financial Planning Process</a:t>
            </a:r>
          </a:p>
        </p:txBody>
      </p:sp>
    </p:spTree>
    <p:extLst>
      <p:ext uri="{BB962C8B-B14F-4D97-AF65-F5344CB8AC3E}">
        <p14:creationId xmlns:p14="http://schemas.microsoft.com/office/powerpoint/2010/main" val="3389990440"/>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EB96470-0E76-2146-B685-41E10015A41C}"/>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5" name="Title 1">
            <a:extLst>
              <a:ext uri="{FF2B5EF4-FFF2-40B4-BE49-F238E27FC236}">
                <a16:creationId xmlns:a16="http://schemas.microsoft.com/office/drawing/2014/main" id="{6DBFB37A-CCAE-1F4D-8870-B713627A898A}"/>
              </a:ext>
            </a:extLst>
          </p:cNvPr>
          <p:cNvSpPr>
            <a:spLocks noGrp="1"/>
          </p:cNvSpPr>
          <p:nvPr>
            <p:ph type="title"/>
          </p:nvPr>
        </p:nvSpPr>
        <p:spPr>
          <a:xfrm>
            <a:off x="98679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Availability</a:t>
            </a:r>
          </a:p>
        </p:txBody>
      </p:sp>
      <p:pic>
        <p:nvPicPr>
          <p:cNvPr id="6" name="Picture 2" descr="FIG03">
            <a:extLst>
              <a:ext uri="{FF2B5EF4-FFF2-40B4-BE49-F238E27FC236}">
                <a16:creationId xmlns:a16="http://schemas.microsoft.com/office/drawing/2014/main" id="{AE8DBE5F-893A-5749-82B9-8DEEF02B5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151" y="1862773"/>
            <a:ext cx="697611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F2656DB-5734-154C-9A81-8A6F130DD875}"/>
              </a:ext>
            </a:extLst>
          </p:cNvPr>
          <p:cNvSpPr txBox="1"/>
          <p:nvPr/>
        </p:nvSpPr>
        <p:spPr>
          <a:xfrm>
            <a:off x="986790" y="2617153"/>
            <a:ext cx="3036570" cy="2246769"/>
          </a:xfrm>
          <a:prstGeom prst="rect">
            <a:avLst/>
          </a:prstGeom>
          <a:noFill/>
        </p:spPr>
        <p:txBody>
          <a:bodyPr wrap="square" rtlCol="0">
            <a:spAutoFit/>
          </a:bodyPr>
          <a:lstStyle/>
          <a:p>
            <a:r>
              <a:rPr lang="en-US" sz="1400"/>
              <a:t>Change in Quantity Supplied due to change in price.</a:t>
            </a:r>
          </a:p>
          <a:p>
            <a:endParaRPr lang="en-US" sz="1400"/>
          </a:p>
          <a:p>
            <a:r>
              <a:rPr lang="en-US" sz="1400"/>
              <a:t>Change in Supply due to:</a:t>
            </a:r>
          </a:p>
          <a:p>
            <a:pPr lvl="1"/>
            <a:r>
              <a:rPr lang="en-US" sz="1400"/>
              <a:t>Costs of Inputs</a:t>
            </a:r>
          </a:p>
          <a:p>
            <a:pPr lvl="1"/>
            <a:r>
              <a:rPr lang="en-US" sz="1400"/>
              <a:t>Change in Technology</a:t>
            </a:r>
          </a:p>
          <a:p>
            <a:pPr lvl="1"/>
            <a:r>
              <a:rPr lang="en-US" sz="1400"/>
              <a:t>Taxes and Subsidies</a:t>
            </a:r>
          </a:p>
          <a:p>
            <a:pPr lvl="1"/>
            <a:r>
              <a:rPr lang="en-US" sz="1400"/>
              <a:t>Number of Sellers</a:t>
            </a:r>
          </a:p>
          <a:p>
            <a:pPr lvl="1"/>
            <a:r>
              <a:rPr lang="en-US" sz="1400"/>
              <a:t>Price Expectations</a:t>
            </a:r>
          </a:p>
          <a:p>
            <a:endParaRPr lang="en-US" sz="1400"/>
          </a:p>
        </p:txBody>
      </p:sp>
    </p:spTree>
    <p:extLst>
      <p:ext uri="{BB962C8B-B14F-4D97-AF65-F5344CB8AC3E}">
        <p14:creationId xmlns:p14="http://schemas.microsoft.com/office/powerpoint/2010/main" val="216512239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85850" y="457199"/>
            <a:ext cx="10585450" cy="841513"/>
          </a:xfrm>
        </p:spPr>
        <p:txBody>
          <a:bodyPr>
            <a:noAutofit/>
          </a:bodyPr>
          <a:lstStyle/>
          <a:p>
            <a:r>
              <a:rPr lang="en-US"/>
              <a:t>Insuring Your Property: INSURING YOUR HOME</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500</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50E3A373-6365-4CD4-8856-D0B04674131A}"/>
              </a:ext>
            </a:extLst>
          </p:cNvPr>
          <p:cNvGraphicFramePr>
            <a:graphicFrameLocks/>
          </p:cNvGraphicFramePr>
          <p:nvPr/>
        </p:nvGraphicFramePr>
        <p:xfrm>
          <a:off x="2133600" y="1811948"/>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869345"/>
      </p:ext>
    </p:extLst>
  </p:cSld>
  <p:clrMapOvr>
    <a:masterClrMapping/>
  </p:clrMapOvr>
  <p:transition spd="slow"/>
</p:sld>
</file>

<file path=ppt/slides/slide5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85850" y="457199"/>
            <a:ext cx="10585450" cy="841513"/>
          </a:xfrm>
        </p:spPr>
        <p:txBody>
          <a:bodyPr>
            <a:noAutofit/>
          </a:bodyPr>
          <a:lstStyle/>
          <a:p>
            <a:r>
              <a:rPr lang="en-US"/>
              <a:t>Insuring Your Property: INSURING YOUR HOME</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501</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4">
            <a:extLst>
              <a:ext uri="{FF2B5EF4-FFF2-40B4-BE49-F238E27FC236}">
                <a16:creationId xmlns:a16="http://schemas.microsoft.com/office/drawing/2014/main" id="{28C76608-8499-4BC7-AACD-13599D810225}"/>
              </a:ext>
            </a:extLst>
          </p:cNvPr>
          <p:cNvGraphicFramePr>
            <a:graphicFrameLocks/>
          </p:cNvGraphicFramePr>
          <p:nvPr/>
        </p:nvGraphicFramePr>
        <p:xfrm>
          <a:off x="1981200" y="1910292"/>
          <a:ext cx="8229600" cy="3535680"/>
        </p:xfrm>
        <a:graphic>
          <a:graphicData uri="http://schemas.openxmlformats.org/drawingml/2006/table">
            <a:tbl>
              <a:tblPr firstRow="1" bandRow="1"/>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b="1" cap="all" baseline="0">
                          <a:solidFill>
                            <a:schemeClr val="bg1"/>
                          </a:solidFill>
                          <a:latin typeface="Helvetica Neue"/>
                        </a:rPr>
                        <a:t>Insured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lvl="0" algn="ctr"/>
                      <a:r>
                        <a:rPr lang="en-US" sz="2000" b="1" cap="all" baseline="0">
                          <a:solidFill>
                            <a:schemeClr val="bg1"/>
                          </a:solidFill>
                          <a:latin typeface="Helvetica Neue"/>
                        </a:rPr>
                        <a:t>Property</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lvl="0" algn="ctr"/>
                      <a:r>
                        <a:rPr lang="en-US" sz="2000" b="1" cap="all" baseline="0">
                          <a:solidFill>
                            <a:schemeClr val="bg1"/>
                          </a:solidFill>
                          <a:latin typeface="Helvetica Neue"/>
                        </a:rPr>
                        <a:t>Coverage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lvl="0" indent="-342900">
                        <a:buFont typeface="Arial" panose="020B0604020202020204" pitchFamily="34" charset="0"/>
                        <a:buChar char="•"/>
                      </a:pPr>
                      <a:r>
                        <a:rPr lang="en-US" sz="2000">
                          <a:latin typeface="Helvetica Neue"/>
                        </a:rPr>
                        <a:t>Employment</a:t>
                      </a:r>
                    </a:p>
                    <a:p>
                      <a:pPr marL="342900" lvl="0" indent="-342900">
                        <a:buFont typeface="Arial" panose="020B0604020202020204" pitchFamily="34" charset="0"/>
                        <a:buChar char="•"/>
                      </a:pPr>
                      <a:r>
                        <a:rPr lang="en-US" sz="2000">
                          <a:latin typeface="Helvetica Neue"/>
                        </a:rPr>
                        <a:t>Marital status</a:t>
                      </a:r>
                    </a:p>
                    <a:p>
                      <a:pPr marL="342900" lvl="0" indent="-342900">
                        <a:buFont typeface="Arial" panose="020B0604020202020204" pitchFamily="34" charset="0"/>
                        <a:buChar char="•"/>
                      </a:pPr>
                      <a:r>
                        <a:rPr lang="en-US" sz="2000">
                          <a:latin typeface="Helvetica Neue"/>
                        </a:rPr>
                        <a:t>Criminal record</a:t>
                      </a:r>
                    </a:p>
                    <a:p>
                      <a:pPr marL="342900" lvl="0" indent="-342900">
                        <a:buFont typeface="Arial" panose="020B0604020202020204" pitchFamily="34" charset="0"/>
                        <a:buChar char="•"/>
                      </a:pPr>
                      <a:r>
                        <a:rPr lang="en-US" sz="2000">
                          <a:latin typeface="Helvetica Neue"/>
                        </a:rPr>
                        <a:t>Credit history</a:t>
                      </a:r>
                    </a:p>
                    <a:p>
                      <a:pPr marL="342900" lvl="0" indent="-342900">
                        <a:buFont typeface="Arial" panose="020B0604020202020204" pitchFamily="34" charset="0"/>
                        <a:buChar char="•"/>
                      </a:pPr>
                      <a:r>
                        <a:rPr lang="en-US" sz="2000">
                          <a:latin typeface="Helvetica Neue"/>
                        </a:rPr>
                        <a:t>Insurance claim history</a:t>
                      </a:r>
                    </a:p>
                    <a:p>
                      <a:pPr marL="342900" indent="-342900">
                        <a:buFont typeface="Arial" panose="020B0604020202020204" pitchFamily="34" charset="0"/>
                        <a:buChar char="•"/>
                      </a:pPr>
                      <a:endParaRPr lang="en-US" sz="20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lvl="0" indent="-342900">
                        <a:buFont typeface="Arial" panose="020B0604020202020204" pitchFamily="34" charset="0"/>
                        <a:buChar char="•"/>
                      </a:pPr>
                      <a:r>
                        <a:rPr lang="en-US" sz="2000">
                          <a:latin typeface="Helvetica Neue"/>
                        </a:rPr>
                        <a:t>Age</a:t>
                      </a:r>
                    </a:p>
                    <a:p>
                      <a:pPr marL="342900" lvl="0" indent="-342900">
                        <a:buFont typeface="Arial" panose="020B0604020202020204" pitchFamily="34" charset="0"/>
                        <a:buChar char="•"/>
                      </a:pPr>
                      <a:r>
                        <a:rPr lang="en-US" sz="2000">
                          <a:latin typeface="Helvetica Neue"/>
                        </a:rPr>
                        <a:t>Size</a:t>
                      </a:r>
                    </a:p>
                    <a:p>
                      <a:pPr marL="342900" lvl="0" indent="-342900">
                        <a:buFont typeface="Arial" panose="020B0604020202020204" pitchFamily="34" charset="0"/>
                        <a:buChar char="•"/>
                      </a:pPr>
                      <a:r>
                        <a:rPr lang="en-US" sz="2000">
                          <a:latin typeface="Helvetica Neue"/>
                        </a:rPr>
                        <a:t>Location</a:t>
                      </a:r>
                    </a:p>
                    <a:p>
                      <a:pPr marL="342900" lvl="0" indent="-342900">
                        <a:buFont typeface="Arial" panose="020B0604020202020204" pitchFamily="34" charset="0"/>
                        <a:buChar char="•"/>
                      </a:pPr>
                      <a:r>
                        <a:rPr lang="en-US" sz="2000">
                          <a:latin typeface="Helvetica Neue"/>
                        </a:rPr>
                        <a:t>Proximity to fire/police services</a:t>
                      </a:r>
                    </a:p>
                    <a:p>
                      <a:pPr marL="342900" lvl="0" indent="-342900">
                        <a:buFont typeface="Arial" panose="020B0604020202020204" pitchFamily="34" charset="0"/>
                        <a:buChar char="•"/>
                      </a:pPr>
                      <a:r>
                        <a:rPr lang="en-US" sz="2000">
                          <a:latin typeface="Helvetica Neue"/>
                        </a:rPr>
                        <a:t>Building materials</a:t>
                      </a:r>
                    </a:p>
                    <a:p>
                      <a:pPr marL="342900" lvl="0" indent="-342900">
                        <a:buFont typeface="Arial" panose="020B0604020202020204" pitchFamily="34" charset="0"/>
                        <a:buChar char="•"/>
                      </a:pPr>
                      <a:r>
                        <a:rPr lang="en-US" sz="2000">
                          <a:latin typeface="Helvetica Neue"/>
                        </a:rPr>
                        <a:t>Number of occupants</a:t>
                      </a:r>
                    </a:p>
                    <a:p>
                      <a:pPr marL="342900" lvl="0" indent="-342900">
                        <a:buFont typeface="Arial" panose="020B0604020202020204" pitchFamily="34" charset="0"/>
                        <a:buChar char="•"/>
                      </a:pPr>
                      <a:r>
                        <a:rPr lang="en-US" sz="2000">
                          <a:latin typeface="Helvetica Neue"/>
                        </a:rPr>
                        <a:t>Heating system</a:t>
                      </a:r>
                    </a:p>
                    <a:p>
                      <a:pPr marL="342900" indent="-342900">
                        <a:buFont typeface="Arial" panose="020B0604020202020204" pitchFamily="34" charset="0"/>
                        <a:buChar char="•"/>
                      </a:pPr>
                      <a:endParaRPr lang="en-US" sz="20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lvl="0" indent="-342900">
                        <a:buFont typeface="Arial" panose="020B0604020202020204" pitchFamily="34" charset="0"/>
                        <a:buChar char="•"/>
                      </a:pPr>
                      <a:r>
                        <a:rPr lang="en-US" sz="2000">
                          <a:latin typeface="Helvetica Neue"/>
                        </a:rPr>
                        <a:t>Actual cash value </a:t>
                      </a:r>
                    </a:p>
                    <a:p>
                      <a:pPr marL="342900" lvl="0" indent="-342900">
                        <a:buFont typeface="Arial" panose="020B0604020202020204" pitchFamily="34" charset="0"/>
                        <a:buChar char="•"/>
                      </a:pPr>
                      <a:r>
                        <a:rPr lang="en-US" sz="2000">
                          <a:latin typeface="Helvetica Neue"/>
                        </a:rPr>
                        <a:t>Replacement cost</a:t>
                      </a:r>
                    </a:p>
                    <a:p>
                      <a:pPr marL="342900" lvl="0" indent="-342900">
                        <a:buFont typeface="Arial" panose="020B0604020202020204" pitchFamily="34" charset="0"/>
                        <a:buChar char="•"/>
                      </a:pPr>
                      <a:r>
                        <a:rPr lang="en-US" sz="2000">
                          <a:latin typeface="Helvetica Neue"/>
                        </a:rPr>
                        <a:t>Endorsements for listed property</a:t>
                      </a:r>
                    </a:p>
                    <a:p>
                      <a:pPr marL="342900" lvl="0" indent="-342900">
                        <a:buFont typeface="Arial" panose="020B0604020202020204" pitchFamily="34" charset="0"/>
                        <a:buChar char="•"/>
                      </a:pPr>
                      <a:r>
                        <a:rPr lang="en-US" sz="2000">
                          <a:latin typeface="Helvetica Neue"/>
                        </a:rPr>
                        <a:t>Umbrella for personal liability</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10686398"/>
      </p:ext>
    </p:extLst>
  </p:cSld>
  <p:clrMapOvr>
    <a:masterClrMapping/>
  </p:clrMapOvr>
  <p:transition spd="slow"/>
</p:sld>
</file>

<file path=ppt/slides/slide5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85850" y="457199"/>
            <a:ext cx="10585450" cy="841513"/>
          </a:xfrm>
        </p:spPr>
        <p:txBody>
          <a:bodyPr>
            <a:noAutofit/>
          </a:bodyPr>
          <a:lstStyle/>
          <a:p>
            <a:r>
              <a:rPr lang="en-US"/>
              <a:t>Insuring Your Property: INSURING YOUR HOME</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502</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4">
            <a:extLst>
              <a:ext uri="{FF2B5EF4-FFF2-40B4-BE49-F238E27FC236}">
                <a16:creationId xmlns:a16="http://schemas.microsoft.com/office/drawing/2014/main" id="{1ACEDEBE-E731-4629-B750-CC9E4E4D363F}"/>
              </a:ext>
            </a:extLst>
          </p:cNvPr>
          <p:cNvGraphicFramePr>
            <a:graphicFrameLocks/>
          </p:cNvGraphicFramePr>
          <p:nvPr/>
        </p:nvGraphicFramePr>
        <p:xfrm>
          <a:off x="1981200" y="1535616"/>
          <a:ext cx="8229600" cy="5095240"/>
        </p:xfrm>
        <a:graphic>
          <a:graphicData uri="http://schemas.openxmlformats.org/drawingml/2006/table">
            <a:tbl>
              <a:tblPr firstRow="1" bandRow="1"/>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indent="0" algn="ctr">
                        <a:buFont typeface="Arial" panose="020B0604020202020204" pitchFamily="34" charset="0"/>
                        <a:buNone/>
                      </a:pPr>
                      <a:r>
                        <a:rPr lang="en-US" sz="1600" b="1" cap="all" baseline="0">
                          <a:solidFill>
                            <a:schemeClr val="bg1"/>
                          </a:solidFill>
                          <a:latin typeface="Helvetica Neue"/>
                        </a:rPr>
                        <a:t>Insured</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lvl="0" indent="0" algn="ctr">
                        <a:buFont typeface="Arial" panose="020B0604020202020204" pitchFamily="34" charset="0"/>
                        <a:buNone/>
                      </a:pPr>
                      <a:r>
                        <a:rPr lang="en-US" sz="1600" b="1" cap="all" baseline="0">
                          <a:solidFill>
                            <a:schemeClr val="bg1"/>
                          </a:solidFill>
                          <a:latin typeface="Helvetica Neue"/>
                        </a:rPr>
                        <a:t>Property</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lvl="0" indent="0" algn="ctr">
                        <a:buFont typeface="Arial" panose="020B0604020202020204" pitchFamily="34" charset="0"/>
                        <a:buNone/>
                      </a:pPr>
                      <a:r>
                        <a:rPr lang="en-US" sz="1600" b="1" cap="all" baseline="0">
                          <a:solidFill>
                            <a:schemeClr val="bg1"/>
                          </a:solidFill>
                          <a:latin typeface="Helvetica Neue"/>
                        </a:rPr>
                        <a:t>Coverage</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lvl="0" indent="0" algn="ctr">
                        <a:buFont typeface="Arial" panose="020B0604020202020204" pitchFamily="34" charset="0"/>
                        <a:buNone/>
                      </a:pPr>
                      <a:r>
                        <a:rPr lang="en-US" sz="1600" b="1" cap="all" baseline="0">
                          <a:solidFill>
                            <a:schemeClr val="bg1"/>
                          </a:solidFill>
                          <a:latin typeface="Helvetica Neue"/>
                        </a:rPr>
                        <a:t>discounts</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lvl="0" indent="-342900">
                        <a:buFont typeface="Arial" panose="020B0604020202020204" pitchFamily="34" charset="0"/>
                        <a:buChar char="•"/>
                      </a:pPr>
                      <a:r>
                        <a:rPr lang="en-US" sz="1600">
                          <a:latin typeface="Helvetica Neue"/>
                        </a:rPr>
                        <a:t>Employment</a:t>
                      </a:r>
                    </a:p>
                    <a:p>
                      <a:pPr marL="342900" lvl="0" indent="-342900">
                        <a:buFont typeface="Arial" panose="020B0604020202020204" pitchFamily="34" charset="0"/>
                        <a:buChar char="•"/>
                      </a:pPr>
                      <a:r>
                        <a:rPr lang="en-US" sz="1600">
                          <a:latin typeface="Helvetica Neue"/>
                        </a:rPr>
                        <a:t>Marital status</a:t>
                      </a:r>
                    </a:p>
                    <a:p>
                      <a:pPr marL="342900" lvl="0" indent="-342900">
                        <a:buFont typeface="Arial" panose="020B0604020202020204" pitchFamily="34" charset="0"/>
                        <a:buChar char="•"/>
                      </a:pPr>
                      <a:r>
                        <a:rPr lang="en-US" sz="1600">
                          <a:latin typeface="Helvetica Neue"/>
                        </a:rPr>
                        <a:t>Criminal record</a:t>
                      </a:r>
                    </a:p>
                    <a:p>
                      <a:pPr marL="342900" lvl="0" indent="-342900">
                        <a:buFont typeface="Arial" panose="020B0604020202020204" pitchFamily="34" charset="0"/>
                        <a:buChar char="•"/>
                      </a:pPr>
                      <a:r>
                        <a:rPr lang="en-US" sz="1600">
                          <a:latin typeface="Helvetica Neue"/>
                        </a:rPr>
                        <a:t>Credit history</a:t>
                      </a:r>
                    </a:p>
                    <a:p>
                      <a:pPr marL="342900" lvl="0" indent="-342900">
                        <a:buFont typeface="Arial" panose="020B0604020202020204" pitchFamily="34" charset="0"/>
                        <a:buChar char="•"/>
                      </a:pPr>
                      <a:r>
                        <a:rPr lang="en-US" sz="1600">
                          <a:latin typeface="Helvetica Neue"/>
                        </a:rPr>
                        <a:t>Insurance claim history</a:t>
                      </a:r>
                    </a:p>
                    <a:p>
                      <a:pPr marL="342900" indent="-342900">
                        <a:buFont typeface="Arial" panose="020B0604020202020204" pitchFamily="34" charset="0"/>
                        <a:buChar char="•"/>
                      </a:pPr>
                      <a:endParaRPr lang="en-US" sz="16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lvl="0" indent="-342900">
                        <a:buFont typeface="Arial" panose="020B0604020202020204" pitchFamily="34" charset="0"/>
                        <a:buChar char="•"/>
                      </a:pPr>
                      <a:r>
                        <a:rPr lang="en-US" sz="1600">
                          <a:latin typeface="Helvetica Neue"/>
                        </a:rPr>
                        <a:t>Age</a:t>
                      </a:r>
                    </a:p>
                    <a:p>
                      <a:pPr marL="342900" lvl="0" indent="-342900">
                        <a:buFont typeface="Arial" panose="020B0604020202020204" pitchFamily="34" charset="0"/>
                        <a:buChar char="•"/>
                      </a:pPr>
                      <a:r>
                        <a:rPr lang="en-US" sz="1600">
                          <a:latin typeface="Helvetica Neue"/>
                        </a:rPr>
                        <a:t>Size</a:t>
                      </a:r>
                    </a:p>
                    <a:p>
                      <a:pPr marL="342900" lvl="0" indent="-342900">
                        <a:buFont typeface="Arial" panose="020B0604020202020204" pitchFamily="34" charset="0"/>
                        <a:buChar char="•"/>
                      </a:pPr>
                      <a:r>
                        <a:rPr lang="en-US" sz="1600">
                          <a:latin typeface="Helvetica Neue"/>
                        </a:rPr>
                        <a:t>Location</a:t>
                      </a:r>
                    </a:p>
                    <a:p>
                      <a:pPr marL="342900" lvl="0" indent="-342900">
                        <a:buFont typeface="Arial" panose="020B0604020202020204" pitchFamily="34" charset="0"/>
                        <a:buChar char="•"/>
                      </a:pPr>
                      <a:r>
                        <a:rPr lang="en-US" sz="1600">
                          <a:latin typeface="Helvetica Neue"/>
                        </a:rPr>
                        <a:t>Proximity to fire/police services</a:t>
                      </a:r>
                    </a:p>
                    <a:p>
                      <a:pPr marL="342900" lvl="0" indent="-342900">
                        <a:buFont typeface="Arial" panose="020B0604020202020204" pitchFamily="34" charset="0"/>
                        <a:buChar char="•"/>
                      </a:pPr>
                      <a:r>
                        <a:rPr lang="en-US" sz="1600">
                          <a:latin typeface="Helvetica Neue"/>
                        </a:rPr>
                        <a:t>Building materials</a:t>
                      </a:r>
                    </a:p>
                    <a:p>
                      <a:pPr marL="342900" lvl="0" indent="-342900">
                        <a:buFont typeface="Arial" panose="020B0604020202020204" pitchFamily="34" charset="0"/>
                        <a:buChar char="•"/>
                      </a:pPr>
                      <a:r>
                        <a:rPr lang="en-US" sz="1600">
                          <a:latin typeface="Helvetica Neue"/>
                        </a:rPr>
                        <a:t>Number of occupants</a:t>
                      </a:r>
                    </a:p>
                    <a:p>
                      <a:pPr marL="342900" lvl="0" indent="-342900">
                        <a:buFont typeface="Arial" panose="020B0604020202020204" pitchFamily="34" charset="0"/>
                        <a:buChar char="•"/>
                      </a:pPr>
                      <a:r>
                        <a:rPr lang="en-US" sz="1600">
                          <a:latin typeface="Helvetica Neue"/>
                        </a:rPr>
                        <a:t>Heating system</a:t>
                      </a:r>
                    </a:p>
                    <a:p>
                      <a:pPr marL="342900" indent="-342900">
                        <a:buFont typeface="Arial" panose="020B0604020202020204" pitchFamily="34" charset="0"/>
                        <a:buChar char="•"/>
                      </a:pPr>
                      <a:endParaRPr lang="en-US" sz="16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lvl="0" indent="-342900">
                        <a:buFont typeface="Arial" panose="020B0604020202020204" pitchFamily="34" charset="0"/>
                        <a:buChar char="•"/>
                      </a:pPr>
                      <a:r>
                        <a:rPr lang="en-US" sz="1600">
                          <a:latin typeface="Helvetica Neue"/>
                        </a:rPr>
                        <a:t>Actual cash value </a:t>
                      </a:r>
                    </a:p>
                    <a:p>
                      <a:pPr marL="342900" lvl="0" indent="-342900">
                        <a:buFont typeface="Arial" panose="020B0604020202020204" pitchFamily="34" charset="0"/>
                        <a:buChar char="•"/>
                      </a:pPr>
                      <a:r>
                        <a:rPr lang="en-US" sz="1600">
                          <a:latin typeface="Helvetica Neue"/>
                        </a:rPr>
                        <a:t>Replacement cost</a:t>
                      </a:r>
                    </a:p>
                    <a:p>
                      <a:pPr marL="342900" lvl="0" indent="-342900">
                        <a:buFont typeface="Arial" panose="020B0604020202020204" pitchFamily="34" charset="0"/>
                        <a:buChar char="•"/>
                      </a:pPr>
                      <a:r>
                        <a:rPr lang="en-US" sz="1600">
                          <a:latin typeface="Helvetica Neue"/>
                        </a:rPr>
                        <a:t>Endorsements for listed property</a:t>
                      </a:r>
                    </a:p>
                    <a:p>
                      <a:pPr marL="342900" lvl="0" indent="-342900">
                        <a:buFont typeface="Arial" panose="020B0604020202020204" pitchFamily="34" charset="0"/>
                        <a:buChar char="•"/>
                      </a:pPr>
                      <a:r>
                        <a:rPr lang="en-US" sz="1600">
                          <a:latin typeface="Helvetica Neue"/>
                        </a:rPr>
                        <a:t>Umbrella for personal liability</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lvl="0" indent="-342900">
                        <a:buFont typeface="Arial" panose="020B0604020202020204" pitchFamily="34" charset="0"/>
                        <a:buChar char="•"/>
                      </a:pPr>
                      <a:r>
                        <a:rPr lang="en-US" sz="1600">
                          <a:latin typeface="Helvetica Neue"/>
                        </a:rPr>
                        <a:t>Multiple policies (with the same insurer) </a:t>
                      </a:r>
                    </a:p>
                    <a:p>
                      <a:pPr marL="342900" lvl="0" indent="-342900">
                        <a:buFont typeface="Arial" panose="020B0604020202020204" pitchFamily="34" charset="0"/>
                        <a:buChar char="•"/>
                      </a:pPr>
                      <a:r>
                        <a:rPr lang="en-US" sz="1600">
                          <a:latin typeface="Helvetica Neue"/>
                        </a:rPr>
                        <a:t>Fire extinguishers</a:t>
                      </a:r>
                    </a:p>
                    <a:p>
                      <a:pPr marL="342900" lvl="0" indent="-342900">
                        <a:buFont typeface="Arial" panose="020B0604020202020204" pitchFamily="34" charset="0"/>
                        <a:buChar char="•"/>
                      </a:pPr>
                      <a:r>
                        <a:rPr lang="en-US" sz="1600">
                          <a:latin typeface="Helvetica Neue"/>
                        </a:rPr>
                        <a:t>Sprinkler systems</a:t>
                      </a:r>
                    </a:p>
                    <a:p>
                      <a:pPr marL="342900" lvl="0" indent="-342900">
                        <a:buFont typeface="Arial" panose="020B0604020202020204" pitchFamily="34" charset="0"/>
                        <a:buChar char="•"/>
                      </a:pPr>
                      <a:r>
                        <a:rPr lang="en-US" sz="1600">
                          <a:latin typeface="Helvetica Neue"/>
                        </a:rPr>
                        <a:t>Burglar and fire alarms </a:t>
                      </a:r>
                    </a:p>
                    <a:p>
                      <a:pPr marL="342900" lvl="0" indent="-342900">
                        <a:buFont typeface="Arial" panose="020B0604020202020204" pitchFamily="34" charset="0"/>
                        <a:buChar char="•"/>
                      </a:pPr>
                      <a:r>
                        <a:rPr lang="en-US" sz="1600">
                          <a:latin typeface="Helvetica Neue"/>
                        </a:rPr>
                        <a:t>Deadbolt locks and fire-safe window grates</a:t>
                      </a:r>
                    </a:p>
                    <a:p>
                      <a:pPr marL="342900" lvl="0" indent="-342900">
                        <a:buFont typeface="Arial" panose="020B0604020202020204" pitchFamily="34" charset="0"/>
                        <a:buChar char="•"/>
                      </a:pPr>
                      <a:r>
                        <a:rPr lang="en-US" sz="1600">
                          <a:latin typeface="Helvetica Neue"/>
                        </a:rPr>
                        <a:t>Long-time policyholder</a:t>
                      </a:r>
                    </a:p>
                    <a:p>
                      <a:pPr marL="342900" lvl="0" indent="-342900">
                        <a:buFont typeface="Arial" panose="020B0604020202020204" pitchFamily="34" charset="0"/>
                        <a:buChar char="•"/>
                      </a:pPr>
                      <a:r>
                        <a:rPr lang="en-US" sz="1600">
                          <a:latin typeface="Helvetica Neue"/>
                        </a:rPr>
                        <a:t>Upgrades to plumbing, heating and electrical systems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30419612"/>
      </p:ext>
    </p:extLst>
  </p:cSld>
  <p:clrMapOvr>
    <a:masterClrMapping/>
  </p:clrMapOvr>
  <p:transition spd="slow"/>
</p:sld>
</file>

<file path=ppt/slides/slide5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74420" y="457199"/>
            <a:ext cx="10596880" cy="841513"/>
          </a:xfrm>
        </p:spPr>
        <p:txBody>
          <a:bodyPr>
            <a:noAutofit/>
          </a:bodyPr>
          <a:lstStyle/>
          <a:p>
            <a:r>
              <a:rPr lang="en-US"/>
              <a:t>Insuring Your Property: INSURING YOUR CAR</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Bodily injury</a:t>
            </a:r>
          </a:p>
          <a:p>
            <a:pPr lvl="1">
              <a:buFont typeface="Arial" panose="020B0604020202020204" pitchFamily="34" charset="0"/>
              <a:buChar char="•"/>
            </a:pPr>
            <a:r>
              <a:rPr lang="en-US" sz="2200"/>
              <a:t>Bodily injury liability</a:t>
            </a:r>
          </a:p>
          <a:p>
            <a:pPr lvl="1">
              <a:buFont typeface="Arial" panose="020B0604020202020204" pitchFamily="34" charset="0"/>
              <a:buChar char="•"/>
            </a:pPr>
            <a:r>
              <a:rPr lang="en-US" sz="2200"/>
              <a:t>Medical payments</a:t>
            </a:r>
          </a:p>
          <a:p>
            <a:pPr lvl="1">
              <a:buFont typeface="Arial" panose="020B0604020202020204" pitchFamily="34" charset="0"/>
              <a:buChar char="•"/>
            </a:pPr>
            <a:r>
              <a:rPr lang="en-US" sz="2200"/>
              <a:t>Uninsured motorists protection</a:t>
            </a:r>
          </a:p>
          <a:p>
            <a:pPr marL="457200" indent="-457200">
              <a:buFont typeface="Arial" panose="020B0604020202020204" pitchFamily="34" charset="0"/>
              <a:buChar char="•"/>
            </a:pPr>
            <a:r>
              <a:rPr lang="en-US"/>
              <a:t>Property damage</a:t>
            </a:r>
          </a:p>
          <a:p>
            <a:pPr lvl="1">
              <a:buFont typeface="Arial" panose="020B0604020202020204" pitchFamily="34" charset="0"/>
              <a:buChar char="•"/>
            </a:pPr>
            <a:r>
              <a:rPr lang="en-US" sz="2200"/>
              <a:t>Property damage liability</a:t>
            </a:r>
          </a:p>
          <a:p>
            <a:pPr lvl="1">
              <a:buFont typeface="Arial" panose="020B0604020202020204" pitchFamily="34" charset="0"/>
              <a:buChar char="•"/>
            </a:pPr>
            <a:r>
              <a:rPr lang="en-US" sz="2200"/>
              <a:t>Collision</a:t>
            </a:r>
          </a:p>
          <a:p>
            <a:pPr lvl="1">
              <a:buFont typeface="Arial" panose="020B0604020202020204" pitchFamily="34" charset="0"/>
              <a:buChar char="•"/>
            </a:pPr>
            <a:r>
              <a:rPr lang="en-US" sz="2200"/>
              <a:t>Comprehensive physical damage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503</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801654192"/>
      </p:ext>
    </p:extLst>
  </p:cSld>
  <p:clrMapOvr>
    <a:masterClrMapping/>
  </p:clrMapOvr>
  <p:transition spd="slow"/>
</p:sld>
</file>

<file path=ppt/slides/slide5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85850" y="457199"/>
            <a:ext cx="10585450" cy="841513"/>
          </a:xfrm>
        </p:spPr>
        <p:txBody>
          <a:bodyPr>
            <a:noAutofit/>
          </a:bodyPr>
          <a:lstStyle/>
          <a:p>
            <a:r>
              <a:rPr lang="en-US"/>
              <a:t>Insuring Your Property: INSURING YOUR CAR</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Bodily injury</a:t>
            </a:r>
          </a:p>
          <a:p>
            <a:pPr lvl="1">
              <a:buFont typeface="Arial" panose="020B0604020202020204" pitchFamily="34" charset="0"/>
              <a:buChar char="•"/>
            </a:pPr>
            <a:r>
              <a:rPr lang="en-US" sz="2200"/>
              <a:t>Bodily injury liability</a:t>
            </a:r>
          </a:p>
          <a:p>
            <a:pPr lvl="2">
              <a:buFont typeface="Arial" panose="020B0604020202020204" pitchFamily="34" charset="0"/>
              <a:buChar char="•"/>
            </a:pPr>
            <a:r>
              <a:rPr lang="en-US" sz="2000"/>
              <a:t>Injury to people not in your vehicle</a:t>
            </a:r>
          </a:p>
          <a:p>
            <a:pPr lvl="1">
              <a:buFont typeface="Arial" panose="020B0604020202020204" pitchFamily="34" charset="0"/>
              <a:buChar char="•"/>
            </a:pPr>
            <a:r>
              <a:rPr lang="en-US" sz="2200"/>
              <a:t>Medical payments</a:t>
            </a:r>
          </a:p>
          <a:p>
            <a:pPr lvl="2">
              <a:buFont typeface="Arial" panose="020B0604020202020204" pitchFamily="34" charset="0"/>
              <a:buChar char="•"/>
            </a:pPr>
            <a:r>
              <a:rPr lang="en-US" sz="2000"/>
              <a:t>Injury to people in your vehicle</a:t>
            </a:r>
          </a:p>
          <a:p>
            <a:pPr lvl="1">
              <a:buFont typeface="Arial" panose="020B0604020202020204" pitchFamily="34" charset="0"/>
              <a:buChar char="•"/>
            </a:pPr>
            <a:r>
              <a:rPr lang="en-US" sz="2200"/>
              <a:t>Uninsured motorists protection</a:t>
            </a:r>
          </a:p>
          <a:p>
            <a:pPr lvl="1">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504</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937993594"/>
      </p:ext>
    </p:extLst>
  </p:cSld>
  <p:clrMapOvr>
    <a:masterClrMapping/>
  </p:clrMapOvr>
  <p:transition spd="slow"/>
</p:sld>
</file>

<file path=ppt/slides/slide5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2990" y="457199"/>
            <a:ext cx="10608310" cy="841513"/>
          </a:xfrm>
        </p:spPr>
        <p:txBody>
          <a:bodyPr>
            <a:noAutofit/>
          </a:bodyPr>
          <a:lstStyle/>
          <a:p>
            <a:r>
              <a:rPr lang="en-US"/>
              <a:t>Insuring Your Property: INSURING YOUR CAR</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Property damage</a:t>
            </a:r>
          </a:p>
          <a:p>
            <a:pPr lvl="1">
              <a:buFont typeface="Arial" panose="020B0604020202020204" pitchFamily="34" charset="0"/>
              <a:buChar char="•"/>
            </a:pPr>
            <a:r>
              <a:rPr lang="en-US" sz="2200"/>
              <a:t>Property damage liability</a:t>
            </a:r>
          </a:p>
          <a:p>
            <a:pPr lvl="2">
              <a:buFont typeface="Arial" panose="020B0604020202020204" pitchFamily="34" charset="0"/>
              <a:buChar char="•"/>
            </a:pPr>
            <a:r>
              <a:rPr lang="en-US" sz="2000"/>
              <a:t>Damage to someone else’s property</a:t>
            </a:r>
          </a:p>
          <a:p>
            <a:pPr lvl="1">
              <a:buFont typeface="Arial" panose="020B0604020202020204" pitchFamily="34" charset="0"/>
              <a:buChar char="•"/>
            </a:pPr>
            <a:r>
              <a:rPr lang="en-US" sz="2200"/>
              <a:t>Collision</a:t>
            </a:r>
          </a:p>
          <a:p>
            <a:pPr lvl="2">
              <a:buFont typeface="Arial" panose="020B0604020202020204" pitchFamily="34" charset="0"/>
              <a:buChar char="•"/>
            </a:pPr>
            <a:r>
              <a:rPr lang="en-US" sz="2000"/>
              <a:t>Damage to your car</a:t>
            </a:r>
          </a:p>
          <a:p>
            <a:pPr lvl="1">
              <a:buFont typeface="Arial" panose="020B0604020202020204" pitchFamily="34" charset="0"/>
              <a:buChar char="•"/>
            </a:pPr>
            <a:r>
              <a:rPr lang="en-US" sz="2200"/>
              <a:t>Comprehensive physical damage</a:t>
            </a:r>
          </a:p>
          <a:p>
            <a:pPr lvl="1">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505</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011026962"/>
      </p:ext>
    </p:extLst>
  </p:cSld>
  <p:clrMapOvr>
    <a:masterClrMapping/>
  </p:clrMapOvr>
  <p:transition spd="slow"/>
</p:sld>
</file>

<file path=ppt/slides/slide5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74420" y="457199"/>
            <a:ext cx="10596880" cy="841513"/>
          </a:xfrm>
        </p:spPr>
        <p:txBody>
          <a:bodyPr>
            <a:noAutofit/>
          </a:bodyPr>
          <a:lstStyle/>
          <a:p>
            <a:r>
              <a:rPr lang="en-US"/>
              <a:t>Insuring Your Property: INSURING YOUR CAR</a:t>
            </a:r>
          </a:p>
        </p:txBody>
      </p:sp>
      <p:sp>
        <p:nvSpPr>
          <p:cNvPr id="6" name="Content Placeholder 2"/>
          <p:cNvSpPr>
            <a:spLocks noGrp="1"/>
          </p:cNvSpPr>
          <p:nvPr>
            <p:ph type="body" sz="quarter" idx="10"/>
          </p:nvPr>
        </p:nvSpPr>
        <p:spPr/>
        <p:txBody>
          <a:bodyPr>
            <a:normAutofit/>
          </a:bodyPr>
          <a:lstStyle/>
          <a:p>
            <a:pPr marL="457200" lvl="1"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B1AC9512-19FC-443D-A201-0A68CC4D7236}"/>
              </a:ext>
            </a:extLst>
          </p:cNvPr>
          <p:cNvGraphicFramePr>
            <a:graphicFrameLocks/>
          </p:cNvGraphicFramePr>
          <p:nvPr/>
        </p:nvGraphicFramePr>
        <p:xfrm>
          <a:off x="1981200" y="180189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8671867"/>
      </p:ext>
    </p:extLst>
  </p:cSld>
  <p:clrMapOvr>
    <a:masterClrMapping/>
  </p:clrMapOvr>
  <p:transition spd="slow"/>
</p:sld>
</file>

<file path=ppt/slides/slide5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74420" y="457199"/>
            <a:ext cx="10596880" cy="841513"/>
          </a:xfrm>
        </p:spPr>
        <p:txBody>
          <a:bodyPr>
            <a:noAutofit/>
          </a:bodyPr>
          <a:lstStyle/>
          <a:p>
            <a:r>
              <a:rPr lang="en-US"/>
              <a:t>Insuring Your Property: INSURING YOUR CAR</a:t>
            </a:r>
          </a:p>
        </p:txBody>
      </p:sp>
      <p:sp>
        <p:nvSpPr>
          <p:cNvPr id="6" name="Content Placeholder 2"/>
          <p:cNvSpPr>
            <a:spLocks noGrp="1"/>
          </p:cNvSpPr>
          <p:nvPr>
            <p:ph type="body" sz="quarter" idx="10"/>
          </p:nvPr>
        </p:nvSpPr>
        <p:spPr/>
        <p:txBody>
          <a:bodyPr>
            <a:normAutofit/>
          </a:bodyPr>
          <a:lstStyle/>
          <a:p>
            <a:pPr marL="457200" lvl="1"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507</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CDAAC9C0-162F-479D-8FC6-4A0AE7572EF4}"/>
              </a:ext>
            </a:extLst>
          </p:cNvPr>
          <p:cNvGraphicFramePr>
            <a:graphicFrameLocks/>
          </p:cNvGraphicFramePr>
          <p:nvPr/>
        </p:nvGraphicFramePr>
        <p:xfrm>
          <a:off x="1981200" y="1811948"/>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3825579"/>
      </p:ext>
    </p:extLst>
  </p:cSld>
  <p:clrMapOvr>
    <a:masterClrMapping/>
  </p:clrMapOvr>
  <p:transition spd="slow"/>
</p:sld>
</file>

<file path=ppt/slides/slide5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2990" y="457199"/>
            <a:ext cx="10608310" cy="841513"/>
          </a:xfrm>
        </p:spPr>
        <p:txBody>
          <a:bodyPr>
            <a:noAutofit/>
          </a:bodyPr>
          <a:lstStyle/>
          <a:p>
            <a:r>
              <a:rPr lang="en-US"/>
              <a:t>Insuring Your Property: INSURING YOUR CAR</a:t>
            </a:r>
          </a:p>
        </p:txBody>
      </p:sp>
      <p:sp>
        <p:nvSpPr>
          <p:cNvPr id="6" name="Content Placeholder 2"/>
          <p:cNvSpPr>
            <a:spLocks noGrp="1"/>
          </p:cNvSpPr>
          <p:nvPr>
            <p:ph type="body" sz="quarter" idx="10"/>
          </p:nvPr>
        </p:nvSpPr>
        <p:spPr/>
        <p:txBody>
          <a:bodyPr>
            <a:normAutofit/>
          </a:bodyPr>
          <a:lstStyle/>
          <a:p>
            <a:pPr marL="457200" lvl="1"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508</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FDA9B104-9539-4FF8-8113-7E06E5E795F9}"/>
              </a:ext>
            </a:extLst>
          </p:cNvPr>
          <p:cNvGraphicFramePr>
            <a:graphicFrameLocks/>
          </p:cNvGraphicFramePr>
          <p:nvPr/>
        </p:nvGraphicFramePr>
        <p:xfrm>
          <a:off x="2040728" y="169349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4125835"/>
      </p:ext>
    </p:extLst>
  </p:cSld>
  <p:clrMapOvr>
    <a:masterClrMapping/>
  </p:clrMapOvr>
  <p:transition spd="slow"/>
</p:sld>
</file>

<file path=ppt/slides/slide5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40130" y="457199"/>
            <a:ext cx="10737150" cy="841513"/>
          </a:xfrm>
        </p:spPr>
        <p:txBody>
          <a:bodyPr>
            <a:normAutofit/>
          </a:bodyPr>
          <a:lstStyle/>
          <a:p>
            <a:r>
              <a:rPr lang="en-US"/>
              <a:t>Insuring Your Property: Key Takeaways</a:t>
            </a:r>
          </a:p>
        </p:txBody>
      </p:sp>
      <p:sp>
        <p:nvSpPr>
          <p:cNvPr id="6" name="Content Placeholder 2"/>
          <p:cNvSpPr>
            <a:spLocks noGrp="1"/>
          </p:cNvSpPr>
          <p:nvPr>
            <p:ph type="body" sz="quarter" idx="10"/>
          </p:nvPr>
        </p:nvSpPr>
        <p:spPr/>
        <p:txBody>
          <a:bodyPr>
            <a:normAutofit fontScale="92500" lnSpcReduction="20000"/>
          </a:bodyPr>
          <a:lstStyle/>
          <a:p>
            <a:pPr marL="457200" indent="-457200">
              <a:buFont typeface="Arial" panose="020B0604020202020204" pitchFamily="34" charset="0"/>
              <a:buChar char="•"/>
            </a:pPr>
            <a:r>
              <a:rPr lang="en-US" sz="2800"/>
              <a:t>Property insurance is to insure the rights of ownership and to protect against its liabilities.</a:t>
            </a:r>
          </a:p>
          <a:p>
            <a:pPr marL="457200" indent="-457200">
              <a:buFont typeface="Arial" panose="020B0604020202020204" pitchFamily="34" charset="0"/>
              <a:buChar char="•"/>
            </a:pPr>
            <a:r>
              <a:rPr lang="en-US" sz="2800"/>
              <a:t>Property damage can be caused by hazards or by deliberate destruction, such as vandalism or theft.</a:t>
            </a:r>
          </a:p>
          <a:p>
            <a:pPr marL="457200" indent="-457200">
              <a:buFont typeface="Arial" panose="020B0604020202020204" pitchFamily="34" charset="0"/>
              <a:buChar char="•"/>
            </a:pPr>
            <a:r>
              <a:rPr lang="en-US" sz="2800"/>
              <a:t>Homeowner’s policies insure structures and possessions for actual cash value or replacement cost; an umbrella policy covers personal liability.</a:t>
            </a:r>
          </a:p>
          <a:p>
            <a:pPr marL="457200" indent="-457200">
              <a:buFont typeface="Arial" panose="020B0604020202020204" pitchFamily="34" charset="0"/>
              <a:buChar char="•"/>
            </a:pPr>
            <a:r>
              <a:rPr lang="en-US" sz="2800"/>
              <a:t>The cost of homeowner’s insurance is determined by the insured, the property insured, and the extent of the coverage and benefits.</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509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20572892"/>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1D1B-EB68-7C4B-880D-496C6767F209}"/>
              </a:ext>
            </a:extLst>
          </p:cNvPr>
          <p:cNvSpPr>
            <a:spLocks noGrp="1"/>
          </p:cNvSpPr>
          <p:nvPr>
            <p:ph type="title"/>
          </p:nvPr>
        </p:nvSpPr>
        <p:spPr>
          <a:xfrm>
            <a:off x="97536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Measuring Responses</a:t>
            </a:r>
          </a:p>
        </p:txBody>
      </p:sp>
      <p:sp>
        <p:nvSpPr>
          <p:cNvPr id="3" name="Content Placeholder 2">
            <a:extLst>
              <a:ext uri="{FF2B5EF4-FFF2-40B4-BE49-F238E27FC236}">
                <a16:creationId xmlns:a16="http://schemas.microsoft.com/office/drawing/2014/main" id="{59897391-33ED-9D4E-9E28-EA71A4CD19DC}"/>
              </a:ext>
            </a:extLst>
          </p:cNvPr>
          <p:cNvSpPr>
            <a:spLocks noGrp="1"/>
          </p:cNvSpPr>
          <p:nvPr>
            <p:ph idx="1"/>
          </p:nvPr>
        </p:nvSpPr>
        <p:spPr>
          <a:xfrm>
            <a:off x="1066800" y="1719792"/>
            <a:ext cx="10058400" cy="4351338"/>
          </a:xfrm>
        </p:spPr>
        <p:txBody>
          <a:bodyPr>
            <a:normAutofit lnSpcReduction="10000"/>
          </a:bodyPr>
          <a:lstStyle/>
          <a:p>
            <a:r>
              <a:rPr lang="en-US">
                <a:latin typeface="Helvetica Neue" panose="02000503000000020004" pitchFamily="2" charset="0"/>
                <a:ea typeface="Helvetica Neue" panose="02000503000000020004" pitchFamily="2" charset="0"/>
                <a:cs typeface="Helvetica Neue" panose="02000503000000020004" pitchFamily="2" charset="0"/>
              </a:rPr>
              <a:t>Sometimes you will need to measure the magnitude of responses</a:t>
            </a:r>
          </a:p>
          <a:p>
            <a:pPr lvl="1"/>
            <a:r>
              <a:rPr lang="en-US">
                <a:latin typeface="Helvetica Neue" panose="02000503000000020004" pitchFamily="2" charset="0"/>
                <a:ea typeface="Helvetica Neue" panose="02000503000000020004" pitchFamily="2" charset="0"/>
                <a:cs typeface="Helvetica Neue" panose="02000503000000020004" pitchFamily="2" charset="0"/>
              </a:rPr>
              <a:t>If as a producer, if you increase price some of your clients will go to a competitor.</a:t>
            </a:r>
          </a:p>
          <a:p>
            <a:pPr lvl="2"/>
            <a:r>
              <a:rPr lang="en-US">
                <a:latin typeface="Helvetica Neue" panose="02000503000000020004" pitchFamily="2" charset="0"/>
                <a:ea typeface="Helvetica Neue" panose="02000503000000020004" pitchFamily="2" charset="0"/>
                <a:cs typeface="Helvetica Neue" panose="02000503000000020004" pitchFamily="2" charset="0"/>
              </a:rPr>
              <a:t>But will your revenue go up or down?</a:t>
            </a:r>
          </a:p>
          <a:p>
            <a:pPr lvl="1"/>
            <a:r>
              <a:rPr lang="en-US">
                <a:latin typeface="Helvetica Neue" panose="02000503000000020004" pitchFamily="2" charset="0"/>
                <a:ea typeface="Helvetica Neue" panose="02000503000000020004" pitchFamily="2" charset="0"/>
                <a:cs typeface="Helvetica Neue" panose="02000503000000020004" pitchFamily="2" charset="0"/>
              </a:rPr>
              <a:t>Or you may decrease the price, expecting to increase quantity demanded</a:t>
            </a:r>
          </a:p>
          <a:p>
            <a:pPr lvl="2"/>
            <a:r>
              <a:rPr lang="en-US">
                <a:latin typeface="Helvetica Neue" panose="02000503000000020004" pitchFamily="2" charset="0"/>
                <a:ea typeface="Helvetica Neue" panose="02000503000000020004" pitchFamily="2" charset="0"/>
                <a:cs typeface="Helvetica Neue" panose="02000503000000020004" pitchFamily="2" charset="0"/>
              </a:rPr>
              <a:t>But what happens to revenue?</a:t>
            </a:r>
          </a:p>
          <a:p>
            <a:r>
              <a:rPr lang="en-US">
                <a:latin typeface="Helvetica Neue" panose="02000503000000020004" pitchFamily="2" charset="0"/>
                <a:ea typeface="Helvetica Neue" panose="02000503000000020004" pitchFamily="2" charset="0"/>
                <a:cs typeface="Helvetica Neue" panose="02000503000000020004" pitchFamily="2" charset="0"/>
              </a:rPr>
              <a:t>Price elasticity measures sensitivity to quantity demanded</a:t>
            </a:r>
          </a:p>
          <a:p>
            <a:pPr lvl="1"/>
            <a:r>
              <a:rPr lang="en-US">
                <a:latin typeface="Helvetica Neue" panose="02000503000000020004" pitchFamily="2" charset="0"/>
                <a:ea typeface="Helvetica Neue" panose="02000503000000020004" pitchFamily="2" charset="0"/>
                <a:cs typeface="Helvetica Neue" panose="02000503000000020004" pitchFamily="2" charset="0"/>
              </a:rPr>
              <a:t>Elasticity of demand is the ratio of percentage change quantity to the percentage change in price</a:t>
            </a:r>
          </a:p>
          <a:p>
            <a:r>
              <a:rPr lang="en-US">
                <a:latin typeface="Helvetica Neue" panose="02000503000000020004" pitchFamily="2" charset="0"/>
                <a:ea typeface="Helvetica Neue" panose="02000503000000020004" pitchFamily="2" charset="0"/>
                <a:cs typeface="Helvetica Neue" panose="02000503000000020004" pitchFamily="2" charset="0"/>
              </a:rPr>
              <a:t>Revenue is linked to elasticity</a:t>
            </a:r>
          </a:p>
        </p:txBody>
      </p:sp>
      <p:cxnSp>
        <p:nvCxnSpPr>
          <p:cNvPr id="5" name="Straight Connector 4">
            <a:extLst>
              <a:ext uri="{FF2B5EF4-FFF2-40B4-BE49-F238E27FC236}">
                <a16:creationId xmlns:a16="http://schemas.microsoft.com/office/drawing/2014/main" id="{103A542B-72BB-C747-AA6F-137F3EEE9A76}"/>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3632272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11479"/>
            <a:ext cx="9939336" cy="841513"/>
          </a:xfrm>
        </p:spPr>
        <p:txBody>
          <a:bodyPr>
            <a:normAutofit/>
          </a:bodyPr>
          <a:lstStyle/>
          <a:p>
            <a:r>
              <a:rPr lang="en-US"/>
              <a:t>Insuring Your Property: Key Takeaways</a:t>
            </a:r>
          </a:p>
        </p:txBody>
      </p:sp>
      <p:sp>
        <p:nvSpPr>
          <p:cNvPr id="6" name="Content Placeholder 2"/>
          <p:cNvSpPr>
            <a:spLocks noGrp="1"/>
          </p:cNvSpPr>
          <p:nvPr>
            <p:ph type="body" sz="quarter" idx="10"/>
          </p:nvPr>
        </p:nvSpPr>
        <p:spPr>
          <a:xfrm>
            <a:off x="1185860" y="1921722"/>
            <a:ext cx="9939337" cy="4209154"/>
          </a:xfrm>
        </p:spPr>
        <p:txBody>
          <a:bodyPr>
            <a:normAutofit/>
          </a:bodyPr>
          <a:lstStyle/>
          <a:p>
            <a:pPr marL="457200" indent="-457200">
              <a:buFont typeface="Arial" panose="020B0604020202020204" pitchFamily="34" charset="0"/>
              <a:buChar char="•"/>
            </a:pPr>
            <a:r>
              <a:rPr lang="en-US"/>
              <a:t>Auto insurance coverage insures bodily injury through</a:t>
            </a:r>
          </a:p>
          <a:p>
            <a:pPr lvl="1">
              <a:buFont typeface="Arial" panose="020B0604020202020204" pitchFamily="34" charset="0"/>
              <a:buChar char="•"/>
            </a:pPr>
            <a:r>
              <a:rPr lang="en-US" sz="2200"/>
              <a:t>Bodily injury liability</a:t>
            </a:r>
          </a:p>
          <a:p>
            <a:pPr lvl="1">
              <a:buFont typeface="Arial" panose="020B0604020202020204" pitchFamily="34" charset="0"/>
              <a:buChar char="•"/>
            </a:pPr>
            <a:r>
              <a:rPr lang="en-US" sz="2200"/>
              <a:t>Medical payments coverage, and</a:t>
            </a:r>
          </a:p>
          <a:p>
            <a:pPr lvl="1">
              <a:buFont typeface="Arial" panose="020B0604020202020204" pitchFamily="34" charset="0"/>
              <a:buChar char="•"/>
            </a:pPr>
            <a:r>
              <a:rPr lang="en-US" sz="2200"/>
              <a:t>Uninsured motorist protection</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263842410"/>
      </p:ext>
    </p:extLst>
  </p:cSld>
  <p:clrMapOvr>
    <a:masterClrMapping/>
  </p:clrMapOvr>
  <p:transition spd="slow"/>
</p:sld>
</file>

<file path=ppt/slides/slide5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939336" cy="841513"/>
          </a:xfrm>
        </p:spPr>
        <p:txBody>
          <a:bodyPr>
            <a:normAutofit/>
          </a:bodyPr>
          <a:lstStyle/>
          <a:p>
            <a:r>
              <a:rPr lang="en-US"/>
              <a:t>Insuring Your Property: Key Takeaways</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Auto insurance coverage insures property damage through</a:t>
            </a:r>
          </a:p>
          <a:p>
            <a:pPr lvl="1">
              <a:buFont typeface="Arial" panose="020B0604020202020204" pitchFamily="34" charset="0"/>
              <a:buChar char="•"/>
            </a:pPr>
            <a:r>
              <a:rPr lang="en-US" sz="2200"/>
              <a:t>Property damage liability</a:t>
            </a:r>
          </a:p>
          <a:p>
            <a:pPr lvl="1">
              <a:buFont typeface="Arial" panose="020B0604020202020204" pitchFamily="34" charset="0"/>
              <a:buChar char="•"/>
            </a:pPr>
            <a:r>
              <a:rPr lang="en-US" sz="2200"/>
              <a:t>Collision</a:t>
            </a:r>
          </a:p>
          <a:p>
            <a:pPr lvl="1">
              <a:buFont typeface="Arial" panose="020B0604020202020204" pitchFamily="34" charset="0"/>
              <a:buChar char="•"/>
            </a:pPr>
            <a:r>
              <a:rPr lang="en-US" sz="2200"/>
              <a:t>Comprehensive physical damage</a:t>
            </a:r>
          </a:p>
          <a:p>
            <a:pPr marL="457200" indent="-457200">
              <a:buFont typeface="Arial" panose="020B0604020202020204" pitchFamily="34" charset="0"/>
              <a:buChar char="•"/>
            </a:pPr>
            <a:r>
              <a:rPr lang="en-US"/>
              <a:t>Auto insurance costs are determined by: the driver, the car, and the driving region.</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956825491"/>
      </p:ext>
    </p:extLst>
  </p:cSld>
  <p:clrMapOvr>
    <a:masterClrMapping/>
  </p:clrMapOvr>
  <p:transition spd="slow"/>
</p:sld>
</file>

<file path=ppt/slides/slide5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6" cy="841513"/>
          </a:xfrm>
        </p:spPr>
        <p:txBody>
          <a:bodyPr>
            <a:normAutofit/>
          </a:bodyPr>
          <a:lstStyle/>
          <a:p>
            <a:r>
              <a:rPr lang="en-US"/>
              <a:t>Insuring Your Property: Key Takeaways</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The risk of the driver is determined by demographics, credit history, employment history, and driving record.</a:t>
            </a:r>
          </a:p>
          <a:p>
            <a:pPr marL="457200" indent="-457200">
              <a:buFont typeface="Arial" panose="020B0604020202020204" pitchFamily="34" charset="0"/>
              <a:buChar char="•"/>
            </a:pPr>
            <a:r>
              <a:rPr lang="en-US"/>
              <a:t>The risk of the car is determined by its cost; safety and security features may lower insurance costs.</a:t>
            </a:r>
          </a:p>
          <a:p>
            <a:pPr marL="457200" indent="-457200">
              <a:buFont typeface="Arial" panose="020B0604020202020204" pitchFamily="34" charset="0"/>
              <a:buChar char="•"/>
            </a:pPr>
            <a:r>
              <a:rPr lang="en-US"/>
              <a:t>The risk of the driving region is determined by statistical incident histories of accidents or thefts.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091654843"/>
      </p:ext>
    </p:extLst>
  </p:cSld>
  <p:clrMapOvr>
    <a:masterClrMapping/>
  </p:clrMapOvr>
  <p:transition spd="slow"/>
</p:sld>
</file>

<file path=ppt/slides/slide5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01873"/>
            <a:ext cx="9939336" cy="841513"/>
          </a:xfrm>
        </p:spPr>
        <p:txBody>
          <a:bodyPr>
            <a:noAutofit/>
          </a:bodyPr>
          <a:lstStyle/>
          <a:p>
            <a:r>
              <a:rPr lang="en-US"/>
              <a:t>Insuring Your Health: Coverage</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Basic Insurance</a:t>
            </a:r>
          </a:p>
          <a:p>
            <a:pPr lvl="1">
              <a:buFont typeface="Arial" panose="020B0604020202020204" pitchFamily="34" charset="0"/>
              <a:buChar char="•"/>
            </a:pPr>
            <a:r>
              <a:rPr lang="en-US" sz="2200"/>
              <a:t>Physician</a:t>
            </a:r>
          </a:p>
          <a:p>
            <a:pPr lvl="1">
              <a:buFont typeface="Arial" panose="020B0604020202020204" pitchFamily="34" charset="0"/>
              <a:buChar char="•"/>
            </a:pPr>
            <a:r>
              <a:rPr lang="en-US" sz="2200"/>
              <a:t>Surgical</a:t>
            </a:r>
          </a:p>
          <a:p>
            <a:pPr lvl="1">
              <a:buFont typeface="Arial" panose="020B0604020202020204" pitchFamily="34" charset="0"/>
              <a:buChar char="•"/>
            </a:pPr>
            <a:r>
              <a:rPr lang="en-US" sz="2200"/>
              <a:t>Hospital</a:t>
            </a:r>
          </a:p>
          <a:p>
            <a:pPr lvl="1">
              <a:buFont typeface="Arial" panose="020B0604020202020204" pitchFamily="34" charset="0"/>
              <a:buChar char="•"/>
            </a:pPr>
            <a:r>
              <a:rPr lang="en-US" sz="2200"/>
              <a:t>Prescription drugs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513</a:t>
            </a:fld>
            <a:endParaRPr lang="en-US">
              <a:solidFill>
                <a:srgbClr val="FFFFFF"/>
              </a:solidFill>
              <a:latin typeface="Calibri" pitchFamily="-111" charset="0"/>
              <a:ea typeface="ヒラギノ角ゴ Pro W3" pitchFamily="-111" charset="-128"/>
              <a:cs typeface="Trebuchet MS" pitchFamily="-111" charset="0"/>
            </a:endParaRPr>
          </a:p>
        </p:txBody>
      </p:sp>
      <p:pic>
        <p:nvPicPr>
          <p:cNvPr id="2" name="Picture 1">
            <a:extLst>
              <a:ext uri="{FF2B5EF4-FFF2-40B4-BE49-F238E27FC236}">
                <a16:creationId xmlns:a16="http://schemas.microsoft.com/office/drawing/2014/main" id="{F7B93018-C161-4F24-BABB-D33E8E3FDF29}"/>
              </a:ext>
            </a:extLst>
          </p:cNvPr>
          <p:cNvPicPr>
            <a:picLocks noChangeAspect="1"/>
          </p:cNvPicPr>
          <p:nvPr/>
        </p:nvPicPr>
        <p:blipFill>
          <a:blip r:embed="rId3"/>
          <a:stretch>
            <a:fillRect/>
          </a:stretch>
        </p:blipFill>
        <p:spPr>
          <a:xfrm>
            <a:off x="5669279" y="2526030"/>
            <a:ext cx="4554221" cy="2926510"/>
          </a:xfrm>
          <a:prstGeom prst="rect">
            <a:avLst/>
          </a:prstGeom>
        </p:spPr>
      </p:pic>
    </p:spTree>
    <p:extLst>
      <p:ext uri="{BB962C8B-B14F-4D97-AF65-F5344CB8AC3E}">
        <p14:creationId xmlns:p14="http://schemas.microsoft.com/office/powerpoint/2010/main" val="996009417"/>
      </p:ext>
    </p:extLst>
  </p:cSld>
  <p:clrMapOvr>
    <a:masterClrMapping/>
  </p:clrMapOvr>
  <p:transition spd="slow"/>
</p:sld>
</file>

<file path=ppt/slides/slide5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11479"/>
            <a:ext cx="9939336" cy="841513"/>
          </a:xfrm>
        </p:spPr>
        <p:txBody>
          <a:bodyPr>
            <a:noAutofit/>
          </a:bodyPr>
          <a:lstStyle/>
          <a:p>
            <a:r>
              <a:rPr lang="en-US"/>
              <a:t>Insuring Your Health: Coverage</a:t>
            </a:r>
          </a:p>
        </p:txBody>
      </p:sp>
      <p:sp>
        <p:nvSpPr>
          <p:cNvPr id="6" name="Content Placeholder 2"/>
          <p:cNvSpPr>
            <a:spLocks noGrp="1"/>
          </p:cNvSpPr>
          <p:nvPr>
            <p:ph type="body" sz="quarter" idx="10"/>
          </p:nvPr>
        </p:nvSpPr>
        <p:spPr/>
        <p:txBody>
          <a:bodyPr>
            <a:normAutofit/>
          </a:bodyPr>
          <a:lstStyle/>
          <a:p>
            <a:r>
              <a:rPr lang="en-US"/>
              <a:t>Major Medical</a:t>
            </a:r>
          </a:p>
          <a:p>
            <a:pPr lvl="1">
              <a:buFont typeface="Arial" panose="020B0604020202020204" pitchFamily="34" charset="0"/>
              <a:buChar char="•"/>
            </a:pPr>
            <a:r>
              <a:rPr lang="en-US" sz="2200"/>
              <a:t>Serious injury or illness</a:t>
            </a:r>
          </a:p>
          <a:p>
            <a:r>
              <a:rPr lang="en-US"/>
              <a:t>Dental</a:t>
            </a:r>
          </a:p>
          <a:p>
            <a:pPr lvl="1">
              <a:buFont typeface="Arial" panose="020B0604020202020204" pitchFamily="34" charset="0"/>
              <a:buChar char="•"/>
            </a:pPr>
            <a:r>
              <a:rPr lang="en-US" sz="2200"/>
              <a:t>Preventative</a:t>
            </a:r>
          </a:p>
          <a:p>
            <a:pPr lvl="1">
              <a:buFont typeface="Arial" panose="020B0604020202020204" pitchFamily="34" charset="0"/>
              <a:buChar char="•"/>
            </a:pPr>
            <a:r>
              <a:rPr lang="en-US" sz="2200"/>
              <a:t>Other</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514</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908687861"/>
      </p:ext>
    </p:extLst>
  </p:cSld>
  <p:clrMapOvr>
    <a:masterClrMapping/>
  </p:clrMapOvr>
  <p:transition spd="slow"/>
</p:sld>
</file>

<file path=ppt/slides/slide5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Autofit/>
          </a:bodyPr>
          <a:lstStyle/>
          <a:p>
            <a:r>
              <a:rPr lang="en-US"/>
              <a:t>Insuring Your Health: Costs</a:t>
            </a:r>
          </a:p>
        </p:txBody>
      </p:sp>
      <p:sp>
        <p:nvSpPr>
          <p:cNvPr id="6" name="Content Placeholder 2"/>
          <p:cNvSpPr>
            <a:spLocks noGrp="1"/>
          </p:cNvSpPr>
          <p:nvPr>
            <p:ph type="body" sz="quarter" idx="10"/>
          </p:nvPr>
        </p:nvSpPr>
        <p:spPr>
          <a:xfrm>
            <a:off x="1185860" y="1921722"/>
            <a:ext cx="9939337" cy="4209154"/>
          </a:xfrm>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078FE6EC-CCD2-4046-BCE1-175C37FAA75F}"/>
              </a:ext>
            </a:extLst>
          </p:cNvPr>
          <p:cNvGraphicFramePr>
            <a:graphicFrameLocks/>
          </p:cNvGraphicFramePr>
          <p:nvPr/>
        </p:nvGraphicFramePr>
        <p:xfrm>
          <a:off x="2286000" y="1910292"/>
          <a:ext cx="8229600" cy="2316480"/>
        </p:xfrm>
        <a:graphic>
          <a:graphicData uri="http://schemas.openxmlformats.org/drawingml/2006/table">
            <a:tbl>
              <a:tblPr firstRow="1" bandRow="1"/>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a:latin typeface="Helvetica Neue"/>
                        </a:rPr>
                        <a:t>DEDUCTIBLES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a:latin typeface="Helvetica Neue"/>
                        </a:rPr>
                        <a:t>CO-PAYS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a:latin typeface="Helvetica Neue"/>
                        </a:rPr>
                        <a:t>COINSURANCE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lvl="0" indent="-342900">
                        <a:buFont typeface="Arial" panose="020B0604020202020204" pitchFamily="34" charset="0"/>
                        <a:buChar char="•"/>
                      </a:pPr>
                      <a:r>
                        <a:rPr lang="en-US" sz="2000">
                          <a:latin typeface="Helvetica Neue"/>
                        </a:rPr>
                        <a:t>An amount payable by the insured before any expenses are assumed by the insurer</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marR="0" lvl="0" indent="-34290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latin typeface="Helvetica Neue"/>
                        </a:rPr>
                        <a:t>Partial payment for certain costs, for example, for physician’s visits or prescriptions</a:t>
                      </a:r>
                    </a:p>
                    <a:p>
                      <a:pPr marL="342900" indent="-342900">
                        <a:buFont typeface="Arial" panose="020B0604020202020204" pitchFamily="34" charset="0"/>
                        <a:buChar char="•"/>
                      </a:pPr>
                      <a:endParaRPr lang="en-US" sz="20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342900" lvl="0" indent="-342900">
                        <a:buFont typeface="Arial" panose="020B0604020202020204" pitchFamily="34" charset="0"/>
                        <a:buChar char="•"/>
                      </a:pPr>
                      <a:r>
                        <a:rPr lang="en-US" sz="2000">
                          <a:latin typeface="Helvetica Neue"/>
                        </a:rPr>
                        <a:t>Shared payments of expenses by insured and insurer</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56985133"/>
      </p:ext>
    </p:extLst>
  </p:cSld>
  <p:clrMapOvr>
    <a:masterClrMapping/>
  </p:clrMapOvr>
  <p:transition spd="slow"/>
</p:sld>
</file>

<file path=ppt/slides/slide5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6" cy="841513"/>
          </a:xfrm>
        </p:spPr>
        <p:txBody>
          <a:bodyPr>
            <a:noAutofit/>
          </a:bodyPr>
          <a:lstStyle/>
          <a:p>
            <a:r>
              <a:rPr lang="en-US"/>
              <a:t>Insuring Your Health: Care</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Private</a:t>
            </a:r>
          </a:p>
          <a:p>
            <a:pPr marL="342900" indent="-342900">
              <a:buFont typeface="Arial" panose="020B0604020202020204" pitchFamily="34" charset="0"/>
              <a:buChar char="•"/>
            </a:pPr>
            <a:r>
              <a:rPr lang="en-US"/>
              <a:t>Non-profit</a:t>
            </a:r>
          </a:p>
          <a:p>
            <a:pPr marL="342900" indent="-342900">
              <a:buFont typeface="Arial" panose="020B0604020202020204" pitchFamily="34" charset="0"/>
              <a:buChar char="•"/>
            </a:pPr>
            <a:r>
              <a:rPr lang="en-US"/>
              <a:t>Managed care</a:t>
            </a:r>
          </a:p>
          <a:p>
            <a:pPr marL="571500" lvl="1" indent="-342900">
              <a:buFont typeface="Arial" panose="020B0604020202020204" pitchFamily="34" charset="0"/>
              <a:buChar char="•"/>
            </a:pPr>
            <a:r>
              <a:rPr lang="en-US" sz="2200"/>
              <a:t>Health maintenance organization</a:t>
            </a:r>
          </a:p>
          <a:p>
            <a:pPr marL="571500" lvl="1" indent="-342900">
              <a:buFont typeface="Arial" panose="020B0604020202020204" pitchFamily="34" charset="0"/>
              <a:buChar char="•"/>
            </a:pPr>
            <a:r>
              <a:rPr lang="en-US" sz="2200"/>
              <a:t>Preferred provider organizations</a:t>
            </a:r>
          </a:p>
          <a:p>
            <a:pPr marL="571500" lvl="1" indent="-342900">
              <a:buFont typeface="Arial" panose="020B0604020202020204" pitchFamily="34" charset="0"/>
              <a:buChar char="•"/>
            </a:pPr>
            <a:r>
              <a:rPr lang="en-US" sz="2200"/>
              <a:t>Exclusive providers organizations</a:t>
            </a:r>
          </a:p>
          <a:p>
            <a:pPr marL="571500" lvl="1" indent="-342900">
              <a:buFont typeface="Arial" panose="020B0604020202020204" pitchFamily="34" charset="0"/>
              <a:buChar char="•"/>
            </a:pPr>
            <a:r>
              <a:rPr lang="en-US" sz="2200"/>
              <a:t>Point-of-Service plans</a:t>
            </a:r>
          </a:p>
          <a:p>
            <a:pPr marL="571500" lvl="1" indent="-342900">
              <a:buFont typeface="Arial" panose="020B0604020202020204" pitchFamily="34" charset="0"/>
              <a:buChar char="•"/>
            </a:pPr>
            <a:r>
              <a:rPr lang="en-US" sz="2200"/>
              <a:t>Traditional indemnity plans</a:t>
            </a:r>
          </a:p>
          <a:p>
            <a:pPr marL="0" indent="0">
              <a:buNone/>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516</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088856350"/>
      </p:ext>
    </p:extLst>
  </p:cSld>
  <p:clrMapOvr>
    <a:masterClrMapping/>
  </p:clrMapOvr>
  <p:transition spd="slow"/>
</p:sld>
</file>

<file path=ppt/slides/slide5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Autofit/>
          </a:bodyPr>
          <a:lstStyle/>
          <a:p>
            <a:r>
              <a:rPr lang="en-US"/>
              <a:t>Insuring Your Health: Care</a:t>
            </a:r>
          </a:p>
        </p:txBody>
      </p:sp>
      <p:sp>
        <p:nvSpPr>
          <p:cNvPr id="6" name="Content Placeholder 2"/>
          <p:cNvSpPr>
            <a:spLocks noGrp="1"/>
          </p:cNvSpPr>
          <p:nvPr>
            <p:ph type="body" sz="quarter" idx="10"/>
          </p:nvPr>
        </p:nvSpPr>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517</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5229FA5F-5B0C-44A3-8487-9D28DE5A5B79}"/>
              </a:ext>
            </a:extLst>
          </p:cNvPr>
          <p:cNvGraphicFramePr>
            <a:graphicFrameLocks/>
          </p:cNvGraphicFramePr>
          <p:nvPr/>
        </p:nvGraphicFramePr>
        <p:xfrm>
          <a:off x="1981200" y="1891242"/>
          <a:ext cx="8229600" cy="3930746"/>
        </p:xfrm>
        <a:graphic>
          <a:graphicData uri="http://schemas.openxmlformats.org/drawingml/2006/table">
            <a:tbl>
              <a:tblPr firstRow="1" bandRow="1"/>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1129044">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800" b="1" cap="all" baseline="0">
                          <a:solidFill>
                            <a:schemeClr val="bg1"/>
                          </a:solidFill>
                          <a:latin typeface="Helvetica Neue"/>
                        </a:rPr>
                        <a:t>Health maintenance organization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lvl="0" algn="ctr"/>
                      <a:r>
                        <a:rPr lang="en-US" sz="1800" b="1" cap="all" baseline="0">
                          <a:solidFill>
                            <a:schemeClr val="bg1"/>
                          </a:solidFill>
                          <a:latin typeface="Helvetica Neue"/>
                        </a:rPr>
                        <a:t>Preferred Provider Organization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1800" b="1" cap="all" baseline="0">
                          <a:solidFill>
                            <a:schemeClr val="bg1"/>
                          </a:solidFill>
                          <a:latin typeface="Helvetica Neue"/>
                        </a:rPr>
                        <a:t>Exclusive Provider Organization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1800" b="1" cap="all" baseline="0">
                          <a:solidFill>
                            <a:schemeClr val="bg1"/>
                          </a:solidFill>
                          <a:latin typeface="Helvetica Neue"/>
                        </a:rPr>
                        <a:t>Point of Service Organization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280170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lvl="0" indent="-285750">
                        <a:buFont typeface="Arial" panose="020B0604020202020204" pitchFamily="34" charset="0"/>
                        <a:buChar char="•"/>
                      </a:pPr>
                      <a:r>
                        <a:rPr lang="en-US" sz="1800">
                          <a:latin typeface="Helvetica Neue"/>
                        </a:rPr>
                        <a:t>Physicians are </a:t>
                      </a:r>
                      <a:r>
                        <a:rPr lang="en-US" sz="1800">
                          <a:solidFill>
                            <a:schemeClr val="tx1"/>
                          </a:solidFill>
                          <a:latin typeface="Helvetica Neue"/>
                        </a:rPr>
                        <a:t>hired</a:t>
                      </a:r>
                    </a:p>
                    <a:p>
                      <a:pPr marL="285750" lvl="0" indent="-285750">
                        <a:buFont typeface="Arial" panose="020B0604020202020204" pitchFamily="34" charset="0"/>
                        <a:buChar char="•"/>
                      </a:pPr>
                      <a:r>
                        <a:rPr lang="en-US" sz="1800">
                          <a:solidFill>
                            <a:schemeClr val="tx1"/>
                          </a:solidFill>
                          <a:latin typeface="Helvetica Neue"/>
                        </a:rPr>
                        <a:t>No out-of-network </a:t>
                      </a:r>
                      <a:r>
                        <a:rPr lang="en-US" sz="1800">
                          <a:latin typeface="Helvetica Neue"/>
                        </a:rPr>
                        <a:t>care</a:t>
                      </a:r>
                    </a:p>
                    <a:p>
                      <a:pPr marL="285750" lvl="0" indent="-285750">
                        <a:buFont typeface="Arial" panose="020B0604020202020204" pitchFamily="34" charset="0"/>
                        <a:buChar char="•"/>
                      </a:pPr>
                      <a:r>
                        <a:rPr lang="en-US" sz="1800">
                          <a:latin typeface="Helvetica Neue"/>
                        </a:rPr>
                        <a:t>Primary care physician as gatekeeper</a:t>
                      </a:r>
                    </a:p>
                    <a:p>
                      <a:pPr marL="285750" indent="-285750">
                        <a:buFont typeface="Arial" panose="020B0604020202020204" pitchFamily="34" charset="0"/>
                        <a:buChar char="•"/>
                      </a:pPr>
                      <a:endParaRPr lang="en-US" sz="1800" b="1" cap="all" baseline="0">
                        <a:solidFill>
                          <a:schemeClr val="bg1"/>
                        </a:solidFill>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lvl="0" indent="-285750">
                        <a:buFont typeface="Arial" panose="020B0604020202020204" pitchFamily="34" charset="0"/>
                        <a:buChar char="•"/>
                      </a:pPr>
                      <a:r>
                        <a:rPr lang="en-US" sz="1800">
                          <a:latin typeface="Helvetica Neue"/>
                        </a:rPr>
                        <a:t>Physicians are contracted</a:t>
                      </a:r>
                    </a:p>
                    <a:p>
                      <a:pPr marL="285750" lvl="0" indent="-285750">
                        <a:buFont typeface="Arial" panose="020B0604020202020204" pitchFamily="34" charset="0"/>
                        <a:buChar char="•"/>
                      </a:pPr>
                      <a:r>
                        <a:rPr lang="en-US" sz="1800">
                          <a:latin typeface="Helvetica Neue"/>
                        </a:rPr>
                        <a:t>Out-of-network care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lvl="0" indent="-285750">
                        <a:buFont typeface="Arial" panose="020B0604020202020204" pitchFamily="34" charset="0"/>
                        <a:buChar char="•"/>
                      </a:pPr>
                      <a:r>
                        <a:rPr lang="en-US" sz="1800">
                          <a:latin typeface="Helvetica Neue"/>
                        </a:rPr>
                        <a:t>Physicians are contracted</a:t>
                      </a:r>
                    </a:p>
                    <a:p>
                      <a:pPr marL="285750" lvl="0" indent="-285750">
                        <a:buFont typeface="Arial" panose="020B0604020202020204" pitchFamily="34" charset="0"/>
                        <a:buChar char="•"/>
                      </a:pPr>
                      <a:r>
                        <a:rPr lang="en-US" sz="1800">
                          <a:solidFill>
                            <a:schemeClr val="tx1"/>
                          </a:solidFill>
                          <a:latin typeface="Helvetica Neue"/>
                        </a:rPr>
                        <a:t>No out-of-network </a:t>
                      </a:r>
                      <a:r>
                        <a:rPr lang="en-US" sz="1800">
                          <a:latin typeface="Helvetica Neue"/>
                        </a:rPr>
                        <a:t>care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lvl="0" indent="-285750">
                        <a:buFont typeface="Arial" panose="020B0604020202020204" pitchFamily="34" charset="0"/>
                        <a:buChar char="•"/>
                      </a:pPr>
                      <a:r>
                        <a:rPr lang="en-US" sz="1800">
                          <a:latin typeface="Helvetica Neue"/>
                        </a:rPr>
                        <a:t>Physicians are contracted</a:t>
                      </a:r>
                    </a:p>
                    <a:p>
                      <a:pPr marL="285750" lvl="0" indent="-285750">
                        <a:buFont typeface="Arial" panose="020B0604020202020204" pitchFamily="34" charset="0"/>
                        <a:buChar char="•"/>
                      </a:pPr>
                      <a:r>
                        <a:rPr lang="en-US" sz="1800">
                          <a:latin typeface="Helvetica Neue"/>
                        </a:rPr>
                        <a:t>Out-of-network care</a:t>
                      </a:r>
                    </a:p>
                    <a:p>
                      <a:pPr marL="285750" lvl="0" indent="-285750">
                        <a:buFont typeface="Arial" panose="020B0604020202020204" pitchFamily="34" charset="0"/>
                        <a:buChar char="•"/>
                      </a:pPr>
                      <a:r>
                        <a:rPr lang="en-US" sz="1800">
                          <a:latin typeface="Helvetica Neue"/>
                        </a:rPr>
                        <a:t>Primary care physician as gatekeeper</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86572839"/>
      </p:ext>
    </p:extLst>
  </p:cSld>
  <p:clrMapOvr>
    <a:masterClrMapping/>
  </p:clrMapOvr>
  <p:transition spd="slow"/>
</p:sld>
</file>

<file path=ppt/slides/slide5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6" cy="841513"/>
          </a:xfrm>
        </p:spPr>
        <p:txBody>
          <a:bodyPr>
            <a:noAutofit/>
          </a:bodyPr>
          <a:lstStyle/>
          <a:p>
            <a:r>
              <a:rPr lang="en-US"/>
              <a:t>Insuring Your Health: Private Financing</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Uninsured</a:t>
            </a:r>
          </a:p>
          <a:p>
            <a:pPr marL="342900" indent="-342900">
              <a:buFont typeface="Arial" panose="020B0604020202020204" pitchFamily="34" charset="0"/>
              <a:buChar char="•"/>
            </a:pPr>
            <a:r>
              <a:rPr lang="en-US"/>
              <a:t>Self-insured</a:t>
            </a:r>
          </a:p>
          <a:p>
            <a:pPr marL="342900" indent="-342900">
              <a:buFont typeface="Arial" panose="020B0604020202020204" pitchFamily="34" charset="0"/>
              <a:buChar char="•"/>
            </a:pPr>
            <a:r>
              <a:rPr lang="en-US"/>
              <a:t>Employer-insured</a:t>
            </a:r>
          </a:p>
          <a:p>
            <a:pPr marL="571500" lvl="1" indent="-342900">
              <a:buFont typeface="Arial" panose="020B0604020202020204" pitchFamily="34" charset="0"/>
              <a:buChar char="•"/>
            </a:pPr>
            <a:r>
              <a:rPr lang="en-US" sz="2200"/>
              <a:t>Flexible savings account (FSA)</a:t>
            </a:r>
          </a:p>
          <a:p>
            <a:pPr marL="571500" lvl="1" indent="-342900">
              <a:buFont typeface="Arial" panose="020B0604020202020204" pitchFamily="34" charset="0"/>
              <a:buChar char="•"/>
            </a:pPr>
            <a:r>
              <a:rPr lang="en-US" sz="2200"/>
              <a:t>Health reimbursement account (HRA)</a:t>
            </a:r>
          </a:p>
          <a:p>
            <a:pPr marL="571500" lvl="1" indent="-342900">
              <a:buFont typeface="Arial" panose="020B0604020202020204" pitchFamily="34" charset="0"/>
              <a:buChar char="•"/>
            </a:pPr>
            <a:r>
              <a:rPr lang="en-US" sz="2200"/>
              <a:t>Health savings account (HSA)</a:t>
            </a:r>
          </a:p>
          <a:p>
            <a:pPr marL="0" indent="0">
              <a:buNone/>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839492606"/>
      </p:ext>
    </p:extLst>
  </p:cSld>
  <p:clrMapOvr>
    <a:masterClrMapping/>
  </p:clrMapOvr>
  <p:transition spd="slow"/>
</p:sld>
</file>

<file path=ppt/slides/slide5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3793"/>
            <a:ext cx="9939336" cy="841513"/>
          </a:xfrm>
        </p:spPr>
        <p:txBody>
          <a:bodyPr>
            <a:noAutofit/>
          </a:bodyPr>
          <a:lstStyle/>
          <a:p>
            <a:r>
              <a:rPr lang="en-US"/>
              <a:t>Insuring Your Health: Private Financing</a:t>
            </a:r>
          </a:p>
        </p:txBody>
      </p:sp>
      <p:sp>
        <p:nvSpPr>
          <p:cNvPr id="6" name="Content Placeholder 2"/>
          <p:cNvSpPr>
            <a:spLocks noGrp="1"/>
          </p:cNvSpPr>
          <p:nvPr>
            <p:ph type="body" sz="quarter" idx="10"/>
          </p:nvPr>
        </p:nvSpPr>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519</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2B9389B7-5249-484D-BA99-D2BAC4E99EDD}"/>
              </a:ext>
            </a:extLst>
          </p:cNvPr>
          <p:cNvGraphicFramePr>
            <a:graphicFrameLocks/>
          </p:cNvGraphicFramePr>
          <p:nvPr/>
        </p:nvGraphicFramePr>
        <p:xfrm>
          <a:off x="2040728" y="1824514"/>
          <a:ext cx="8229600" cy="3208971"/>
        </p:xfrm>
        <a:graphic>
          <a:graphicData uri="http://schemas.openxmlformats.org/drawingml/2006/table">
            <a:tbl>
              <a:tblPr firstRow="1" bandRow="1"/>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4890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b="1" cap="all" baseline="0" err="1">
                          <a:solidFill>
                            <a:schemeClr val="bg1"/>
                          </a:solidFill>
                          <a:latin typeface="Helvetica Neue"/>
                        </a:rPr>
                        <a:t>FsA</a:t>
                      </a:r>
                      <a:endParaRPr lang="en-US" sz="2000" b="1" cap="all" baseline="0">
                        <a:solidFill>
                          <a:schemeClr val="bg1"/>
                        </a:solidFill>
                        <a:latin typeface="Helvetica Neue"/>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lvl="0" algn="ctr"/>
                      <a:r>
                        <a:rPr lang="en-US" sz="2000" b="1" cap="all" baseline="0">
                          <a:solidFill>
                            <a:schemeClr val="bg1"/>
                          </a:solidFill>
                          <a:latin typeface="Helvetica Neue"/>
                        </a:rPr>
                        <a:t>HRA</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2000" b="1" cap="all" baseline="0">
                          <a:solidFill>
                            <a:schemeClr val="bg1"/>
                          </a:solidFill>
                          <a:latin typeface="Helvetica Neue"/>
                        </a:rPr>
                        <a:t>HSA</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266006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lvl="0" indent="-285750">
                        <a:buFont typeface="Arial" panose="020B0604020202020204" pitchFamily="34" charset="0"/>
                        <a:buChar char="•"/>
                      </a:pPr>
                      <a:r>
                        <a:rPr lang="en-US" sz="2000">
                          <a:latin typeface="Helvetica Neue"/>
                        </a:rPr>
                        <a:t>Funded by employee</a:t>
                      </a:r>
                    </a:p>
                    <a:p>
                      <a:pPr marL="285750" lvl="0" indent="-285750">
                        <a:buFont typeface="Arial" panose="020B0604020202020204" pitchFamily="34" charset="0"/>
                        <a:buChar char="•"/>
                      </a:pPr>
                      <a:r>
                        <a:rPr lang="en-US" sz="2000">
                          <a:latin typeface="Helvetica Neue"/>
                        </a:rPr>
                        <a:t>Expiration</a:t>
                      </a:r>
                    </a:p>
                    <a:p>
                      <a:pPr marL="285750" lvl="0" indent="-285750">
                        <a:buFont typeface="Arial" panose="020B0604020202020204" pitchFamily="34" charset="0"/>
                        <a:buChar char="•"/>
                      </a:pPr>
                      <a:r>
                        <a:rPr lang="en-US" sz="2000">
                          <a:latin typeface="Helvetica Neue"/>
                        </a:rPr>
                        <a:t>Contributions not taxed</a:t>
                      </a:r>
                    </a:p>
                    <a:p>
                      <a:pPr marL="285750" indent="-285750">
                        <a:buFont typeface="Arial" panose="020B0604020202020204" pitchFamily="34" charset="0"/>
                        <a:buChar char="•"/>
                      </a:pPr>
                      <a:endParaRPr lang="en-US" sz="2000" b="1" cap="all" baseline="0">
                        <a:solidFill>
                          <a:schemeClr val="bg1"/>
                        </a:solidFill>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lvl="0" indent="-285750">
                        <a:buFont typeface="Arial" panose="020B0604020202020204" pitchFamily="34" charset="0"/>
                        <a:buChar char="•"/>
                      </a:pPr>
                      <a:r>
                        <a:rPr lang="en-US" sz="2000">
                          <a:latin typeface="Helvetica Neue"/>
                        </a:rPr>
                        <a:t>Funded by employer</a:t>
                      </a:r>
                    </a:p>
                    <a:p>
                      <a:pPr marL="285750" lvl="0" indent="-285750">
                        <a:buFont typeface="Arial" panose="020B0604020202020204" pitchFamily="34" charset="0"/>
                        <a:buChar char="•"/>
                      </a:pPr>
                      <a:r>
                        <a:rPr lang="en-US" sz="2000">
                          <a:latin typeface="Helvetica Neue"/>
                        </a:rPr>
                        <a:t>Expires when leaving employment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lvl="0" indent="-285750">
                        <a:buFont typeface="Arial" panose="020B0604020202020204" pitchFamily="34" charset="0"/>
                        <a:buChar char="•"/>
                      </a:pPr>
                      <a:r>
                        <a:rPr lang="en-US" sz="2000">
                          <a:latin typeface="Helvetica Neue"/>
                        </a:rPr>
                        <a:t>Funded by employee</a:t>
                      </a:r>
                    </a:p>
                    <a:p>
                      <a:pPr marL="285750" lvl="0" indent="-285750">
                        <a:buFont typeface="Arial" panose="020B0604020202020204" pitchFamily="34" charset="0"/>
                        <a:buChar char="•"/>
                      </a:pPr>
                      <a:r>
                        <a:rPr lang="en-US" sz="2000">
                          <a:latin typeface="Helvetica Neue"/>
                        </a:rPr>
                        <a:t>No Expiration</a:t>
                      </a:r>
                    </a:p>
                    <a:p>
                      <a:pPr marL="285750" lvl="0" indent="-285750">
                        <a:buFont typeface="Arial" panose="020B0604020202020204" pitchFamily="34" charset="0"/>
                        <a:buChar char="•"/>
                      </a:pPr>
                      <a:r>
                        <a:rPr lang="en-US" sz="2000">
                          <a:latin typeface="Helvetica Neue"/>
                        </a:rPr>
                        <a:t>Contributions not taxed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70869424"/>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F68C-8EC4-2947-B2EB-7C7FAE85CE18}"/>
              </a:ext>
            </a:extLst>
          </p:cNvPr>
          <p:cNvSpPr>
            <a:spLocks noGrp="1"/>
          </p:cNvSpPr>
          <p:nvPr>
            <p:ph type="title"/>
          </p:nvPr>
        </p:nvSpPr>
        <p:spPr>
          <a:xfrm>
            <a:off x="975360" y="36512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Negotiations</a:t>
            </a:r>
          </a:p>
        </p:txBody>
      </p:sp>
      <p:sp>
        <p:nvSpPr>
          <p:cNvPr id="3" name="Content Placeholder 2">
            <a:extLst>
              <a:ext uri="{FF2B5EF4-FFF2-40B4-BE49-F238E27FC236}">
                <a16:creationId xmlns:a16="http://schemas.microsoft.com/office/drawing/2014/main" id="{392915B1-D439-EA48-B5A0-8E23DD3F4A94}"/>
              </a:ext>
            </a:extLst>
          </p:cNvPr>
          <p:cNvSpPr>
            <a:spLocks noGrp="1"/>
          </p:cNvSpPr>
          <p:nvPr>
            <p:ph idx="1"/>
          </p:nvPr>
        </p:nvSpPr>
        <p:spPr>
          <a:xfrm>
            <a:off x="1066800" y="1719792"/>
            <a:ext cx="10515600" cy="4351338"/>
          </a:xfrm>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Producers want to sell their product at the highest possible price</a:t>
            </a:r>
          </a:p>
          <a:p>
            <a:r>
              <a:rPr lang="en-US">
                <a:latin typeface="Helvetica Neue" panose="02000503000000020004" pitchFamily="2" charset="0"/>
                <a:ea typeface="Helvetica Neue" panose="02000503000000020004" pitchFamily="2" charset="0"/>
                <a:cs typeface="Helvetica Neue" panose="02000503000000020004" pitchFamily="2" charset="0"/>
              </a:rPr>
              <a:t>Consumers want to pay the lowest price</a:t>
            </a:r>
          </a:p>
          <a:p>
            <a:r>
              <a:rPr lang="en-US">
                <a:latin typeface="Helvetica Neue" panose="02000503000000020004" pitchFamily="2" charset="0"/>
                <a:ea typeface="Helvetica Neue" panose="02000503000000020004" pitchFamily="2" charset="0"/>
                <a:cs typeface="Helvetica Neue" panose="02000503000000020004" pitchFamily="2" charset="0"/>
              </a:rPr>
              <a:t>They “negotiate” until BOTH parties are satisfied</a:t>
            </a:r>
          </a:p>
          <a:p>
            <a:pPr lvl="1"/>
            <a:r>
              <a:rPr lang="en-US">
                <a:latin typeface="Helvetica Neue" panose="02000503000000020004" pitchFamily="2" charset="0"/>
                <a:ea typeface="Helvetica Neue" panose="02000503000000020004" pitchFamily="2" charset="0"/>
                <a:cs typeface="Helvetica Neue" panose="02000503000000020004" pitchFamily="2" charset="0"/>
              </a:rPr>
              <a:t>This is “clearing the market” or equilibrium</a:t>
            </a:r>
          </a:p>
          <a:p>
            <a:pPr lvl="1"/>
            <a:r>
              <a:rPr lang="en-US">
                <a:latin typeface="Helvetica Neue" panose="02000503000000020004" pitchFamily="2" charset="0"/>
                <a:ea typeface="Helvetica Neue" panose="02000503000000020004" pitchFamily="2" charset="0"/>
                <a:cs typeface="Helvetica Neue" panose="02000503000000020004" pitchFamily="2" charset="0"/>
              </a:rPr>
              <a:t>There is neither a surplus nor shortage</a:t>
            </a:r>
          </a:p>
          <a:p>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5" name="Straight Connector 4">
            <a:extLst>
              <a:ext uri="{FF2B5EF4-FFF2-40B4-BE49-F238E27FC236}">
                <a16:creationId xmlns:a16="http://schemas.microsoft.com/office/drawing/2014/main" id="{7AA798E9-1EB6-4346-BC91-BBDD38071BCB}"/>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8593439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1173"/>
            <a:ext cx="9939336" cy="841513"/>
          </a:xfrm>
        </p:spPr>
        <p:txBody>
          <a:bodyPr>
            <a:noAutofit/>
          </a:bodyPr>
          <a:lstStyle/>
          <a:p>
            <a:r>
              <a:rPr lang="en-US"/>
              <a:t>Insuring Your Health: PUBLIC Financing</a:t>
            </a:r>
          </a:p>
        </p:txBody>
      </p:sp>
      <p:sp>
        <p:nvSpPr>
          <p:cNvPr id="6" name="Content Placeholder 2"/>
          <p:cNvSpPr>
            <a:spLocks noGrp="1"/>
          </p:cNvSpPr>
          <p:nvPr>
            <p:ph type="body" sz="quarter" idx="10"/>
          </p:nvPr>
        </p:nvSpPr>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520</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4">
            <a:extLst>
              <a:ext uri="{FF2B5EF4-FFF2-40B4-BE49-F238E27FC236}">
                <a16:creationId xmlns:a16="http://schemas.microsoft.com/office/drawing/2014/main" id="{8B569B99-BD67-4EB5-B6FF-A0477C45C0FC}"/>
              </a:ext>
            </a:extLst>
          </p:cNvPr>
          <p:cNvGraphicFramePr>
            <a:graphicFrameLocks/>
          </p:cNvGraphicFramePr>
          <p:nvPr/>
        </p:nvGraphicFramePr>
        <p:xfrm>
          <a:off x="1981200" y="180189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556382"/>
      </p:ext>
    </p:extLst>
  </p:cSld>
  <p:clrMapOvr>
    <a:masterClrMapping/>
  </p:clrMapOvr>
  <p:transition spd="slow"/>
</p:sld>
</file>

<file path=ppt/slides/slide5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74420" y="457199"/>
            <a:ext cx="10702860" cy="841513"/>
          </a:xfrm>
        </p:spPr>
        <p:txBody>
          <a:bodyPr>
            <a:noAutofit/>
          </a:bodyPr>
          <a:lstStyle/>
          <a:p>
            <a:r>
              <a:rPr lang="en-US"/>
              <a:t>Insuring Your Health: </a:t>
            </a:r>
            <a:br>
              <a:rPr lang="en-US"/>
            </a:br>
            <a:r>
              <a:rPr lang="en-US"/>
              <a:t>health insurance regulation</a:t>
            </a:r>
          </a:p>
        </p:txBody>
      </p:sp>
      <p:sp>
        <p:nvSpPr>
          <p:cNvPr id="6" name="Content Placeholder 2"/>
          <p:cNvSpPr>
            <a:spLocks noGrp="1"/>
          </p:cNvSpPr>
          <p:nvPr>
            <p:ph type="body" sz="quarter" idx="10"/>
          </p:nvPr>
        </p:nvSpPr>
        <p:spPr/>
        <p:txBody>
          <a:bodyPr>
            <a:normAutofit/>
          </a:bodyPr>
          <a:lstStyle/>
          <a:p>
            <a:pPr marL="0" indent="0" algn="ctr">
              <a:buNone/>
            </a:pPr>
            <a:r>
              <a:rPr lang="en-US" sz="2200"/>
              <a:t> </a:t>
            </a:r>
            <a:r>
              <a:rPr lang="en-US"/>
              <a:t>The Affordable Care Act (2010): Major Goals</a:t>
            </a:r>
          </a:p>
          <a:p>
            <a:pPr marL="0" indent="0">
              <a:buNone/>
            </a:pPr>
            <a:endParaRPr lang="en-US"/>
          </a:p>
          <a:p>
            <a:pPr marL="342900" indent="-342900">
              <a:buFont typeface="Arial" panose="020B0604020202020204" pitchFamily="34" charset="0"/>
              <a:buChar char="•"/>
            </a:pPr>
            <a:r>
              <a:rPr lang="en-US"/>
              <a:t>Minimize the number of uninsured</a:t>
            </a:r>
          </a:p>
          <a:p>
            <a:pPr marL="342900" indent="-342900">
              <a:buFont typeface="Arial" panose="020B0604020202020204" pitchFamily="34" charset="0"/>
              <a:buChar char="•"/>
            </a:pPr>
            <a:r>
              <a:rPr lang="en-US"/>
              <a:t>Minimize the cost of health care for the uninsured </a:t>
            </a:r>
          </a:p>
          <a:p>
            <a:pPr marL="342900" indent="-342900">
              <a:buFont typeface="Arial" panose="020B0604020202020204" pitchFamily="34" charset="0"/>
              <a:buChar char="•"/>
            </a:pPr>
            <a:r>
              <a:rPr lang="en-US"/>
              <a:t>Introduce benefits of competition to insurance market</a:t>
            </a:r>
          </a:p>
          <a:p>
            <a:pPr marL="342900" indent="-342900">
              <a:buFont typeface="Arial" panose="020B0604020202020204" pitchFamily="34" charset="0"/>
              <a:buChar char="•"/>
            </a:pPr>
            <a:r>
              <a:rPr lang="en-US"/>
              <a:t>Guarantee minimum standards of insurance coverage</a:t>
            </a:r>
          </a:p>
          <a:p>
            <a:pPr marL="0" indent="0">
              <a:buNone/>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248091071"/>
      </p:ext>
    </p:extLst>
  </p:cSld>
  <p:clrMapOvr>
    <a:masterClrMapping/>
  </p:clrMapOvr>
  <p:transition spd="slow"/>
</p:sld>
</file>

<file path=ppt/slides/slide5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Autofit/>
          </a:bodyPr>
          <a:lstStyle/>
          <a:p>
            <a:r>
              <a:rPr lang="en-US"/>
              <a:t>Insuring Your Health: </a:t>
            </a:r>
            <a:br>
              <a:rPr lang="en-US"/>
            </a:br>
            <a:r>
              <a:rPr lang="en-US"/>
              <a:t>health insurance regulation</a:t>
            </a:r>
          </a:p>
        </p:txBody>
      </p:sp>
      <p:sp>
        <p:nvSpPr>
          <p:cNvPr id="6" name="Content Placeholder 2"/>
          <p:cNvSpPr>
            <a:spLocks noGrp="1"/>
          </p:cNvSpPr>
          <p:nvPr>
            <p:ph type="body" sz="quarter" idx="10"/>
          </p:nvPr>
        </p:nvSpPr>
        <p:spPr/>
        <p:txBody>
          <a:bodyPr>
            <a:normAutofit/>
          </a:bodyPr>
          <a:lstStyle/>
          <a:p>
            <a:pPr marL="0" indent="0" algn="ctr">
              <a:buNone/>
            </a:pPr>
            <a:r>
              <a:rPr lang="en-US"/>
              <a:t>The Patient’s Bill of Rights (2010): Major Provisions</a:t>
            </a:r>
          </a:p>
          <a:p>
            <a:pPr marL="342900" indent="-342900">
              <a:buFont typeface="Arial" panose="020B0604020202020204" pitchFamily="34" charset="0"/>
              <a:buChar char="•"/>
            </a:pPr>
            <a:r>
              <a:rPr lang="en-US"/>
              <a:t>Children cannot not be excluded from health care coverage due to a preexisting condition.</a:t>
            </a:r>
          </a:p>
          <a:p>
            <a:pPr marL="342900" indent="-342900">
              <a:buFont typeface="Arial" panose="020B0604020202020204" pitchFamily="34" charset="0"/>
              <a:buChar char="•"/>
            </a:pPr>
            <a:r>
              <a:rPr lang="en-US"/>
              <a:t>Children can be covered under a parent’s health insurance until age 26.</a:t>
            </a:r>
          </a:p>
          <a:p>
            <a:pPr marL="342900" indent="-342900">
              <a:buFont typeface="Arial" panose="020B0604020202020204" pitchFamily="34" charset="0"/>
              <a:buChar char="•"/>
            </a:pPr>
            <a:r>
              <a:rPr lang="en-US"/>
              <a:t>Claimants can appeal coverage decisions made by an insurer.</a:t>
            </a:r>
          </a:p>
          <a:p>
            <a:pPr marL="0" indent="0">
              <a:buNone/>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715624619"/>
      </p:ext>
    </p:extLst>
  </p:cSld>
  <p:clrMapOvr>
    <a:masterClrMapping/>
  </p:clrMapOvr>
  <p:transition spd="slow"/>
</p:sld>
</file>

<file path=ppt/slides/slide5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6" cy="841513"/>
          </a:xfrm>
        </p:spPr>
        <p:txBody>
          <a:bodyPr>
            <a:noAutofit/>
          </a:bodyPr>
          <a:lstStyle/>
          <a:p>
            <a:r>
              <a:rPr lang="en-US"/>
              <a:t>Insuring Your Health: </a:t>
            </a:r>
            <a:br>
              <a:rPr lang="en-US"/>
            </a:br>
            <a:r>
              <a:rPr lang="en-US"/>
              <a:t>health insurance regulation</a:t>
            </a:r>
          </a:p>
        </p:txBody>
      </p:sp>
      <p:sp>
        <p:nvSpPr>
          <p:cNvPr id="6" name="Content Placeholder 2"/>
          <p:cNvSpPr>
            <a:spLocks noGrp="1"/>
          </p:cNvSpPr>
          <p:nvPr>
            <p:ph type="body" sz="quarter" idx="10"/>
          </p:nvPr>
        </p:nvSpPr>
        <p:spPr/>
        <p:txBody>
          <a:bodyPr>
            <a:normAutofit/>
          </a:bodyPr>
          <a:lstStyle/>
          <a:p>
            <a:pPr marL="0" indent="0" algn="ctr">
              <a:buNone/>
            </a:pPr>
            <a:r>
              <a:rPr lang="en-US"/>
              <a:t>The Patient’s Bill of Rights (2010): Major Provisions</a:t>
            </a:r>
          </a:p>
          <a:p>
            <a:pPr marL="342900" indent="-342900">
              <a:buFont typeface="Arial" panose="020B0604020202020204" pitchFamily="34" charset="0"/>
              <a:buChar char="•"/>
            </a:pPr>
            <a:r>
              <a:rPr lang="en-US"/>
              <a:t>There can be no lifetime or yearly limits on coverage for a specific condition. </a:t>
            </a:r>
          </a:p>
          <a:p>
            <a:pPr marL="342900" indent="-342900">
              <a:buFont typeface="Arial" panose="020B0604020202020204" pitchFamily="34" charset="0"/>
              <a:buChar char="•"/>
            </a:pPr>
            <a:r>
              <a:rPr lang="en-US"/>
              <a:t>The individual’s choice of doctors must be protected.</a:t>
            </a:r>
          </a:p>
          <a:p>
            <a:pPr marL="342900" indent="-342900">
              <a:buFont typeface="Arial" panose="020B0604020202020204" pitchFamily="34" charset="0"/>
              <a:buChar char="•"/>
            </a:pPr>
            <a:r>
              <a:rPr lang="en-US"/>
              <a:t>Preventative and emergency care must be covered.</a:t>
            </a:r>
          </a:p>
          <a:p>
            <a:pPr marL="342900" indent="-342900">
              <a:buFont typeface="Arial" panose="020B0604020202020204" pitchFamily="34" charset="0"/>
              <a:buChar char="•"/>
            </a:pPr>
            <a:r>
              <a:rPr lang="en-US"/>
              <a:t>Health care premiums must be used mostly to pay for health care costs. </a:t>
            </a:r>
          </a:p>
          <a:p>
            <a:pPr marL="0" indent="0">
              <a:buNone/>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523</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27163765"/>
      </p:ext>
    </p:extLst>
  </p:cSld>
  <p:clrMapOvr>
    <a:masterClrMapping/>
  </p:clrMapOvr>
  <p:transition spd="slow"/>
</p:sld>
</file>

<file path=ppt/slides/slide5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1173"/>
            <a:ext cx="9939336" cy="841513"/>
          </a:xfrm>
        </p:spPr>
        <p:txBody>
          <a:bodyPr>
            <a:noAutofit/>
          </a:bodyPr>
          <a:lstStyle/>
          <a:p>
            <a:r>
              <a:rPr lang="en-US"/>
              <a:t>Insuring Your Health: Long-Term Care</a:t>
            </a:r>
          </a:p>
        </p:txBody>
      </p:sp>
      <p:sp>
        <p:nvSpPr>
          <p:cNvPr id="6" name="Content Placeholder 2"/>
          <p:cNvSpPr>
            <a:spLocks noGrp="1"/>
          </p:cNvSpPr>
          <p:nvPr>
            <p:ph type="body" sz="quarter" idx="10"/>
          </p:nvPr>
        </p:nvSpPr>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4">
            <a:extLst>
              <a:ext uri="{FF2B5EF4-FFF2-40B4-BE49-F238E27FC236}">
                <a16:creationId xmlns:a16="http://schemas.microsoft.com/office/drawing/2014/main" id="{49FFA830-B2F8-460E-9B25-24A76C7AE4CD}"/>
              </a:ext>
            </a:extLst>
          </p:cNvPr>
          <p:cNvGraphicFramePr>
            <a:graphicFrameLocks/>
          </p:cNvGraphicFramePr>
          <p:nvPr/>
        </p:nvGraphicFramePr>
        <p:xfrm>
          <a:off x="1981200" y="180189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0159412"/>
      </p:ext>
    </p:extLst>
  </p:cSld>
  <p:clrMapOvr>
    <a:masterClrMapping/>
  </p:clrMapOvr>
  <p:transition spd="slow"/>
</p:sld>
</file>

<file path=ppt/slides/slide5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1227"/>
            <a:ext cx="9939336" cy="841513"/>
          </a:xfrm>
        </p:spPr>
        <p:txBody>
          <a:bodyPr>
            <a:noAutofit/>
          </a:bodyPr>
          <a:lstStyle/>
          <a:p>
            <a:r>
              <a:rPr lang="en-US"/>
              <a:t>Insuring Your Health: Long-Term Care</a:t>
            </a:r>
          </a:p>
        </p:txBody>
      </p:sp>
      <p:sp>
        <p:nvSpPr>
          <p:cNvPr id="6" name="Content Placeholder 2"/>
          <p:cNvSpPr>
            <a:spLocks noGrp="1"/>
          </p:cNvSpPr>
          <p:nvPr>
            <p:ph type="body" sz="quarter" idx="10"/>
          </p:nvPr>
        </p:nvSpPr>
        <p:spPr>
          <a:xfrm>
            <a:off x="1185860" y="1921722"/>
            <a:ext cx="9939337" cy="4209154"/>
          </a:xfrm>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4">
            <a:extLst>
              <a:ext uri="{FF2B5EF4-FFF2-40B4-BE49-F238E27FC236}">
                <a16:creationId xmlns:a16="http://schemas.microsoft.com/office/drawing/2014/main" id="{C0DEEFE4-A716-4399-B4B5-FFE3BE0239EC}"/>
              </a:ext>
            </a:extLst>
          </p:cNvPr>
          <p:cNvGraphicFramePr>
            <a:graphicFrameLocks/>
          </p:cNvGraphicFramePr>
          <p:nvPr/>
        </p:nvGraphicFramePr>
        <p:xfrm>
          <a:off x="1981200" y="1834808"/>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6881374"/>
      </p:ext>
    </p:extLst>
  </p:cSld>
  <p:clrMapOvr>
    <a:masterClrMapping/>
  </p:clrMapOvr>
  <p:transition spd="slow"/>
</p:sld>
</file>

<file path=ppt/slides/slide5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377189"/>
            <a:ext cx="9939336" cy="841513"/>
          </a:xfrm>
        </p:spPr>
        <p:txBody>
          <a:bodyPr>
            <a:noAutofit/>
          </a:bodyPr>
          <a:lstStyle/>
          <a:p>
            <a:r>
              <a:rPr lang="en-US"/>
              <a:t>Insuring your health: key takeaways</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Basic health care coverage is for physician expenses, surgical expenses, and hospital expenses; major medical insurance extends basic insurance in case of serious illness or injury.</a:t>
            </a:r>
          </a:p>
          <a:p>
            <a:pPr marL="342900" indent="-342900">
              <a:buFont typeface="Arial" panose="020B0604020202020204" pitchFamily="34" charset="0"/>
              <a:buChar char="•"/>
            </a:pPr>
            <a:r>
              <a:rPr lang="en-US"/>
              <a:t>The insured’s responsibility for costs can be structured as</a:t>
            </a:r>
          </a:p>
          <a:p>
            <a:pPr marL="571500" lvl="1" indent="-342900">
              <a:buFont typeface="Arial" panose="020B0604020202020204" pitchFamily="34" charset="0"/>
              <a:buChar char="•"/>
            </a:pPr>
            <a:r>
              <a:rPr lang="en-US" sz="2200"/>
              <a:t>deductibles,</a:t>
            </a:r>
          </a:p>
          <a:p>
            <a:pPr marL="571500" lvl="1" indent="-342900">
              <a:buFont typeface="Arial" panose="020B0604020202020204" pitchFamily="34" charset="0"/>
              <a:buChar char="•"/>
            </a:pPr>
            <a:r>
              <a:rPr lang="en-US" sz="2200"/>
              <a:t>co-pays, or</a:t>
            </a:r>
          </a:p>
          <a:p>
            <a:pPr marL="571500" lvl="1" indent="-342900">
              <a:buFont typeface="Arial" panose="020B0604020202020204" pitchFamily="34" charset="0"/>
              <a:buChar char="•"/>
            </a:pPr>
            <a:r>
              <a:rPr lang="en-US" sz="2200"/>
              <a:t>coinsurance.</a:t>
            </a:r>
          </a:p>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526</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214185492"/>
      </p:ext>
    </p:extLst>
  </p:cSld>
  <p:clrMapOvr>
    <a:masterClrMapping/>
  </p:clrMapOvr>
  <p:transition spd="slow"/>
</p:sld>
</file>

<file path=ppt/slides/slide5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Autofit/>
          </a:bodyPr>
          <a:lstStyle/>
          <a:p>
            <a:r>
              <a:rPr lang="en-US"/>
              <a:t>Insuring your health: key takeaways</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Health insurance is sold through private insurers, nonprofit service plans, and managed care organizations, that may be structured as</a:t>
            </a:r>
          </a:p>
          <a:p>
            <a:pPr marL="571500" lvl="1" indent="-342900">
              <a:buFont typeface="Arial" panose="020B0604020202020204" pitchFamily="34" charset="0"/>
              <a:buChar char="•"/>
            </a:pPr>
            <a:r>
              <a:rPr lang="en-US" sz="2200"/>
              <a:t>health maintenance organizations,</a:t>
            </a:r>
          </a:p>
          <a:p>
            <a:pPr marL="571500" lvl="1" indent="-342900">
              <a:buFont typeface="Arial" panose="020B0604020202020204" pitchFamily="34" charset="0"/>
              <a:buChar char="•"/>
            </a:pPr>
            <a:r>
              <a:rPr lang="en-US" sz="2200"/>
              <a:t>preferred provider organizations,</a:t>
            </a:r>
          </a:p>
          <a:p>
            <a:pPr marL="571500" lvl="1" indent="-342900">
              <a:buFont typeface="Arial" panose="020B0604020202020204" pitchFamily="34" charset="0"/>
              <a:buChar char="•"/>
            </a:pPr>
            <a:r>
              <a:rPr lang="en-US" sz="2200"/>
              <a:t>exclusive provider organizations,</a:t>
            </a:r>
          </a:p>
          <a:p>
            <a:pPr marL="571500" lvl="1" indent="-342900">
              <a:buFont typeface="Arial" panose="020B0604020202020204" pitchFamily="34" charset="0"/>
              <a:buChar char="•"/>
            </a:pPr>
            <a:r>
              <a:rPr lang="en-US" sz="2200"/>
              <a:t>point-of-service plans, and</a:t>
            </a:r>
          </a:p>
          <a:p>
            <a:pPr marL="571500" lvl="1" indent="-342900">
              <a:buFont typeface="Arial" panose="020B0604020202020204" pitchFamily="34" charset="0"/>
              <a:buChar char="•"/>
            </a:pPr>
            <a:r>
              <a:rPr lang="en-US" sz="2200"/>
              <a:t>traditional indemnity plans.	</a:t>
            </a:r>
          </a:p>
          <a:p>
            <a:pPr marL="342900" indent="-342900">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235028338"/>
      </p:ext>
    </p:extLst>
  </p:cSld>
  <p:clrMapOvr>
    <a:masterClrMapping/>
  </p:clrMapOvr>
  <p:transition spd="slow"/>
</p:sld>
</file>

<file path=ppt/slides/slide5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185860" y="422909"/>
            <a:ext cx="9939336" cy="841513"/>
          </a:xfrm>
        </p:spPr>
        <p:txBody>
          <a:bodyPr>
            <a:noAutofit/>
          </a:bodyPr>
          <a:lstStyle/>
          <a:p>
            <a:r>
              <a:rPr lang="en-US"/>
              <a:t>Insuring your health: key takeaways</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Private health care financing may be supplemented by</a:t>
            </a:r>
          </a:p>
          <a:p>
            <a:pPr marL="571500" lvl="1" indent="-342900">
              <a:buFont typeface="Arial" panose="020B0604020202020204" pitchFamily="34" charset="0"/>
              <a:buChar char="•"/>
            </a:pPr>
            <a:r>
              <a:rPr lang="en-US" sz="2200"/>
              <a:t>flexible spending accounts (FSAs),</a:t>
            </a:r>
          </a:p>
          <a:p>
            <a:pPr marL="571500" lvl="1" indent="-342900">
              <a:buFont typeface="Arial" panose="020B0604020202020204" pitchFamily="34" charset="0"/>
              <a:buChar char="•"/>
            </a:pPr>
            <a:r>
              <a:rPr lang="en-US" sz="2200"/>
              <a:t>health reimbursement accounts (HRAs), and</a:t>
            </a:r>
          </a:p>
          <a:p>
            <a:pPr marL="571500" lvl="1" indent="-342900">
              <a:buFont typeface="Arial" panose="020B0604020202020204" pitchFamily="34" charset="0"/>
              <a:buChar char="•"/>
            </a:pPr>
            <a:r>
              <a:rPr lang="en-US" sz="2200"/>
              <a:t>health savings accounts (HSAs).</a:t>
            </a:r>
          </a:p>
          <a:p>
            <a:pPr marL="342900" indent="-342900">
              <a:buFont typeface="Arial" panose="020B0604020202020204" pitchFamily="34" charset="0"/>
              <a:buChar char="•"/>
            </a:pPr>
            <a:r>
              <a:rPr lang="en-US"/>
              <a:t>Public health care financing is provided by federal programs: Medicare and Medicaid.</a:t>
            </a:r>
          </a:p>
          <a:p>
            <a:pPr marL="342900" indent="-342900">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275305116"/>
      </p:ext>
    </p:extLst>
  </p:cSld>
  <p:clrMapOvr>
    <a:masterClrMapping/>
  </p:clrMapOvr>
  <p:transition spd="slow"/>
</p:sld>
</file>

<file path=ppt/slides/slide5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Insuring your health: key takeaways</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The Affordable Care Act and the Patient’s Bill of Rights are designed to </a:t>
            </a:r>
          </a:p>
          <a:p>
            <a:pPr marL="571500" lvl="1" indent="-342900">
              <a:buFont typeface="Arial" panose="020B0604020202020204" pitchFamily="34" charset="0"/>
              <a:buChar char="•"/>
            </a:pPr>
            <a:r>
              <a:rPr lang="en-US" sz="2200"/>
              <a:t>require health insurers to provide minimal standards of coverage;</a:t>
            </a:r>
          </a:p>
          <a:p>
            <a:pPr marL="571500" lvl="1" indent="-342900">
              <a:buFont typeface="Arial" panose="020B0604020202020204" pitchFamily="34" charset="0"/>
              <a:buChar char="•"/>
            </a:pPr>
            <a:r>
              <a:rPr lang="en-US" sz="2200"/>
              <a:t>create insurance markets that are more accessible, informative, and competitive for consumers;</a:t>
            </a:r>
          </a:p>
          <a:p>
            <a:pPr marL="571500" lvl="1" indent="-342900">
              <a:buFont typeface="Arial" panose="020B0604020202020204" pitchFamily="34" charset="0"/>
              <a:buChar char="•"/>
            </a:pPr>
            <a:r>
              <a:rPr lang="en-US" sz="2200"/>
              <a:t>decrease the number and cost of the uninsured. </a:t>
            </a:r>
          </a:p>
          <a:p>
            <a:pPr marL="342900" indent="-342900">
              <a:buFont typeface="Arial" panose="020B0604020202020204" pitchFamily="34" charset="0"/>
              <a:buChar char="•"/>
            </a:pPr>
            <a:r>
              <a:rPr lang="en-US"/>
              <a:t>Long-term care insurance provides for the costs of assistance with activities of daily living. </a:t>
            </a:r>
          </a:p>
          <a:p>
            <a:pPr marL="342900" indent="-342900">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529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75498912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C541-D096-1249-9B6D-E18D32A6808D}"/>
              </a:ext>
            </a:extLst>
          </p:cNvPr>
          <p:cNvSpPr>
            <a:spLocks noGrp="1"/>
          </p:cNvSpPr>
          <p:nvPr>
            <p:ph type="title"/>
          </p:nvPr>
        </p:nvSpPr>
        <p:spPr>
          <a:xfrm>
            <a:off x="1066800" y="320675"/>
            <a:ext cx="10515600" cy="132556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Costs</a:t>
            </a:r>
          </a:p>
        </p:txBody>
      </p:sp>
      <p:sp>
        <p:nvSpPr>
          <p:cNvPr id="3" name="Content Placeholder 2">
            <a:extLst>
              <a:ext uri="{FF2B5EF4-FFF2-40B4-BE49-F238E27FC236}">
                <a16:creationId xmlns:a16="http://schemas.microsoft.com/office/drawing/2014/main" id="{B8400CFB-38E1-7E4A-A428-5C4CE514225C}"/>
              </a:ext>
            </a:extLst>
          </p:cNvPr>
          <p:cNvSpPr>
            <a:spLocks noGrp="1"/>
          </p:cNvSpPr>
          <p:nvPr>
            <p:ph idx="1"/>
          </p:nvPr>
        </p:nvSpPr>
        <p:spPr>
          <a:xfrm>
            <a:off x="1066800" y="1764242"/>
            <a:ext cx="10515600" cy="4351338"/>
          </a:xfrm>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Three factors to production: land, labor, capital</a:t>
            </a:r>
          </a:p>
          <a:p>
            <a:r>
              <a:rPr lang="en-US">
                <a:latin typeface="Helvetica Neue" panose="02000503000000020004" pitchFamily="2" charset="0"/>
                <a:ea typeface="Helvetica Neue" panose="02000503000000020004" pitchFamily="2" charset="0"/>
                <a:cs typeface="Helvetica Neue" panose="02000503000000020004" pitchFamily="2" charset="0"/>
              </a:rPr>
              <a:t>TC = TFC + TVC</a:t>
            </a:r>
          </a:p>
          <a:p>
            <a:r>
              <a:rPr lang="en-US">
                <a:latin typeface="Helvetica Neue" panose="02000503000000020004" pitchFamily="2" charset="0"/>
                <a:ea typeface="Helvetica Neue" panose="02000503000000020004" pitchFamily="2" charset="0"/>
                <a:cs typeface="Helvetica Neue" panose="02000503000000020004" pitchFamily="2" charset="0"/>
              </a:rPr>
              <a:t>Marginal costs</a:t>
            </a:r>
          </a:p>
          <a:p>
            <a:pPr lvl="1"/>
            <a:r>
              <a:rPr lang="en-US">
                <a:latin typeface="Helvetica Neue" panose="02000503000000020004" pitchFamily="2" charset="0"/>
                <a:ea typeface="Helvetica Neue" panose="02000503000000020004" pitchFamily="2" charset="0"/>
                <a:cs typeface="Helvetica Neue" panose="02000503000000020004" pitchFamily="2" charset="0"/>
              </a:rPr>
              <a:t>The costs of “one more”</a:t>
            </a:r>
          </a:p>
          <a:p>
            <a:r>
              <a:rPr lang="en-US">
                <a:latin typeface="Helvetica Neue" panose="02000503000000020004" pitchFamily="2" charset="0"/>
                <a:ea typeface="Helvetica Neue" panose="02000503000000020004" pitchFamily="2" charset="0"/>
                <a:cs typeface="Helvetica Neue" panose="02000503000000020004" pitchFamily="2" charset="0"/>
              </a:rPr>
              <a:t>Optimal when Marginal Revenue = Marginal Costs</a:t>
            </a:r>
          </a:p>
        </p:txBody>
      </p:sp>
      <p:cxnSp>
        <p:nvCxnSpPr>
          <p:cNvPr id="5" name="Straight Connector 4">
            <a:extLst>
              <a:ext uri="{FF2B5EF4-FFF2-40B4-BE49-F238E27FC236}">
                <a16:creationId xmlns:a16="http://schemas.microsoft.com/office/drawing/2014/main" id="{42927BBF-5C81-984D-A12B-647E70D94A60}"/>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0980332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388619"/>
            <a:ext cx="9939336" cy="841513"/>
          </a:xfrm>
        </p:spPr>
        <p:txBody>
          <a:bodyPr>
            <a:noAutofit/>
          </a:bodyPr>
          <a:lstStyle/>
          <a:p>
            <a:r>
              <a:rPr lang="en-US"/>
              <a:t>Insuring Your Income</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Disability Insurance</a:t>
            </a:r>
          </a:p>
          <a:p>
            <a:pPr marL="342900" indent="-342900">
              <a:buFont typeface="Arial" panose="020B0604020202020204" pitchFamily="34" charset="0"/>
              <a:buChar char="•"/>
            </a:pPr>
            <a:r>
              <a:rPr lang="en-US"/>
              <a:t>Life Insurance</a:t>
            </a:r>
          </a:p>
          <a:p>
            <a:pPr marL="342900" indent="-342900">
              <a:buFont typeface="Arial" panose="020B0604020202020204" pitchFamily="34" charset="0"/>
              <a:buChar char="•"/>
            </a:pPr>
            <a:r>
              <a:rPr lang="en-US"/>
              <a:t>Unemployment insurance</a:t>
            </a:r>
          </a:p>
          <a:p>
            <a:pPr marL="342900" indent="-342900">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916060197"/>
      </p:ext>
    </p:extLst>
  </p:cSld>
  <p:clrMapOvr>
    <a:masterClrMapping/>
  </p:clrMapOvr>
  <p:transition spd="slow"/>
</p:sld>
</file>

<file path=ppt/slides/slide5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Insuring Your Income: DISABILITY INSURANCE</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Costs determined by</a:t>
            </a:r>
          </a:p>
          <a:p>
            <a:pPr marL="571500" lvl="1" indent="-342900">
              <a:buFont typeface="Arial" panose="020B0604020202020204" pitchFamily="34" charset="0"/>
              <a:buChar char="•"/>
            </a:pPr>
            <a:r>
              <a:rPr lang="en-US" sz="2200"/>
              <a:t>the waiting period </a:t>
            </a:r>
          </a:p>
          <a:p>
            <a:pPr marL="571500" lvl="1" indent="-342900">
              <a:buFont typeface="Arial" panose="020B0604020202020204" pitchFamily="34" charset="0"/>
              <a:buChar char="•"/>
            </a:pPr>
            <a:r>
              <a:rPr lang="en-US" sz="2200"/>
              <a:t>the amount of benefits </a:t>
            </a:r>
          </a:p>
          <a:p>
            <a:pPr marL="571500" lvl="1" indent="-342900">
              <a:buFont typeface="Arial" panose="020B0604020202020204" pitchFamily="34" charset="0"/>
              <a:buChar char="•"/>
            </a:pPr>
            <a:r>
              <a:rPr lang="en-US" sz="2200"/>
              <a:t>the duration of benefits </a:t>
            </a:r>
          </a:p>
          <a:p>
            <a:pPr marL="571500" lvl="1" indent="-342900">
              <a:buFont typeface="Arial" panose="020B0604020202020204" pitchFamily="34" charset="0"/>
              <a:buChar char="•"/>
            </a:pPr>
            <a:r>
              <a:rPr lang="en-US" sz="2200"/>
              <a:t>the cause of disability</a:t>
            </a:r>
          </a:p>
          <a:p>
            <a:pPr marL="571500" lvl="1" indent="-342900">
              <a:buFont typeface="Arial" panose="020B0604020202020204" pitchFamily="34" charset="0"/>
              <a:buChar char="•"/>
            </a:pPr>
            <a:r>
              <a:rPr lang="en-US" sz="2200"/>
              <a:t>payments for loss of vision, hearing, speech, or use of limbs</a:t>
            </a:r>
          </a:p>
          <a:p>
            <a:pPr marL="571500" lvl="1" indent="-342900">
              <a:buFont typeface="Arial" panose="020B0604020202020204" pitchFamily="34" charset="0"/>
              <a:buChar char="•"/>
            </a:pPr>
            <a:r>
              <a:rPr lang="en-US" sz="2200"/>
              <a:t>inflation-adjusted benefits</a:t>
            </a:r>
          </a:p>
          <a:p>
            <a:pPr marL="571500" lvl="1" indent="-342900">
              <a:buFont typeface="Arial" panose="020B0604020202020204" pitchFamily="34" charset="0"/>
              <a:buChar char="•"/>
            </a:pPr>
            <a:r>
              <a:rPr lang="en-US" sz="2200"/>
              <a:t>guaranteed renewal or non-cancelable clause</a:t>
            </a:r>
          </a:p>
          <a:p>
            <a:pPr marL="342900" indent="-342900">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279172470"/>
      </p:ext>
    </p:extLst>
  </p:cSld>
  <p:clrMapOvr>
    <a:masterClrMapping/>
  </p:clrMapOvr>
  <p:transition spd="slow"/>
</p:sld>
</file>

<file path=ppt/slides/slide5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Insuring Your Income: DISABILITY INSURANCE</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Optional features</a:t>
            </a:r>
          </a:p>
          <a:p>
            <a:pPr marL="571500" lvl="1" indent="-342900">
              <a:buFont typeface="Arial" panose="020B0604020202020204" pitchFamily="34" charset="0"/>
              <a:buChar char="•"/>
            </a:pPr>
            <a:r>
              <a:rPr lang="en-US" sz="2200"/>
              <a:t>Disability due to accident or illness </a:t>
            </a:r>
          </a:p>
          <a:p>
            <a:pPr marL="571500" lvl="1" indent="-342900">
              <a:buFont typeface="Arial" panose="020B0604020202020204" pitchFamily="34" charset="0"/>
              <a:buChar char="•"/>
            </a:pPr>
            <a:r>
              <a:rPr lang="en-US" sz="2200"/>
              <a:t>Loss of vision, hearing, speech or the use of limbs, regardless of disability</a:t>
            </a:r>
          </a:p>
          <a:p>
            <a:pPr marL="571500" lvl="1" indent="-342900">
              <a:buFont typeface="Arial" panose="020B0604020202020204" pitchFamily="34" charset="0"/>
              <a:buChar char="•"/>
            </a:pPr>
            <a:r>
              <a:rPr lang="en-US" sz="2200"/>
              <a:t>Benefits that automatically increase with the rate of inflation</a:t>
            </a:r>
          </a:p>
          <a:p>
            <a:pPr marL="571500" lvl="1" indent="-342900">
              <a:buFont typeface="Arial" panose="020B0604020202020204" pitchFamily="34" charset="0"/>
              <a:buChar char="•"/>
            </a:pPr>
            <a:r>
              <a:rPr lang="en-US" sz="2200"/>
              <a:t>Guaranteed renewal, which insures against losing your coverage if your health deteriorates</a:t>
            </a:r>
          </a:p>
          <a:p>
            <a:pPr marL="342900" indent="-342900">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129034169"/>
      </p:ext>
    </p:extLst>
  </p:cSld>
  <p:clrMapOvr>
    <a:masterClrMapping/>
  </p:clrMapOvr>
  <p:transition spd="slow"/>
</p:sld>
</file>

<file path=ppt/slides/slide5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939336" cy="841513"/>
          </a:xfrm>
        </p:spPr>
        <p:txBody>
          <a:bodyPr>
            <a:noAutofit/>
          </a:bodyPr>
          <a:lstStyle/>
          <a:p>
            <a:r>
              <a:rPr lang="en-US"/>
              <a:t>Insuring Your Income: LIFE INSURANCE</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What do you want it to do?</a:t>
            </a:r>
          </a:p>
          <a:p>
            <a:pPr marL="571500" lvl="1" indent="-342900">
              <a:buFont typeface="Arial" panose="020B0604020202020204" pitchFamily="34" charset="0"/>
              <a:buChar char="•"/>
            </a:pPr>
            <a:r>
              <a:rPr lang="en-US" sz="2200"/>
              <a:t>Pay off the mortgage? </a:t>
            </a:r>
          </a:p>
          <a:p>
            <a:pPr marL="571500" lvl="1" indent="-342900">
              <a:buFont typeface="Arial" panose="020B0604020202020204" pitchFamily="34" charset="0"/>
              <a:buChar char="•"/>
            </a:pPr>
            <a:r>
              <a:rPr lang="en-US" sz="2200"/>
              <a:t>Put your kids through college? </a:t>
            </a:r>
          </a:p>
          <a:p>
            <a:pPr marL="571500" lvl="1" indent="-342900">
              <a:buFont typeface="Arial" panose="020B0604020202020204" pitchFamily="34" charset="0"/>
              <a:buChar char="•"/>
            </a:pPr>
            <a:r>
              <a:rPr lang="en-US" sz="2200"/>
              <a:t>Provide income so that your spouse can be home with the kids and not be forced out into the workplace? </a:t>
            </a:r>
          </a:p>
          <a:p>
            <a:pPr marL="571500" lvl="1" indent="-342900">
              <a:buFont typeface="Arial" panose="020B0604020202020204" pitchFamily="34" charset="0"/>
              <a:buChar char="•"/>
            </a:pPr>
            <a:r>
              <a:rPr lang="en-US" sz="2200"/>
              <a:t>Provide alternative care for your elderly parents or dependent siblings?</a:t>
            </a:r>
          </a:p>
          <a:p>
            <a:pPr marL="571500" lvl="1" indent="-342900">
              <a:buFont typeface="Arial" panose="020B0604020202020204" pitchFamily="34" charset="0"/>
              <a:buChar char="•"/>
            </a:pPr>
            <a:r>
              <a:rPr lang="en-US" sz="2200"/>
              <a:t>Cover the costs of your medical expenses and funeral? </a:t>
            </a:r>
          </a:p>
          <a:p>
            <a:pPr marL="571500" lvl="1" indent="-342900">
              <a:buFont typeface="Arial" panose="020B0604020202020204" pitchFamily="34" charset="0"/>
              <a:buChar char="•"/>
            </a:pPr>
            <a:r>
              <a:rPr lang="en-US" sz="2200"/>
              <a:t>Avoid estate taxes? </a:t>
            </a:r>
          </a:p>
          <a:p>
            <a:pPr marL="342900" indent="-342900">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533</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401746230"/>
      </p:ext>
    </p:extLst>
  </p:cSld>
  <p:clrMapOvr>
    <a:masterClrMapping/>
  </p:clrMapOvr>
  <p:transition spd="slow"/>
</p:sld>
</file>

<file path=ppt/slides/slide5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6125"/>
            <a:ext cx="9939336" cy="841513"/>
          </a:xfrm>
        </p:spPr>
        <p:txBody>
          <a:bodyPr>
            <a:noAutofit/>
          </a:bodyPr>
          <a:lstStyle/>
          <a:p>
            <a:r>
              <a:rPr lang="en-US"/>
              <a:t>Insuring Your Income: LIFE INSURANCE</a:t>
            </a:r>
          </a:p>
        </p:txBody>
      </p:sp>
      <p:sp>
        <p:nvSpPr>
          <p:cNvPr id="6" name="Content Placeholder 2"/>
          <p:cNvSpPr>
            <a:spLocks noGrp="1"/>
          </p:cNvSpPr>
          <p:nvPr>
            <p:ph type="body" sz="quarter" idx="10"/>
          </p:nvPr>
        </p:nvSpPr>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8">
            <a:extLst>
              <a:ext uri="{FF2B5EF4-FFF2-40B4-BE49-F238E27FC236}">
                <a16:creationId xmlns:a16="http://schemas.microsoft.com/office/drawing/2014/main" id="{92542C51-56F3-49C8-9316-C26A076BBB51}"/>
              </a:ext>
            </a:extLst>
          </p:cNvPr>
          <p:cNvGraphicFramePr>
            <a:graphicFrameLocks/>
          </p:cNvGraphicFramePr>
          <p:nvPr/>
        </p:nvGraphicFramePr>
        <p:xfrm>
          <a:off x="2057400" y="1826846"/>
          <a:ext cx="8077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184"/>
      </p:ext>
    </p:extLst>
  </p:cSld>
  <p:clrMapOvr>
    <a:masterClrMapping/>
  </p:clrMapOvr>
  <p:transition spd="slow"/>
</p:sld>
</file>

<file path=ppt/slides/slide5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51566"/>
            <a:ext cx="9939336" cy="841513"/>
          </a:xfrm>
        </p:spPr>
        <p:txBody>
          <a:bodyPr>
            <a:noAutofit/>
          </a:bodyPr>
          <a:lstStyle/>
          <a:p>
            <a:r>
              <a:rPr lang="en-US"/>
              <a:t>Insuring Your Income: LIFE INSURANCE</a:t>
            </a:r>
          </a:p>
        </p:txBody>
      </p:sp>
      <p:sp>
        <p:nvSpPr>
          <p:cNvPr id="6" name="Content Placeholder 2"/>
          <p:cNvSpPr>
            <a:spLocks noGrp="1"/>
          </p:cNvSpPr>
          <p:nvPr>
            <p:ph type="body" sz="quarter" idx="10"/>
          </p:nvPr>
        </p:nvSpPr>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535</a:t>
            </a:fld>
            <a:endParaRPr lang="en-US">
              <a:solidFill>
                <a:srgbClr val="FFFFFF"/>
              </a:solidFill>
              <a:latin typeface="Calibri" pitchFamily="-111" charset="0"/>
              <a:ea typeface="ヒラギノ角ゴ Pro W3" pitchFamily="-111" charset="-128"/>
              <a:cs typeface="Trebuchet MS" pitchFamily="-111" charset="0"/>
            </a:endParaRPr>
          </a:p>
        </p:txBody>
      </p:sp>
      <p:pic>
        <p:nvPicPr>
          <p:cNvPr id="3" name="Picture 2"/>
          <p:cNvPicPr>
            <a:picLocks noChangeAspect="1"/>
          </p:cNvPicPr>
          <p:nvPr/>
        </p:nvPicPr>
        <p:blipFill>
          <a:blip r:embed="rId3"/>
          <a:stretch>
            <a:fillRect/>
          </a:stretch>
        </p:blipFill>
        <p:spPr>
          <a:xfrm>
            <a:off x="2435081" y="1832287"/>
            <a:ext cx="7440893" cy="4524063"/>
          </a:xfrm>
          <a:prstGeom prst="rect">
            <a:avLst/>
          </a:prstGeom>
        </p:spPr>
      </p:pic>
    </p:spTree>
    <p:extLst>
      <p:ext uri="{BB962C8B-B14F-4D97-AF65-F5344CB8AC3E}">
        <p14:creationId xmlns:p14="http://schemas.microsoft.com/office/powerpoint/2010/main" val="3717172787"/>
      </p:ext>
    </p:extLst>
  </p:cSld>
  <p:clrMapOvr>
    <a:masterClrMapping/>
  </p:clrMapOvr>
  <p:transition spd="slow"/>
</p:sld>
</file>

<file path=ppt/slides/slide5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1173"/>
            <a:ext cx="9939336" cy="841513"/>
          </a:xfrm>
        </p:spPr>
        <p:txBody>
          <a:bodyPr>
            <a:noAutofit/>
          </a:bodyPr>
          <a:lstStyle/>
          <a:p>
            <a:r>
              <a:rPr lang="en-US"/>
              <a:t>Insuring Your Income: LIFE INSURANCE</a:t>
            </a:r>
          </a:p>
        </p:txBody>
      </p:sp>
      <p:sp>
        <p:nvSpPr>
          <p:cNvPr id="6" name="Content Placeholder 2"/>
          <p:cNvSpPr>
            <a:spLocks noGrp="1"/>
          </p:cNvSpPr>
          <p:nvPr>
            <p:ph type="body" sz="quarter" idx="10"/>
          </p:nvPr>
        </p:nvSpPr>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48D80521-212D-40BE-ABBD-69C00704AE59}"/>
              </a:ext>
            </a:extLst>
          </p:cNvPr>
          <p:cNvGraphicFramePr>
            <a:graphicFrameLocks/>
          </p:cNvGraphicFramePr>
          <p:nvPr/>
        </p:nvGraphicFramePr>
        <p:xfrm>
          <a:off x="1981200" y="1801894"/>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473799"/>
      </p:ext>
    </p:extLst>
  </p:cSld>
  <p:clrMapOvr>
    <a:masterClrMapping/>
  </p:clrMapOvr>
  <p:transition spd="slow"/>
</p:sld>
</file>

<file path=ppt/slides/slide5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18539"/>
            <a:ext cx="9939336" cy="841513"/>
          </a:xfrm>
        </p:spPr>
        <p:txBody>
          <a:bodyPr>
            <a:noAutofit/>
          </a:bodyPr>
          <a:lstStyle/>
          <a:p>
            <a:r>
              <a:rPr lang="en-US"/>
              <a:t>Insuring Your Income: WHOLE LIFE INSURANCE</a:t>
            </a:r>
          </a:p>
        </p:txBody>
      </p:sp>
      <p:sp>
        <p:nvSpPr>
          <p:cNvPr id="6" name="Content Placeholder 2"/>
          <p:cNvSpPr>
            <a:spLocks noGrp="1"/>
          </p:cNvSpPr>
          <p:nvPr>
            <p:ph type="body" sz="quarter" idx="10"/>
          </p:nvPr>
        </p:nvSpPr>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537</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7EBEE8BA-41F0-431D-AC45-E0B8F30ECC4F}"/>
              </a:ext>
            </a:extLst>
          </p:cNvPr>
          <p:cNvGraphicFramePr>
            <a:graphicFrameLocks/>
          </p:cNvGraphicFramePr>
          <p:nvPr/>
        </p:nvGraphicFramePr>
        <p:xfrm>
          <a:off x="1981200" y="1713629"/>
          <a:ext cx="8229600" cy="4577080"/>
        </p:xfrm>
        <a:graphic>
          <a:graphicData uri="http://schemas.openxmlformats.org/drawingml/2006/table">
            <a:tbl>
              <a:tblPr firstRow="1" bandRow="1"/>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lvl="0" algn="ctr"/>
                      <a:r>
                        <a:rPr lang="en-US" sz="1800" cap="all" baseline="0">
                          <a:solidFill>
                            <a:schemeClr val="bg1"/>
                          </a:solidFill>
                          <a:latin typeface="Helvetica Neue"/>
                        </a:rPr>
                        <a:t>Riders</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lvl="0" algn="ctr"/>
                      <a:r>
                        <a:rPr lang="en-US" sz="1800" cap="all" baseline="0">
                          <a:solidFill>
                            <a:schemeClr val="bg1"/>
                          </a:solidFill>
                          <a:latin typeface="Helvetica Neue"/>
                        </a:rPr>
                        <a:t>Settlement Options</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lvl="0" indent="-285750">
                        <a:buFont typeface="Arial" panose="020B0604020202020204" pitchFamily="34" charset="0"/>
                        <a:buChar char="•"/>
                      </a:pPr>
                      <a:r>
                        <a:rPr lang="en-US" sz="1800">
                          <a:latin typeface="Helvetica Neue"/>
                        </a:rPr>
                        <a:t>A waiver of premium payment if the insured becomes completely disabled </a:t>
                      </a:r>
                    </a:p>
                    <a:p>
                      <a:pPr marL="285750" lvl="0" indent="-285750">
                        <a:buFont typeface="Arial" panose="020B0604020202020204" pitchFamily="34" charset="0"/>
                        <a:buChar char="•"/>
                      </a:pPr>
                      <a:r>
                        <a:rPr lang="en-US" sz="1800">
                          <a:latin typeface="Helvetica Neue"/>
                        </a:rPr>
                        <a:t>A double benefit for accidental death </a:t>
                      </a:r>
                    </a:p>
                    <a:p>
                      <a:pPr marL="285750" lvl="0" indent="-285750">
                        <a:buFont typeface="Arial" panose="020B0604020202020204" pitchFamily="34" charset="0"/>
                        <a:buChar char="•"/>
                      </a:pPr>
                      <a:r>
                        <a:rPr lang="en-US" sz="1800">
                          <a:latin typeface="Helvetica Neue"/>
                        </a:rPr>
                        <a:t>Guaranteed insurability allowing you to increase your benefit without proof of good health</a:t>
                      </a:r>
                    </a:p>
                    <a:p>
                      <a:pPr marL="285750" lvl="0" indent="-285750">
                        <a:buFont typeface="Arial" panose="020B0604020202020204" pitchFamily="34" charset="0"/>
                        <a:buChar char="•"/>
                      </a:pPr>
                      <a:r>
                        <a:rPr lang="en-US" sz="1800">
                          <a:latin typeface="Helvetica Neue"/>
                        </a:rPr>
                        <a:t>Cost of living protection that protects your benefit from inflation</a:t>
                      </a:r>
                    </a:p>
                    <a:p>
                      <a:pPr marL="285750" lvl="0" indent="-285750">
                        <a:buFont typeface="Arial" panose="020B0604020202020204" pitchFamily="34" charset="0"/>
                        <a:buChar char="•"/>
                      </a:pPr>
                      <a:r>
                        <a:rPr lang="en-US" sz="1800">
                          <a:latin typeface="Helvetica Neue"/>
                        </a:rPr>
                        <a:t>Accelerated benefits that allow you to spend your benefit before your death if you need to finance long-term care</a:t>
                      </a:r>
                    </a:p>
                    <a:p>
                      <a:pPr marL="285750" indent="-285750">
                        <a:buFont typeface="Arial" panose="020B0604020202020204" pitchFamily="34" charset="0"/>
                        <a:buChar char="•"/>
                      </a:pPr>
                      <a:endParaRPr lang="en-US" sz="18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lvl="0" indent="-285750">
                        <a:buFont typeface="Arial" panose="020B0604020202020204" pitchFamily="34" charset="0"/>
                        <a:buChar char="•"/>
                      </a:pPr>
                      <a:r>
                        <a:rPr lang="en-US" sz="1800">
                          <a:latin typeface="Helvetica Neue"/>
                        </a:rPr>
                        <a:t>Lump sum </a:t>
                      </a:r>
                    </a:p>
                    <a:p>
                      <a:pPr marL="285750" lvl="0" indent="-285750">
                        <a:buFont typeface="Arial" panose="020B0604020202020204" pitchFamily="34" charset="0"/>
                        <a:buChar char="•"/>
                      </a:pPr>
                      <a:r>
                        <a:rPr lang="en-US" sz="1800">
                          <a:latin typeface="Helvetica Neue"/>
                        </a:rPr>
                        <a:t>In installments</a:t>
                      </a:r>
                    </a:p>
                    <a:p>
                      <a:pPr marL="285750" lvl="0" indent="-285750">
                        <a:buFont typeface="Arial" panose="020B0604020202020204" pitchFamily="34" charset="0"/>
                        <a:buChar char="•"/>
                      </a:pPr>
                      <a:r>
                        <a:rPr lang="en-US" sz="1800">
                          <a:latin typeface="Helvetica Neue"/>
                        </a:rPr>
                        <a:t>As interest payments until a specified time when the benefit itself is paid out</a:t>
                      </a:r>
                    </a:p>
                    <a:p>
                      <a:pPr marL="285750" indent="-285750">
                        <a:buFont typeface="Arial" panose="020B0604020202020204" pitchFamily="34" charset="0"/>
                        <a:buChar char="•"/>
                      </a:pPr>
                      <a:endParaRPr lang="en-US" sz="18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91853608"/>
      </p:ext>
    </p:extLst>
  </p:cSld>
  <p:clrMapOvr>
    <a:masterClrMapping/>
  </p:clrMapOvr>
  <p:transition spd="slow"/>
</p:sld>
</file>

<file path=ppt/slides/slide5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0725"/>
            <a:ext cx="9939336" cy="841513"/>
          </a:xfrm>
        </p:spPr>
        <p:txBody>
          <a:bodyPr>
            <a:noAutofit/>
          </a:bodyPr>
          <a:lstStyle/>
          <a:p>
            <a:r>
              <a:rPr lang="en-US"/>
              <a:t>Insuring Your Income: LIFE INSURANCE</a:t>
            </a:r>
          </a:p>
        </p:txBody>
      </p:sp>
      <p:sp>
        <p:nvSpPr>
          <p:cNvPr id="6" name="Content Placeholder 2"/>
          <p:cNvSpPr>
            <a:spLocks noGrp="1"/>
          </p:cNvSpPr>
          <p:nvPr>
            <p:ph type="body" sz="quarter" idx="10"/>
          </p:nvPr>
        </p:nvSpPr>
        <p:spPr/>
        <p:txBody>
          <a:bodyPr>
            <a:normAutofit/>
          </a:bodyPr>
          <a:lstStyle/>
          <a:p>
            <a:pPr marL="0" indent="0">
              <a:buNone/>
            </a:pPr>
            <a:r>
              <a:rPr lang="en-US" sz="2200"/>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538</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6">
            <a:extLst>
              <a:ext uri="{FF2B5EF4-FFF2-40B4-BE49-F238E27FC236}">
                <a16:creationId xmlns:a16="http://schemas.microsoft.com/office/drawing/2014/main" id="{7AD61A1E-E1C5-4EE2-9CF3-16BCB3C997A0}"/>
              </a:ext>
            </a:extLst>
          </p:cNvPr>
          <p:cNvGraphicFramePr>
            <a:graphicFrameLocks/>
          </p:cNvGraphicFramePr>
          <p:nvPr/>
        </p:nvGraphicFramePr>
        <p:xfrm>
          <a:off x="2057400" y="1801446"/>
          <a:ext cx="8077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0935337"/>
      </p:ext>
    </p:extLst>
  </p:cSld>
  <p:clrMapOvr>
    <a:masterClrMapping/>
  </p:clrMapOvr>
  <p:transition spd="slow"/>
</p:sld>
</file>

<file path=ppt/slides/slide5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74420" y="457199"/>
            <a:ext cx="10702860" cy="841513"/>
          </a:xfrm>
        </p:spPr>
        <p:txBody>
          <a:bodyPr>
            <a:noAutofit/>
          </a:bodyPr>
          <a:lstStyle/>
          <a:p>
            <a:r>
              <a:rPr lang="en-US"/>
              <a:t>Insuring Your Income: Unemployment Insurance</a:t>
            </a:r>
          </a:p>
        </p:txBody>
      </p:sp>
      <p:sp>
        <p:nvSpPr>
          <p:cNvPr id="6" name="Content Placeholder 2"/>
          <p:cNvSpPr>
            <a:spLocks noGrp="1"/>
          </p:cNvSpPr>
          <p:nvPr>
            <p:ph type="body" sz="quarter" idx="10"/>
          </p:nvPr>
        </p:nvSpPr>
        <p:spPr/>
        <p:txBody>
          <a:bodyPr>
            <a:normAutofit fontScale="92500" lnSpcReduction="10000"/>
          </a:bodyPr>
          <a:lstStyle/>
          <a:p>
            <a:pPr marL="0" indent="0">
              <a:buNone/>
            </a:pPr>
            <a:r>
              <a:rPr lang="en-US"/>
              <a:t>“Unemployed through no fault of their own…”</a:t>
            </a:r>
          </a:p>
          <a:p>
            <a:pPr marL="342900" indent="-342900">
              <a:buFont typeface="Arial" panose="020B0604020202020204" pitchFamily="34" charset="0"/>
              <a:buChar char="•"/>
            </a:pPr>
            <a:r>
              <a:rPr lang="en-US"/>
              <a:t>Eligible causes</a:t>
            </a:r>
          </a:p>
          <a:p>
            <a:pPr marL="571500" lvl="1" indent="-342900">
              <a:buFont typeface="Arial" panose="020B0604020202020204" pitchFamily="34" charset="0"/>
              <a:buChar char="•"/>
            </a:pPr>
            <a:r>
              <a:rPr lang="en-US" sz="2200"/>
              <a:t>Layoff</a:t>
            </a:r>
          </a:p>
          <a:p>
            <a:pPr marL="571500" lvl="1" indent="-342900">
              <a:buFont typeface="Arial" panose="020B0604020202020204" pitchFamily="34" charset="0"/>
              <a:buChar char="•"/>
            </a:pPr>
            <a:r>
              <a:rPr lang="en-US" sz="2200"/>
              <a:t>Plant closing</a:t>
            </a:r>
          </a:p>
          <a:p>
            <a:pPr marL="571500" lvl="1" indent="-342900">
              <a:buFont typeface="Arial" panose="020B0604020202020204" pitchFamily="34" charset="0"/>
              <a:buChar char="•"/>
            </a:pPr>
            <a:r>
              <a:rPr lang="en-US" sz="2200"/>
              <a:t>Employer bankruptcy</a:t>
            </a:r>
          </a:p>
          <a:p>
            <a:pPr marL="571500" lvl="1" indent="-342900">
              <a:buFont typeface="Arial" panose="020B0604020202020204" pitchFamily="34" charset="0"/>
              <a:buChar char="•"/>
            </a:pPr>
            <a:r>
              <a:rPr lang="en-US" sz="2200"/>
              <a:t>Natural disaster</a:t>
            </a:r>
          </a:p>
          <a:p>
            <a:pPr marL="342900" indent="-342900">
              <a:buFont typeface="Arial" panose="020B0604020202020204" pitchFamily="34" charset="0"/>
              <a:buChar char="•"/>
            </a:pPr>
            <a:r>
              <a:rPr lang="en-US"/>
              <a:t>Ineligible:</a:t>
            </a:r>
          </a:p>
          <a:p>
            <a:pPr marL="571500" lvl="1" indent="-342900">
              <a:buFont typeface="Arial" panose="020B0604020202020204" pitchFamily="34" charset="0"/>
              <a:buChar char="•"/>
            </a:pPr>
            <a:r>
              <a:rPr lang="en-US" sz="2200"/>
              <a:t>Fired for cause</a:t>
            </a:r>
          </a:p>
          <a:p>
            <a:pPr marL="571500" lvl="1" indent="-342900">
              <a:buFont typeface="Arial" panose="020B0604020202020204" pitchFamily="34" charset="0"/>
              <a:buChar char="•"/>
            </a:pPr>
            <a:r>
              <a:rPr lang="en-US" sz="2200"/>
              <a:t>Leave voluntarily</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539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2566160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47860F-5182-4546-9973-975E1D32A2FD}"/>
              </a:ext>
            </a:extLst>
          </p:cNvPr>
          <p:cNvSpPr txBox="1"/>
          <p:nvPr/>
        </p:nvSpPr>
        <p:spPr>
          <a:xfrm>
            <a:off x="525780" y="274320"/>
            <a:ext cx="11327130" cy="6263640"/>
          </a:xfrm>
          <a:prstGeom prst="rect">
            <a:avLst/>
          </a:prstGeom>
          <a:noFill/>
          <a:ln w="25400">
            <a:solidFill>
              <a:schemeClr val="tx1"/>
            </a:solidFill>
          </a:ln>
        </p:spPr>
        <p:txBody>
          <a:bodyPr wrap="square" rtlCol="0">
            <a:spAutoFit/>
          </a:bodyPr>
          <a:lstStyle/>
          <a:p>
            <a:endParaRPr lang="en-US"/>
          </a:p>
        </p:txBody>
      </p:sp>
      <p:sp>
        <p:nvSpPr>
          <p:cNvPr id="2" name="TextBox 1"/>
          <p:cNvSpPr txBox="1"/>
          <p:nvPr/>
        </p:nvSpPr>
        <p:spPr>
          <a:xfrm>
            <a:off x="0" y="274320"/>
            <a:ext cx="12180570" cy="5016758"/>
          </a:xfrm>
          <a:prstGeom prst="rect">
            <a:avLst/>
          </a:prstGeom>
          <a:noFill/>
        </p:spPr>
        <p:txBody>
          <a:bodyPr wrap="square" rtlCol="0">
            <a:spAutoFit/>
          </a:bodyPr>
          <a:lstStyle/>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r>
              <a:rPr lang="en-US" sz="3200">
                <a:latin typeface="Helvetica Neue" charset="0"/>
                <a:ea typeface="Helvetica Neue" charset="0"/>
                <a:cs typeface="Helvetica Neue" charset="0"/>
              </a:rPr>
              <a:t>Finance Factors</a:t>
            </a:r>
          </a:p>
          <a:p>
            <a:pPr algn="ctr"/>
            <a:endParaRPr lang="en-US" sz="3200">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a:p>
            <a:pPr algn="ctr"/>
            <a:endParaRPr lang="en-US" sz="3200">
              <a:latin typeface="Helvetica Neue" charset="0"/>
              <a:ea typeface="Helvetica Neue" charset="0"/>
              <a:cs typeface="Helvetica Neue" charset="0"/>
            </a:endParaRPr>
          </a:p>
          <a:p>
            <a:pPr algn="ctr"/>
            <a:endParaRPr lang="en-US" sz="3200" b="1">
              <a:latin typeface="Helvetica Neue" charset="0"/>
              <a:ea typeface="Helvetica Neue" charset="0"/>
              <a:cs typeface="Helvetica Neue" charset="0"/>
            </a:endParaRPr>
          </a:p>
        </p:txBody>
      </p:sp>
    </p:spTree>
    <p:extLst>
      <p:ext uri="{BB962C8B-B14F-4D97-AF65-F5344CB8AC3E}">
        <p14:creationId xmlns:p14="http://schemas.microsoft.com/office/powerpoint/2010/main" val="251290030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6" cy="841513"/>
          </a:xfrm>
        </p:spPr>
        <p:txBody>
          <a:bodyPr>
            <a:noAutofit/>
          </a:bodyPr>
          <a:lstStyle/>
          <a:p>
            <a:r>
              <a:rPr lang="en-US"/>
              <a:t>Insuring Your Income: Key Takeaways</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Disability insurance insures your income against an accident or illness that leaves your earning ability impaired.</a:t>
            </a:r>
          </a:p>
          <a:p>
            <a:pPr marL="342900" indent="-342900">
              <a:buFont typeface="Arial" panose="020B0604020202020204" pitchFamily="34" charset="0"/>
              <a:buChar char="•"/>
            </a:pPr>
            <a:r>
              <a:rPr lang="en-US"/>
              <a:t>Disability insurance coverage and costs vary.</a:t>
            </a:r>
          </a:p>
          <a:p>
            <a:pPr marL="342900" indent="-342900">
              <a:buFont typeface="Arial" panose="020B0604020202020204" pitchFamily="34" charset="0"/>
              <a:buChar char="•"/>
            </a:pPr>
            <a:r>
              <a:rPr lang="en-US"/>
              <a:t>Life insurance is designed to protect dependents against the loss of your income in the event of your death.</a:t>
            </a:r>
          </a:p>
          <a:p>
            <a:pPr marL="0" indent="0">
              <a:buNone/>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540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289963771"/>
      </p:ext>
    </p:extLst>
  </p:cSld>
  <p:clrMapOvr>
    <a:masterClrMapping/>
  </p:clrMapOvr>
  <p:transition spd="slow"/>
</p:sld>
</file>

<file path=ppt/slides/slide5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Insuring Your Income: Key Takeaways</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Term insurance provides life insurance coverage for a specified period of time.</a:t>
            </a:r>
          </a:p>
          <a:p>
            <a:pPr marL="342900" indent="-342900">
              <a:buFont typeface="Arial" panose="020B0604020202020204" pitchFamily="34" charset="0"/>
              <a:buChar char="•"/>
            </a:pPr>
            <a:r>
              <a:rPr lang="en-US"/>
              <a:t>Whole life insurance provides life insurance coverage until the insured’s death.</a:t>
            </a:r>
          </a:p>
          <a:p>
            <a:pPr marL="342900" indent="-342900">
              <a:buFont typeface="Arial" panose="020B0604020202020204" pitchFamily="34" charset="0"/>
              <a:buChar char="•"/>
            </a:pPr>
            <a:r>
              <a:rPr lang="en-US"/>
              <a:t>Whole life insurance has a cash surrender value, and thus can be used as an investment instrument as well as a way of shifting risk.</a:t>
            </a:r>
          </a:p>
          <a:p>
            <a:pPr marL="0" indent="0">
              <a:buNone/>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541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318020672"/>
      </p:ext>
    </p:extLst>
  </p:cSld>
  <p:clrMapOvr>
    <a:masterClrMapping/>
  </p:clrMapOvr>
  <p:transition spd="slow"/>
</p:sld>
</file>

<file path=ppt/slides/slide5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939336" cy="841513"/>
          </a:xfrm>
        </p:spPr>
        <p:txBody>
          <a:bodyPr>
            <a:noAutofit/>
          </a:bodyPr>
          <a:lstStyle/>
          <a:p>
            <a:r>
              <a:rPr lang="en-US"/>
              <a:t>Insuring Your Income: Key Takeaways</a:t>
            </a:r>
          </a:p>
        </p:txBody>
      </p:sp>
      <p:sp>
        <p:nvSpPr>
          <p:cNvPr id="6" name="Conten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a:t>Variable, adjustable, and universal life policies offer more flexibility of benefits and premiums.</a:t>
            </a:r>
          </a:p>
          <a:p>
            <a:pPr marL="342900" indent="-342900">
              <a:buFont typeface="Arial" panose="020B0604020202020204" pitchFamily="34" charset="0"/>
              <a:buChar char="•"/>
            </a:pPr>
            <a:r>
              <a:rPr lang="en-US"/>
              <a:t>Riders provide more specific coverage.</a:t>
            </a:r>
          </a:p>
          <a:p>
            <a:pPr marL="342900" indent="-342900">
              <a:buFont typeface="Arial" panose="020B0604020202020204" pitchFamily="34" charset="0"/>
              <a:buChar char="•"/>
            </a:pPr>
            <a:r>
              <a:rPr lang="en-US"/>
              <a:t>Premiums are determined by the choice of benefits and riders and the risk of the insured, as assessed by medical history and lifestyle choices. </a:t>
            </a:r>
          </a:p>
          <a:p>
            <a:pPr marL="342900" indent="-342900">
              <a:buFont typeface="Arial" panose="020B0604020202020204" pitchFamily="34" charset="0"/>
              <a:buChar char="•"/>
            </a:pPr>
            <a:r>
              <a:rPr lang="en-US"/>
              <a:t>Unemployment insurance is designed to temporarily help employees who lose their jobs through forces beyond their control.</a:t>
            </a:r>
          </a:p>
          <a:p>
            <a:pPr marL="0" indent="0">
              <a:buNone/>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542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615391272"/>
      </p:ext>
    </p:extLst>
  </p:cSld>
  <p:clrMapOvr>
    <a:masterClrMapping/>
  </p:clrMapOvr>
  <p:transition spd="slow"/>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0" y="3149600"/>
            <a:ext cx="12192000" cy="2859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0766" y="1571397"/>
            <a:ext cx="10930468" cy="984885"/>
          </a:xfrm>
          <a:prstGeom prst="rect">
            <a:avLst/>
          </a:prstGeom>
          <a:noFill/>
        </p:spPr>
        <p:txBody>
          <a:bodyPr wrap="square" rtlCol="0">
            <a:spAutoFit/>
          </a:bodyPr>
          <a:lstStyle/>
          <a:p>
            <a:r>
              <a:rPr lang="en-US" sz="2900">
                <a:latin typeface="Helvetica Neue" charset="0"/>
                <a:ea typeface="Helvetica Neue" charset="0"/>
                <a:cs typeface="Helvetica Neue" charset="0"/>
              </a:rPr>
              <a:t>PERSONAL RISK MANAGEMENT: </a:t>
            </a:r>
          </a:p>
          <a:p>
            <a:r>
              <a:rPr lang="en-US" sz="2900">
                <a:latin typeface="Helvetica Neue" charset="0"/>
                <a:ea typeface="Helvetica Neue" charset="0"/>
                <a:cs typeface="Helvetica Neue" charset="0"/>
              </a:rPr>
              <a:t>RETIREMENT AND ESTATE PLANNING</a:t>
            </a:r>
          </a:p>
        </p:txBody>
      </p:sp>
    </p:spTree>
    <p:extLst>
      <p:ext uri="{BB962C8B-B14F-4D97-AF65-F5344CB8AC3E}">
        <p14:creationId xmlns:p14="http://schemas.microsoft.com/office/powerpoint/2010/main" val="204712491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retirement and estate planning</a:t>
            </a:r>
          </a:p>
        </p:txBody>
      </p:sp>
      <p:sp>
        <p:nvSpPr>
          <p:cNvPr id="6" name="Content Placeholder 2"/>
          <p:cNvSpPr>
            <a:spLocks noGrp="1"/>
          </p:cNvSpPr>
          <p:nvPr>
            <p:ph type="body" sz="quarter" idx="10"/>
          </p:nvPr>
        </p:nvSpPr>
        <p:spPr/>
        <p:txBody>
          <a:bodyPr/>
          <a:lstStyle/>
          <a:p>
            <a:pPr marL="457200" indent="-457200">
              <a:buFont typeface="Arial" panose="020B0604020202020204" pitchFamily="34" charset="0"/>
              <a:buChar char="•"/>
            </a:pPr>
            <a:r>
              <a:rPr lang="en-US"/>
              <a:t>Insurance is about protecting what you have, retirement and estate planning is about protecting what you may have in the future. </a:t>
            </a:r>
          </a:p>
          <a:p>
            <a:pPr marL="457200" indent="-457200">
              <a:buFont typeface="Arial" panose="020B0604020202020204" pitchFamily="34" charset="0"/>
              <a:buChar char="•"/>
            </a:pPr>
            <a:r>
              <a:rPr lang="en-US"/>
              <a:t>Retirement planning and estate planning are plans to create and then protect an accumulation of wealth.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544</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784595229"/>
      </p:ext>
    </p:extLst>
  </p:cSld>
  <p:clrMapOvr>
    <a:masterClrMapping/>
  </p:clrMapOvr>
  <p:transition spd="slow"/>
</p:sld>
</file>

<file path=ppt/slides/slide5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rmAutofit/>
          </a:bodyPr>
          <a:lstStyle/>
          <a:p>
            <a:r>
              <a:rPr lang="en-US"/>
              <a:t>Retirement Planning: Projecting Needs </a:t>
            </a:r>
          </a:p>
        </p:txBody>
      </p:sp>
      <p:sp>
        <p:nvSpPr>
          <p:cNvPr id="6" name="Content Placeholder 2"/>
          <p:cNvSpPr>
            <a:spLocks noGrp="1"/>
          </p:cNvSpPr>
          <p:nvPr>
            <p:ph type="body" sz="quarter" idx="10"/>
          </p:nvPr>
        </p:nvSpPr>
        <p:spPr/>
        <p:txBody>
          <a:bodyPr/>
          <a:lstStyle/>
          <a:p>
            <a:r>
              <a:rPr lang="en-US"/>
              <a:t>“I want to be able to afford a nice life after I stop getting a paycheck.” </a:t>
            </a:r>
          </a:p>
          <a:p>
            <a:r>
              <a:rPr lang="en-US"/>
              <a:t>But what is a “nice life” and how will you pay for it?    </a:t>
            </a:r>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545</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867094327"/>
      </p:ext>
    </p:extLst>
  </p:cSld>
  <p:clrMapOvr>
    <a:masterClrMapping/>
  </p:clrMapOvr>
  <p:transition spd="slow"/>
</p:sld>
</file>

<file path=ppt/slides/slide5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29571"/>
            <a:ext cx="9939336" cy="841513"/>
          </a:xfrm>
        </p:spPr>
        <p:txBody>
          <a:bodyPr>
            <a:normAutofit/>
          </a:bodyPr>
          <a:lstStyle/>
          <a:p>
            <a:r>
              <a:rPr lang="en-US"/>
              <a:t>Retirement Planning: Projecting Needs </a:t>
            </a:r>
          </a:p>
        </p:txBody>
      </p:sp>
      <p:sp>
        <p:nvSpPr>
          <p:cNvPr id="6" name="Content Placeholder 2"/>
          <p:cNvSpPr>
            <a:spLocks noGrp="1"/>
          </p:cNvSpPr>
          <p:nvPr>
            <p:ph type="body" sz="quarter" idx="10"/>
          </p:nvPr>
        </p:nvSpPr>
        <p:spPr/>
        <p:txBody>
          <a:bodyPr/>
          <a:lstStyle/>
          <a:p>
            <a:pPr marL="457200" indent="-457200">
              <a:buFont typeface="Arial" panose="020B0604020202020204" pitchFamily="34" charset="0"/>
              <a:buChar char="•"/>
            </a:pPr>
            <a:r>
              <a:rPr lang="en-US"/>
              <a:t>To estimate required savings, you need to estimate </a:t>
            </a:r>
          </a:p>
          <a:p>
            <a:pPr lvl="1">
              <a:buFont typeface="Arial" panose="020B0604020202020204" pitchFamily="34" charset="0"/>
              <a:buChar char="•"/>
            </a:pPr>
            <a:r>
              <a:rPr lang="en-US" sz="2200"/>
              <a:t>expenses in retirement, </a:t>
            </a:r>
          </a:p>
          <a:p>
            <a:pPr lvl="1">
              <a:buFont typeface="Arial" panose="020B0604020202020204" pitchFamily="34" charset="0"/>
              <a:buChar char="•"/>
            </a:pPr>
            <a:r>
              <a:rPr lang="en-US" sz="2200"/>
              <a:t>the duration of retirement, and</a:t>
            </a:r>
          </a:p>
          <a:p>
            <a:pPr lvl="1">
              <a:buFont typeface="Arial" panose="020B0604020202020204" pitchFamily="34" charset="0"/>
              <a:buChar char="•"/>
            </a:pPr>
            <a:r>
              <a:rPr lang="en-US" sz="2200"/>
              <a:t>the return on savings in retirement. </a:t>
            </a:r>
          </a:p>
          <a:p>
            <a:pPr marL="457200" indent="-457200">
              <a:buFont typeface="Arial" panose="020B0604020202020204" pitchFamily="34" charset="0"/>
              <a:buChar char="•"/>
            </a:pPr>
            <a:r>
              <a:rPr lang="en-US"/>
              <a:t>As difficult as these estimations seem, because it is a long time until retirement and a lot can happen in the meantime, you can start by using what you know about the present.     </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546</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931815570"/>
      </p:ext>
    </p:extLst>
  </p:cSld>
  <p:clrMapOvr>
    <a:masterClrMapping/>
  </p:clrMapOvr>
  <p:transition spd="slow"/>
</p:sld>
</file>

<file path=ppt/slides/slide5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939336" cy="841513"/>
          </a:xfrm>
        </p:spPr>
        <p:txBody>
          <a:bodyPr>
            <a:normAutofit/>
          </a:bodyPr>
          <a:lstStyle/>
          <a:p>
            <a:r>
              <a:rPr lang="en-US"/>
              <a:t>Projecting Needs in Retirement </a:t>
            </a:r>
          </a:p>
        </p:txBody>
      </p:sp>
      <p:sp>
        <p:nvSpPr>
          <p:cNvPr id="6" name="Content Placeholder 2"/>
          <p:cNvSpPr>
            <a:spLocks noGrp="1"/>
          </p:cNvSpPr>
          <p:nvPr>
            <p:ph type="body" sz="quarter" idx="10"/>
          </p:nvPr>
        </p:nvSpPr>
        <p:spPr>
          <a:xfrm>
            <a:off x="1174430" y="1613112"/>
            <a:ext cx="9939337" cy="4604808"/>
          </a:xfrm>
        </p:spPr>
        <p:txBody>
          <a:bodyPr>
            <a:normAutofit/>
          </a:bodyPr>
          <a:lstStyle/>
          <a:p>
            <a:pPr marL="457200" indent="-457200">
              <a:buFont typeface="Arial" panose="020B0604020202020204" pitchFamily="34" charset="0"/>
              <a:buChar char="•"/>
            </a:pPr>
            <a:r>
              <a:rPr lang="en-US"/>
              <a:t>Expenses in Retirement</a:t>
            </a:r>
          </a:p>
          <a:p>
            <a:pPr lvl="1">
              <a:buFont typeface="Arial" panose="020B0604020202020204" pitchFamily="34" charset="0"/>
              <a:buChar char="•"/>
            </a:pPr>
            <a:r>
              <a:rPr lang="en-US" sz="2200"/>
              <a:t>Current expenses</a:t>
            </a:r>
          </a:p>
          <a:p>
            <a:pPr lvl="1">
              <a:buFont typeface="Arial" panose="020B0604020202020204" pitchFamily="34" charset="0"/>
              <a:buChar char="•"/>
            </a:pPr>
            <a:r>
              <a:rPr lang="en-US" sz="2200"/>
              <a:t>Lifestyle changes</a:t>
            </a:r>
          </a:p>
          <a:p>
            <a:pPr lvl="1">
              <a:buFont typeface="Arial" panose="020B0604020202020204" pitchFamily="34" charset="0"/>
              <a:buChar char="•"/>
            </a:pPr>
            <a:r>
              <a:rPr lang="en-US" sz="2200"/>
              <a:t>Inflation</a:t>
            </a:r>
          </a:p>
          <a:p>
            <a:pPr marL="457200" indent="-457200">
              <a:buFont typeface="Arial" panose="020B0604020202020204" pitchFamily="34" charset="0"/>
              <a:buChar char="•"/>
            </a:pPr>
            <a:r>
              <a:rPr lang="en-US"/>
              <a:t>Duration of Retirement</a:t>
            </a:r>
          </a:p>
          <a:p>
            <a:pPr lvl="1">
              <a:buFont typeface="Arial" panose="020B0604020202020204" pitchFamily="34" charset="0"/>
              <a:buChar char="•"/>
            </a:pPr>
            <a:r>
              <a:rPr lang="en-US" sz="2200"/>
              <a:t>Life Expectancy</a:t>
            </a:r>
          </a:p>
          <a:p>
            <a:pPr marL="457200" indent="-457200">
              <a:buFont typeface="Arial" panose="020B0604020202020204" pitchFamily="34" charset="0"/>
              <a:buChar char="•"/>
            </a:pPr>
            <a:r>
              <a:rPr lang="en-US"/>
              <a:t>Return on Investment in Retirement</a:t>
            </a:r>
          </a:p>
          <a:p>
            <a:pPr lvl="1">
              <a:buFont typeface="Arial" panose="020B0604020202020204" pitchFamily="34" charset="0"/>
              <a:buChar char="•"/>
            </a:pPr>
            <a:r>
              <a:rPr lang="en-US" sz="2200"/>
              <a:t>Higher return = less needed</a:t>
            </a:r>
          </a:p>
          <a:p>
            <a:pPr lvl="1">
              <a:buFont typeface="Arial" panose="020B0604020202020204" pitchFamily="34" charset="0"/>
              <a:buChar char="•"/>
            </a:pPr>
            <a:r>
              <a:rPr lang="en-US" sz="2200"/>
              <a:t>Lower return = more needed</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547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132261054"/>
      </p:ext>
    </p:extLst>
  </p:cSld>
  <p:clrMapOvr>
    <a:masterClrMapping/>
  </p:clrMapOvr>
  <p:transition spd="slow"/>
</p:sld>
</file>

<file path=ppt/slides/slide5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57199"/>
            <a:ext cx="9939336" cy="841513"/>
          </a:xfrm>
        </p:spPr>
        <p:txBody>
          <a:bodyPr>
            <a:normAutofit/>
          </a:bodyPr>
          <a:lstStyle/>
          <a:p>
            <a:r>
              <a:rPr lang="en-US"/>
              <a:t>Projecting savings until Retirement </a:t>
            </a:r>
          </a:p>
        </p:txBody>
      </p:sp>
      <p:sp>
        <p:nvSpPr>
          <p:cNvPr id="6" name="Content Placeholder 2"/>
          <p:cNvSpPr>
            <a:spLocks noGrp="1"/>
          </p:cNvSpPr>
          <p:nvPr>
            <p:ph type="body" sz="quarter" idx="10"/>
          </p:nvPr>
        </p:nvSpPr>
        <p:spPr>
          <a:xfrm>
            <a:off x="1151570" y="1545167"/>
            <a:ext cx="9939337" cy="4811183"/>
          </a:xfrm>
        </p:spPr>
        <p:txBody>
          <a:bodyPr>
            <a:normAutofit lnSpcReduction="10000"/>
          </a:bodyPr>
          <a:lstStyle/>
          <a:p>
            <a:pPr marL="457200" indent="-457200">
              <a:buFont typeface="Arial" panose="020B0604020202020204" pitchFamily="34" charset="0"/>
              <a:buChar char="•"/>
            </a:pPr>
            <a:r>
              <a:rPr lang="en-US"/>
              <a:t>Budget Surplus until Retirement</a:t>
            </a:r>
          </a:p>
          <a:p>
            <a:pPr lvl="1">
              <a:buFont typeface="Arial" panose="020B0604020202020204" pitchFamily="34" charset="0"/>
              <a:buChar char="•"/>
            </a:pPr>
            <a:r>
              <a:rPr lang="en-US" sz="2200"/>
              <a:t>Current expenses</a:t>
            </a:r>
          </a:p>
          <a:p>
            <a:pPr lvl="1">
              <a:buFont typeface="Arial" panose="020B0604020202020204" pitchFamily="34" charset="0"/>
              <a:buChar char="•"/>
            </a:pPr>
            <a:r>
              <a:rPr lang="en-US" sz="2200"/>
              <a:t>Lifestyle changes</a:t>
            </a:r>
          </a:p>
          <a:p>
            <a:pPr lvl="1">
              <a:buFont typeface="Arial" panose="020B0604020202020204" pitchFamily="34" charset="0"/>
              <a:buChar char="•"/>
            </a:pPr>
            <a:r>
              <a:rPr lang="en-US" sz="2200"/>
              <a:t>Inflation</a:t>
            </a:r>
          </a:p>
          <a:p>
            <a:pPr marL="457200" indent="-457200">
              <a:buFont typeface="Arial" panose="020B0604020202020204" pitchFamily="34" charset="0"/>
              <a:buChar char="•"/>
            </a:pPr>
            <a:r>
              <a:rPr lang="en-US"/>
              <a:t>Time until Retirement</a:t>
            </a:r>
          </a:p>
          <a:p>
            <a:pPr lvl="1">
              <a:buFont typeface="Arial" panose="020B0604020202020204" pitchFamily="34" charset="0"/>
              <a:buChar char="•"/>
            </a:pPr>
            <a:r>
              <a:rPr lang="en-US" sz="2200"/>
              <a:t>Age</a:t>
            </a:r>
          </a:p>
          <a:p>
            <a:pPr lvl="1">
              <a:buFont typeface="Arial" panose="020B0604020202020204" pitchFamily="34" charset="0"/>
              <a:buChar char="•"/>
            </a:pPr>
            <a:r>
              <a:rPr lang="en-US" sz="2200"/>
              <a:t>Career stage</a:t>
            </a:r>
          </a:p>
          <a:p>
            <a:pPr marL="457200" indent="-457200">
              <a:buFont typeface="Arial" panose="020B0604020202020204" pitchFamily="34" charset="0"/>
              <a:buChar char="•"/>
            </a:pPr>
            <a:r>
              <a:rPr lang="en-US"/>
              <a:t>Return on Investment until Retirement</a:t>
            </a:r>
          </a:p>
          <a:p>
            <a:pPr lvl="1">
              <a:buFont typeface="Arial" panose="020B0604020202020204" pitchFamily="34" charset="0"/>
              <a:buChar char="•"/>
            </a:pPr>
            <a:r>
              <a:rPr lang="en-US" sz="2200"/>
              <a:t>Higher return = less savings</a:t>
            </a:r>
          </a:p>
          <a:p>
            <a:pPr lvl="1">
              <a:buFont typeface="Arial" panose="020B0604020202020204" pitchFamily="34" charset="0"/>
              <a:buChar char="•"/>
            </a:pPr>
            <a:r>
              <a:rPr lang="en-US" sz="2200"/>
              <a:t>Lower return = more savings</a:t>
            </a:r>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548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516785538"/>
      </p:ext>
    </p:extLst>
  </p:cSld>
  <p:clrMapOvr>
    <a:masterClrMapping/>
  </p:clrMapOvr>
  <p:transition spd="slow"/>
</p:sld>
</file>

<file path=ppt/slides/slide5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377189"/>
            <a:ext cx="9939336" cy="841513"/>
          </a:xfrm>
        </p:spPr>
        <p:txBody>
          <a:bodyPr>
            <a:normAutofit/>
          </a:bodyPr>
          <a:lstStyle/>
          <a:p>
            <a:r>
              <a:rPr lang="en-US"/>
              <a:t>Projecting needs: key takeaways</a:t>
            </a:r>
          </a:p>
        </p:txBody>
      </p:sp>
      <p:sp>
        <p:nvSpPr>
          <p:cNvPr id="6" name="Content Placeholder 2"/>
          <p:cNvSpPr>
            <a:spLocks noGrp="1"/>
          </p:cNvSpPr>
          <p:nvPr>
            <p:ph type="body" sz="quarter" idx="10"/>
          </p:nvPr>
        </p:nvSpPr>
        <p:spPr>
          <a:xfrm>
            <a:off x="1066800" y="1545167"/>
            <a:ext cx="9939337" cy="4811183"/>
          </a:xfrm>
        </p:spPr>
        <p:txBody>
          <a:bodyPr>
            <a:normAutofit/>
          </a:bodyPr>
          <a:lstStyle/>
          <a:p>
            <a:pPr marL="457200" indent="-457200">
              <a:buFont typeface="Arial" panose="020B0604020202020204" pitchFamily="34" charset="0"/>
              <a:buChar char="•"/>
            </a:pPr>
            <a:r>
              <a:rPr lang="en-US"/>
              <a:t>To estimate required savings, you need to estimate</a:t>
            </a:r>
          </a:p>
          <a:p>
            <a:pPr lvl="1">
              <a:buFont typeface="Arial" panose="020B0604020202020204" pitchFamily="34" charset="0"/>
              <a:buChar char="•"/>
            </a:pPr>
            <a:r>
              <a:rPr lang="en-US" sz="2200"/>
              <a:t>expenses in retirement, based on lifestyle and adjusted for inflation;</a:t>
            </a:r>
          </a:p>
          <a:p>
            <a:pPr lvl="1">
              <a:buFont typeface="Arial" panose="020B0604020202020204" pitchFamily="34" charset="0"/>
              <a:buChar char="•"/>
            </a:pPr>
            <a:r>
              <a:rPr lang="en-US" sz="2200"/>
              <a:t>the duration of retirement, based on age at retirement and longevity; and</a:t>
            </a:r>
          </a:p>
          <a:p>
            <a:pPr lvl="1">
              <a:buFont typeface="Arial" panose="020B0604020202020204" pitchFamily="34" charset="0"/>
              <a:buChar char="•"/>
            </a:pPr>
            <a:r>
              <a:rPr lang="en-US" sz="2200"/>
              <a:t>the return on savings in retirement.</a:t>
            </a:r>
          </a:p>
          <a:p>
            <a:pPr marL="457200" indent="-457200">
              <a:buFont typeface="Arial" panose="020B0604020202020204" pitchFamily="34" charset="0"/>
              <a:buChar char="•"/>
            </a:pPr>
            <a:r>
              <a:rPr lang="en-US"/>
              <a:t>You must save more for retirement if</a:t>
            </a:r>
          </a:p>
          <a:p>
            <a:pPr lvl="1">
              <a:buFont typeface="Arial" panose="020B0604020202020204" pitchFamily="34" charset="0"/>
              <a:buChar char="•"/>
            </a:pPr>
            <a:r>
              <a:rPr lang="en-US" sz="2200"/>
              <a:t>expenses are higher,</a:t>
            </a:r>
          </a:p>
          <a:p>
            <a:pPr lvl="1">
              <a:buFont typeface="Arial" panose="020B0604020202020204" pitchFamily="34" charset="0"/>
              <a:buChar char="•"/>
            </a:pPr>
            <a:r>
              <a:rPr lang="en-US" sz="2200"/>
              <a:t>duration of retirement is longer, and</a:t>
            </a:r>
          </a:p>
          <a:p>
            <a:pPr lvl="1">
              <a:buFont typeface="Arial" panose="020B0604020202020204" pitchFamily="34" charset="0"/>
              <a:buChar char="•"/>
            </a:pPr>
            <a:r>
              <a:rPr lang="en-US" sz="2200"/>
              <a:t>the return on savings in retirement is less.</a:t>
            </a:r>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549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3637150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D25A29A8-3B6D-4EA3-9AB6-FFC5ECEBF868}"/>
              </a:ext>
            </a:extLst>
          </p:cNvPr>
          <p:cNvGraphicFramePr>
            <a:graphicFrameLocks/>
          </p:cNvGraphicFramePr>
          <p:nvPr>
            <p:extLst>
              <p:ext uri="{D42A27DB-BD31-4B8C-83A1-F6EECF244321}">
                <p14:modId xmlns:p14="http://schemas.microsoft.com/office/powerpoint/2010/main" val="1106023615"/>
              </p:ext>
            </p:extLst>
          </p:nvPr>
        </p:nvGraphicFramePr>
        <p:xfrm>
          <a:off x="2503399" y="4615453"/>
          <a:ext cx="7603809" cy="1903723"/>
        </p:xfrm>
        <a:graphic>
          <a:graphicData uri="http://schemas.openxmlformats.org/drawingml/2006/table">
            <a:tbl>
              <a:tblPr firstRow="1" bandRow="1"/>
              <a:tblGrid>
                <a:gridCol w="1681817">
                  <a:extLst>
                    <a:ext uri="{9D8B030D-6E8A-4147-A177-3AD203B41FA5}">
                      <a16:colId xmlns:a16="http://schemas.microsoft.com/office/drawing/2014/main" val="20000"/>
                    </a:ext>
                  </a:extLst>
                </a:gridCol>
                <a:gridCol w="1774222">
                  <a:extLst>
                    <a:ext uri="{9D8B030D-6E8A-4147-A177-3AD203B41FA5}">
                      <a16:colId xmlns:a16="http://schemas.microsoft.com/office/drawing/2014/main" val="20001"/>
                    </a:ext>
                  </a:extLst>
                </a:gridCol>
                <a:gridCol w="1976071">
                  <a:extLst>
                    <a:ext uri="{9D8B030D-6E8A-4147-A177-3AD203B41FA5}">
                      <a16:colId xmlns:a16="http://schemas.microsoft.com/office/drawing/2014/main" val="20002"/>
                    </a:ext>
                  </a:extLst>
                </a:gridCol>
                <a:gridCol w="2171699">
                  <a:extLst>
                    <a:ext uri="{9D8B030D-6E8A-4147-A177-3AD203B41FA5}">
                      <a16:colId xmlns:a16="http://schemas.microsoft.com/office/drawing/2014/main" val="20003"/>
                    </a:ext>
                  </a:extLst>
                </a:gridCol>
              </a:tblGrid>
              <a:tr h="593551">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1" i="0" u="none" strike="noStrike" cap="all" normalizeH="0" baseline="0">
                          <a:ln>
                            <a:noFill/>
                          </a:ln>
                          <a:solidFill>
                            <a:schemeClr val="bg1"/>
                          </a:solidFill>
                          <a:effectLst/>
                          <a:latin typeface="+mn-lt"/>
                          <a:ea typeface="ＭＳ Ｐゴシック" panose="020B0600070205080204" pitchFamily="34" charset="-128"/>
                          <a:cs typeface="Times New Roman" panose="02020603050405020304" pitchFamily="18" charset="0"/>
                        </a:rPr>
                        <a:t>Sources of Income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1" i="0" u="none" strike="noStrike" cap="all" normalizeH="0" baseline="0">
                          <a:ln>
                            <a:noFill/>
                          </a:ln>
                          <a:solidFill>
                            <a:schemeClr val="bg1"/>
                          </a:solidFill>
                          <a:effectLst/>
                          <a:latin typeface="+mn-lt"/>
                          <a:ea typeface="ＭＳ Ｐゴシック" panose="020B0600070205080204" pitchFamily="34" charset="-128"/>
                          <a:cs typeface="Times New Roman" panose="02020603050405020304" pitchFamily="18" charset="0"/>
                        </a:rPr>
                        <a:t>Work</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1" i="0" u="none" strike="noStrike" cap="all" normalizeH="0" baseline="0">
                          <a:ln>
                            <a:noFill/>
                          </a:ln>
                          <a:solidFill>
                            <a:schemeClr val="bg1"/>
                          </a:solidFill>
                          <a:effectLst/>
                          <a:latin typeface="+mn-lt"/>
                          <a:ea typeface="ＭＳ Ｐゴシック" panose="020B0600070205080204" pitchFamily="34" charset="-128"/>
                          <a:cs typeface="Times New Roman" panose="02020603050405020304" pitchFamily="18" charset="0"/>
                        </a:rPr>
                        <a:t>Invest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1" i="0" u="none" strike="noStrike" cap="all" normalizeH="0" baseline="0">
                          <a:ln>
                            <a:noFill/>
                          </a:ln>
                          <a:solidFill>
                            <a:schemeClr val="bg1"/>
                          </a:solidFill>
                          <a:effectLst/>
                          <a:latin typeface="+mn-lt"/>
                          <a:ea typeface="ＭＳ Ｐゴシック" panose="020B0600070205080204" pitchFamily="34" charset="-128"/>
                          <a:cs typeface="Times New Roman" panose="02020603050405020304" pitchFamily="18" charset="0"/>
                        </a:rPr>
                        <a:t>Lend</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89019">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endPar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endParaRP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Sell labor</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Sell capital</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Rent capital</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556517">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Return or Income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Wages or salary</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Profit or dividend Capital gain or loss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Interest </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364636">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Market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Labor market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Capital market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ＭＳ Ｐゴシック" panose="020B0600070205080204" pitchFamily="34" charset="-128"/>
                          <a:cs typeface="Times New Roman" panose="02020603050405020304" pitchFamily="18" charset="0"/>
                        </a:rPr>
                        <a:t>Credit market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AD03E678-6091-7D4C-854E-46603C1AE84C}"/>
              </a:ext>
            </a:extLst>
          </p:cNvPr>
          <p:cNvSpPr txBox="1"/>
          <p:nvPr/>
        </p:nvSpPr>
        <p:spPr>
          <a:xfrm>
            <a:off x="1325881" y="1528749"/>
            <a:ext cx="9669780" cy="2923877"/>
          </a:xfrm>
          <a:prstGeom prst="rect">
            <a:avLst/>
          </a:prstGeom>
          <a:noFill/>
        </p:spPr>
        <p:txBody>
          <a:bodyPr wrap="square" rtlCol="0">
            <a:spAutoFit/>
          </a:bodyPr>
          <a:lstStyle/>
          <a:p>
            <a:r>
              <a:rPr lang="en-US" sz="2800">
                <a:latin typeface="Helvetica Neue" panose="02000503000000020004" pitchFamily="2" charset="0"/>
                <a:ea typeface="Helvetica Neue" panose="02000503000000020004" pitchFamily="2" charset="0"/>
                <a:cs typeface="Helvetica Neue" panose="02000503000000020004" pitchFamily="2" charset="0"/>
              </a:rPr>
              <a:t>Income is what is earned or received in a given period</a:t>
            </a:r>
          </a:p>
          <a:p>
            <a:pPr marL="342900"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Fundamental ways to earn income are: </a:t>
            </a:r>
          </a:p>
          <a:p>
            <a:pPr marL="342900"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By selling labor </a:t>
            </a:r>
          </a:p>
          <a:p>
            <a:pPr marL="342900"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Selling capital </a:t>
            </a:r>
          </a:p>
          <a:p>
            <a:pPr marL="342900" indent="-342900">
              <a:buFont typeface="Arial" panose="020B0604020202020204" pitchFamily="34" charset="0"/>
              <a:buChar char="•"/>
            </a:pPr>
            <a:r>
              <a:rPr lang="en-US" sz="2400">
                <a:latin typeface="Helvetica Neue" panose="02000503000000020004" pitchFamily="2" charset="0"/>
                <a:ea typeface="Helvetica Neue" panose="02000503000000020004" pitchFamily="2" charset="0"/>
                <a:cs typeface="Helvetica Neue" panose="02000503000000020004" pitchFamily="2" charset="0"/>
              </a:rPr>
              <a:t>There is also lending</a:t>
            </a:r>
          </a:p>
          <a:p>
            <a:pPr marL="800100" lvl="1" indent="-342900">
              <a:buFont typeface="Arial" panose="020B0604020202020204" pitchFamily="34" charset="0"/>
              <a:buChar char="•"/>
            </a:pPr>
            <a:r>
              <a:rPr lang="en-US" sz="2000">
                <a:latin typeface="Helvetica Neue" panose="02000503000000020004" pitchFamily="2" charset="0"/>
                <a:ea typeface="Helvetica Neue" panose="02000503000000020004" pitchFamily="2" charset="0"/>
                <a:cs typeface="Helvetica Neue" panose="02000503000000020004" pitchFamily="2" charset="0"/>
              </a:rPr>
              <a:t>Selling capital means investing – someone needs </a:t>
            </a:r>
            <a:r>
              <a:rPr lang="en-US" sz="2000" i="1">
                <a:latin typeface="Helvetica Neue" panose="02000503000000020004" pitchFamily="2" charset="0"/>
                <a:ea typeface="Helvetica Neue" panose="02000503000000020004" pitchFamily="2" charset="0"/>
                <a:cs typeface="Helvetica Neue" panose="02000503000000020004" pitchFamily="2" charset="0"/>
              </a:rPr>
              <a:t>liquidity.  </a:t>
            </a:r>
            <a:r>
              <a:rPr lang="en-US" sz="2000">
                <a:latin typeface="Helvetica Neue" panose="02000503000000020004" pitchFamily="2" charset="0"/>
                <a:ea typeface="Helvetica Neue" panose="02000503000000020004" pitchFamily="2" charset="0"/>
                <a:cs typeface="Helvetica Neue" panose="02000503000000020004" pitchFamily="2" charset="0"/>
              </a:rPr>
              <a:t>You have excess cash</a:t>
            </a:r>
          </a:p>
          <a:p>
            <a:pPr marL="800100" lvl="1" indent="-342900">
              <a:buFont typeface="Arial" panose="020B0604020202020204" pitchFamily="34" charset="0"/>
              <a:buChar char="•"/>
            </a:pPr>
            <a:r>
              <a:rPr lang="en-US" sz="2000">
                <a:latin typeface="Helvetica Neue" panose="02000503000000020004" pitchFamily="2" charset="0"/>
                <a:ea typeface="Helvetica Neue" panose="02000503000000020004" pitchFamily="2" charset="0"/>
                <a:cs typeface="Helvetica Neue" panose="02000503000000020004" pitchFamily="2" charset="0"/>
              </a:rPr>
              <a:t>Lending is renting out capital</a:t>
            </a:r>
          </a:p>
        </p:txBody>
      </p:sp>
      <p:sp>
        <p:nvSpPr>
          <p:cNvPr id="6" name="TextBox 5">
            <a:extLst>
              <a:ext uri="{FF2B5EF4-FFF2-40B4-BE49-F238E27FC236}">
                <a16:creationId xmlns:a16="http://schemas.microsoft.com/office/drawing/2014/main" id="{F7361778-4DCA-F74A-AAEC-F1125D8CD06A}"/>
              </a:ext>
            </a:extLst>
          </p:cNvPr>
          <p:cNvSpPr txBox="1"/>
          <p:nvPr/>
        </p:nvSpPr>
        <p:spPr>
          <a:xfrm>
            <a:off x="1066800" y="776099"/>
            <a:ext cx="5475217"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Sources and Uses of Income</a:t>
            </a:r>
          </a:p>
        </p:txBody>
      </p:sp>
    </p:spTree>
    <p:extLst>
      <p:ext uri="{BB962C8B-B14F-4D97-AF65-F5344CB8AC3E}">
        <p14:creationId xmlns:p14="http://schemas.microsoft.com/office/powerpoint/2010/main" val="34470020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 calcmode="lin" valueType="num">
                                      <p:cBhvr additive="base">
                                        <p:cTn id="4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26FF974-27AD-1245-B3CA-72E64A91B39B}"/>
              </a:ext>
            </a:extLst>
          </p:cNvPr>
          <p:cNvSpPr>
            <a:spLocks noGrp="1"/>
          </p:cNvSpPr>
          <p:nvPr>
            <p:ph type="title"/>
          </p:nvPr>
        </p:nvSpPr>
        <p:spPr>
          <a:xfrm>
            <a:off x="1066800" y="377189"/>
            <a:ext cx="9939336"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Planning Steps</a:t>
            </a:r>
          </a:p>
        </p:txBody>
      </p:sp>
      <p:cxnSp>
        <p:nvCxnSpPr>
          <p:cNvPr id="8" name="Straight Connector 7">
            <a:extLst>
              <a:ext uri="{FF2B5EF4-FFF2-40B4-BE49-F238E27FC236}">
                <a16:creationId xmlns:a16="http://schemas.microsoft.com/office/drawing/2014/main" id="{B4715E14-878E-3A4C-8CB1-9CA6515950A7}"/>
              </a:ext>
            </a:extLst>
          </p:cNvPr>
          <p:cNvCxnSpPr/>
          <p:nvPr/>
        </p:nvCxnSpPr>
        <p:spPr>
          <a:xfrm>
            <a:off x="1066800" y="1207755"/>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60FBCE1D-94B3-9442-A4BB-0A73BC73C34F}"/>
              </a:ext>
            </a:extLst>
          </p:cNvPr>
          <p:cNvSpPr txBox="1"/>
          <p:nvPr/>
        </p:nvSpPr>
        <p:spPr>
          <a:xfrm>
            <a:off x="1066801" y="1569308"/>
            <a:ext cx="8398476" cy="3570208"/>
          </a:xfrm>
          <a:prstGeom prst="rect">
            <a:avLst/>
          </a:prstGeom>
          <a:noFill/>
        </p:spPr>
        <p:txBody>
          <a:bodyPr wrap="square" rtlCol="0">
            <a:spAutoFit/>
          </a:bodyPr>
          <a:lstStyle/>
          <a:p>
            <a:pPr marL="342900" indent="-342900">
              <a:buAutoNum type="arabicPeriod"/>
            </a:pPr>
            <a:r>
              <a:rPr lang="en-US" sz="2400">
                <a:latin typeface="Helvetica Neue" panose="02000503000000020004" pitchFamily="2" charset="0"/>
                <a:ea typeface="Helvetica Neue" panose="02000503000000020004" pitchFamily="2" charset="0"/>
                <a:cs typeface="Helvetica Neue" panose="02000503000000020004" pitchFamily="2" charset="0"/>
              </a:rPr>
              <a:t>Expenses </a:t>
            </a:r>
          </a:p>
          <a:p>
            <a:pPr marL="742950" lvl="1" indent="-285750">
              <a:buFont typeface="Arial" panose="020B0604020202020204" pitchFamily="34" charset="0"/>
              <a:buChar char="•"/>
            </a:pPr>
            <a:r>
              <a:rPr lang="en-US" sz="2200">
                <a:latin typeface="Helvetica Neue" panose="02000503000000020004" pitchFamily="2" charset="0"/>
                <a:ea typeface="Helvetica Neue" panose="02000503000000020004" pitchFamily="2" charset="0"/>
                <a:cs typeface="Helvetica Neue" panose="02000503000000020004" pitchFamily="2" charset="0"/>
              </a:rPr>
              <a:t>What are my expenses pre-retirement?</a:t>
            </a:r>
          </a:p>
          <a:p>
            <a:pPr marL="742950" lvl="1" indent="-285750">
              <a:buFont typeface="Arial" panose="020B0604020202020204" pitchFamily="34" charset="0"/>
              <a:buChar char="•"/>
            </a:pPr>
            <a:r>
              <a:rPr lang="en-US" sz="2200">
                <a:latin typeface="Helvetica Neue" panose="02000503000000020004" pitchFamily="2" charset="0"/>
                <a:ea typeface="Helvetica Neue" panose="02000503000000020004" pitchFamily="2" charset="0"/>
                <a:cs typeface="Helvetica Neue" panose="02000503000000020004" pitchFamily="2" charset="0"/>
              </a:rPr>
              <a:t>What will my expenses be post-retirement?</a:t>
            </a:r>
          </a:p>
          <a:p>
            <a:pPr marL="342900" indent="-342900">
              <a:buFont typeface="+mj-lt"/>
              <a:buAutoNum type="arabicPeriod"/>
            </a:pPr>
            <a:r>
              <a:rPr lang="en-US" sz="2400">
                <a:latin typeface="Helvetica Neue" panose="02000503000000020004" pitchFamily="2" charset="0"/>
                <a:ea typeface="Helvetica Neue" panose="02000503000000020004" pitchFamily="2" charset="0"/>
                <a:cs typeface="Helvetica Neue" panose="02000503000000020004" pitchFamily="2" charset="0"/>
              </a:rPr>
              <a:t>How much $ do I need when I retire?</a:t>
            </a:r>
          </a:p>
          <a:p>
            <a:pPr marL="742950" lvl="1" indent="-285750">
              <a:buFont typeface="Arial" panose="020B0604020202020204" pitchFamily="34" charset="0"/>
              <a:buChar char="•"/>
            </a:pPr>
            <a:r>
              <a:rPr lang="en-US" sz="2200">
                <a:latin typeface="Helvetica Neue" panose="02000503000000020004" pitchFamily="2" charset="0"/>
                <a:ea typeface="Helvetica Neue" panose="02000503000000020004" pitchFamily="2" charset="0"/>
                <a:cs typeface="Helvetica Neue" panose="02000503000000020004" pitchFamily="2" charset="0"/>
              </a:rPr>
              <a:t>4% rule?  </a:t>
            </a:r>
          </a:p>
          <a:p>
            <a:pPr marL="742950" lvl="1" indent="-285750">
              <a:buFont typeface="Arial" panose="020B0604020202020204" pitchFamily="34" charset="0"/>
              <a:buChar char="•"/>
            </a:pPr>
            <a:r>
              <a:rPr lang="en-US" sz="2200">
                <a:latin typeface="Helvetica Neue" panose="02000503000000020004" pitchFamily="2" charset="0"/>
                <a:ea typeface="Helvetica Neue" panose="02000503000000020004" pitchFamily="2" charset="0"/>
                <a:cs typeface="Helvetica Neue" panose="02000503000000020004" pitchFamily="2" charset="0"/>
              </a:rPr>
              <a:t>80% of pre-retirement income rule?</a:t>
            </a:r>
          </a:p>
          <a:p>
            <a:pPr marL="342900" indent="-342900">
              <a:buFont typeface="+mj-lt"/>
              <a:buAutoNum type="arabicPeriod"/>
            </a:pPr>
            <a:r>
              <a:rPr lang="en-US" sz="2400">
                <a:latin typeface="Helvetica Neue" panose="02000503000000020004" pitchFamily="2" charset="0"/>
                <a:ea typeface="Helvetica Neue" panose="02000503000000020004" pitchFamily="2" charset="0"/>
                <a:cs typeface="Helvetica Neue" panose="02000503000000020004" pitchFamily="2" charset="0"/>
              </a:rPr>
              <a:t>Investment return</a:t>
            </a:r>
          </a:p>
          <a:p>
            <a:pPr marL="742950" lvl="1" indent="-285750">
              <a:buFont typeface="Arial" panose="020B0604020202020204" pitchFamily="34" charset="0"/>
              <a:buChar char="•"/>
            </a:pPr>
            <a:r>
              <a:rPr lang="en-US" sz="2200">
                <a:latin typeface="Helvetica Neue" panose="02000503000000020004" pitchFamily="2" charset="0"/>
                <a:ea typeface="Helvetica Neue" panose="02000503000000020004" pitchFamily="2" charset="0"/>
                <a:cs typeface="Helvetica Neue" panose="02000503000000020004" pitchFamily="2" charset="0"/>
              </a:rPr>
              <a:t>What return do I need pre-retirement and post-retirement?</a:t>
            </a:r>
          </a:p>
          <a:p>
            <a:pPr marL="742950" lvl="1" indent="-285750">
              <a:buFont typeface="Arial" panose="020B0604020202020204" pitchFamily="34" charset="0"/>
              <a:buChar char="•"/>
            </a:pPr>
            <a:r>
              <a:rPr lang="en-US" sz="2200">
                <a:latin typeface="Helvetica Neue" panose="02000503000000020004" pitchFamily="2" charset="0"/>
                <a:ea typeface="Helvetica Neue" panose="02000503000000020004" pitchFamily="2" charset="0"/>
                <a:cs typeface="Helvetica Neue" panose="02000503000000020004" pitchFamily="2" charset="0"/>
              </a:rPr>
              <a:t>How do I achieve that?  What investment strategies and returns do I need now and in the future.</a:t>
            </a:r>
          </a:p>
        </p:txBody>
      </p:sp>
      <p:sp>
        <p:nvSpPr>
          <p:cNvPr id="10" name="TextBox 9">
            <a:extLst>
              <a:ext uri="{FF2B5EF4-FFF2-40B4-BE49-F238E27FC236}">
                <a16:creationId xmlns:a16="http://schemas.microsoft.com/office/drawing/2014/main" id="{85DD8B78-2CA5-8544-92C8-FD3F1F3CA51F}"/>
              </a:ext>
            </a:extLst>
          </p:cNvPr>
          <p:cNvSpPr txBox="1"/>
          <p:nvPr/>
        </p:nvSpPr>
        <p:spPr>
          <a:xfrm rot="17944388">
            <a:off x="8768260" y="3635754"/>
            <a:ext cx="3182987" cy="369332"/>
          </a:xfrm>
          <a:prstGeom prst="rect">
            <a:avLst/>
          </a:prstGeom>
          <a:noFill/>
        </p:spPr>
        <p:txBody>
          <a:bodyPr wrap="none" rtlCol="0">
            <a:spAutoFit/>
          </a:bodyPr>
          <a:lstStyle/>
          <a:p>
            <a:r>
              <a:rPr lang="en-US" b="1"/>
              <a:t>Need this in your Financial Plan</a:t>
            </a:r>
          </a:p>
        </p:txBody>
      </p:sp>
    </p:spTree>
    <p:extLst>
      <p:ext uri="{BB962C8B-B14F-4D97-AF65-F5344CB8AC3E}">
        <p14:creationId xmlns:p14="http://schemas.microsoft.com/office/powerpoint/2010/main" val="122914121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8BC4F34B-0F91-0B46-A96A-80E22AFDA011}"/>
              </a:ext>
            </a:extLst>
          </p:cNvPr>
          <p:cNvSpPr>
            <a:spLocks noGrp="1"/>
          </p:cNvSpPr>
          <p:nvPr>
            <p:ph type="title"/>
          </p:nvPr>
        </p:nvSpPr>
        <p:spPr>
          <a:xfrm>
            <a:off x="1066800" y="377189"/>
            <a:ext cx="9939336"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“4% Rule”</a:t>
            </a:r>
          </a:p>
        </p:txBody>
      </p:sp>
      <p:cxnSp>
        <p:nvCxnSpPr>
          <p:cNvPr id="8" name="Straight Connector 7">
            <a:extLst>
              <a:ext uri="{FF2B5EF4-FFF2-40B4-BE49-F238E27FC236}">
                <a16:creationId xmlns:a16="http://schemas.microsoft.com/office/drawing/2014/main" id="{1EAF94A4-93F8-5E4A-8A70-C09D47807538}"/>
              </a:ext>
            </a:extLst>
          </p:cNvPr>
          <p:cNvCxnSpPr/>
          <p:nvPr/>
        </p:nvCxnSpPr>
        <p:spPr>
          <a:xfrm>
            <a:off x="1066800" y="1207755"/>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344E2CE6-7B36-904B-B4A3-D11541ADE212}"/>
              </a:ext>
            </a:extLst>
          </p:cNvPr>
          <p:cNvSpPr/>
          <p:nvPr/>
        </p:nvSpPr>
        <p:spPr>
          <a:xfrm>
            <a:off x="1066800" y="1449103"/>
            <a:ext cx="10058400" cy="923330"/>
          </a:xfrm>
          <a:prstGeom prst="rect">
            <a:avLst/>
          </a:prstGeom>
        </p:spPr>
        <p:txBody>
          <a:bodyPr wrap="square">
            <a:spAutoFit/>
          </a:bodyPr>
          <a:lstStyle/>
          <a:p>
            <a:r>
              <a:rPr lang="en-US">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The 4% rule is a popular retirement withdrawal strategy that suggests </a:t>
            </a:r>
            <a:r>
              <a:rPr lang="en-US">
                <a:solidFill>
                  <a:srgbClr val="040C28"/>
                </a:solidFill>
                <a:latin typeface="Helvetica Neue" panose="02000503000000020004" pitchFamily="2" charset="0"/>
                <a:ea typeface="Helvetica Neue" panose="02000503000000020004" pitchFamily="2" charset="0"/>
                <a:cs typeface="Helvetica Neue" panose="02000503000000020004" pitchFamily="2" charset="0"/>
              </a:rPr>
              <a:t>retirees can safely withdraw the amount equal to 4 percent of their savings during the year they retire and then adjust for inflation each subsequent year (Bankrate).</a:t>
            </a: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a:extLst>
              <a:ext uri="{FF2B5EF4-FFF2-40B4-BE49-F238E27FC236}">
                <a16:creationId xmlns:a16="http://schemas.microsoft.com/office/drawing/2014/main" id="{AE03A716-6BA8-2F40-BDF7-9FE7E1D60FD6}"/>
              </a:ext>
            </a:extLst>
          </p:cNvPr>
          <p:cNvPicPr>
            <a:picLocks noChangeAspect="1"/>
          </p:cNvPicPr>
          <p:nvPr/>
        </p:nvPicPr>
        <p:blipFill>
          <a:blip r:embed="rId2"/>
          <a:stretch>
            <a:fillRect/>
          </a:stretch>
        </p:blipFill>
        <p:spPr>
          <a:xfrm>
            <a:off x="1352206" y="2613780"/>
            <a:ext cx="3578140" cy="3626382"/>
          </a:xfrm>
          <a:prstGeom prst="rect">
            <a:avLst/>
          </a:prstGeom>
        </p:spPr>
      </p:pic>
      <p:sp>
        <p:nvSpPr>
          <p:cNvPr id="11" name="Rectangle 10">
            <a:extLst>
              <a:ext uri="{FF2B5EF4-FFF2-40B4-BE49-F238E27FC236}">
                <a16:creationId xmlns:a16="http://schemas.microsoft.com/office/drawing/2014/main" id="{52879C5E-D7B8-7A45-8802-CBE4EF1CA1F6}"/>
              </a:ext>
            </a:extLst>
          </p:cNvPr>
          <p:cNvSpPr/>
          <p:nvPr/>
        </p:nvSpPr>
        <p:spPr>
          <a:xfrm>
            <a:off x="5568778" y="3196963"/>
            <a:ext cx="5556422" cy="1754326"/>
          </a:xfrm>
          <a:prstGeom prst="rect">
            <a:avLst/>
          </a:prstGeom>
        </p:spPr>
        <p:txBody>
          <a:bodyPr wrap="square">
            <a:spAutoFit/>
          </a:bodyPr>
          <a:lstStyle/>
          <a:p>
            <a:r>
              <a:rPr lang="en-US">
                <a:solidFill>
                  <a:srgbClr val="1C1D20"/>
                </a:solidFill>
                <a:latin typeface="Helvetica Neue" panose="02000503000000020004" pitchFamily="2" charset="0"/>
                <a:ea typeface="Helvetica Neue" panose="02000503000000020004" pitchFamily="2" charset="0"/>
                <a:cs typeface="Helvetica Neue" panose="02000503000000020004" pitchFamily="2" charset="0"/>
              </a:rPr>
              <a:t>The traditional 4% rule has served retirees well for decades but may no longer be relevant due to rising costs and increased market volatility. Retirees should consider using a rate closer to 3.3% withdrawal rate instead, as well as looking into other sources of income (Motley Fool).</a:t>
            </a: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86101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090D832-32C3-AB44-953C-99EE5B40297C}"/>
              </a:ext>
            </a:extLst>
          </p:cNvPr>
          <p:cNvCxnSpPr/>
          <p:nvPr/>
        </p:nvCxnSpPr>
        <p:spPr>
          <a:xfrm>
            <a:off x="1066800" y="1207755"/>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
        <p:nvSpPr>
          <p:cNvPr id="8" name="Rectangle 2">
            <a:extLst>
              <a:ext uri="{FF2B5EF4-FFF2-40B4-BE49-F238E27FC236}">
                <a16:creationId xmlns:a16="http://schemas.microsoft.com/office/drawing/2014/main" id="{01823A81-32CC-264B-B05D-AA27BA14B55C}"/>
              </a:ext>
            </a:extLst>
          </p:cNvPr>
          <p:cNvSpPr>
            <a:spLocks noGrp="1"/>
          </p:cNvSpPr>
          <p:nvPr>
            <p:ph type="title"/>
          </p:nvPr>
        </p:nvSpPr>
        <p:spPr>
          <a:xfrm>
            <a:off x="1066800" y="377189"/>
            <a:ext cx="9939336"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“80% of pre-retirement income rule”</a:t>
            </a:r>
          </a:p>
        </p:txBody>
      </p:sp>
      <p:sp>
        <p:nvSpPr>
          <p:cNvPr id="9" name="Rectangle 8">
            <a:extLst>
              <a:ext uri="{FF2B5EF4-FFF2-40B4-BE49-F238E27FC236}">
                <a16:creationId xmlns:a16="http://schemas.microsoft.com/office/drawing/2014/main" id="{92FC2DEF-BF59-2C49-95E1-5B7A7E400A08}"/>
              </a:ext>
            </a:extLst>
          </p:cNvPr>
          <p:cNvSpPr/>
          <p:nvPr/>
        </p:nvSpPr>
        <p:spPr>
          <a:xfrm>
            <a:off x="1066800" y="1568447"/>
            <a:ext cx="10058400" cy="1107996"/>
          </a:xfrm>
          <a:prstGeom prst="rect">
            <a:avLst/>
          </a:prstGeom>
        </p:spPr>
        <p:txBody>
          <a:bodyPr wrap="square">
            <a:spAutoFit/>
          </a:bodyPr>
          <a:lstStyle/>
          <a:p>
            <a:r>
              <a:rPr lang="en-US" sz="220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Suggests that </a:t>
            </a:r>
            <a:r>
              <a:rPr lang="en-US" sz="2200">
                <a:solidFill>
                  <a:srgbClr val="040C28"/>
                </a:solidFill>
                <a:latin typeface="Helvetica Neue" panose="02000503000000020004" pitchFamily="2" charset="0"/>
                <a:ea typeface="Helvetica Neue" panose="02000503000000020004" pitchFamily="2" charset="0"/>
                <a:cs typeface="Helvetica Neue" panose="02000503000000020004" pitchFamily="2" charset="0"/>
              </a:rPr>
              <a:t>you will need 80% of your pre-retirement income per year in retirement</a:t>
            </a:r>
            <a:r>
              <a:rPr lang="en-US" sz="220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 This percentage is based on the fact that some major expenses drop after you retire, like commuting, retirement-plan contributions, mortgage.</a:t>
            </a:r>
            <a:endParaRPr lang="en-US" sz="22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652493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78DC700-7E90-2B4E-9BA0-0F426699DF96}"/>
              </a:ext>
            </a:extLst>
          </p:cNvPr>
          <p:cNvGraphicFramePr>
            <a:graphicFrameLocks noGrp="1"/>
          </p:cNvGraphicFramePr>
          <p:nvPr/>
        </p:nvGraphicFramePr>
        <p:xfrm>
          <a:off x="892097" y="2157253"/>
          <a:ext cx="7219950" cy="2103120"/>
        </p:xfrm>
        <a:graphic>
          <a:graphicData uri="http://schemas.openxmlformats.org/drawingml/2006/table">
            <a:tbl>
              <a:tblPr/>
              <a:tblGrid>
                <a:gridCol w="3609975">
                  <a:extLst>
                    <a:ext uri="{9D8B030D-6E8A-4147-A177-3AD203B41FA5}">
                      <a16:colId xmlns:a16="http://schemas.microsoft.com/office/drawing/2014/main" val="3258791251"/>
                    </a:ext>
                  </a:extLst>
                </a:gridCol>
                <a:gridCol w="3609975">
                  <a:extLst>
                    <a:ext uri="{9D8B030D-6E8A-4147-A177-3AD203B41FA5}">
                      <a16:colId xmlns:a16="http://schemas.microsoft.com/office/drawing/2014/main" val="2620634413"/>
                    </a:ext>
                  </a:extLst>
                </a:gridCol>
              </a:tblGrid>
              <a:tr h="0">
                <a:tc>
                  <a:txBody>
                    <a:bodyPr/>
                    <a:lstStyle/>
                    <a:p>
                      <a:pPr algn="ctr"/>
                      <a:r>
                        <a:rPr lang="en-US" b="1">
                          <a:effectLst/>
                        </a:rPr>
                        <a:t>Period (start-of-year to end-of-2022)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tc>
                  <a:txBody>
                    <a:bodyPr/>
                    <a:lstStyle/>
                    <a:p>
                      <a:pPr algn="ctr"/>
                      <a:r>
                        <a:rPr lang="en-US" b="1">
                          <a:effectLst/>
                        </a:rPr>
                        <a:t>Average annual S&amp;P 500 return</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extLst>
                  <a:ext uri="{0D108BD9-81ED-4DB2-BD59-A6C34878D82A}">
                    <a16:rowId xmlns:a16="http://schemas.microsoft.com/office/drawing/2014/main" val="4097152762"/>
                  </a:ext>
                </a:extLst>
              </a:tr>
              <a:tr h="0">
                <a:tc>
                  <a:txBody>
                    <a:bodyPr/>
                    <a:lstStyle/>
                    <a:p>
                      <a:pPr algn="ctr"/>
                      <a:r>
                        <a:rPr lang="en-US">
                          <a:effectLst/>
                        </a:rPr>
                        <a:t>5 years (2018-2022)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EEF7FF"/>
                    </a:solidFill>
                  </a:tcPr>
                </a:tc>
                <a:tc>
                  <a:txBody>
                    <a:bodyPr/>
                    <a:lstStyle/>
                    <a:p>
                      <a:pPr algn="ctr"/>
                      <a:r>
                        <a:rPr lang="en-US">
                          <a:effectLst/>
                        </a:rPr>
                        <a:t>7.51%</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EEF7FF"/>
                    </a:solidFill>
                  </a:tcPr>
                </a:tc>
                <a:extLst>
                  <a:ext uri="{0D108BD9-81ED-4DB2-BD59-A6C34878D82A}">
                    <a16:rowId xmlns:a16="http://schemas.microsoft.com/office/drawing/2014/main" val="1182359680"/>
                  </a:ext>
                </a:extLst>
              </a:tr>
              <a:tr h="0">
                <a:tc>
                  <a:txBody>
                    <a:bodyPr/>
                    <a:lstStyle/>
                    <a:p>
                      <a:pPr algn="ctr"/>
                      <a:r>
                        <a:rPr lang="en-US">
                          <a:effectLst/>
                        </a:rPr>
                        <a:t>10 years (2013-2022)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tc>
                  <a:txBody>
                    <a:bodyPr/>
                    <a:lstStyle/>
                    <a:p>
                      <a:pPr algn="ctr"/>
                      <a:r>
                        <a:rPr lang="en-US">
                          <a:effectLst/>
                        </a:rPr>
                        <a:t>10.41%</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extLst>
                  <a:ext uri="{0D108BD9-81ED-4DB2-BD59-A6C34878D82A}">
                    <a16:rowId xmlns:a16="http://schemas.microsoft.com/office/drawing/2014/main" val="590986917"/>
                  </a:ext>
                </a:extLst>
              </a:tr>
              <a:tr h="0">
                <a:tc>
                  <a:txBody>
                    <a:bodyPr/>
                    <a:lstStyle/>
                    <a:p>
                      <a:pPr algn="ctr"/>
                      <a:r>
                        <a:rPr lang="en-US">
                          <a:effectLst/>
                        </a:rPr>
                        <a:t>20 years (2003-2022)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FFFFF"/>
                    </a:solidFill>
                  </a:tcPr>
                </a:tc>
                <a:tc>
                  <a:txBody>
                    <a:bodyPr/>
                    <a:lstStyle/>
                    <a:p>
                      <a:pPr algn="ctr"/>
                      <a:r>
                        <a:rPr lang="en-US">
                          <a:effectLst/>
                        </a:rPr>
                        <a:t>7.64%</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FFFFF"/>
                    </a:solidFill>
                  </a:tcPr>
                </a:tc>
                <a:extLst>
                  <a:ext uri="{0D108BD9-81ED-4DB2-BD59-A6C34878D82A}">
                    <a16:rowId xmlns:a16="http://schemas.microsoft.com/office/drawing/2014/main" val="3857549845"/>
                  </a:ext>
                </a:extLst>
              </a:tr>
              <a:tr h="0">
                <a:tc>
                  <a:txBody>
                    <a:bodyPr/>
                    <a:lstStyle/>
                    <a:p>
                      <a:pPr algn="ctr"/>
                      <a:r>
                        <a:rPr lang="en-US">
                          <a:effectLst/>
                        </a:rPr>
                        <a:t>30 years (1993-2022)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tc>
                  <a:txBody>
                    <a:bodyPr/>
                    <a:lstStyle/>
                    <a:p>
                      <a:pPr algn="ctr"/>
                      <a:r>
                        <a:rPr lang="en-US">
                          <a:effectLst/>
                        </a:rPr>
                        <a:t>7.52%</a:t>
                      </a:r>
                    </a:p>
                  </a:txBody>
                  <a:tcPr anchor="ctr">
                    <a:lnL w="9525" cap="flat" cmpd="sng" algn="ctr">
                      <a:solidFill>
                        <a:srgbClr val="D8D9DA"/>
                      </a:solidFill>
                      <a:prstDash val="solid"/>
                      <a:round/>
                      <a:headEnd type="none" w="med" len="med"/>
                      <a:tailEnd type="none" w="med" len="med"/>
                    </a:lnL>
                    <a:lnR w="9525" cap="flat" cmpd="sng" algn="ctr">
                      <a:solidFill>
                        <a:srgbClr val="D8D9DA"/>
                      </a:solidFill>
                      <a:prstDash val="solid"/>
                      <a:round/>
                      <a:headEnd type="none" w="med" len="med"/>
                      <a:tailEnd type="none" w="med" len="med"/>
                    </a:lnR>
                    <a:lnT w="9525" cap="flat" cmpd="sng" algn="ctr">
                      <a:solidFill>
                        <a:srgbClr val="D8D9DA"/>
                      </a:solidFill>
                      <a:prstDash val="solid"/>
                      <a:round/>
                      <a:headEnd type="none" w="med" len="med"/>
                      <a:tailEnd type="none" w="med" len="med"/>
                    </a:lnT>
                    <a:lnB w="9525" cap="flat" cmpd="sng" algn="ctr">
                      <a:solidFill>
                        <a:srgbClr val="D8D9DA"/>
                      </a:solidFill>
                      <a:prstDash val="solid"/>
                      <a:round/>
                      <a:headEnd type="none" w="med" len="med"/>
                      <a:tailEnd type="none" w="med" len="med"/>
                    </a:lnB>
                    <a:solidFill>
                      <a:srgbClr val="F7F7F7"/>
                    </a:solidFill>
                  </a:tcPr>
                </a:tc>
                <a:extLst>
                  <a:ext uri="{0D108BD9-81ED-4DB2-BD59-A6C34878D82A}">
                    <a16:rowId xmlns:a16="http://schemas.microsoft.com/office/drawing/2014/main" val="2375594831"/>
                  </a:ext>
                </a:extLst>
              </a:tr>
            </a:tbl>
          </a:graphicData>
        </a:graphic>
      </p:graphicFrame>
      <p:pic>
        <p:nvPicPr>
          <p:cNvPr id="8" name="Picture 7">
            <a:extLst>
              <a:ext uri="{FF2B5EF4-FFF2-40B4-BE49-F238E27FC236}">
                <a16:creationId xmlns:a16="http://schemas.microsoft.com/office/drawing/2014/main" id="{5B773BA4-BC44-9E41-B870-732B8CD587A9}"/>
              </a:ext>
            </a:extLst>
          </p:cNvPr>
          <p:cNvPicPr>
            <a:picLocks noChangeAspect="1"/>
          </p:cNvPicPr>
          <p:nvPr/>
        </p:nvPicPr>
        <p:blipFill>
          <a:blip r:embed="rId2"/>
          <a:stretch>
            <a:fillRect/>
          </a:stretch>
        </p:blipFill>
        <p:spPr>
          <a:xfrm>
            <a:off x="1076763" y="4348278"/>
            <a:ext cx="6350000" cy="1663700"/>
          </a:xfrm>
          <a:prstGeom prst="rect">
            <a:avLst/>
          </a:prstGeom>
        </p:spPr>
      </p:pic>
      <p:cxnSp>
        <p:nvCxnSpPr>
          <p:cNvPr id="10" name="Straight Connector 9">
            <a:extLst>
              <a:ext uri="{FF2B5EF4-FFF2-40B4-BE49-F238E27FC236}">
                <a16:creationId xmlns:a16="http://schemas.microsoft.com/office/drawing/2014/main" id="{C89B5B12-818C-2E4E-9DE7-25027C2967F6}"/>
              </a:ext>
            </a:extLst>
          </p:cNvPr>
          <p:cNvCxnSpPr/>
          <p:nvPr/>
        </p:nvCxnSpPr>
        <p:spPr>
          <a:xfrm>
            <a:off x="747132" y="1382751"/>
            <a:ext cx="10426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18C48F-0531-8549-813F-4C0D4628D2A4}"/>
              </a:ext>
            </a:extLst>
          </p:cNvPr>
          <p:cNvSpPr txBox="1"/>
          <p:nvPr/>
        </p:nvSpPr>
        <p:spPr>
          <a:xfrm>
            <a:off x="892098" y="735980"/>
            <a:ext cx="7798289"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What is a Reasonable Return Expectation</a:t>
            </a:r>
          </a:p>
        </p:txBody>
      </p:sp>
      <p:sp>
        <p:nvSpPr>
          <p:cNvPr id="12" name="TextBox 11">
            <a:extLst>
              <a:ext uri="{FF2B5EF4-FFF2-40B4-BE49-F238E27FC236}">
                <a16:creationId xmlns:a16="http://schemas.microsoft.com/office/drawing/2014/main" id="{42F1AD37-064C-3D4C-A1C6-CDF55388C184}"/>
              </a:ext>
            </a:extLst>
          </p:cNvPr>
          <p:cNvSpPr txBox="1"/>
          <p:nvPr/>
        </p:nvSpPr>
        <p:spPr>
          <a:xfrm>
            <a:off x="2352907" y="5978141"/>
            <a:ext cx="4092498" cy="461665"/>
          </a:xfrm>
          <a:prstGeom prst="rect">
            <a:avLst/>
          </a:prstGeom>
          <a:noFill/>
        </p:spPr>
        <p:txBody>
          <a:bodyPr wrap="square" rtlCol="0">
            <a:spAutoFit/>
          </a:bodyPr>
          <a:lstStyle/>
          <a:p>
            <a:pPr algn="ctr"/>
            <a:r>
              <a:rPr lang="en-US" sz="1200">
                <a:latin typeface="Helvetica Neue" panose="02000503000000020004" pitchFamily="2" charset="0"/>
                <a:ea typeface="Helvetica Neue" panose="02000503000000020004" pitchFamily="2" charset="0"/>
                <a:cs typeface="Helvetica Neue" panose="02000503000000020004" pitchFamily="2" charset="0"/>
              </a:rPr>
              <a:t>Bonds = 10 year Treasuries</a:t>
            </a:r>
          </a:p>
          <a:p>
            <a:pPr algn="ctr"/>
            <a:r>
              <a:rPr lang="en-US" sz="1200">
                <a:latin typeface="Helvetica Neue" panose="02000503000000020004" pitchFamily="2" charset="0"/>
                <a:ea typeface="Helvetica Neue" panose="02000503000000020004" pitchFamily="2" charset="0"/>
                <a:cs typeface="Helvetica Neue" panose="02000503000000020004" pitchFamily="2" charset="0"/>
              </a:rPr>
              <a:t>Cash = 3 month T-bills</a:t>
            </a:r>
          </a:p>
        </p:txBody>
      </p:sp>
      <p:sp>
        <p:nvSpPr>
          <p:cNvPr id="13" name="TextBox 12">
            <a:extLst>
              <a:ext uri="{FF2B5EF4-FFF2-40B4-BE49-F238E27FC236}">
                <a16:creationId xmlns:a16="http://schemas.microsoft.com/office/drawing/2014/main" id="{6B377008-FBC8-BC46-8F5C-0B2C066BF68D}"/>
              </a:ext>
            </a:extLst>
          </p:cNvPr>
          <p:cNvSpPr txBox="1"/>
          <p:nvPr/>
        </p:nvSpPr>
        <p:spPr>
          <a:xfrm>
            <a:off x="892097" y="1592025"/>
            <a:ext cx="3842077" cy="369332"/>
          </a:xfrm>
          <a:prstGeom prst="rect">
            <a:avLst/>
          </a:prstGeom>
          <a:noFill/>
        </p:spPr>
        <p:txBody>
          <a:bodyPr wrap="none" rtlCol="0">
            <a:spAutoFit/>
          </a:bodyPr>
          <a:lstStyle/>
          <a:p>
            <a:r>
              <a:rPr lang="en-US" b="1">
                <a:latin typeface="Helvetica Neue" panose="02000503000000020004" pitchFamily="2" charset="0"/>
                <a:ea typeface="Helvetica Neue" panose="02000503000000020004" pitchFamily="2" charset="0"/>
                <a:cs typeface="Helvetica Neue" panose="02000503000000020004" pitchFamily="2" charset="0"/>
              </a:rPr>
              <a:t>Historical Total Returns (nominal)</a:t>
            </a:r>
          </a:p>
        </p:txBody>
      </p:sp>
      <p:sp>
        <p:nvSpPr>
          <p:cNvPr id="14" name="TextBox 13">
            <a:extLst>
              <a:ext uri="{FF2B5EF4-FFF2-40B4-BE49-F238E27FC236}">
                <a16:creationId xmlns:a16="http://schemas.microsoft.com/office/drawing/2014/main" id="{C9F5AB56-8021-6249-A9A8-38536CADB49F}"/>
              </a:ext>
            </a:extLst>
          </p:cNvPr>
          <p:cNvSpPr txBox="1"/>
          <p:nvPr/>
        </p:nvSpPr>
        <p:spPr>
          <a:xfrm>
            <a:off x="8363415" y="3460154"/>
            <a:ext cx="3411127" cy="1600438"/>
          </a:xfrm>
          <a:prstGeom prst="rect">
            <a:avLst/>
          </a:prstGeom>
          <a:noFill/>
        </p:spPr>
        <p:txBody>
          <a:bodyPr wrap="none" rtlCol="0">
            <a:spAutoFit/>
          </a:bodyPr>
          <a:lstStyle/>
          <a:p>
            <a:r>
              <a:rPr lang="en-US" sz="1400"/>
              <a:t>Reasonable to expect stocks to return 7.5%?</a:t>
            </a:r>
          </a:p>
          <a:p>
            <a:r>
              <a:rPr lang="en-US" sz="1400"/>
              <a:t>Reasonable to expect bonds to return 3%?</a:t>
            </a:r>
          </a:p>
          <a:p>
            <a:r>
              <a:rPr lang="en-US" sz="1400"/>
              <a:t>Reasonable to expect cash to return 1%?</a:t>
            </a:r>
          </a:p>
          <a:p>
            <a:endParaRPr lang="en-US" sz="1400"/>
          </a:p>
          <a:p>
            <a:r>
              <a:rPr lang="en-US" sz="1400"/>
              <a:t>Then a 50/50 portfolio = 5.25%</a:t>
            </a:r>
          </a:p>
          <a:p>
            <a:endParaRPr lang="en-US" sz="1400"/>
          </a:p>
          <a:p>
            <a:r>
              <a:rPr lang="en-US" sz="1400"/>
              <a:t>A 1/3, 1/3, 1/3 portfolio = 3.8%</a:t>
            </a:r>
          </a:p>
        </p:txBody>
      </p:sp>
    </p:spTree>
    <p:extLst>
      <p:ext uri="{BB962C8B-B14F-4D97-AF65-F5344CB8AC3E}">
        <p14:creationId xmlns:p14="http://schemas.microsoft.com/office/powerpoint/2010/main" val="335720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BB6F0-6A67-AA4B-8E88-1502B65F5F1A}"/>
              </a:ext>
            </a:extLst>
          </p:cNvPr>
          <p:cNvSpPr/>
          <p:nvPr/>
        </p:nvSpPr>
        <p:spPr>
          <a:xfrm>
            <a:off x="509123" y="268957"/>
            <a:ext cx="10858500" cy="5719386"/>
          </a:xfrm>
          <a:prstGeom prst="rect">
            <a:avLst/>
          </a:prstGeom>
        </p:spPr>
        <p:txBody>
          <a:bodyPr wrap="square">
            <a:spAutoFit/>
          </a:bodyPr>
          <a:lstStyle/>
          <a:p>
            <a:pPr marL="0" marR="0">
              <a:lnSpc>
                <a:spcPct val="107000"/>
              </a:lnSpc>
              <a:spcBef>
                <a:spcPts val="0"/>
              </a:spcBef>
              <a:spcAft>
                <a:spcPts val="1875"/>
              </a:spcAft>
            </a:pPr>
            <a:r>
              <a:rPr lang="en-US" sz="2000" b="1">
                <a:solidFill>
                  <a:srgbClr val="0D0D0D"/>
                </a:solidFill>
                <a:latin typeface="Helvetica" pitchFamily="2" charset="0"/>
                <a:ea typeface="Times New Roman" panose="02020603050405020304" pitchFamily="18" charset="0"/>
                <a:cs typeface="Calibri" panose="020F0502020204030204" pitchFamily="34" charset="0"/>
              </a:rPr>
              <a:t>Example:</a:t>
            </a:r>
            <a:r>
              <a:rPr lang="en-US" sz="2000">
                <a:solidFill>
                  <a:srgbClr val="0D0D0D"/>
                </a:solidFill>
                <a:latin typeface="Helvetica" pitchFamily="2" charset="0"/>
                <a:ea typeface="Times New Roman" panose="02020603050405020304" pitchFamily="18" charset="0"/>
                <a:cs typeface="Calibri" panose="020F0502020204030204" pitchFamily="34" charset="0"/>
              </a:rPr>
              <a:t> You need a portfolio of $1,100,000 by the time you are 67 to live comfortably. You are 38 years old now so you have 29 years left to retirement. Your total wealth now is $240,000 which includes a portfolio of stocks, bonds and other investments. You are able to save and invest $5,500 each year until retirement.  What return is needed?</a:t>
            </a:r>
            <a:endParaRPr lang="en-US" sz="2000">
              <a:latin typeface="Helvetica"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1875"/>
              </a:spcAft>
            </a:pPr>
            <a:endParaRPr lang="en-US" b="1">
              <a:solidFill>
                <a:srgbClr val="0D0D0D"/>
              </a:solidFill>
              <a:effectLst/>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effectLst/>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effectLst/>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endParaRPr lang="en-US" b="1">
              <a:solidFill>
                <a:srgbClr val="0D0D0D"/>
              </a:solidFill>
              <a:latin typeface="Helvetica" pitchFamily="2" charset="0"/>
              <a:ea typeface="Calibri" panose="020F0502020204030204" pitchFamily="34" charset="0"/>
              <a:cs typeface="Calibri" panose="020F0502020204030204" pitchFamily="34" charset="0"/>
            </a:endParaRPr>
          </a:p>
          <a:p>
            <a:pPr marL="0" marR="0">
              <a:lnSpc>
                <a:spcPct val="107000"/>
              </a:lnSpc>
              <a:spcBef>
                <a:spcPts val="0"/>
              </a:spcBef>
              <a:spcAft>
                <a:spcPts val="1875"/>
              </a:spcAft>
            </a:pPr>
            <a:r>
              <a:rPr lang="en-US" b="1">
                <a:solidFill>
                  <a:srgbClr val="0D0D0D"/>
                </a:solidFill>
                <a:effectLst/>
                <a:latin typeface="Helvetica" pitchFamily="2" charset="0"/>
                <a:ea typeface="Calibri" panose="020F0502020204030204" pitchFamily="34" charset="0"/>
                <a:cs typeface="Calibri" panose="020F0502020204030204" pitchFamily="34" charset="0"/>
              </a:rPr>
              <a:t>Is that a reasonable return expectation?</a:t>
            </a:r>
          </a:p>
        </p:txBody>
      </p:sp>
      <p:sp>
        <p:nvSpPr>
          <p:cNvPr id="3" name="TextBox 2">
            <a:extLst>
              <a:ext uri="{FF2B5EF4-FFF2-40B4-BE49-F238E27FC236}">
                <a16:creationId xmlns:a16="http://schemas.microsoft.com/office/drawing/2014/main" id="{CC2FD055-8285-0949-868C-2C71A5C8F140}"/>
              </a:ext>
            </a:extLst>
          </p:cNvPr>
          <p:cNvSpPr txBox="1"/>
          <p:nvPr/>
        </p:nvSpPr>
        <p:spPr>
          <a:xfrm>
            <a:off x="1320030" y="1902095"/>
            <a:ext cx="4285725" cy="1323439"/>
          </a:xfrm>
          <a:prstGeom prst="rect">
            <a:avLst/>
          </a:prstGeom>
          <a:noFill/>
          <a:ln>
            <a:solidFill>
              <a:schemeClr val="tx1"/>
            </a:solidFill>
          </a:ln>
        </p:spPr>
        <p:txBody>
          <a:bodyPr wrap="none" rtlCol="0">
            <a:spAutoFit/>
          </a:bodyPr>
          <a:lstStyle/>
          <a:p>
            <a:r>
              <a:rPr lang="en-US" sz="1600" b="1">
                <a:latin typeface="Helvetica Neue" panose="02000503000000020004" pitchFamily="2" charset="0"/>
                <a:ea typeface="Helvetica Neue" panose="02000503000000020004" pitchFamily="2" charset="0"/>
                <a:cs typeface="Helvetica Neue" panose="02000503000000020004" pitchFamily="2" charset="0"/>
              </a:rPr>
              <a:t>Why $1,100,000?</a:t>
            </a:r>
          </a:p>
          <a:p>
            <a:r>
              <a:rPr lang="en-US" sz="1600">
                <a:latin typeface="Helvetica Neue" panose="02000503000000020004" pitchFamily="2" charset="0"/>
                <a:ea typeface="Helvetica Neue" panose="02000503000000020004" pitchFamily="2" charset="0"/>
                <a:cs typeface="Helvetica Neue" panose="02000503000000020004" pitchFamily="2" charset="0"/>
              </a:rPr>
              <a:t>     If I withdraw 4% per year = $44,000</a:t>
            </a:r>
          </a:p>
          <a:p>
            <a:r>
              <a:rPr lang="en-US" sz="1600">
                <a:latin typeface="Helvetica Neue" panose="02000503000000020004" pitchFamily="2" charset="0"/>
                <a:ea typeface="Helvetica Neue" panose="02000503000000020004" pitchFamily="2" charset="0"/>
                <a:cs typeface="Helvetica Neue" panose="02000503000000020004" pitchFamily="2" charset="0"/>
              </a:rPr>
              <a:t>     That should cover my expenses, </a:t>
            </a:r>
            <a:r>
              <a:rPr lang="en-US" sz="1600" err="1">
                <a:latin typeface="Helvetica Neue" panose="02000503000000020004" pitchFamily="2" charset="0"/>
                <a:ea typeface="Helvetica Neue" panose="02000503000000020004" pitchFamily="2" charset="0"/>
                <a:cs typeface="Helvetica Neue" panose="02000503000000020004" pitchFamily="2" charset="0"/>
              </a:rPr>
              <a:t>etc</a:t>
            </a:r>
            <a:endParaRPr lang="en-US" sz="1600">
              <a:latin typeface="Helvetica Neue" panose="02000503000000020004" pitchFamily="2" charset="0"/>
              <a:ea typeface="Helvetica Neue" panose="02000503000000020004" pitchFamily="2" charset="0"/>
              <a:cs typeface="Helvetica Neue" panose="02000503000000020004" pitchFamily="2" charset="0"/>
            </a:endParaRPr>
          </a:p>
          <a:p>
            <a:r>
              <a:rPr lang="en-US" sz="1600">
                <a:latin typeface="Helvetica Neue" panose="02000503000000020004" pitchFamily="2" charset="0"/>
                <a:ea typeface="Helvetica Neue" panose="02000503000000020004" pitchFamily="2" charset="0"/>
                <a:cs typeface="Helvetica Neue" panose="02000503000000020004" pitchFamily="2" charset="0"/>
              </a:rPr>
              <a:t>     (My current expenses are about $44,000) </a:t>
            </a:r>
          </a:p>
          <a:p>
            <a:r>
              <a:rPr lang="en-US" sz="1600">
                <a:latin typeface="Helvetica Neue" panose="02000503000000020004" pitchFamily="2" charset="0"/>
                <a:ea typeface="Helvetica Neue" panose="02000503000000020004" pitchFamily="2" charset="0"/>
                <a:cs typeface="Helvetica Neue" panose="02000503000000020004" pitchFamily="2" charset="0"/>
              </a:rPr>
              <a:t>	44,000/.04 = 1,100,000</a:t>
            </a:r>
          </a:p>
        </p:txBody>
      </p:sp>
      <p:sp>
        <p:nvSpPr>
          <p:cNvPr id="4" name="TextBox 3">
            <a:extLst>
              <a:ext uri="{FF2B5EF4-FFF2-40B4-BE49-F238E27FC236}">
                <a16:creationId xmlns:a16="http://schemas.microsoft.com/office/drawing/2014/main" id="{954F17CC-1A2A-B54F-B462-C8C6E8614928}"/>
              </a:ext>
            </a:extLst>
          </p:cNvPr>
          <p:cNvSpPr txBox="1"/>
          <p:nvPr/>
        </p:nvSpPr>
        <p:spPr>
          <a:xfrm>
            <a:off x="3896793" y="3524791"/>
            <a:ext cx="3417923" cy="1569660"/>
          </a:xfrm>
          <a:prstGeom prst="rect">
            <a:avLst/>
          </a:prstGeom>
          <a:noFill/>
          <a:ln>
            <a:solidFill>
              <a:schemeClr val="tx1"/>
            </a:solidFill>
          </a:ln>
        </p:spPr>
        <p:txBody>
          <a:bodyPr wrap="none" rtlCol="0">
            <a:spAutoFit/>
          </a:bodyPr>
          <a:lstStyle/>
          <a:p>
            <a:r>
              <a:rPr lang="en-US" sz="1600">
                <a:solidFill>
                  <a:srgbClr val="0D0D0D"/>
                </a:solidFill>
                <a:latin typeface="Helvetica" pitchFamily="2" charset="0"/>
                <a:ea typeface="Times New Roman" panose="02020603050405020304" pitchFamily="18" charset="0"/>
                <a:cs typeface="Calibri" panose="020F0502020204030204" pitchFamily="34" charset="0"/>
              </a:rPr>
              <a:t>Future Value = $1,100,000</a:t>
            </a:r>
            <a:br>
              <a:rPr lang="en-US" sz="1600">
                <a:solidFill>
                  <a:srgbClr val="0D0D0D"/>
                </a:solidFill>
                <a:latin typeface="Helvetica" pitchFamily="2" charset="0"/>
                <a:ea typeface="Times New Roman" panose="02020603050405020304" pitchFamily="18" charset="0"/>
                <a:cs typeface="Calibri" panose="020F0502020204030204" pitchFamily="34" charset="0"/>
              </a:rPr>
            </a:br>
            <a:r>
              <a:rPr lang="en-US" sz="1600">
                <a:solidFill>
                  <a:srgbClr val="0D0D0D"/>
                </a:solidFill>
                <a:latin typeface="Helvetica" pitchFamily="2" charset="0"/>
                <a:ea typeface="Times New Roman" panose="02020603050405020304" pitchFamily="18" charset="0"/>
                <a:cs typeface="Calibri" panose="020F0502020204030204" pitchFamily="34" charset="0"/>
              </a:rPr>
              <a:t>Payments (annual saving) = $5,500</a:t>
            </a:r>
            <a:br>
              <a:rPr lang="en-US" sz="1600">
                <a:solidFill>
                  <a:srgbClr val="0D0D0D"/>
                </a:solidFill>
                <a:latin typeface="Helvetica" pitchFamily="2" charset="0"/>
                <a:ea typeface="Times New Roman" panose="02020603050405020304" pitchFamily="18" charset="0"/>
                <a:cs typeface="Calibri" panose="020F0502020204030204" pitchFamily="34" charset="0"/>
              </a:rPr>
            </a:br>
            <a:r>
              <a:rPr lang="en-US" sz="1600">
                <a:solidFill>
                  <a:srgbClr val="0D0D0D"/>
                </a:solidFill>
                <a:latin typeface="Helvetica" pitchFamily="2" charset="0"/>
                <a:ea typeface="Times New Roman" panose="02020603050405020304" pitchFamily="18" charset="0"/>
                <a:cs typeface="Calibri" panose="020F0502020204030204" pitchFamily="34" charset="0"/>
              </a:rPr>
              <a:t>Time to retirement (N) = 29</a:t>
            </a:r>
            <a:br>
              <a:rPr lang="en-US" sz="1600">
                <a:solidFill>
                  <a:srgbClr val="0D0D0D"/>
                </a:solidFill>
                <a:latin typeface="Helvetica" pitchFamily="2" charset="0"/>
                <a:ea typeface="Times New Roman" panose="02020603050405020304" pitchFamily="18" charset="0"/>
                <a:cs typeface="Calibri" panose="020F0502020204030204" pitchFamily="34" charset="0"/>
              </a:rPr>
            </a:br>
            <a:r>
              <a:rPr lang="en-US" sz="1600">
                <a:solidFill>
                  <a:srgbClr val="0D0D0D"/>
                </a:solidFill>
                <a:latin typeface="Helvetica" pitchFamily="2" charset="0"/>
                <a:ea typeface="Times New Roman" panose="02020603050405020304" pitchFamily="18" charset="0"/>
                <a:cs typeface="Calibri" panose="020F0502020204030204" pitchFamily="34" charset="0"/>
              </a:rPr>
              <a:t>Present Value = $240,000</a:t>
            </a:r>
          </a:p>
          <a:p>
            <a:br>
              <a:rPr lang="en-US" sz="1600">
                <a:solidFill>
                  <a:srgbClr val="0D0D0D"/>
                </a:solidFill>
                <a:latin typeface="Helvetica" pitchFamily="2" charset="0"/>
                <a:ea typeface="Times New Roman" panose="02020603050405020304" pitchFamily="18" charset="0"/>
                <a:cs typeface="Calibri" panose="020F0502020204030204" pitchFamily="34" charset="0"/>
              </a:rPr>
            </a:br>
            <a:r>
              <a:rPr lang="en-US" sz="1600" b="1">
                <a:solidFill>
                  <a:srgbClr val="0D0D0D"/>
                </a:solidFill>
                <a:latin typeface="Helvetica" pitchFamily="2" charset="0"/>
                <a:ea typeface="Times New Roman" panose="02020603050405020304" pitchFamily="18" charset="0"/>
                <a:cs typeface="Calibri" panose="020F0502020204030204" pitchFamily="34" charset="0"/>
              </a:rPr>
              <a:t>Return needed = 4.23%</a:t>
            </a:r>
            <a:endParaRPr lang="en-US" sz="1600">
              <a:solidFill>
                <a:srgbClr val="0D0D0D"/>
              </a:solidFill>
              <a:latin typeface="Helvetica" pitchFamily="2" charset="0"/>
              <a:ea typeface="Times New Roman" panose="02020603050405020304" pitchFamily="18" charset="0"/>
              <a:cs typeface="Calibri" panose="020F0502020204030204" pitchFamily="34" charset="0"/>
            </a:endParaRPr>
          </a:p>
        </p:txBody>
      </p:sp>
      <p:sp>
        <p:nvSpPr>
          <p:cNvPr id="5" name="TextBox 4">
            <a:extLst>
              <a:ext uri="{FF2B5EF4-FFF2-40B4-BE49-F238E27FC236}">
                <a16:creationId xmlns:a16="http://schemas.microsoft.com/office/drawing/2014/main" id="{6752B8BE-6FA2-6B40-8DB0-8FD60A805D30}"/>
              </a:ext>
            </a:extLst>
          </p:cNvPr>
          <p:cNvSpPr txBox="1"/>
          <p:nvPr/>
        </p:nvSpPr>
        <p:spPr>
          <a:xfrm>
            <a:off x="7810698" y="3724846"/>
            <a:ext cx="3556925" cy="584775"/>
          </a:xfrm>
          <a:prstGeom prst="rect">
            <a:avLst/>
          </a:prstGeom>
          <a:noFill/>
        </p:spPr>
        <p:txBody>
          <a:bodyPr wrap="square" rtlCol="0">
            <a:spAutoFit/>
          </a:bodyPr>
          <a:lstStyle/>
          <a:p>
            <a:r>
              <a:rPr lang="en-US" sz="1600" b="1">
                <a:latin typeface="Helvetica Neue" panose="02000503000000020004" pitchFamily="2" charset="0"/>
                <a:ea typeface="Helvetica Neue" panose="02000503000000020004" pitchFamily="2" charset="0"/>
                <a:cs typeface="Helvetica Neue" panose="02000503000000020004" pitchFamily="2" charset="0"/>
              </a:rPr>
              <a:t>How?</a:t>
            </a:r>
          </a:p>
          <a:p>
            <a:r>
              <a:rPr lang="en-US" sz="1600">
                <a:latin typeface="Helvetica Neue" panose="02000503000000020004" pitchFamily="2" charset="0"/>
                <a:ea typeface="Helvetica Neue" panose="02000503000000020004" pitchFamily="2" charset="0"/>
                <a:cs typeface="Helvetica Neue" panose="02000503000000020004" pitchFamily="2" charset="0"/>
              </a:rPr>
              <a:t>Treat it like an annuity</a:t>
            </a:r>
          </a:p>
        </p:txBody>
      </p:sp>
      <p:sp>
        <p:nvSpPr>
          <p:cNvPr id="6" name="TextBox 5">
            <a:extLst>
              <a:ext uri="{FF2B5EF4-FFF2-40B4-BE49-F238E27FC236}">
                <a16:creationId xmlns:a16="http://schemas.microsoft.com/office/drawing/2014/main" id="{DDD8009F-B7CC-DE42-8079-311D1AEDF876}"/>
              </a:ext>
            </a:extLst>
          </p:cNvPr>
          <p:cNvSpPr txBox="1"/>
          <p:nvPr/>
        </p:nvSpPr>
        <p:spPr>
          <a:xfrm>
            <a:off x="7992408" y="4309621"/>
            <a:ext cx="3193503" cy="314766"/>
          </a:xfrm>
          <a:prstGeom prst="rect">
            <a:avLst/>
          </a:prstGeom>
          <a:noFill/>
        </p:spPr>
        <p:txBody>
          <a:bodyPr wrap="none" rtlCol="0">
            <a:spAutoFit/>
          </a:bodyPr>
          <a:lstStyle/>
          <a:p>
            <a:pPr>
              <a:lnSpc>
                <a:spcPct val="107000"/>
              </a:lnSpc>
              <a:spcAft>
                <a:spcPts val="1875"/>
              </a:spcAft>
            </a:pPr>
            <a:r>
              <a:rPr lang="en-US" sz="1400">
                <a:latin typeface="Helvetica" pitchFamily="2" charset="0"/>
              </a:rPr>
              <a:t>FV = PV(1 + </a:t>
            </a:r>
            <a:r>
              <a:rPr lang="en-US" sz="1400" err="1">
                <a:latin typeface="Helvetica" pitchFamily="2" charset="0"/>
              </a:rPr>
              <a:t>i</a:t>
            </a:r>
            <a:r>
              <a:rPr lang="en-US" sz="1400">
                <a:latin typeface="Helvetica" pitchFamily="2" charset="0"/>
              </a:rPr>
              <a:t>)</a:t>
            </a:r>
            <a:r>
              <a:rPr lang="en-US" sz="1400" baseline="30000">
                <a:latin typeface="Helvetica" pitchFamily="2" charset="0"/>
              </a:rPr>
              <a:t>n</a:t>
            </a:r>
            <a:r>
              <a:rPr lang="en-US" sz="1400">
                <a:latin typeface="Helvetica" pitchFamily="2" charset="0"/>
              </a:rPr>
              <a:t> + [ PMT(1 + </a:t>
            </a:r>
            <a:r>
              <a:rPr lang="en-US" sz="1400" err="1">
                <a:latin typeface="Helvetica" pitchFamily="2" charset="0"/>
              </a:rPr>
              <a:t>i</a:t>
            </a:r>
            <a:r>
              <a:rPr lang="en-US" sz="1400">
                <a:latin typeface="Helvetica" pitchFamily="2" charset="0"/>
              </a:rPr>
              <a:t>)</a:t>
            </a:r>
            <a:r>
              <a:rPr lang="en-US" sz="1400" baseline="30000">
                <a:latin typeface="Helvetica" pitchFamily="2" charset="0"/>
              </a:rPr>
              <a:t>n</a:t>
            </a:r>
            <a:r>
              <a:rPr lang="en-US" sz="1400">
                <a:latin typeface="Helvetica" pitchFamily="2" charset="0"/>
              </a:rPr>
              <a:t> - 1 ] / </a:t>
            </a:r>
            <a:r>
              <a:rPr lang="en-US" sz="1400" err="1">
                <a:latin typeface="Helvetica" pitchFamily="2" charset="0"/>
              </a:rPr>
              <a:t>i</a:t>
            </a:r>
            <a:r>
              <a:rPr lang="en-US" sz="1400">
                <a:latin typeface="Helvetica" pitchFamily="2" charset="0"/>
              </a:rPr>
              <a:t> </a:t>
            </a:r>
          </a:p>
        </p:txBody>
      </p:sp>
    </p:spTree>
    <p:extLst>
      <p:ext uri="{BB962C8B-B14F-4D97-AF65-F5344CB8AC3E}">
        <p14:creationId xmlns:p14="http://schemas.microsoft.com/office/powerpoint/2010/main" val="51603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BB6F0-6A67-AA4B-8E88-1502B65F5F1A}"/>
              </a:ext>
            </a:extLst>
          </p:cNvPr>
          <p:cNvSpPr/>
          <p:nvPr/>
        </p:nvSpPr>
        <p:spPr>
          <a:xfrm>
            <a:off x="855112" y="642776"/>
            <a:ext cx="10858500" cy="600742"/>
          </a:xfrm>
          <a:prstGeom prst="rect">
            <a:avLst/>
          </a:prstGeom>
        </p:spPr>
        <p:txBody>
          <a:bodyPr wrap="square">
            <a:spAutoFit/>
          </a:bodyPr>
          <a:lstStyle/>
          <a:p>
            <a:pPr marL="0" marR="0">
              <a:lnSpc>
                <a:spcPct val="107000"/>
              </a:lnSpc>
              <a:spcBef>
                <a:spcPts val="0"/>
              </a:spcBef>
              <a:spcAft>
                <a:spcPts val="1875"/>
              </a:spcAft>
            </a:pPr>
            <a:r>
              <a:rPr lang="en-US" sz="3200">
                <a:solidFill>
                  <a:srgbClr val="0D0D0D"/>
                </a:solidFill>
                <a:latin typeface="Helvetica" pitchFamily="2" charset="0"/>
                <a:ea typeface="Times New Roman" panose="02020603050405020304" pitchFamily="18" charset="0"/>
                <a:cs typeface="Calibri" panose="020F0502020204030204" pitchFamily="34" charset="0"/>
              </a:rPr>
              <a:t>Do I need to make any adjustments?  </a:t>
            </a:r>
            <a:r>
              <a:rPr lang="en-US" sz="3200">
                <a:solidFill>
                  <a:srgbClr val="0D0D0D"/>
                </a:solidFill>
                <a:latin typeface="Helvetica" pitchFamily="2" charset="0"/>
                <a:ea typeface="Calibri" panose="020F0502020204030204" pitchFamily="34" charset="0"/>
                <a:cs typeface="Calibri" panose="020F0502020204030204" pitchFamily="34" charset="0"/>
              </a:rPr>
              <a:t>Yes!</a:t>
            </a:r>
            <a:endParaRPr lang="en-US" sz="3200">
              <a:latin typeface="Helvetica" pitchFamily="2"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B4E2485-9479-B647-9486-0B8D6744C2BD}"/>
              </a:ext>
            </a:extLst>
          </p:cNvPr>
          <p:cNvSpPr txBox="1"/>
          <p:nvPr/>
        </p:nvSpPr>
        <p:spPr>
          <a:xfrm>
            <a:off x="747132" y="1661218"/>
            <a:ext cx="8300670" cy="4801314"/>
          </a:xfrm>
          <a:prstGeom prst="rect">
            <a:avLst/>
          </a:prstGeom>
          <a:noFill/>
        </p:spPr>
        <p:txBody>
          <a:bodyPr wrap="none" rtlCol="0">
            <a:spAutoFit/>
          </a:bodyPr>
          <a:lstStyle/>
          <a:p>
            <a:pPr>
              <a:spcAft>
                <a:spcPts val="600"/>
              </a:spcAft>
            </a:pPr>
            <a:r>
              <a:rPr lang="en-US">
                <a:solidFill>
                  <a:srgbClr val="0D0D0D"/>
                </a:solidFill>
                <a:latin typeface="Helvetica" pitchFamily="2" charset="0"/>
                <a:ea typeface="Calibri" panose="020F0502020204030204" pitchFamily="34" charset="0"/>
                <a:cs typeface="Calibri" panose="020F0502020204030204" pitchFamily="34" charset="0"/>
              </a:rPr>
              <a:t>1. What about inflation?</a:t>
            </a:r>
            <a:endParaRPr lang="en-US" sz="1600">
              <a:solidFill>
                <a:srgbClr val="0D0D0D"/>
              </a:solidFill>
              <a:latin typeface="Helvetica" pitchFamily="2" charset="0"/>
              <a:ea typeface="Calibri" panose="020F0502020204030204" pitchFamily="34" charset="0"/>
              <a:cs typeface="Calibri" panose="020F0502020204030204" pitchFamily="34" charset="0"/>
            </a:endParaRPr>
          </a:p>
          <a:p>
            <a:pPr marL="800100" lvl="1" indent="-342900">
              <a:spcAft>
                <a:spcPts val="600"/>
              </a:spcAft>
              <a:buFont typeface="Arial" panose="020B0604020202020204" pitchFamily="34" charset="0"/>
              <a:buChar char="•"/>
            </a:pPr>
            <a:r>
              <a:rPr lang="en-US" sz="1600">
                <a:solidFill>
                  <a:srgbClr val="0D0D0D"/>
                </a:solidFill>
                <a:latin typeface="Helvetica" pitchFamily="2" charset="0"/>
                <a:cs typeface="Calibri" panose="020F0502020204030204" pitchFamily="34" charset="0"/>
              </a:rPr>
              <a:t>Your target is actually higher than $44,000</a:t>
            </a:r>
          </a:p>
          <a:p>
            <a:pPr marL="1257300" lvl="2" indent="-342900">
              <a:spcAft>
                <a:spcPts val="600"/>
              </a:spcAft>
              <a:buFont typeface="Arial" panose="020B0604020202020204" pitchFamily="34" charset="0"/>
              <a:buChar char="•"/>
            </a:pPr>
            <a:r>
              <a:rPr lang="en-US" sz="1600">
                <a:solidFill>
                  <a:srgbClr val="0D0D0D"/>
                </a:solidFill>
                <a:latin typeface="Helvetica" pitchFamily="2" charset="0"/>
                <a:ea typeface="Calibri" panose="020F0502020204030204" pitchFamily="34" charset="0"/>
                <a:cs typeface="Calibri" panose="020F0502020204030204" pitchFamily="34" charset="0"/>
              </a:rPr>
              <a:t>$44,000 in 29 years = $78,137 with 2% inflation</a:t>
            </a:r>
          </a:p>
          <a:p>
            <a:pPr marL="1257300" lvl="2" indent="-342900">
              <a:spcAft>
                <a:spcPts val="600"/>
              </a:spcAft>
              <a:buFont typeface="Arial" panose="020B0604020202020204" pitchFamily="34" charset="0"/>
              <a:buChar char="•"/>
            </a:pPr>
            <a:r>
              <a:rPr lang="en-US" sz="1600">
                <a:solidFill>
                  <a:srgbClr val="0D0D0D"/>
                </a:solidFill>
                <a:latin typeface="Helvetica" pitchFamily="2" charset="0"/>
                <a:cs typeface="Calibri" panose="020F0502020204030204" pitchFamily="34" charset="0"/>
              </a:rPr>
              <a:t>Apply 4% withdraw = $1,953,425 (78,137/.04 = $1,953,425 not $1,100,000)</a:t>
            </a:r>
          </a:p>
          <a:p>
            <a:pPr marL="800100" lvl="1" indent="-342900">
              <a:spcAft>
                <a:spcPts val="600"/>
              </a:spcAft>
              <a:buFont typeface="Arial" panose="020B0604020202020204" pitchFamily="34" charset="0"/>
              <a:buChar char="•"/>
            </a:pPr>
            <a:r>
              <a:rPr lang="en-US" sz="1600" b="1">
                <a:solidFill>
                  <a:srgbClr val="0D0D0D"/>
                </a:solidFill>
                <a:latin typeface="Helvetica" pitchFamily="2" charset="0"/>
                <a:cs typeface="Calibri" panose="020F0502020204030204" pitchFamily="34" charset="0"/>
              </a:rPr>
              <a:t>You actually need 6.55% annual return pre-retirement</a:t>
            </a:r>
          </a:p>
          <a:p>
            <a:pPr marL="1200150" lvl="2"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Payments (annual saving) = $5,500</a:t>
            </a:r>
          </a:p>
          <a:p>
            <a:pPr marL="1200150" lvl="2"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Time to retirement (N) = 29</a:t>
            </a:r>
          </a:p>
          <a:p>
            <a:pPr marL="1200150" lvl="2"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Present Value = $240,000</a:t>
            </a:r>
          </a:p>
          <a:p>
            <a:pPr marL="1200150" lvl="2"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Future Value = $1,953,425</a:t>
            </a:r>
            <a:br>
              <a:rPr lang="en-US" sz="1600">
                <a:solidFill>
                  <a:srgbClr val="0D0D0D"/>
                </a:solidFill>
                <a:latin typeface="Helvetica" pitchFamily="2" charset="0"/>
                <a:ea typeface="Times New Roman" panose="02020603050405020304" pitchFamily="18" charset="0"/>
                <a:cs typeface="Calibri" panose="020F0502020204030204" pitchFamily="34" charset="0"/>
              </a:rPr>
            </a:br>
            <a:endParaRPr lang="en-US" sz="1600" b="1">
              <a:solidFill>
                <a:srgbClr val="0D0D0D"/>
              </a:solidFill>
              <a:latin typeface="Helvetica" pitchFamily="2" charset="0"/>
              <a:cs typeface="Calibri" panose="020F0502020204030204" pitchFamily="34" charset="0"/>
            </a:endParaRPr>
          </a:p>
          <a:p>
            <a:pPr>
              <a:spcAft>
                <a:spcPts val="600"/>
              </a:spcAft>
            </a:pPr>
            <a:r>
              <a:rPr lang="en-US">
                <a:solidFill>
                  <a:srgbClr val="0D0D0D"/>
                </a:solidFill>
                <a:latin typeface="Helvetica" pitchFamily="2" charset="0"/>
                <a:ea typeface="Calibri" panose="020F0502020204030204" pitchFamily="34" charset="0"/>
                <a:cs typeface="Calibri" panose="020F0502020204030204" pitchFamily="34" charset="0"/>
              </a:rPr>
              <a:t>2. Will I earn a return after I retire? </a:t>
            </a:r>
            <a:r>
              <a:rPr lang="en-US" u="sng">
                <a:solidFill>
                  <a:srgbClr val="0D0D0D"/>
                </a:solidFill>
                <a:latin typeface="Helvetica" pitchFamily="2" charset="0"/>
                <a:ea typeface="Calibri" panose="020F0502020204030204" pitchFamily="34" charset="0"/>
                <a:cs typeface="Calibri" panose="020F0502020204030204" pitchFamily="34" charset="0"/>
              </a:rPr>
              <a:t>Yes</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Value (PV) when I retire = $1,953,425</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Withdrawls = $78,137</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Time to death = 25 (retire when 67, live to 92)</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Annual return post retirement = 3%</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No payments</a:t>
            </a:r>
          </a:p>
          <a:p>
            <a:pPr marL="742950" lvl="1" indent="-285750">
              <a:buFont typeface="Arial" panose="020B0604020202020204" pitchFamily="34" charset="0"/>
              <a:buChar char="•"/>
            </a:pPr>
            <a:r>
              <a:rPr lang="en-US" sz="1600">
                <a:solidFill>
                  <a:srgbClr val="0D0D0D"/>
                </a:solidFill>
                <a:latin typeface="Helvetica" pitchFamily="2" charset="0"/>
                <a:ea typeface="Times New Roman" panose="02020603050405020304" pitchFamily="18" charset="0"/>
                <a:cs typeface="Calibri" panose="020F0502020204030204" pitchFamily="34" charset="0"/>
              </a:rPr>
              <a:t>Ending Value at 92 = $1,241,220</a:t>
            </a:r>
          </a:p>
        </p:txBody>
      </p:sp>
      <p:cxnSp>
        <p:nvCxnSpPr>
          <p:cNvPr id="4" name="Straight Connector 3">
            <a:extLst>
              <a:ext uri="{FF2B5EF4-FFF2-40B4-BE49-F238E27FC236}">
                <a16:creationId xmlns:a16="http://schemas.microsoft.com/office/drawing/2014/main" id="{1B03F4D9-79BF-1E41-B7F8-DDEF09F15C41}"/>
              </a:ext>
            </a:extLst>
          </p:cNvPr>
          <p:cNvCxnSpPr/>
          <p:nvPr/>
        </p:nvCxnSpPr>
        <p:spPr>
          <a:xfrm>
            <a:off x="747132" y="1395108"/>
            <a:ext cx="10426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F144A3A0-4B18-9843-B121-8EF7BDC318BE}"/>
              </a:ext>
            </a:extLst>
          </p:cNvPr>
          <p:cNvSpPr/>
          <p:nvPr/>
        </p:nvSpPr>
        <p:spPr>
          <a:xfrm>
            <a:off x="7401697" y="4139514"/>
            <a:ext cx="3583460" cy="1099751"/>
          </a:xfrm>
          <a:prstGeom prst="wedgeRoundRectCallout">
            <a:avLst>
              <a:gd name="adj1" fmla="val -95661"/>
              <a:gd name="adj2" fmla="val 175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a:solidFill>
                  <a:schemeClr val="bg1"/>
                </a:solidFill>
                <a:latin typeface="Helvetica" pitchFamily="2" charset="0"/>
                <a:ea typeface="Calibri" panose="020F0502020204030204" pitchFamily="34" charset="0"/>
                <a:cs typeface="Calibri" panose="020F0502020204030204" pitchFamily="34" charset="0"/>
              </a:rPr>
              <a:t>But there will be inflation erosion over the 25 years!</a:t>
            </a:r>
          </a:p>
          <a:p>
            <a:pPr marL="742950" lvl="1" indent="-285750">
              <a:buFont typeface="Arial" panose="020B0604020202020204" pitchFamily="34" charset="0"/>
              <a:buChar char="•"/>
            </a:pPr>
            <a:r>
              <a:rPr lang="en-US" sz="1600">
                <a:solidFill>
                  <a:schemeClr val="bg1"/>
                </a:solidFill>
                <a:latin typeface="Helvetica" pitchFamily="2" charset="0"/>
                <a:ea typeface="Calibri" panose="020F0502020204030204" pitchFamily="34" charset="0"/>
                <a:cs typeface="Calibri" panose="020F0502020204030204" pitchFamily="34" charset="0"/>
              </a:rPr>
              <a:t>$78,137 in 25 years at 2% inflation = $128,192</a:t>
            </a:r>
          </a:p>
        </p:txBody>
      </p:sp>
    </p:spTree>
    <p:extLst>
      <p:ext uri="{BB962C8B-B14F-4D97-AF65-F5344CB8AC3E}">
        <p14:creationId xmlns:p14="http://schemas.microsoft.com/office/powerpoint/2010/main" val="57467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 calcmode="lin" valueType="num">
                                      <p:cBhvr additive="base">
                                        <p:cTn id="2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 calcmode="lin" valueType="num">
                                      <p:cBhvr additive="base">
                                        <p:cTn id="3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 calcmode="lin" valueType="num">
                                      <p:cBhvr additive="base">
                                        <p:cTn id="3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 calcmode="lin" valueType="num">
                                      <p:cBhvr additive="base">
                                        <p:cTn id="4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
                                            <p:txEl>
                                              <p:pRg st="11" end="11"/>
                                            </p:txEl>
                                          </p:spTgt>
                                        </p:tgtEl>
                                        <p:attrNameLst>
                                          <p:attrName>style.visibility</p:attrName>
                                        </p:attrNameLst>
                                      </p:cBhvr>
                                      <p:to>
                                        <p:strVal val="visible"/>
                                      </p:to>
                                    </p:set>
                                    <p:anim calcmode="lin" valueType="num">
                                      <p:cBhvr additive="base">
                                        <p:cTn id="5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 calcmode="lin" valueType="num">
                                      <p:cBhvr additive="base">
                                        <p:cTn id="5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 calcmode="lin" valueType="num">
                                      <p:cBhvr additive="base">
                                        <p:cTn id="6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8">
                                            <p:txEl>
                                              <p:pRg st="14" end="14"/>
                                            </p:txEl>
                                          </p:spTgt>
                                        </p:tgtEl>
                                        <p:attrNameLst>
                                          <p:attrName>style.visibility</p:attrName>
                                        </p:attrNameLst>
                                      </p:cBhvr>
                                      <p:to>
                                        <p:strVal val="visible"/>
                                      </p:to>
                                    </p:set>
                                    <p:anim calcmode="lin" valueType="num">
                                      <p:cBhvr additive="base">
                                        <p:cTn id="6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8">
                                            <p:txEl>
                                              <p:pRg st="15" end="15"/>
                                            </p:txEl>
                                          </p:spTgt>
                                        </p:tgtEl>
                                        <p:attrNameLst>
                                          <p:attrName>style.visibility</p:attrName>
                                        </p:attrNameLst>
                                      </p:cBhvr>
                                      <p:to>
                                        <p:strVal val="visible"/>
                                      </p:to>
                                    </p:set>
                                    <p:anim calcmode="lin" valueType="num">
                                      <p:cBhvr additive="base">
                                        <p:cTn id="69"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ppt_x"/>
                                          </p:val>
                                        </p:tav>
                                        <p:tav tm="100000">
                                          <p:val>
                                            <p:strVal val="#ppt_x"/>
                                          </p:val>
                                        </p:tav>
                                      </p:tavLst>
                                    </p:anim>
                                    <p:anim calcmode="lin" valueType="num">
                                      <p:cBhvr additive="base">
                                        <p:cTn id="7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7C548CE-FA94-804C-891A-09C1CB3E1F90}"/>
              </a:ext>
            </a:extLst>
          </p:cNvPr>
          <p:cNvGraphicFramePr>
            <a:graphicFrameLocks noGrp="1"/>
          </p:cNvGraphicFramePr>
          <p:nvPr/>
        </p:nvGraphicFramePr>
        <p:xfrm>
          <a:off x="939115" y="1575397"/>
          <a:ext cx="9835975" cy="4351326"/>
        </p:xfrm>
        <a:graphic>
          <a:graphicData uri="http://schemas.openxmlformats.org/drawingml/2006/table">
            <a:tbl>
              <a:tblPr>
                <a:tableStyleId>{5C22544A-7EE6-4342-B048-85BDC9FD1C3A}</a:tableStyleId>
              </a:tblPr>
              <a:tblGrid>
                <a:gridCol w="534081">
                  <a:extLst>
                    <a:ext uri="{9D8B030D-6E8A-4147-A177-3AD203B41FA5}">
                      <a16:colId xmlns:a16="http://schemas.microsoft.com/office/drawing/2014/main" val="210683706"/>
                    </a:ext>
                  </a:extLst>
                </a:gridCol>
                <a:gridCol w="596389">
                  <a:extLst>
                    <a:ext uri="{9D8B030D-6E8A-4147-A177-3AD203B41FA5}">
                      <a16:colId xmlns:a16="http://schemas.microsoft.com/office/drawing/2014/main" val="2165942651"/>
                    </a:ext>
                  </a:extLst>
                </a:gridCol>
                <a:gridCol w="747713">
                  <a:extLst>
                    <a:ext uri="{9D8B030D-6E8A-4147-A177-3AD203B41FA5}">
                      <a16:colId xmlns:a16="http://schemas.microsoft.com/office/drawing/2014/main" val="1344332539"/>
                    </a:ext>
                  </a:extLst>
                </a:gridCol>
                <a:gridCol w="774416">
                  <a:extLst>
                    <a:ext uri="{9D8B030D-6E8A-4147-A177-3AD203B41FA5}">
                      <a16:colId xmlns:a16="http://schemas.microsoft.com/office/drawing/2014/main" val="3432906075"/>
                    </a:ext>
                  </a:extLst>
                </a:gridCol>
                <a:gridCol w="774416">
                  <a:extLst>
                    <a:ext uri="{9D8B030D-6E8A-4147-A177-3AD203B41FA5}">
                      <a16:colId xmlns:a16="http://schemas.microsoft.com/office/drawing/2014/main" val="647253357"/>
                    </a:ext>
                  </a:extLst>
                </a:gridCol>
                <a:gridCol w="640896">
                  <a:extLst>
                    <a:ext uri="{9D8B030D-6E8A-4147-A177-3AD203B41FA5}">
                      <a16:colId xmlns:a16="http://schemas.microsoft.com/office/drawing/2014/main" val="3391200480"/>
                    </a:ext>
                  </a:extLst>
                </a:gridCol>
                <a:gridCol w="783318">
                  <a:extLst>
                    <a:ext uri="{9D8B030D-6E8A-4147-A177-3AD203B41FA5}">
                      <a16:colId xmlns:a16="http://schemas.microsoft.com/office/drawing/2014/main" val="2680759078"/>
                    </a:ext>
                  </a:extLst>
                </a:gridCol>
                <a:gridCol w="169125">
                  <a:extLst>
                    <a:ext uri="{9D8B030D-6E8A-4147-A177-3AD203B41FA5}">
                      <a16:colId xmlns:a16="http://schemas.microsoft.com/office/drawing/2014/main" val="359794645"/>
                    </a:ext>
                  </a:extLst>
                </a:gridCol>
                <a:gridCol w="774416">
                  <a:extLst>
                    <a:ext uri="{9D8B030D-6E8A-4147-A177-3AD203B41FA5}">
                      <a16:colId xmlns:a16="http://schemas.microsoft.com/office/drawing/2014/main" val="1477278038"/>
                    </a:ext>
                  </a:extLst>
                </a:gridCol>
                <a:gridCol w="774416">
                  <a:extLst>
                    <a:ext uri="{9D8B030D-6E8A-4147-A177-3AD203B41FA5}">
                      <a16:colId xmlns:a16="http://schemas.microsoft.com/office/drawing/2014/main" val="679574029"/>
                    </a:ext>
                  </a:extLst>
                </a:gridCol>
                <a:gridCol w="774416">
                  <a:extLst>
                    <a:ext uri="{9D8B030D-6E8A-4147-A177-3AD203B41FA5}">
                      <a16:colId xmlns:a16="http://schemas.microsoft.com/office/drawing/2014/main" val="2575698495"/>
                    </a:ext>
                  </a:extLst>
                </a:gridCol>
                <a:gridCol w="169125">
                  <a:extLst>
                    <a:ext uri="{9D8B030D-6E8A-4147-A177-3AD203B41FA5}">
                      <a16:colId xmlns:a16="http://schemas.microsoft.com/office/drawing/2014/main" val="2239065999"/>
                    </a:ext>
                  </a:extLst>
                </a:gridCol>
                <a:gridCol w="774416">
                  <a:extLst>
                    <a:ext uri="{9D8B030D-6E8A-4147-A177-3AD203B41FA5}">
                      <a16:colId xmlns:a16="http://schemas.microsoft.com/office/drawing/2014/main" val="3479125476"/>
                    </a:ext>
                  </a:extLst>
                </a:gridCol>
                <a:gridCol w="774416">
                  <a:extLst>
                    <a:ext uri="{9D8B030D-6E8A-4147-A177-3AD203B41FA5}">
                      <a16:colId xmlns:a16="http://schemas.microsoft.com/office/drawing/2014/main" val="3326450154"/>
                    </a:ext>
                  </a:extLst>
                </a:gridCol>
                <a:gridCol w="774416">
                  <a:extLst>
                    <a:ext uri="{9D8B030D-6E8A-4147-A177-3AD203B41FA5}">
                      <a16:colId xmlns:a16="http://schemas.microsoft.com/office/drawing/2014/main" val="1109714363"/>
                    </a:ext>
                  </a:extLst>
                </a:gridCol>
              </a:tblGrid>
              <a:tr h="158230">
                <a:tc rowSpan="2">
                  <a:txBody>
                    <a:bodyPr/>
                    <a:lstStyle/>
                    <a:p>
                      <a:pPr algn="ctr" fontAlgn="b"/>
                      <a:r>
                        <a:rPr lang="en-US" sz="800" u="none" strike="noStrike">
                          <a:effectLst/>
                        </a:rPr>
                        <a:t>Your Age</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Year of Retirement</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Begin Assets</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Withdrawl Rate</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Withdrawl $</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Annual Return</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End Assets</a:t>
                      </a:r>
                      <a:endParaRPr lang="en-US" sz="8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Begin Assets</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Withdrawl Flat</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End Assets</a:t>
                      </a:r>
                      <a:endParaRPr lang="en-US" sz="8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Begin Assets</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Withdrawl Inflation </a:t>
                      </a:r>
                      <a:r>
                        <a:rPr lang="en-US" sz="800" u="none" strike="noStrike" err="1">
                          <a:effectLst/>
                        </a:rPr>
                        <a:t>Adj</a:t>
                      </a:r>
                      <a:endParaRPr lang="en-US" sz="800" b="0" i="0" u="none" strike="noStrike">
                        <a:solidFill>
                          <a:srgbClr val="000000"/>
                        </a:solidFill>
                        <a:effectLst/>
                        <a:latin typeface="Calibri" panose="020F0502020204030204" pitchFamily="34" charset="0"/>
                      </a:endParaRPr>
                    </a:p>
                  </a:txBody>
                  <a:tcPr marL="7417" marR="7417" marT="7417" marB="0" anchor="b"/>
                </a:tc>
                <a:tc rowSpan="2">
                  <a:txBody>
                    <a:bodyPr/>
                    <a:lstStyle/>
                    <a:p>
                      <a:pPr algn="ctr" fontAlgn="b"/>
                      <a:r>
                        <a:rPr lang="en-US" sz="800" u="none" strike="noStrike">
                          <a:effectLst/>
                        </a:rPr>
                        <a:t>End Assets</a:t>
                      </a:r>
                      <a:endParaRPr lang="en-US" sz="8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811182204"/>
                  </a:ext>
                </a:extLst>
              </a:tr>
              <a:tr h="23734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417" marR="7417" marT="7417" marB="0" anchor="b"/>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417" marR="7417" marT="7417" marB="0" anchor="b"/>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6703860"/>
                  </a:ext>
                </a:extLst>
              </a:tr>
              <a:tr h="158230">
                <a:tc>
                  <a:txBody>
                    <a:bodyPr/>
                    <a:lstStyle/>
                    <a:p>
                      <a:pPr algn="ctr" fontAlgn="b"/>
                      <a:r>
                        <a:rPr lang="en-US" sz="900" u="none" strike="noStrike">
                          <a:effectLst/>
                        </a:rPr>
                        <a:t>67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1,953,425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1,953,425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1,953,425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925555326"/>
                  </a:ext>
                </a:extLst>
              </a:tr>
              <a:tr h="158230">
                <a:tc>
                  <a:txBody>
                    <a:bodyPr/>
                    <a:lstStyle/>
                    <a:p>
                      <a:pPr algn="ctr" fontAlgn="b"/>
                      <a:r>
                        <a:rPr lang="en-US" sz="900" u="none" strike="noStrike">
                          <a:effectLst/>
                        </a:rPr>
                        <a:t>68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77,262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1,909,913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1,909,012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1,931,547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79,700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1,907,402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871104636"/>
                  </a:ext>
                </a:extLst>
              </a:tr>
              <a:tr h="158230">
                <a:tc>
                  <a:txBody>
                    <a:bodyPr/>
                    <a:lstStyle/>
                    <a:p>
                      <a:pPr algn="ctr" fontAlgn="b"/>
                      <a:r>
                        <a:rPr lang="en-US" sz="900" u="none" strike="noStrike">
                          <a:effectLst/>
                        </a:rPr>
                        <a:t>69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1,909,913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76,397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1,888,522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1,909,012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1,885,801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1,907,402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81,294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1,880,892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1921667919"/>
                  </a:ext>
                </a:extLst>
              </a:tr>
              <a:tr h="158230">
                <a:tc>
                  <a:txBody>
                    <a:bodyPr/>
                    <a:lstStyle/>
                    <a:p>
                      <a:pPr algn="ctr" fontAlgn="b"/>
                      <a:r>
                        <a:rPr lang="en-US" sz="900" u="none" strike="noStrike">
                          <a:effectLst/>
                        </a:rPr>
                        <a:t>70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1,888,522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75,541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1,867,371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1,885,801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1,861,894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1,880,892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82,920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1,851,911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415826278"/>
                  </a:ext>
                </a:extLst>
              </a:tr>
              <a:tr h="158230">
                <a:tc>
                  <a:txBody>
                    <a:bodyPr/>
                    <a:lstStyle/>
                    <a:p>
                      <a:pPr algn="ctr" fontAlgn="b"/>
                      <a:r>
                        <a:rPr lang="en-US" sz="900" u="none" strike="noStrike">
                          <a:effectLst/>
                        </a:rPr>
                        <a:t>71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1,867,371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74,695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1,846,456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1,861,894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1,837,270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1,851,911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84,578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1,820,353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629145778"/>
                  </a:ext>
                </a:extLst>
              </a:tr>
              <a:tr h="158230">
                <a:tc>
                  <a:txBody>
                    <a:bodyPr/>
                    <a:lstStyle/>
                    <a:p>
                      <a:pPr algn="ctr" fontAlgn="b"/>
                      <a:r>
                        <a:rPr lang="en-US" sz="900" u="none" strike="noStrike">
                          <a:effectLst/>
                        </a:rPr>
                        <a:t>72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1,846,456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73,858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1,825,776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1,837,270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1,811,907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1,820,353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86,270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1,786,106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537877694"/>
                  </a:ext>
                </a:extLst>
              </a:tr>
              <a:tr h="158230">
                <a:tc>
                  <a:txBody>
                    <a:bodyPr/>
                    <a:lstStyle/>
                    <a:p>
                      <a:pPr algn="ctr" fontAlgn="b"/>
                      <a:r>
                        <a:rPr lang="en-US" sz="900" u="none" strike="noStrike">
                          <a:effectLst/>
                        </a:rPr>
                        <a:t>73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1,825,776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73,031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1,805,327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1,811,907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1,785,783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1,786,106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87,995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1,749,055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1000049233"/>
                  </a:ext>
                </a:extLst>
              </a:tr>
              <a:tr h="158230">
                <a:tc>
                  <a:txBody>
                    <a:bodyPr/>
                    <a:lstStyle/>
                    <a:p>
                      <a:pPr algn="ctr" fontAlgn="b"/>
                      <a:r>
                        <a:rPr lang="en-US" sz="900" u="none" strike="noStrike">
                          <a:effectLst/>
                        </a:rPr>
                        <a:t>74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1,805,327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72,213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1,785,108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1,785,783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1,758,875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1,749,055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89,755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1,709,079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049682025"/>
                  </a:ext>
                </a:extLst>
              </a:tr>
              <a:tr h="158230">
                <a:tc>
                  <a:txBody>
                    <a:bodyPr/>
                    <a:lstStyle/>
                    <a:p>
                      <a:pPr algn="ctr" fontAlgn="b"/>
                      <a:r>
                        <a:rPr lang="en-US" sz="900" u="none" strike="noStrike">
                          <a:effectLst/>
                        </a:rPr>
                        <a:t>75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1,785,108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71,404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1,765,114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1,758,875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1,731,160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1,709,079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91,550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1,666,055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717080759"/>
                  </a:ext>
                </a:extLst>
              </a:tr>
              <a:tr h="158230">
                <a:tc>
                  <a:txBody>
                    <a:bodyPr/>
                    <a:lstStyle/>
                    <a:p>
                      <a:pPr algn="ctr" fontAlgn="b"/>
                      <a:r>
                        <a:rPr lang="en-US" sz="900" u="none" strike="noStrike">
                          <a:effectLst/>
                        </a:rPr>
                        <a:t>76</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1,765,114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70,605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1,745,345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1,731,160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1,702,614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1,666,055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93,381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1,619,854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4026331176"/>
                  </a:ext>
                </a:extLst>
              </a:tr>
              <a:tr h="158230">
                <a:tc>
                  <a:txBody>
                    <a:bodyPr/>
                    <a:lstStyle/>
                    <a:p>
                      <a:pPr algn="ctr" fontAlgn="b"/>
                      <a:r>
                        <a:rPr lang="en-US" sz="900" u="none" strike="noStrike">
                          <a:effectLst/>
                        </a:rPr>
                        <a:t>77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1,745,345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69,814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1,725,797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1,702,614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1,673,211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1,619,854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95,249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1,570,344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75113045"/>
                  </a:ext>
                </a:extLst>
              </a:tr>
              <a:tr h="158230">
                <a:tc>
                  <a:txBody>
                    <a:bodyPr/>
                    <a:lstStyle/>
                    <a:p>
                      <a:pPr algn="ctr" fontAlgn="b"/>
                      <a:r>
                        <a:rPr lang="en-US" sz="900" u="none" strike="noStrike">
                          <a:effectLst/>
                        </a:rPr>
                        <a:t>78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1,725,797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69,032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1,706,468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1,673,211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1,642,927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1,570,344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97,154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1,517,386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4189127796"/>
                  </a:ext>
                </a:extLst>
              </a:tr>
              <a:tr h="158230">
                <a:tc>
                  <a:txBody>
                    <a:bodyPr/>
                    <a:lstStyle/>
                    <a:p>
                      <a:pPr algn="ctr" fontAlgn="b"/>
                      <a:r>
                        <a:rPr lang="en-US" sz="900" u="none" strike="noStrike">
                          <a:effectLst/>
                        </a:rPr>
                        <a:t>79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1,706,468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68,259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1,687,356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1,642,927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1,611,733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1,517,386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99,097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1,460,838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07190749"/>
                  </a:ext>
                </a:extLst>
              </a:tr>
              <a:tr h="158230">
                <a:tc>
                  <a:txBody>
                    <a:bodyPr/>
                    <a:lstStyle/>
                    <a:p>
                      <a:pPr algn="ct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1,687,356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67,494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1,668,458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1,611,733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1,579,604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1,460,838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101,079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1,400,552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346656826"/>
                  </a:ext>
                </a:extLst>
              </a:tr>
              <a:tr h="158230">
                <a:tc>
                  <a:txBody>
                    <a:bodyPr/>
                    <a:lstStyle/>
                    <a:p>
                      <a:pPr algn="ctr" fontAlgn="b"/>
                      <a:r>
                        <a:rPr lang="en-US" sz="900" u="none" strike="noStrike">
                          <a:effectLst/>
                        </a:rPr>
                        <a:t>81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1,668,458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66,738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1,649,771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1,579,604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1,546,511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1,400,552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103,100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1,336,376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610999273"/>
                  </a:ext>
                </a:extLst>
              </a:tr>
              <a:tr h="158230">
                <a:tc>
                  <a:txBody>
                    <a:bodyPr/>
                    <a:lstStyle/>
                    <a:p>
                      <a:pPr algn="ctr" fontAlgn="b"/>
                      <a:r>
                        <a:rPr lang="en-US" sz="900" u="none" strike="noStrike">
                          <a:effectLst/>
                        </a:rPr>
                        <a:t>82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1,649,771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65,991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1,631,293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1,546,511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1,512,425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1,336,376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105,162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1,268,150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1842092129"/>
                  </a:ext>
                </a:extLst>
              </a:tr>
              <a:tr h="158230">
                <a:tc>
                  <a:txBody>
                    <a:bodyPr/>
                    <a:lstStyle/>
                    <a:p>
                      <a:pPr algn="ctr" fontAlgn="b"/>
                      <a:r>
                        <a:rPr lang="en-US" sz="900" u="none" strike="noStrike">
                          <a:effectLst/>
                        </a:rPr>
                        <a:t>83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1,631,293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65,252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1,613,023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1,512,425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1,477,317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1,268,150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107,265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1,195,711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543512159"/>
                  </a:ext>
                </a:extLst>
              </a:tr>
              <a:tr h="158230">
                <a:tc>
                  <a:txBody>
                    <a:bodyPr/>
                    <a:lstStyle/>
                    <a:p>
                      <a:pPr algn="ctr" fontAlgn="b"/>
                      <a:r>
                        <a:rPr lang="en-US" sz="900" u="none" strike="noStrike">
                          <a:effectLst/>
                        </a:rPr>
                        <a:t>84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1,613,023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64,521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1,594,957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1,477,317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1,441,156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1,195,711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109,411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1,118,889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04575633"/>
                  </a:ext>
                </a:extLst>
              </a:tr>
              <a:tr h="158230">
                <a:tc>
                  <a:txBody>
                    <a:bodyPr/>
                    <a:lstStyle/>
                    <a:p>
                      <a:pPr algn="ct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1,594,957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63,798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1,577,093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1,441,156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1,403,909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1,118,889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111,599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1,037,509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951024345"/>
                  </a:ext>
                </a:extLst>
              </a:tr>
              <a:tr h="158230">
                <a:tc>
                  <a:txBody>
                    <a:bodyPr/>
                    <a:lstStyle/>
                    <a:p>
                      <a:pPr algn="ctr" fontAlgn="b"/>
                      <a:r>
                        <a:rPr lang="en-US" sz="900" u="none" strike="noStrike">
                          <a:effectLst/>
                        </a:rPr>
                        <a:t>86</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1,577,093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63,084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1,559,430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1,403,909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1,365,545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1,037,509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113,831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951,389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136167616"/>
                  </a:ext>
                </a:extLst>
              </a:tr>
              <a:tr h="158230">
                <a:tc>
                  <a:txBody>
                    <a:bodyPr/>
                    <a:lstStyle/>
                    <a:p>
                      <a:pPr algn="ctr" fontAlgn="b"/>
                      <a:r>
                        <a:rPr lang="en-US" sz="900" u="none" strike="noStrike">
                          <a:effectLst/>
                        </a:rPr>
                        <a:t>87</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1,559,430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62,377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1,541,964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1,365,545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1,326,031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951,389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116,107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860,340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092670638"/>
                  </a:ext>
                </a:extLst>
              </a:tr>
              <a:tr h="158230">
                <a:tc>
                  <a:txBody>
                    <a:bodyPr/>
                    <a:lstStyle/>
                    <a:p>
                      <a:pPr algn="ctr" fontAlgn="b"/>
                      <a:r>
                        <a:rPr lang="en-US" sz="900" u="none" strike="noStrike">
                          <a:effectLst/>
                        </a:rPr>
                        <a:t>88</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22</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1,541,964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61,679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1,524,694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1,326,031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1,285,330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860,340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118,430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764,167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1694670971"/>
                  </a:ext>
                </a:extLst>
              </a:tr>
              <a:tr h="158230">
                <a:tc>
                  <a:txBody>
                    <a:bodyPr/>
                    <a:lstStyle/>
                    <a:p>
                      <a:pPr algn="ctr" fontAlgn="b"/>
                      <a:r>
                        <a:rPr lang="en-US" sz="900" u="none" strike="noStrike">
                          <a:effectLst/>
                        </a:rPr>
                        <a:t>89</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1,524,694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60,988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1,507,618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1,285,330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1,243,409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764,167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120,798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662,670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975928802"/>
                  </a:ext>
                </a:extLst>
              </a:tr>
              <a:tr h="158230">
                <a:tc>
                  <a:txBody>
                    <a:bodyPr/>
                    <a:lstStyle/>
                    <a:p>
                      <a:pPr algn="ct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1,507,618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60,305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1,490,733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1,243,409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1,200,230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662,670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123,214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555,640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3268309860"/>
                  </a:ext>
                </a:extLst>
              </a:tr>
              <a:tr h="158230">
                <a:tc>
                  <a:txBody>
                    <a:bodyPr/>
                    <a:lstStyle/>
                    <a:p>
                      <a:pPr algn="ctr" fontAlgn="b"/>
                      <a:r>
                        <a:rPr lang="en-US" sz="900" u="none" strike="noStrike">
                          <a:effectLst/>
                        </a:rPr>
                        <a:t>91</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1,490,733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59,629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1,474,036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1,200,230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78,137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1,155,756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555,640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l" fontAlgn="b"/>
                      <a:r>
                        <a:rPr lang="en-US" sz="900" u="none" strike="noStrike">
                          <a:effectLst/>
                        </a:rPr>
                        <a:t>         125,678 </a:t>
                      </a:r>
                      <a:endParaRPr lang="en-US" sz="900" b="0" i="0" u="none" strike="noStrike">
                        <a:solidFill>
                          <a:srgbClr val="000000"/>
                        </a:solidFill>
                        <a:effectLst/>
                        <a:latin typeface="Calibri" panose="020F0502020204030204" pitchFamily="34" charset="0"/>
                      </a:endParaRPr>
                    </a:p>
                  </a:txBody>
                  <a:tcPr marL="7417" marR="7417" marT="7417" marB="0" anchor="b"/>
                </a:tc>
                <a:tc>
                  <a:txBody>
                    <a:bodyPr/>
                    <a:lstStyle/>
                    <a:p>
                      <a:pPr algn="ctr" fontAlgn="b"/>
                      <a:r>
                        <a:rPr lang="en-US" sz="900" u="none" strike="noStrike">
                          <a:effectLst/>
                        </a:rPr>
                        <a:t>         442,860 </a:t>
                      </a:r>
                      <a:endParaRPr lang="en-US" sz="900" b="0" i="0" u="none" strike="noStrike">
                        <a:solidFill>
                          <a:srgbClr val="000000"/>
                        </a:solidFill>
                        <a:effectLst/>
                        <a:latin typeface="Calibri" panose="020F0502020204030204" pitchFamily="34" charset="0"/>
                      </a:endParaRPr>
                    </a:p>
                  </a:txBody>
                  <a:tcPr marL="7417" marR="7417" marT="7417" marB="0" anchor="b"/>
                </a:tc>
                <a:extLst>
                  <a:ext uri="{0D108BD9-81ED-4DB2-BD59-A6C34878D82A}">
                    <a16:rowId xmlns:a16="http://schemas.microsoft.com/office/drawing/2014/main" val="25734918"/>
                  </a:ext>
                </a:extLst>
              </a:tr>
            </a:tbl>
          </a:graphicData>
        </a:graphic>
      </p:graphicFrame>
      <p:cxnSp>
        <p:nvCxnSpPr>
          <p:cNvPr id="8" name="Straight Connector 7">
            <a:extLst>
              <a:ext uri="{FF2B5EF4-FFF2-40B4-BE49-F238E27FC236}">
                <a16:creationId xmlns:a16="http://schemas.microsoft.com/office/drawing/2014/main" id="{219A701A-933E-5446-8377-C7E155B5726F}"/>
              </a:ext>
            </a:extLst>
          </p:cNvPr>
          <p:cNvCxnSpPr/>
          <p:nvPr/>
        </p:nvCxnSpPr>
        <p:spPr>
          <a:xfrm>
            <a:off x="747132" y="1382751"/>
            <a:ext cx="10426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5853257-E4B3-D149-BA1B-319491207331}"/>
              </a:ext>
            </a:extLst>
          </p:cNvPr>
          <p:cNvSpPr/>
          <p:nvPr/>
        </p:nvSpPr>
        <p:spPr>
          <a:xfrm>
            <a:off x="855112" y="642776"/>
            <a:ext cx="10858500" cy="600742"/>
          </a:xfrm>
          <a:prstGeom prst="rect">
            <a:avLst/>
          </a:prstGeom>
        </p:spPr>
        <p:txBody>
          <a:bodyPr wrap="square">
            <a:spAutoFit/>
          </a:bodyPr>
          <a:lstStyle/>
          <a:p>
            <a:pPr marL="0" marR="0">
              <a:lnSpc>
                <a:spcPct val="107000"/>
              </a:lnSpc>
              <a:spcBef>
                <a:spcPts val="0"/>
              </a:spcBef>
              <a:spcAft>
                <a:spcPts val="1875"/>
              </a:spcAft>
            </a:pPr>
            <a:r>
              <a:rPr lang="en-US" sz="3200">
                <a:solidFill>
                  <a:srgbClr val="0D0D0D"/>
                </a:solidFill>
                <a:latin typeface="Helvetica" pitchFamily="2" charset="0"/>
                <a:ea typeface="Calibri" panose="020F0502020204030204" pitchFamily="34" charset="0"/>
                <a:cs typeface="Calibri" panose="020F0502020204030204" pitchFamily="34" charset="0"/>
              </a:rPr>
              <a:t>Post Retirement</a:t>
            </a:r>
            <a:endParaRPr lang="en-US" sz="3200">
              <a:latin typeface="Helvetica" pitchFamily="2"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F323FF4-F2BD-F84E-985A-5809D350F6AC}"/>
              </a:ext>
            </a:extLst>
          </p:cNvPr>
          <p:cNvSpPr txBox="1"/>
          <p:nvPr/>
        </p:nvSpPr>
        <p:spPr>
          <a:xfrm>
            <a:off x="1198605" y="6116595"/>
            <a:ext cx="9398214" cy="369332"/>
          </a:xfrm>
          <a:prstGeom prst="rect">
            <a:avLst/>
          </a:prstGeom>
          <a:noFill/>
        </p:spPr>
        <p:txBody>
          <a:bodyPr wrap="none" rtlCol="0">
            <a:spAutoFit/>
          </a:bodyPr>
          <a:lstStyle/>
          <a:p>
            <a:r>
              <a:rPr lang="en-US"/>
              <a:t>Need to adjust withdrawls post retirement for inflation.  Need to still make return post retirement.</a:t>
            </a:r>
          </a:p>
        </p:txBody>
      </p:sp>
    </p:spTree>
    <p:extLst>
      <p:ext uri="{BB962C8B-B14F-4D97-AF65-F5344CB8AC3E}">
        <p14:creationId xmlns:p14="http://schemas.microsoft.com/office/powerpoint/2010/main" val="398812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rmAutofit/>
          </a:bodyPr>
          <a:lstStyle/>
          <a:p>
            <a:r>
              <a:rPr lang="en-US"/>
              <a:t>Projecting needs: key takeaways</a:t>
            </a:r>
          </a:p>
        </p:txBody>
      </p:sp>
      <p:sp>
        <p:nvSpPr>
          <p:cNvPr id="6" name="Content Placeholder 2"/>
          <p:cNvSpPr>
            <a:spLocks noGrp="1"/>
          </p:cNvSpPr>
          <p:nvPr>
            <p:ph type="body" sz="quarter" idx="10"/>
          </p:nvPr>
        </p:nvSpPr>
        <p:spPr>
          <a:xfrm>
            <a:off x="1066800" y="1545167"/>
            <a:ext cx="9939337" cy="4811183"/>
          </a:xfrm>
        </p:spPr>
        <p:txBody>
          <a:bodyPr>
            <a:normAutofit lnSpcReduction="10000"/>
          </a:bodyPr>
          <a:lstStyle/>
          <a:p>
            <a:pPr marL="457200" indent="-457200">
              <a:buFont typeface="Arial" panose="020B0604020202020204" pitchFamily="34" charset="0"/>
              <a:buChar char="•"/>
            </a:pPr>
            <a:r>
              <a:rPr lang="en-US"/>
              <a:t>To estimate annual savings for retirement, you need to estimate:</a:t>
            </a:r>
          </a:p>
          <a:p>
            <a:pPr lvl="1">
              <a:buFont typeface="Arial" panose="020B0604020202020204" pitchFamily="34" charset="0"/>
              <a:buChar char="•"/>
            </a:pPr>
            <a:r>
              <a:rPr lang="en-US" sz="2200"/>
              <a:t>required savings at retirement,</a:t>
            </a:r>
          </a:p>
          <a:p>
            <a:pPr lvl="1">
              <a:buFont typeface="Arial" panose="020B0604020202020204" pitchFamily="34" charset="0"/>
              <a:buChar char="•"/>
            </a:pPr>
            <a:r>
              <a:rPr lang="en-US" sz="2200"/>
              <a:t>the time until retirement, and</a:t>
            </a:r>
          </a:p>
          <a:p>
            <a:pPr lvl="1">
              <a:buFont typeface="Arial" panose="020B0604020202020204" pitchFamily="34" charset="0"/>
              <a:buChar char="•"/>
            </a:pPr>
            <a:r>
              <a:rPr lang="en-US" sz="2200"/>
              <a:t>return on savings until retirement, return on savings after retirement</a:t>
            </a:r>
          </a:p>
          <a:p>
            <a:pPr lvl="1">
              <a:buFont typeface="Arial" panose="020B0604020202020204" pitchFamily="34" charset="0"/>
              <a:buChar char="•"/>
            </a:pPr>
            <a:r>
              <a:rPr lang="en-US" sz="2200"/>
              <a:t>Inflation and tax effects - negative</a:t>
            </a:r>
          </a:p>
          <a:p>
            <a:pPr>
              <a:buFont typeface="Arial" panose="020B0604020202020204" pitchFamily="34" charset="0"/>
              <a:buChar char="•"/>
            </a:pPr>
            <a:r>
              <a:rPr lang="en-US"/>
              <a:t>Some other factors in our favor </a:t>
            </a:r>
          </a:p>
          <a:p>
            <a:pPr lvl="1">
              <a:buFont typeface="Arial" panose="020B0604020202020204" pitchFamily="34" charset="0"/>
              <a:buChar char="•"/>
            </a:pPr>
            <a:r>
              <a:rPr lang="en-US" sz="2200"/>
              <a:t>Matching DC from employer</a:t>
            </a:r>
          </a:p>
          <a:p>
            <a:pPr lvl="1">
              <a:buFont typeface="Arial" panose="020B0604020202020204" pitchFamily="34" charset="0"/>
              <a:buChar char="•"/>
            </a:pPr>
            <a:r>
              <a:rPr lang="en-US" sz="2200"/>
              <a:t>DB retirement plan</a:t>
            </a:r>
          </a:p>
          <a:p>
            <a:pPr lvl="1">
              <a:buFont typeface="Arial" panose="020B0604020202020204" pitchFamily="34" charset="0"/>
              <a:buChar char="•"/>
            </a:pPr>
            <a:r>
              <a:rPr lang="en-US" sz="2200"/>
              <a:t>Social Security (?)</a:t>
            </a:r>
          </a:p>
          <a:p>
            <a:pPr lvl="1">
              <a:buFont typeface="Arial" panose="020B0604020202020204" pitchFamily="34" charset="0"/>
              <a:buChar char="•"/>
            </a:pPr>
            <a:r>
              <a:rPr lang="en-US" sz="2200"/>
              <a:t>Tax advantage retirement strategies</a:t>
            </a:r>
          </a:p>
          <a:p>
            <a:pPr>
              <a:buFont typeface="Arial" panose="020B0604020202020204" pitchFamily="34" charset="0"/>
              <a:buChar char="•"/>
            </a:pPr>
            <a:endParaRPr lang="en-US" sz="2200"/>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557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478702041"/>
      </p:ext>
    </p:extLst>
  </p:cSld>
  <p:clrMapOvr>
    <a:masterClrMapping/>
  </p:clrMapOvr>
  <p:transition spd="slow"/>
</p:sld>
</file>

<file path=ppt/slides/slide5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8738"/>
            <a:ext cx="9939336" cy="841513"/>
          </a:xfrm>
        </p:spPr>
        <p:txBody>
          <a:bodyPr>
            <a:normAutofit/>
          </a:bodyPr>
          <a:lstStyle/>
          <a:p>
            <a:r>
              <a:rPr lang="en-US"/>
              <a:t>Retirement Planning: Ways to Save</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sz="2200"/>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558</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C2EDB919-339A-473B-B9DC-527D33CE63E8}"/>
              </a:ext>
            </a:extLst>
          </p:cNvPr>
          <p:cNvGraphicFramePr>
            <a:graphicFrameLocks/>
          </p:cNvGraphicFramePr>
          <p:nvPr/>
        </p:nvGraphicFramePr>
        <p:xfrm>
          <a:off x="1981200" y="2308859"/>
          <a:ext cx="8229600" cy="3741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2920753"/>
      </p:ext>
    </p:extLst>
  </p:cSld>
  <p:clrMapOvr>
    <a:masterClrMapping/>
  </p:clrMapOvr>
  <p:transition spd="slow"/>
</p:sld>
</file>

<file path=ppt/slides/slide5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75335"/>
            <a:ext cx="9939336" cy="841513"/>
          </a:xfrm>
        </p:spPr>
        <p:txBody>
          <a:bodyPr>
            <a:normAutofit/>
          </a:bodyPr>
          <a:lstStyle/>
          <a:p>
            <a:r>
              <a:rPr lang="en-US"/>
              <a:t>Retirement plans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sz="2200"/>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559</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8D5E4A2F-0CDC-4EF8-929A-D750C052586A}"/>
              </a:ext>
            </a:extLst>
          </p:cNvPr>
          <p:cNvGraphicFramePr>
            <a:graphicFrameLocks/>
          </p:cNvGraphicFramePr>
          <p:nvPr/>
        </p:nvGraphicFramePr>
        <p:xfrm>
          <a:off x="2040728" y="1564918"/>
          <a:ext cx="8229600" cy="498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961463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1066800" y="1734297"/>
            <a:ext cx="9939337" cy="4209154"/>
          </a:xfrm>
        </p:spPr>
        <p:txBody>
          <a:bodyPr>
            <a:normAutofit/>
          </a:bodyPr>
          <a:lstStyle/>
          <a:p>
            <a:pPr>
              <a:buFont typeface="Arial" panose="020B0604020202020204" pitchFamily="34" charset="0"/>
              <a:buChar char="•"/>
            </a:pPr>
            <a:r>
              <a:rPr lang="en-US" sz="2800"/>
              <a:t>Labor market = Buyer’s market</a:t>
            </a:r>
          </a:p>
          <a:p>
            <a:pPr lvl="1">
              <a:spcBef>
                <a:spcPts val="0"/>
              </a:spcBef>
              <a:buFont typeface="Arial" panose="020B0604020202020204" pitchFamily="34" charset="0"/>
              <a:buChar char="•"/>
            </a:pPr>
            <a:r>
              <a:rPr lang="en-US" sz="2400"/>
              <a:t>employee = seller</a:t>
            </a:r>
          </a:p>
          <a:p>
            <a:pPr lvl="1">
              <a:spcBef>
                <a:spcPts val="0"/>
              </a:spcBef>
              <a:buFont typeface="Arial" panose="020B0604020202020204" pitchFamily="34" charset="0"/>
              <a:buChar char="•"/>
            </a:pPr>
            <a:r>
              <a:rPr lang="en-US" sz="2400"/>
              <a:t>employer = buyer</a:t>
            </a:r>
          </a:p>
          <a:p>
            <a:pPr>
              <a:buFont typeface="Arial" panose="020B0604020202020204" pitchFamily="34" charset="0"/>
              <a:buChar char="•"/>
            </a:pPr>
            <a:r>
              <a:rPr lang="en-US" sz="2800"/>
              <a:t>Capital market = Seller’s market</a:t>
            </a:r>
          </a:p>
          <a:p>
            <a:pPr lvl="1">
              <a:spcBef>
                <a:spcPts val="0"/>
              </a:spcBef>
              <a:buFont typeface="Arial" panose="020B0604020202020204" pitchFamily="34" charset="0"/>
              <a:buChar char="•"/>
            </a:pPr>
            <a:r>
              <a:rPr lang="en-US" sz="2400"/>
              <a:t>investment = buyer</a:t>
            </a:r>
          </a:p>
          <a:p>
            <a:pPr lvl="1">
              <a:spcBef>
                <a:spcPts val="0"/>
              </a:spcBef>
              <a:buFont typeface="Arial" panose="020B0604020202020204" pitchFamily="34" charset="0"/>
              <a:buChar char="•"/>
            </a:pPr>
            <a:r>
              <a:rPr lang="en-US" sz="2400"/>
              <a:t>investor = seller</a:t>
            </a:r>
          </a:p>
          <a:p>
            <a:pPr marL="457200" lvl="1" indent="0">
              <a:spcBef>
                <a:spcPts val="0"/>
              </a:spcBef>
              <a:buNone/>
            </a:pPr>
            <a:endParaRPr lang="en-US" sz="2200"/>
          </a:p>
          <a:p>
            <a:pPr>
              <a:spcBef>
                <a:spcPts val="0"/>
              </a:spcBef>
              <a:buFont typeface="Arial" panose="020B0604020202020204" pitchFamily="34" charset="0"/>
              <a:buChar char="•"/>
            </a:pPr>
            <a:r>
              <a:rPr lang="en-US" sz="2800"/>
              <a:t>Lending = Buyer’s or Seller’s market</a:t>
            </a:r>
          </a:p>
          <a:p>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7B7A6345-4BF4-3941-9C9B-465BD7CC7E00}"/>
              </a:ext>
            </a:extLst>
          </p:cNvPr>
          <p:cNvSpPr txBox="1"/>
          <p:nvPr/>
        </p:nvSpPr>
        <p:spPr>
          <a:xfrm>
            <a:off x="1066800" y="776099"/>
            <a:ext cx="1542410"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Income</a:t>
            </a:r>
          </a:p>
        </p:txBody>
      </p:sp>
    </p:spTree>
    <p:extLst>
      <p:ext uri="{BB962C8B-B14F-4D97-AF65-F5344CB8AC3E}">
        <p14:creationId xmlns:p14="http://schemas.microsoft.com/office/powerpoint/2010/main" val="1919922396"/>
      </p:ext>
    </p:extLst>
  </p:cSld>
  <p:clrMapOvr>
    <a:masterClrMapping/>
  </p:clrMapOvr>
  <p:transition spd="slow"/>
</p:sld>
</file>

<file path=ppt/slides/slide5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9075"/>
            <a:ext cx="9939336" cy="841513"/>
          </a:xfrm>
        </p:spPr>
        <p:txBody>
          <a:bodyPr>
            <a:normAutofit/>
          </a:bodyPr>
          <a:lstStyle/>
          <a:p>
            <a:r>
              <a:rPr lang="en-US"/>
              <a:t>Retirement plans: IRA</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sz="2200"/>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560</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4">
            <a:extLst>
              <a:ext uri="{FF2B5EF4-FFF2-40B4-BE49-F238E27FC236}">
                <a16:creationId xmlns:a16="http://schemas.microsoft.com/office/drawing/2014/main" id="{4120AF28-3B3E-1B49-BECF-F0E943B3F84F}"/>
              </a:ext>
            </a:extLst>
          </p:cNvPr>
          <p:cNvGraphicFramePr>
            <a:graphicFrameLocks/>
          </p:cNvGraphicFramePr>
          <p:nvPr>
            <p:extLst>
              <p:ext uri="{D42A27DB-BD31-4B8C-83A1-F6EECF244321}">
                <p14:modId xmlns:p14="http://schemas.microsoft.com/office/powerpoint/2010/main" val="1567119869"/>
              </p:ext>
            </p:extLst>
          </p:nvPr>
        </p:nvGraphicFramePr>
        <p:xfrm>
          <a:off x="1066803" y="1662544"/>
          <a:ext cx="10058393" cy="4478765"/>
        </p:xfrm>
        <a:graphic>
          <a:graphicData uri="http://schemas.openxmlformats.org/drawingml/2006/table">
            <a:tbl>
              <a:tblPr firstRow="1" bandRow="1">
                <a:tableStyleId>{5C22544A-7EE6-4342-B048-85BDC9FD1C3A}</a:tableStyleId>
              </a:tblPr>
              <a:tblGrid>
                <a:gridCol w="4849828">
                  <a:extLst>
                    <a:ext uri="{9D8B030D-6E8A-4147-A177-3AD203B41FA5}">
                      <a16:colId xmlns:a16="http://schemas.microsoft.com/office/drawing/2014/main" val="20000"/>
                    </a:ext>
                  </a:extLst>
                </a:gridCol>
                <a:gridCol w="3201026">
                  <a:extLst>
                    <a:ext uri="{9D8B030D-6E8A-4147-A177-3AD203B41FA5}">
                      <a16:colId xmlns:a16="http://schemas.microsoft.com/office/drawing/2014/main" val="20001"/>
                    </a:ext>
                  </a:extLst>
                </a:gridCol>
                <a:gridCol w="2007539">
                  <a:extLst>
                    <a:ext uri="{9D8B030D-6E8A-4147-A177-3AD203B41FA5}">
                      <a16:colId xmlns:a16="http://schemas.microsoft.com/office/drawing/2014/main" val="20002"/>
                    </a:ext>
                  </a:extLst>
                </a:gridCol>
              </a:tblGrid>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endParaRPr>
                    </a:p>
                  </a:txBody>
                  <a:tcPr marL="68580" marR="68580" marT="0" marB="0" anchor="ctr" horzOverflow="overflow">
                    <a:solidFill>
                      <a:schemeClr val="tx2"/>
                    </a:solidFill>
                  </a:tcPr>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rPr>
                        <a:t>Traditional IRA</a:t>
                      </a:r>
                    </a:p>
                  </a:txBody>
                  <a:tcPr marL="68580" marR="68580" marT="0" marB="0" anchor="ctr" horzOverflow="overflow">
                    <a:solidFill>
                      <a:schemeClr val="tx2"/>
                    </a:solidFill>
                  </a:tcPr>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all" normalizeH="0" baseline="0">
                          <a:ln>
                            <a:noFill/>
                          </a:ln>
                          <a:solidFill>
                            <a:schemeClr val="bg1"/>
                          </a:solidFill>
                          <a:effectLst/>
                          <a:latin typeface="Lato" panose="020F0502020204030203" pitchFamily="34" charset="0"/>
                          <a:ea typeface="ＭＳ Ｐゴシック" panose="020B0600070205080204" pitchFamily="34" charset="-128"/>
                          <a:cs typeface="Times New Roman" panose="02020603050405020304" pitchFamily="18" charset="0"/>
                        </a:rPr>
                        <a:t>Roth IRA</a:t>
                      </a:r>
                    </a:p>
                  </a:txBody>
                  <a:tcPr marL="68580" marR="68580" marT="0" marB="0" anchor="ctr" horzOverflow="overflow">
                    <a:solidFill>
                      <a:schemeClr val="tx2"/>
                    </a:solidFill>
                  </a:tcPr>
                </a:tc>
                <a:extLst>
                  <a:ext uri="{0D108BD9-81ED-4DB2-BD59-A6C34878D82A}">
                    <a16:rowId xmlns:a16="http://schemas.microsoft.com/office/drawing/2014/main" val="10000"/>
                  </a:ext>
                </a:extLst>
              </a:tr>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Age limit to create the IRA?</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a:t>
                      </a:r>
                    </a:p>
                  </a:txBody>
                  <a:tcPr marL="68580" marR="68580" marT="0" marB="0" anchor="ctr" horzOverflow="overflow"/>
                </a:tc>
                <a:extLst>
                  <a:ext uri="{0D108BD9-81ED-4DB2-BD59-A6C34878D82A}">
                    <a16:rowId xmlns:a16="http://schemas.microsoft.com/office/drawing/2014/main" val="10001"/>
                  </a:ext>
                </a:extLst>
              </a:tr>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Age limit to contribute?</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a:t>
                      </a:r>
                    </a:p>
                  </a:txBody>
                  <a:tcPr marL="68580" marR="68580" marT="0" marB="0" anchor="ctr" horzOverflow="overflow"/>
                </a:tc>
                <a:extLst>
                  <a:ext uri="{0D108BD9-81ED-4DB2-BD59-A6C34878D82A}">
                    <a16:rowId xmlns:a16="http://schemas.microsoft.com/office/drawing/2014/main" val="10002"/>
                  </a:ext>
                </a:extLst>
              </a:tr>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Tax deductible contributions allowed?</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Yes</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a:t>
                      </a:r>
                    </a:p>
                  </a:txBody>
                  <a:tcPr marL="68580" marR="68580" marT="0" marB="0" anchor="ctr" horzOverflow="overflow"/>
                </a:tc>
                <a:extLst>
                  <a:ext uri="{0D108BD9-81ED-4DB2-BD59-A6C34878D82A}">
                    <a16:rowId xmlns:a16="http://schemas.microsoft.com/office/drawing/2014/main" val="10003"/>
                  </a:ext>
                </a:extLst>
              </a:tr>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Tax deductible contributions limited?</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Yes, by income</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n/a</a:t>
                      </a:r>
                    </a:p>
                  </a:txBody>
                  <a:tcPr marL="68580" marR="68580" marT="0" marB="0" anchor="ctr" horzOverflow="overflow"/>
                </a:tc>
                <a:extLst>
                  <a:ext uri="{0D108BD9-81ED-4DB2-BD59-A6C34878D82A}">
                    <a16:rowId xmlns:a16="http://schemas.microsoft.com/office/drawing/2014/main" val="10004"/>
                  </a:ext>
                </a:extLst>
              </a:tr>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Non-deductible contributions allowed?</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Yes</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Yes</a:t>
                      </a:r>
                    </a:p>
                  </a:txBody>
                  <a:tcPr marL="68580" marR="68580" marT="0" marB="0" anchor="ctr" horzOverflow="overflow"/>
                </a:tc>
                <a:extLst>
                  <a:ext uri="{0D108BD9-81ED-4DB2-BD59-A6C34878D82A}">
                    <a16:rowId xmlns:a16="http://schemas.microsoft.com/office/drawing/2014/main" val="10005"/>
                  </a:ext>
                </a:extLst>
              </a:tr>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Non-deductible contributions limited?</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Yes</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Yes</a:t>
                      </a:r>
                    </a:p>
                  </a:txBody>
                  <a:tcPr marL="68580" marR="68580" marT="0" marB="0" anchor="ctr" horzOverflow="overflow"/>
                </a:tc>
                <a:extLst>
                  <a:ext uri="{0D108BD9-81ED-4DB2-BD59-A6C34878D82A}">
                    <a16:rowId xmlns:a16="http://schemas.microsoft.com/office/drawing/2014/main" val="10006"/>
                  </a:ext>
                </a:extLst>
              </a:tr>
              <a:tr h="520535">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Withdrawals are taxed?</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Yes, of deductible contributions</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a:t>
                      </a:r>
                    </a:p>
                  </a:txBody>
                  <a:tcPr marL="68580" marR="68580" marT="0" marB="0" anchor="ctr" horzOverflow="overflow"/>
                </a:tc>
                <a:extLst>
                  <a:ext uri="{0D108BD9-81ED-4DB2-BD59-A6C34878D82A}">
                    <a16:rowId xmlns:a16="http://schemas.microsoft.com/office/drawing/2014/main" val="10007"/>
                  </a:ext>
                </a:extLst>
              </a:tr>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Minimum required distribution?</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Yes</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a:t>
                      </a:r>
                    </a:p>
                  </a:txBody>
                  <a:tcPr marL="68580" marR="68580" marT="0" marB="0" anchor="ctr" horzOverflow="overflow"/>
                </a:tc>
                <a:extLst>
                  <a:ext uri="{0D108BD9-81ED-4DB2-BD59-A6C34878D82A}">
                    <a16:rowId xmlns:a16="http://schemas.microsoft.com/office/drawing/2014/main" val="10008"/>
                  </a:ext>
                </a:extLst>
              </a:tr>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Age of mandatory distribution?</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72</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None</a:t>
                      </a:r>
                    </a:p>
                  </a:txBody>
                  <a:tcPr marL="68580" marR="68580" marT="0" marB="0" anchor="ctr" horzOverflow="overflow"/>
                </a:tc>
                <a:extLst>
                  <a:ext uri="{0D108BD9-81ED-4DB2-BD59-A6C34878D82A}">
                    <a16:rowId xmlns:a16="http://schemas.microsoft.com/office/drawing/2014/main" val="10009"/>
                  </a:ext>
                </a:extLst>
              </a:tr>
              <a:tr h="395823">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Minimum age for distribution?</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59½</a:t>
                      </a:r>
                    </a:p>
                  </a:txBody>
                  <a:tcPr marL="68580" marR="68580" marT="0" marB="0" anchor="ctr" horzOverflow="overflow"/>
                </a:tc>
                <a:tc>
                  <a:txBody>
                    <a:bodyPr/>
                    <a:lstStyle>
                      <a:lvl1pPr eaLnBrk="0" hangingPunct="0">
                        <a:spcBef>
                          <a:spcPct val="20000"/>
                        </a:spcBef>
                        <a:defRPr sz="4000" b="1">
                          <a:solidFill>
                            <a:srgbClr val="CC0000"/>
                          </a:solidFill>
                          <a:latin typeface="Arial" panose="020B0604020202020204" pitchFamily="34" charset="0"/>
                          <a:ea typeface="ＭＳ Ｐゴシック" panose="020B0600070205080204" pitchFamily="34" charset="-128"/>
                        </a:defRPr>
                      </a:lvl1pPr>
                      <a:lvl2pPr marL="37931725" indent="-37474525" eaLnBrk="0" hangingPunct="0">
                        <a:spcBef>
                          <a:spcPct val="20000"/>
                        </a:spcBef>
                        <a:defRPr sz="3600" b="1">
                          <a:solidFill>
                            <a:schemeClr val="tx1"/>
                          </a:solidFill>
                          <a:latin typeface="Arial" panose="020B0604020202020204" pitchFamily="34" charset="0"/>
                          <a:ea typeface="ＭＳ Ｐゴシック" panose="020B0600070205080204" pitchFamily="34" charset="-128"/>
                        </a:defRPr>
                      </a:lvl2pPr>
                      <a:lvl3pPr eaLnBrk="0" hangingPunct="0">
                        <a:spcBef>
                          <a:spcPct val="20000"/>
                        </a:spcBef>
                        <a:defRPr sz="3200" b="1">
                          <a:solidFill>
                            <a:schemeClr val="tx1"/>
                          </a:solidFill>
                          <a:latin typeface="Arial" panose="020B0604020202020204" pitchFamily="34" charset="0"/>
                          <a:ea typeface="ＭＳ Ｐゴシック" panose="020B0600070205080204" pitchFamily="34" charset="-128"/>
                        </a:defRPr>
                      </a:lvl3pPr>
                      <a:lvl4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4pPr>
                      <a:lvl5pPr eaLnBrk="0" hangingPunct="0">
                        <a:spcBef>
                          <a:spcPct val="20000"/>
                        </a:spcBef>
                        <a:defRPr sz="2800" b="1">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28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Lato" panose="020F0502020204030203" pitchFamily="34" charset="0"/>
                          <a:ea typeface="ＭＳ Ｐゴシック" panose="020B0600070205080204" pitchFamily="34" charset="-128"/>
                          <a:cs typeface="Times New Roman" panose="02020603050405020304" pitchFamily="18" charset="0"/>
                        </a:rPr>
                        <a:t>59½</a:t>
                      </a:r>
                    </a:p>
                  </a:txBody>
                  <a:tcPr marL="68580" marR="68580" marT="0" marB="0" anchor="ctr" horzOverflow="overflow"/>
                </a:tc>
                <a:extLst>
                  <a:ext uri="{0D108BD9-81ED-4DB2-BD59-A6C34878D82A}">
                    <a16:rowId xmlns:a16="http://schemas.microsoft.com/office/drawing/2014/main" val="10010"/>
                  </a:ext>
                </a:extLst>
              </a:tr>
            </a:tbl>
          </a:graphicData>
        </a:graphic>
      </p:graphicFrame>
      <p:sp>
        <p:nvSpPr>
          <p:cNvPr id="2" name="TextBox 1">
            <a:extLst>
              <a:ext uri="{FF2B5EF4-FFF2-40B4-BE49-F238E27FC236}">
                <a16:creationId xmlns:a16="http://schemas.microsoft.com/office/drawing/2014/main" id="{59C027BB-7304-2F40-80BD-EA0C16F0A691}"/>
              </a:ext>
            </a:extLst>
          </p:cNvPr>
          <p:cNvSpPr txBox="1"/>
          <p:nvPr/>
        </p:nvSpPr>
        <p:spPr>
          <a:xfrm>
            <a:off x="1087004" y="6240162"/>
            <a:ext cx="10038192" cy="369332"/>
          </a:xfrm>
          <a:prstGeom prst="rect">
            <a:avLst/>
          </a:prstGeom>
          <a:noFill/>
        </p:spPr>
        <p:txBody>
          <a:bodyPr wrap="square" rtlCol="0">
            <a:spAutoFit/>
          </a:bodyPr>
          <a:lstStyle/>
          <a:p>
            <a:pPr algn="ctr"/>
            <a:r>
              <a:rPr lang="en-US"/>
              <a:t>Investment options are generally the same and can be broad or specific choices</a:t>
            </a:r>
          </a:p>
        </p:txBody>
      </p:sp>
    </p:spTree>
    <p:extLst>
      <p:ext uri="{BB962C8B-B14F-4D97-AF65-F5344CB8AC3E}">
        <p14:creationId xmlns:p14="http://schemas.microsoft.com/office/powerpoint/2010/main" val="3764036487"/>
      </p:ext>
    </p:extLst>
  </p:cSld>
  <p:clrMapOvr>
    <a:masterClrMapping/>
  </p:clrMapOvr>
  <p:transition spd="slow"/>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F1C4-05C4-6E4F-86F2-CFC739E855AA}"/>
              </a:ext>
            </a:extLst>
          </p:cNvPr>
          <p:cNvSpPr>
            <a:spLocks noGrp="1"/>
          </p:cNvSpPr>
          <p:nvPr>
            <p:ph type="title"/>
          </p:nvPr>
        </p:nvSpPr>
        <p:spPr/>
        <p:txBody>
          <a:bodyPr>
            <a:normAutofit fontScale="90000"/>
          </a:bodyPr>
          <a:lstStyle/>
          <a:p>
            <a:r>
              <a:rPr lang="en-US"/>
              <a:t>Differences Between Roth and Traditional IRA</a:t>
            </a:r>
          </a:p>
        </p:txBody>
      </p:sp>
      <p:sp>
        <p:nvSpPr>
          <p:cNvPr id="4" name="Rectangle 3">
            <a:extLst>
              <a:ext uri="{FF2B5EF4-FFF2-40B4-BE49-F238E27FC236}">
                <a16:creationId xmlns:a16="http://schemas.microsoft.com/office/drawing/2014/main" id="{B8C6AAB4-0BCE-FC4B-9BBA-B1C85F6CE098}"/>
              </a:ext>
            </a:extLst>
          </p:cNvPr>
          <p:cNvSpPr/>
          <p:nvPr/>
        </p:nvSpPr>
        <p:spPr>
          <a:xfrm>
            <a:off x="1066800" y="1625080"/>
            <a:ext cx="9281160" cy="1200329"/>
          </a:xfrm>
          <a:prstGeom prst="rect">
            <a:avLst/>
          </a:prstGeom>
        </p:spPr>
        <p:txBody>
          <a:bodyPr wrap="square">
            <a:spAutoFit/>
          </a:bodyPr>
          <a:lstStyle/>
          <a:p>
            <a:r>
              <a:rPr lang="en-US">
                <a:solidFill>
                  <a:srgbClr val="202124"/>
                </a:solidFill>
                <a:latin typeface="Google Sans"/>
              </a:rPr>
              <a:t>With a Roth IRA, you contribute after-tax dollars, your money grows tax-free, and you can generally make tax- and penalty-free withdrawals after age 59½. With a Traditional IRA, you contribute pre-tax dollars, your money grows tax-deferred, and withdrawals are taxed as current income after age 59½.</a:t>
            </a:r>
            <a:endParaRPr lang="en-US"/>
          </a:p>
        </p:txBody>
      </p:sp>
      <p:sp>
        <p:nvSpPr>
          <p:cNvPr id="5" name="Rectangle 4">
            <a:extLst>
              <a:ext uri="{FF2B5EF4-FFF2-40B4-BE49-F238E27FC236}">
                <a16:creationId xmlns:a16="http://schemas.microsoft.com/office/drawing/2014/main" id="{53FB2F7C-7600-4341-8691-806DBA0484E7}"/>
              </a:ext>
            </a:extLst>
          </p:cNvPr>
          <p:cNvSpPr/>
          <p:nvPr/>
        </p:nvSpPr>
        <p:spPr>
          <a:xfrm>
            <a:off x="1066800" y="3043013"/>
            <a:ext cx="9127524" cy="2031325"/>
          </a:xfrm>
          <a:prstGeom prst="rect">
            <a:avLst/>
          </a:prstGeom>
        </p:spPr>
        <p:txBody>
          <a:bodyPr wrap="square">
            <a:spAutoFit/>
          </a:bodyPr>
          <a:lstStyle/>
          <a:p>
            <a:r>
              <a:rPr lang="en-US"/>
              <a:t>A Roth IRA and Traditional IRA are both good retirement accounts to consider and offer many investment options as you plan for your future. However, there are several key differences to keep in mind when determining which makes the most sense for your particular needs</a:t>
            </a:r>
            <a:r>
              <a:rPr lang="en-US">
                <a:latin typeface="Times" pitchFamily="2" charset="0"/>
              </a:rPr>
              <a:t>. </a:t>
            </a:r>
            <a:r>
              <a:rPr lang="en-US"/>
              <a:t> Roth IRA allows you to make after-tax contributions and is best suited for an individual who expects to be in a higher tax bracket when they start taking withdrawals. A Traditional IRA may allow you to make pre-tax contributions and is best suited for an individual who expects to be in the same or lower tax bracket when they start taking withdrawals</a:t>
            </a:r>
          </a:p>
        </p:txBody>
      </p:sp>
      <p:sp>
        <p:nvSpPr>
          <p:cNvPr id="6" name="TextBox 5">
            <a:extLst>
              <a:ext uri="{FF2B5EF4-FFF2-40B4-BE49-F238E27FC236}">
                <a16:creationId xmlns:a16="http://schemas.microsoft.com/office/drawing/2014/main" id="{6972F3AB-E26C-554F-9C71-B3DA6BFD0100}"/>
              </a:ext>
            </a:extLst>
          </p:cNvPr>
          <p:cNvSpPr txBox="1"/>
          <p:nvPr/>
        </p:nvSpPr>
        <p:spPr>
          <a:xfrm>
            <a:off x="1066800" y="5387546"/>
            <a:ext cx="1301959" cy="276999"/>
          </a:xfrm>
          <a:prstGeom prst="rect">
            <a:avLst/>
          </a:prstGeom>
          <a:noFill/>
        </p:spPr>
        <p:txBody>
          <a:bodyPr wrap="none" rtlCol="0">
            <a:spAutoFit/>
          </a:bodyPr>
          <a:lstStyle/>
          <a:p>
            <a:r>
              <a:rPr lang="en-US" sz="1200" i="1">
                <a:latin typeface="Helvetica Neue" panose="02000503000000020004" pitchFamily="2" charset="0"/>
                <a:ea typeface="Helvetica Neue" panose="02000503000000020004" pitchFamily="2" charset="0"/>
                <a:cs typeface="Helvetica Neue" panose="02000503000000020004" pitchFamily="2" charset="0"/>
              </a:rPr>
              <a:t>Charles Schwab</a:t>
            </a:r>
          </a:p>
        </p:txBody>
      </p:sp>
    </p:spTree>
    <p:extLst>
      <p:ext uri="{BB962C8B-B14F-4D97-AF65-F5344CB8AC3E}">
        <p14:creationId xmlns:p14="http://schemas.microsoft.com/office/powerpoint/2010/main" val="261744445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5ACA2F-B644-9949-B2F5-51151F933BCD}"/>
              </a:ext>
            </a:extLst>
          </p:cNvPr>
          <p:cNvSpPr>
            <a:spLocks noGrp="1"/>
          </p:cNvSpPr>
          <p:nvPr>
            <p:ph type="body" sz="quarter" idx="10"/>
          </p:nvPr>
        </p:nvSpPr>
        <p:spPr>
          <a:xfrm>
            <a:off x="1066800" y="1738842"/>
            <a:ext cx="9939337" cy="1041428"/>
          </a:xfrm>
        </p:spPr>
        <p:txBody>
          <a:bodyPr>
            <a:normAutofit/>
          </a:bodyPr>
          <a:lstStyle/>
          <a:p>
            <a:pPr marL="0" indent="0">
              <a:spcBef>
                <a:spcPts val="0"/>
              </a:spcBef>
              <a:buNone/>
            </a:pPr>
            <a:r>
              <a:rPr lang="en-US" sz="2000"/>
              <a:t>Year One</a:t>
            </a:r>
          </a:p>
          <a:p>
            <a:pPr marL="0" indent="0">
              <a:spcBef>
                <a:spcPts val="0"/>
              </a:spcBef>
              <a:buNone/>
            </a:pPr>
            <a:r>
              <a:rPr lang="en-US" sz="2000"/>
              <a:t>Earned $1,000 to invest</a:t>
            </a:r>
          </a:p>
          <a:p>
            <a:pPr marL="0" indent="0">
              <a:spcBef>
                <a:spcPts val="0"/>
              </a:spcBef>
              <a:buNone/>
            </a:pPr>
            <a:r>
              <a:rPr lang="en-US" sz="2000"/>
              <a:t>Tax rate = 20%</a:t>
            </a:r>
          </a:p>
        </p:txBody>
      </p:sp>
      <p:sp>
        <p:nvSpPr>
          <p:cNvPr id="6" name="Title 1">
            <a:extLst>
              <a:ext uri="{FF2B5EF4-FFF2-40B4-BE49-F238E27FC236}">
                <a16:creationId xmlns:a16="http://schemas.microsoft.com/office/drawing/2014/main" id="{ED490EAD-7A71-8C40-AD45-4179CAF3D0FF}"/>
              </a:ext>
            </a:extLst>
          </p:cNvPr>
          <p:cNvSpPr>
            <a:spLocks noGrp="1"/>
          </p:cNvSpPr>
          <p:nvPr>
            <p:ph type="title"/>
          </p:nvPr>
        </p:nvSpPr>
        <p:spPr>
          <a:xfrm>
            <a:off x="1066800" y="395611"/>
            <a:ext cx="9281160" cy="841513"/>
          </a:xfrm>
        </p:spPr>
        <p:txBody>
          <a:bodyPr>
            <a:normAutofit fontScale="90000"/>
          </a:bodyPr>
          <a:lstStyle/>
          <a:p>
            <a:r>
              <a:rPr lang="en-US"/>
              <a:t>Differences Between Roth and Traditional IRA - Example</a:t>
            </a:r>
          </a:p>
        </p:txBody>
      </p:sp>
      <p:sp>
        <p:nvSpPr>
          <p:cNvPr id="7" name="TextBox 6">
            <a:extLst>
              <a:ext uri="{FF2B5EF4-FFF2-40B4-BE49-F238E27FC236}">
                <a16:creationId xmlns:a16="http://schemas.microsoft.com/office/drawing/2014/main" id="{AF2FC729-C493-104D-99FD-A38C64406696}"/>
              </a:ext>
            </a:extLst>
          </p:cNvPr>
          <p:cNvSpPr txBox="1"/>
          <p:nvPr/>
        </p:nvSpPr>
        <p:spPr>
          <a:xfrm>
            <a:off x="1482810" y="3089189"/>
            <a:ext cx="9428205" cy="3477875"/>
          </a:xfrm>
          <a:prstGeom prst="rect">
            <a:avLst/>
          </a:prstGeom>
          <a:noFill/>
        </p:spPr>
        <p:txBody>
          <a:bodyPr wrap="square" numCol="2" rtlCol="0">
            <a:spAutoFit/>
          </a:bodyPr>
          <a:lstStyle/>
          <a:p>
            <a:r>
              <a:rPr lang="en-US" sz="2000" u="sng">
                <a:latin typeface="Helvetica Neue" panose="02000503000000020004" pitchFamily="2" charset="0"/>
                <a:ea typeface="Helvetica Neue" panose="02000503000000020004" pitchFamily="2" charset="0"/>
                <a:cs typeface="Helvetica Neue" panose="02000503000000020004" pitchFamily="2" charset="0"/>
              </a:rPr>
              <a:t>Roth IRA</a:t>
            </a:r>
          </a:p>
          <a:p>
            <a:r>
              <a:rPr lang="en-US" sz="2000">
                <a:latin typeface="Helvetica Neue" panose="02000503000000020004" pitchFamily="2" charset="0"/>
                <a:ea typeface="Helvetica Neue" panose="02000503000000020004" pitchFamily="2" charset="0"/>
                <a:cs typeface="Helvetica Neue" panose="02000503000000020004" pitchFamily="2" charset="0"/>
              </a:rPr>
              <a:t>Take $800 and invest in Roth IRA</a:t>
            </a:r>
          </a:p>
          <a:p>
            <a:r>
              <a:rPr lang="en-US" sz="2000">
                <a:latin typeface="Helvetica Neue" panose="02000503000000020004" pitchFamily="2" charset="0"/>
                <a:ea typeface="Helvetica Neue" panose="02000503000000020004" pitchFamily="2" charset="0"/>
                <a:cs typeface="Helvetica Neue" panose="02000503000000020004" pitchFamily="2" charset="0"/>
              </a:rPr>
              <a:t>($200 goes to taxes)</a:t>
            </a:r>
          </a:p>
          <a:p>
            <a:r>
              <a:rPr lang="en-US" sz="2000">
                <a:latin typeface="Helvetica Neue" panose="02000503000000020004" pitchFamily="2" charset="0"/>
                <a:ea typeface="Helvetica Neue" panose="02000503000000020004" pitchFamily="2" charset="0"/>
                <a:cs typeface="Helvetica Neue" panose="02000503000000020004" pitchFamily="2" charset="0"/>
              </a:rPr>
              <a:t>Grows at 5% per year</a:t>
            </a:r>
          </a:p>
          <a:p>
            <a:r>
              <a:rPr lang="en-US" sz="2000">
                <a:latin typeface="Helvetica Neue" panose="02000503000000020004" pitchFamily="2" charset="0"/>
                <a:ea typeface="Helvetica Neue" panose="02000503000000020004" pitchFamily="2" charset="0"/>
                <a:cs typeface="Helvetica Neue" panose="02000503000000020004" pitchFamily="2" charset="0"/>
              </a:rPr>
              <a:t>= $1,021 at end of year 5</a:t>
            </a: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r>
              <a:rPr lang="en-US" sz="2000" u="sng">
                <a:latin typeface="Helvetica Neue" panose="02000503000000020004" pitchFamily="2" charset="0"/>
                <a:ea typeface="Helvetica Neue" panose="02000503000000020004" pitchFamily="2" charset="0"/>
                <a:cs typeface="Helvetica Neue" panose="02000503000000020004" pitchFamily="2" charset="0"/>
              </a:rPr>
              <a:t>Traditional IRA</a:t>
            </a:r>
          </a:p>
          <a:p>
            <a:r>
              <a:rPr lang="en-US" sz="2000">
                <a:latin typeface="Helvetica Neue" panose="02000503000000020004" pitchFamily="2" charset="0"/>
                <a:ea typeface="Helvetica Neue" panose="02000503000000020004" pitchFamily="2" charset="0"/>
                <a:cs typeface="Helvetica Neue" panose="02000503000000020004" pitchFamily="2" charset="0"/>
              </a:rPr>
              <a:t>Take $1,000 and invest in Traditional IRA</a:t>
            </a:r>
          </a:p>
          <a:p>
            <a:r>
              <a:rPr lang="en-US" sz="2000">
                <a:latin typeface="Helvetica Neue" panose="02000503000000020004" pitchFamily="2" charset="0"/>
                <a:ea typeface="Helvetica Neue" panose="02000503000000020004" pitchFamily="2" charset="0"/>
                <a:cs typeface="Helvetica Neue" panose="02000503000000020004" pitchFamily="2" charset="0"/>
              </a:rPr>
              <a:t>Grows at 5% per year (=$1,276)</a:t>
            </a:r>
          </a:p>
          <a:p>
            <a:r>
              <a:rPr lang="en-US" sz="2000">
                <a:latin typeface="Helvetica Neue" panose="02000503000000020004" pitchFamily="2" charset="0"/>
                <a:ea typeface="Helvetica Neue" panose="02000503000000020004" pitchFamily="2" charset="0"/>
                <a:cs typeface="Helvetica Neue" panose="02000503000000020004" pitchFamily="2" charset="0"/>
              </a:rPr>
              <a:t>Taxed 20% when withdraw end of year 5 ($255 goes to taxes)</a:t>
            </a:r>
          </a:p>
          <a:p>
            <a:r>
              <a:rPr lang="en-US" sz="2000">
                <a:latin typeface="Helvetica Neue" panose="02000503000000020004" pitchFamily="2" charset="0"/>
                <a:ea typeface="Helvetica Neue" panose="02000503000000020004" pitchFamily="2" charset="0"/>
                <a:cs typeface="Helvetica Neue" panose="02000503000000020004" pitchFamily="2" charset="0"/>
              </a:rPr>
              <a:t>= $1,021 at end of year 5 after taxed</a:t>
            </a: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073020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5ACA2F-B644-9949-B2F5-51151F933BCD}"/>
              </a:ext>
            </a:extLst>
          </p:cNvPr>
          <p:cNvSpPr>
            <a:spLocks noGrp="1"/>
          </p:cNvSpPr>
          <p:nvPr>
            <p:ph type="body" sz="quarter" idx="10"/>
          </p:nvPr>
        </p:nvSpPr>
        <p:spPr>
          <a:xfrm>
            <a:off x="1066800" y="1738842"/>
            <a:ext cx="9939337" cy="1041428"/>
          </a:xfrm>
        </p:spPr>
        <p:txBody>
          <a:bodyPr>
            <a:normAutofit fontScale="92500" lnSpcReduction="20000"/>
          </a:bodyPr>
          <a:lstStyle/>
          <a:p>
            <a:pPr marL="0" indent="0">
              <a:spcBef>
                <a:spcPts val="0"/>
              </a:spcBef>
              <a:buNone/>
            </a:pPr>
            <a:r>
              <a:rPr lang="en-US" sz="2000"/>
              <a:t>Year One</a:t>
            </a:r>
          </a:p>
          <a:p>
            <a:pPr marL="0" indent="0">
              <a:spcBef>
                <a:spcPts val="0"/>
              </a:spcBef>
              <a:buNone/>
            </a:pPr>
            <a:r>
              <a:rPr lang="en-US" sz="2000"/>
              <a:t>Earned $1,000 to invest</a:t>
            </a:r>
          </a:p>
          <a:p>
            <a:pPr marL="0" indent="0">
              <a:spcBef>
                <a:spcPts val="0"/>
              </a:spcBef>
              <a:buNone/>
            </a:pPr>
            <a:r>
              <a:rPr lang="en-US" sz="2000"/>
              <a:t>Tax rate  = 20%</a:t>
            </a:r>
          </a:p>
          <a:p>
            <a:pPr marL="0" indent="0">
              <a:spcBef>
                <a:spcPts val="0"/>
              </a:spcBef>
              <a:buNone/>
            </a:pPr>
            <a:r>
              <a:rPr lang="en-US" sz="2000"/>
              <a:t>Tax rate year 5 = 25%</a:t>
            </a:r>
          </a:p>
        </p:txBody>
      </p:sp>
      <p:sp>
        <p:nvSpPr>
          <p:cNvPr id="6" name="Title 1">
            <a:extLst>
              <a:ext uri="{FF2B5EF4-FFF2-40B4-BE49-F238E27FC236}">
                <a16:creationId xmlns:a16="http://schemas.microsoft.com/office/drawing/2014/main" id="{ED490EAD-7A71-8C40-AD45-4179CAF3D0FF}"/>
              </a:ext>
            </a:extLst>
          </p:cNvPr>
          <p:cNvSpPr>
            <a:spLocks noGrp="1"/>
          </p:cNvSpPr>
          <p:nvPr>
            <p:ph type="title"/>
          </p:nvPr>
        </p:nvSpPr>
        <p:spPr>
          <a:xfrm>
            <a:off x="1066800" y="395611"/>
            <a:ext cx="9281160" cy="841513"/>
          </a:xfrm>
        </p:spPr>
        <p:txBody>
          <a:bodyPr>
            <a:normAutofit fontScale="90000"/>
          </a:bodyPr>
          <a:lstStyle/>
          <a:p>
            <a:r>
              <a:rPr lang="en-US"/>
              <a:t>Differences Between Roth and Traditional IRA - Example</a:t>
            </a:r>
          </a:p>
        </p:txBody>
      </p:sp>
      <p:sp>
        <p:nvSpPr>
          <p:cNvPr id="7" name="TextBox 6">
            <a:extLst>
              <a:ext uri="{FF2B5EF4-FFF2-40B4-BE49-F238E27FC236}">
                <a16:creationId xmlns:a16="http://schemas.microsoft.com/office/drawing/2014/main" id="{AF2FC729-C493-104D-99FD-A38C64406696}"/>
              </a:ext>
            </a:extLst>
          </p:cNvPr>
          <p:cNvSpPr txBox="1"/>
          <p:nvPr/>
        </p:nvSpPr>
        <p:spPr>
          <a:xfrm>
            <a:off x="1482810" y="3089189"/>
            <a:ext cx="9428205" cy="3477875"/>
          </a:xfrm>
          <a:prstGeom prst="rect">
            <a:avLst/>
          </a:prstGeom>
          <a:noFill/>
        </p:spPr>
        <p:txBody>
          <a:bodyPr wrap="square" numCol="2" rtlCol="0">
            <a:spAutoFit/>
          </a:bodyPr>
          <a:lstStyle/>
          <a:p>
            <a:r>
              <a:rPr lang="en-US" sz="2000" u="sng">
                <a:latin typeface="Helvetica Neue" panose="02000503000000020004" pitchFamily="2" charset="0"/>
                <a:ea typeface="Helvetica Neue" panose="02000503000000020004" pitchFamily="2" charset="0"/>
                <a:cs typeface="Helvetica Neue" panose="02000503000000020004" pitchFamily="2" charset="0"/>
              </a:rPr>
              <a:t>Roth IRA</a:t>
            </a:r>
          </a:p>
          <a:p>
            <a:r>
              <a:rPr lang="en-US" sz="2000">
                <a:latin typeface="Helvetica Neue" panose="02000503000000020004" pitchFamily="2" charset="0"/>
                <a:ea typeface="Helvetica Neue" panose="02000503000000020004" pitchFamily="2" charset="0"/>
                <a:cs typeface="Helvetica Neue" panose="02000503000000020004" pitchFamily="2" charset="0"/>
              </a:rPr>
              <a:t>Take $800 and invest in Roth IRA</a:t>
            </a:r>
          </a:p>
          <a:p>
            <a:r>
              <a:rPr lang="en-US" sz="2000">
                <a:latin typeface="Helvetica Neue" panose="02000503000000020004" pitchFamily="2" charset="0"/>
                <a:ea typeface="Helvetica Neue" panose="02000503000000020004" pitchFamily="2" charset="0"/>
                <a:cs typeface="Helvetica Neue" panose="02000503000000020004" pitchFamily="2" charset="0"/>
              </a:rPr>
              <a:t>Grows at 5% per year</a:t>
            </a:r>
          </a:p>
          <a:p>
            <a:r>
              <a:rPr lang="en-US" sz="2000">
                <a:latin typeface="Helvetica Neue" panose="02000503000000020004" pitchFamily="2" charset="0"/>
                <a:ea typeface="Helvetica Neue" panose="02000503000000020004" pitchFamily="2" charset="0"/>
                <a:cs typeface="Helvetica Neue" panose="02000503000000020004" pitchFamily="2" charset="0"/>
              </a:rPr>
              <a:t>= $1,021 at end of year 5</a:t>
            </a: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r>
              <a:rPr lang="en-US" sz="2000" u="sng">
                <a:latin typeface="Helvetica Neue" panose="02000503000000020004" pitchFamily="2" charset="0"/>
                <a:ea typeface="Helvetica Neue" panose="02000503000000020004" pitchFamily="2" charset="0"/>
                <a:cs typeface="Helvetica Neue" panose="02000503000000020004" pitchFamily="2" charset="0"/>
              </a:rPr>
              <a:t>Traditional IRA</a:t>
            </a:r>
          </a:p>
          <a:p>
            <a:r>
              <a:rPr lang="en-US" sz="2000">
                <a:latin typeface="Helvetica Neue" panose="02000503000000020004" pitchFamily="2" charset="0"/>
                <a:ea typeface="Helvetica Neue" panose="02000503000000020004" pitchFamily="2" charset="0"/>
                <a:cs typeface="Helvetica Neue" panose="02000503000000020004" pitchFamily="2" charset="0"/>
              </a:rPr>
              <a:t>Take $1,000 and invest in Traditional IRA</a:t>
            </a:r>
          </a:p>
          <a:p>
            <a:r>
              <a:rPr lang="en-US" sz="2000">
                <a:latin typeface="Helvetica Neue" panose="02000503000000020004" pitchFamily="2" charset="0"/>
                <a:ea typeface="Helvetica Neue" panose="02000503000000020004" pitchFamily="2" charset="0"/>
                <a:cs typeface="Helvetica Neue" panose="02000503000000020004" pitchFamily="2" charset="0"/>
              </a:rPr>
              <a:t>Grows at 5% per year (=$1,276)</a:t>
            </a:r>
          </a:p>
          <a:p>
            <a:r>
              <a:rPr lang="en-US" sz="2000">
                <a:latin typeface="Helvetica Neue" panose="02000503000000020004" pitchFamily="2" charset="0"/>
                <a:ea typeface="Helvetica Neue" panose="02000503000000020004" pitchFamily="2" charset="0"/>
                <a:cs typeface="Helvetica Neue" panose="02000503000000020004" pitchFamily="2" charset="0"/>
              </a:rPr>
              <a:t>Taxed 25% when withdraw end of year 5 (=$319)</a:t>
            </a:r>
          </a:p>
          <a:p>
            <a:r>
              <a:rPr lang="en-US" sz="2000">
                <a:latin typeface="Helvetica Neue" panose="02000503000000020004" pitchFamily="2" charset="0"/>
                <a:ea typeface="Helvetica Neue" panose="02000503000000020004" pitchFamily="2" charset="0"/>
                <a:cs typeface="Helvetica Neue" panose="02000503000000020004" pitchFamily="2" charset="0"/>
              </a:rPr>
              <a:t>= $957</a:t>
            </a: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818427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5ACA2F-B644-9949-B2F5-51151F933BCD}"/>
              </a:ext>
            </a:extLst>
          </p:cNvPr>
          <p:cNvSpPr>
            <a:spLocks noGrp="1"/>
          </p:cNvSpPr>
          <p:nvPr>
            <p:ph type="body" sz="quarter" idx="10"/>
          </p:nvPr>
        </p:nvSpPr>
        <p:spPr>
          <a:xfrm>
            <a:off x="1066800" y="1738842"/>
            <a:ext cx="9939337" cy="1041428"/>
          </a:xfrm>
        </p:spPr>
        <p:txBody>
          <a:bodyPr>
            <a:normAutofit fontScale="92500" lnSpcReduction="20000"/>
          </a:bodyPr>
          <a:lstStyle/>
          <a:p>
            <a:pPr marL="0" indent="0">
              <a:spcBef>
                <a:spcPts val="0"/>
              </a:spcBef>
              <a:buNone/>
            </a:pPr>
            <a:r>
              <a:rPr lang="en-US" sz="2000"/>
              <a:t>Year One</a:t>
            </a:r>
          </a:p>
          <a:p>
            <a:pPr marL="0" indent="0">
              <a:spcBef>
                <a:spcPts val="0"/>
              </a:spcBef>
              <a:buNone/>
            </a:pPr>
            <a:r>
              <a:rPr lang="en-US" sz="2000"/>
              <a:t>Earned $1,000 to invest</a:t>
            </a:r>
          </a:p>
          <a:p>
            <a:pPr marL="0" indent="0">
              <a:spcBef>
                <a:spcPts val="0"/>
              </a:spcBef>
              <a:buNone/>
            </a:pPr>
            <a:r>
              <a:rPr lang="en-US" sz="2000"/>
              <a:t>Tax rate  = 20%</a:t>
            </a:r>
          </a:p>
          <a:p>
            <a:pPr marL="0" indent="0">
              <a:spcBef>
                <a:spcPts val="0"/>
              </a:spcBef>
              <a:buNone/>
            </a:pPr>
            <a:r>
              <a:rPr lang="en-US" sz="2000"/>
              <a:t>Tax rate year 5 = 15%</a:t>
            </a:r>
          </a:p>
        </p:txBody>
      </p:sp>
      <p:sp>
        <p:nvSpPr>
          <p:cNvPr id="6" name="Title 1">
            <a:extLst>
              <a:ext uri="{FF2B5EF4-FFF2-40B4-BE49-F238E27FC236}">
                <a16:creationId xmlns:a16="http://schemas.microsoft.com/office/drawing/2014/main" id="{ED490EAD-7A71-8C40-AD45-4179CAF3D0FF}"/>
              </a:ext>
            </a:extLst>
          </p:cNvPr>
          <p:cNvSpPr>
            <a:spLocks noGrp="1"/>
          </p:cNvSpPr>
          <p:nvPr>
            <p:ph type="title"/>
          </p:nvPr>
        </p:nvSpPr>
        <p:spPr>
          <a:xfrm>
            <a:off x="1066800" y="395611"/>
            <a:ext cx="9281160" cy="841513"/>
          </a:xfrm>
        </p:spPr>
        <p:txBody>
          <a:bodyPr>
            <a:normAutofit fontScale="90000"/>
          </a:bodyPr>
          <a:lstStyle/>
          <a:p>
            <a:r>
              <a:rPr lang="en-US"/>
              <a:t>Differences Between Roth and Traditional IRA - Example</a:t>
            </a:r>
          </a:p>
        </p:txBody>
      </p:sp>
      <p:sp>
        <p:nvSpPr>
          <p:cNvPr id="7" name="TextBox 6">
            <a:extLst>
              <a:ext uri="{FF2B5EF4-FFF2-40B4-BE49-F238E27FC236}">
                <a16:creationId xmlns:a16="http://schemas.microsoft.com/office/drawing/2014/main" id="{AF2FC729-C493-104D-99FD-A38C64406696}"/>
              </a:ext>
            </a:extLst>
          </p:cNvPr>
          <p:cNvSpPr txBox="1"/>
          <p:nvPr/>
        </p:nvSpPr>
        <p:spPr>
          <a:xfrm>
            <a:off x="1482810" y="3089189"/>
            <a:ext cx="9428205" cy="3477875"/>
          </a:xfrm>
          <a:prstGeom prst="rect">
            <a:avLst/>
          </a:prstGeom>
          <a:noFill/>
        </p:spPr>
        <p:txBody>
          <a:bodyPr wrap="square" numCol="2" rtlCol="0">
            <a:spAutoFit/>
          </a:bodyPr>
          <a:lstStyle/>
          <a:p>
            <a:r>
              <a:rPr lang="en-US" sz="2000" u="sng">
                <a:latin typeface="Helvetica Neue" panose="02000503000000020004" pitchFamily="2" charset="0"/>
                <a:ea typeface="Helvetica Neue" panose="02000503000000020004" pitchFamily="2" charset="0"/>
                <a:cs typeface="Helvetica Neue" panose="02000503000000020004" pitchFamily="2" charset="0"/>
              </a:rPr>
              <a:t>Roth IRA</a:t>
            </a:r>
          </a:p>
          <a:p>
            <a:r>
              <a:rPr lang="en-US" sz="2000">
                <a:latin typeface="Helvetica Neue" panose="02000503000000020004" pitchFamily="2" charset="0"/>
                <a:ea typeface="Helvetica Neue" panose="02000503000000020004" pitchFamily="2" charset="0"/>
                <a:cs typeface="Helvetica Neue" panose="02000503000000020004" pitchFamily="2" charset="0"/>
              </a:rPr>
              <a:t>Take $800 and invest in Roth IRA</a:t>
            </a:r>
          </a:p>
          <a:p>
            <a:r>
              <a:rPr lang="en-US" sz="2000">
                <a:latin typeface="Helvetica Neue" panose="02000503000000020004" pitchFamily="2" charset="0"/>
                <a:ea typeface="Helvetica Neue" panose="02000503000000020004" pitchFamily="2" charset="0"/>
                <a:cs typeface="Helvetica Neue" panose="02000503000000020004" pitchFamily="2" charset="0"/>
              </a:rPr>
              <a:t>Grows at 5% per year</a:t>
            </a:r>
          </a:p>
          <a:p>
            <a:r>
              <a:rPr lang="en-US" sz="2000">
                <a:latin typeface="Helvetica Neue" panose="02000503000000020004" pitchFamily="2" charset="0"/>
                <a:ea typeface="Helvetica Neue" panose="02000503000000020004" pitchFamily="2" charset="0"/>
                <a:cs typeface="Helvetica Neue" panose="02000503000000020004" pitchFamily="2" charset="0"/>
              </a:rPr>
              <a:t>= $1,021 at end of year 5</a:t>
            </a: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a:p>
            <a:r>
              <a:rPr lang="en-US" sz="2000" u="sng">
                <a:latin typeface="Helvetica Neue" panose="02000503000000020004" pitchFamily="2" charset="0"/>
                <a:ea typeface="Helvetica Neue" panose="02000503000000020004" pitchFamily="2" charset="0"/>
                <a:cs typeface="Helvetica Neue" panose="02000503000000020004" pitchFamily="2" charset="0"/>
              </a:rPr>
              <a:t>Traditional IRA</a:t>
            </a:r>
          </a:p>
          <a:p>
            <a:r>
              <a:rPr lang="en-US" sz="2000">
                <a:latin typeface="Helvetica Neue" panose="02000503000000020004" pitchFamily="2" charset="0"/>
                <a:ea typeface="Helvetica Neue" panose="02000503000000020004" pitchFamily="2" charset="0"/>
                <a:cs typeface="Helvetica Neue" panose="02000503000000020004" pitchFamily="2" charset="0"/>
              </a:rPr>
              <a:t>Take $1,000 and invest in Traditional IRA</a:t>
            </a:r>
          </a:p>
          <a:p>
            <a:r>
              <a:rPr lang="en-US" sz="2000">
                <a:latin typeface="Helvetica Neue" panose="02000503000000020004" pitchFamily="2" charset="0"/>
                <a:ea typeface="Helvetica Neue" panose="02000503000000020004" pitchFamily="2" charset="0"/>
                <a:cs typeface="Helvetica Neue" panose="02000503000000020004" pitchFamily="2" charset="0"/>
              </a:rPr>
              <a:t>Grows at 5% per year (=$1,276)</a:t>
            </a:r>
          </a:p>
          <a:p>
            <a:r>
              <a:rPr lang="en-US" sz="2000">
                <a:latin typeface="Helvetica Neue" panose="02000503000000020004" pitchFamily="2" charset="0"/>
                <a:ea typeface="Helvetica Neue" panose="02000503000000020004" pitchFamily="2" charset="0"/>
                <a:cs typeface="Helvetica Neue" panose="02000503000000020004" pitchFamily="2" charset="0"/>
              </a:rPr>
              <a:t>Taxed 15% when withdraw end of year 5 (=$191)</a:t>
            </a:r>
          </a:p>
          <a:p>
            <a:r>
              <a:rPr lang="en-US" sz="2000">
                <a:latin typeface="Helvetica Neue" panose="02000503000000020004" pitchFamily="2" charset="0"/>
                <a:ea typeface="Helvetica Neue" panose="02000503000000020004" pitchFamily="2" charset="0"/>
                <a:cs typeface="Helvetica Neue" panose="02000503000000020004" pitchFamily="2" charset="0"/>
              </a:rPr>
              <a:t>= $1,085</a:t>
            </a:r>
          </a:p>
          <a:p>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6737601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0177-A39A-B944-B941-F9891158E3D9}"/>
              </a:ext>
            </a:extLst>
          </p:cNvPr>
          <p:cNvSpPr>
            <a:spLocks noGrp="1"/>
          </p:cNvSpPr>
          <p:nvPr>
            <p:ph type="title"/>
          </p:nvPr>
        </p:nvSpPr>
        <p:spPr/>
        <p:txBody>
          <a:bodyPr/>
          <a:lstStyle/>
          <a:p>
            <a:r>
              <a:rPr lang="en-US"/>
              <a:t>IRA Investment Options</a:t>
            </a:r>
          </a:p>
        </p:txBody>
      </p:sp>
      <p:sp>
        <p:nvSpPr>
          <p:cNvPr id="4" name="Rectangle 3">
            <a:extLst>
              <a:ext uri="{FF2B5EF4-FFF2-40B4-BE49-F238E27FC236}">
                <a16:creationId xmlns:a16="http://schemas.microsoft.com/office/drawing/2014/main" id="{63037BA5-7253-7146-AA79-9D0E562AAABA}"/>
              </a:ext>
            </a:extLst>
          </p:cNvPr>
          <p:cNvSpPr/>
          <p:nvPr/>
        </p:nvSpPr>
        <p:spPr>
          <a:xfrm>
            <a:off x="1066800" y="1847502"/>
            <a:ext cx="8830962" cy="2846933"/>
          </a:xfrm>
          <a:prstGeom prst="rect">
            <a:avLst/>
          </a:prstGeom>
        </p:spPr>
        <p:txBody>
          <a:bodyPr wrap="square">
            <a:spAutoFit/>
          </a:bodyPr>
          <a:lstStyle/>
          <a:p>
            <a:r>
              <a:rPr lang="en-US">
                <a:solidFill>
                  <a:srgbClr val="3E4042"/>
                </a:solidFill>
                <a:latin typeface="Helvetica Neue" panose="02000503000000020004" pitchFamily="2" charset="0"/>
                <a:ea typeface="Helvetica Neue" panose="02000503000000020004" pitchFamily="2" charset="0"/>
                <a:cs typeface="Helvetica Neue" panose="02000503000000020004" pitchFamily="2" charset="0"/>
              </a:rPr>
              <a:t>For example, with a Schwab IRA you can invest in:</a:t>
            </a:r>
          </a:p>
          <a:p>
            <a:pPr marL="285750" indent="-285750">
              <a:spcBef>
                <a:spcPts val="600"/>
              </a:spcBef>
              <a:buFont typeface="Arial" panose="020B0604020202020204" pitchFamily="34" charset="0"/>
              <a:buChar char="•"/>
            </a:pPr>
            <a:r>
              <a:rPr lang="en-US">
                <a:solidFill>
                  <a:srgbClr val="282828"/>
                </a:solidFill>
                <a:latin typeface="Helvetica Neue" panose="02000503000000020004" pitchFamily="2" charset="0"/>
                <a:ea typeface="Helvetica Neue" panose="02000503000000020004" pitchFamily="2" charset="0"/>
                <a:cs typeface="Helvetica Neue" panose="02000503000000020004" pitchFamily="2" charset="0"/>
              </a:rPr>
              <a:t>Stocks and options</a:t>
            </a:r>
          </a:p>
          <a:p>
            <a:pPr marL="285750" indent="-285750">
              <a:spcBef>
                <a:spcPts val="600"/>
              </a:spcBef>
              <a:buFont typeface="Arial" panose="020B0604020202020204" pitchFamily="34" charset="0"/>
              <a:buChar char="•"/>
            </a:pPr>
            <a:r>
              <a:rPr lang="en-US">
                <a:solidFill>
                  <a:srgbClr val="282828"/>
                </a:solidFill>
                <a:latin typeface="Helvetica Neue" panose="02000503000000020004" pitchFamily="2" charset="0"/>
                <a:ea typeface="Helvetica Neue" panose="02000503000000020004" pitchFamily="2" charset="0"/>
                <a:cs typeface="Helvetica Neue" panose="02000503000000020004" pitchFamily="2" charset="0"/>
              </a:rPr>
              <a:t>Over 4,000 mutual funds and ETFs</a:t>
            </a:r>
          </a:p>
          <a:p>
            <a:pPr marL="285750" indent="-285750">
              <a:spcBef>
                <a:spcPts val="600"/>
              </a:spcBef>
              <a:buFont typeface="Arial" panose="020B0604020202020204" pitchFamily="34" charset="0"/>
              <a:buChar char="•"/>
            </a:pPr>
            <a:r>
              <a:rPr lang="en-US">
                <a:solidFill>
                  <a:srgbClr val="282828"/>
                </a:solidFill>
                <a:latin typeface="Helvetica Neue" panose="02000503000000020004" pitchFamily="2" charset="0"/>
                <a:ea typeface="Helvetica Neue" panose="02000503000000020004" pitchFamily="2" charset="0"/>
                <a:cs typeface="Helvetica Neue" panose="02000503000000020004" pitchFamily="2" charset="0"/>
              </a:rPr>
              <a:t>Bonds and CDs</a:t>
            </a:r>
          </a:p>
          <a:p>
            <a:pPr marL="285750" indent="-285750">
              <a:spcBef>
                <a:spcPts val="600"/>
              </a:spcBef>
              <a:buFont typeface="Arial" panose="020B0604020202020204" pitchFamily="34" charset="0"/>
              <a:buChar char="•"/>
            </a:pPr>
            <a:r>
              <a:rPr lang="en-US">
                <a:solidFill>
                  <a:srgbClr val="282828"/>
                </a:solidFill>
                <a:latin typeface="Helvetica Neue" panose="02000503000000020004" pitchFamily="2" charset="0"/>
                <a:ea typeface="Helvetica Neue" panose="02000503000000020004" pitchFamily="2" charset="0"/>
                <a:cs typeface="Helvetica Neue" panose="02000503000000020004" pitchFamily="2" charset="0"/>
              </a:rPr>
              <a:t>Target date retirement funds</a:t>
            </a:r>
          </a:p>
          <a:p>
            <a:pPr marL="285750" indent="-285750">
              <a:spcBef>
                <a:spcPts val="600"/>
              </a:spcBef>
              <a:buFont typeface="Arial" panose="020B0604020202020204" pitchFamily="34" charset="0"/>
              <a:buChar char="•"/>
            </a:pPr>
            <a:endParaRPr lang="en-US" b="0" i="0">
              <a:solidFill>
                <a:srgbClr val="282828"/>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Bef>
                <a:spcPts val="600"/>
              </a:spcBef>
              <a:buFont typeface="Arial" panose="020B0604020202020204" pitchFamily="34" charset="0"/>
              <a:buChar char="•"/>
            </a:pPr>
            <a:endParaRPr lang="en-US">
              <a:solidFill>
                <a:srgbClr val="282828"/>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n-US">
                <a:solidFill>
                  <a:srgbClr val="282828"/>
                </a:solidFill>
                <a:latin typeface="Helvetica Neue" panose="02000503000000020004" pitchFamily="2" charset="0"/>
                <a:ea typeface="Helvetica Neue" panose="02000503000000020004" pitchFamily="2" charset="0"/>
                <a:cs typeface="Helvetica Neue" panose="02000503000000020004" pitchFamily="2" charset="0"/>
              </a:rPr>
              <a:t>For both Traditional or Roth IRA’s</a:t>
            </a:r>
            <a:endParaRPr lang="en-US" b="0" i="0">
              <a:solidFill>
                <a:srgbClr val="282828"/>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5068876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01960"/>
            <a:ext cx="9939336" cy="841513"/>
          </a:xfrm>
        </p:spPr>
        <p:txBody>
          <a:bodyPr>
            <a:normAutofit/>
          </a:bodyPr>
          <a:lstStyle/>
          <a:p>
            <a:r>
              <a:rPr lang="en-US"/>
              <a:t>Retirement plans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sz="2200"/>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566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F5A0B626-36EB-4887-81B6-16767836CD0C}"/>
              </a:ext>
            </a:extLst>
          </p:cNvPr>
          <p:cNvGraphicFramePr>
            <a:graphicFrameLocks/>
          </p:cNvGraphicFramePr>
          <p:nvPr/>
        </p:nvGraphicFramePr>
        <p:xfrm>
          <a:off x="1981200" y="174625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4514"/>
      </p:ext>
    </p:extLst>
  </p:cSld>
  <p:clrMapOvr>
    <a:masterClrMapping/>
  </p:clrMapOvr>
  <p:transition spd="slow"/>
</p:sld>
</file>

<file path=ppt/slides/slide5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01960"/>
            <a:ext cx="9939336" cy="841513"/>
          </a:xfrm>
        </p:spPr>
        <p:txBody>
          <a:bodyPr>
            <a:normAutofit/>
          </a:bodyPr>
          <a:lstStyle/>
          <a:p>
            <a:r>
              <a:rPr lang="en-US"/>
              <a:t>Retirement plans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sz="2200"/>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567</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B72DE0CC-4213-4D2E-B337-2F5861C53C8D}"/>
              </a:ext>
            </a:extLst>
          </p:cNvPr>
          <p:cNvGraphicFramePr>
            <a:graphicFrameLocks/>
          </p:cNvGraphicFramePr>
          <p:nvPr/>
        </p:nvGraphicFramePr>
        <p:xfrm>
          <a:off x="1981200" y="174625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9189229"/>
      </p:ext>
    </p:extLst>
  </p:cSld>
  <p:clrMapOvr>
    <a:masterClrMapping/>
  </p:clrMapOvr>
  <p:transition spd="slow"/>
</p:sld>
</file>

<file path=ppt/slides/slide5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5769"/>
            <a:ext cx="9939336" cy="841513"/>
          </a:xfrm>
        </p:spPr>
        <p:txBody>
          <a:bodyPr>
            <a:noAutofit/>
          </a:bodyPr>
          <a:lstStyle/>
          <a:p>
            <a:r>
              <a:rPr lang="en-US"/>
              <a:t>Retirement plans: risks</a:t>
            </a:r>
          </a:p>
        </p:txBody>
      </p:sp>
      <p:sp>
        <p:nvSpPr>
          <p:cNvPr id="6" name="Content Placeholder 2"/>
          <p:cNvSpPr>
            <a:spLocks noGrp="1"/>
          </p:cNvSpPr>
          <p:nvPr>
            <p:ph type="body" sz="quarter" idx="10"/>
          </p:nvPr>
        </p:nvSpPr>
        <p:spPr>
          <a:xfrm>
            <a:off x="1197290" y="1545167"/>
            <a:ext cx="9939337" cy="4811183"/>
          </a:xfrm>
        </p:spPr>
        <p:txBody>
          <a:bodyPr>
            <a:normAutofit lnSpcReduction="10000"/>
          </a:bodyPr>
          <a:lstStyle/>
          <a:p>
            <a:pPr marL="342900" indent="-342900">
              <a:buFont typeface="Arial" panose="020B0604020202020204" pitchFamily="34" charset="0"/>
              <a:buChar char="•"/>
            </a:pPr>
            <a:r>
              <a:rPr lang="en-US"/>
              <a:t>Employer</a:t>
            </a:r>
          </a:p>
          <a:p>
            <a:pPr marL="571500" lvl="1" indent="-342900">
              <a:buFont typeface="Arial" panose="020B0604020202020204" pitchFamily="34" charset="0"/>
              <a:buChar char="•"/>
            </a:pPr>
            <a:r>
              <a:rPr lang="en-US" sz="2200"/>
              <a:t>Default risk</a:t>
            </a:r>
          </a:p>
          <a:p>
            <a:pPr marL="571500" lvl="1" indent="-342900">
              <a:buFont typeface="Arial" panose="020B0604020202020204" pitchFamily="34" charset="0"/>
              <a:buChar char="•"/>
            </a:pPr>
            <a:r>
              <a:rPr lang="en-US" sz="2200"/>
              <a:t>Inflation risk</a:t>
            </a:r>
          </a:p>
          <a:p>
            <a:pPr marL="571500" lvl="1" indent="-342900">
              <a:buFont typeface="Arial" panose="020B0604020202020204" pitchFamily="34" charset="0"/>
              <a:buChar char="•"/>
            </a:pPr>
            <a:r>
              <a:rPr lang="en-US" sz="2200"/>
              <a:t>Investment risk</a:t>
            </a:r>
          </a:p>
          <a:p>
            <a:pPr marL="342900" indent="-342900">
              <a:buFont typeface="Arial" panose="020B0604020202020204" pitchFamily="34" charset="0"/>
              <a:buChar char="•"/>
            </a:pPr>
            <a:r>
              <a:rPr lang="en-US"/>
              <a:t>Government</a:t>
            </a:r>
          </a:p>
          <a:p>
            <a:pPr marL="571500" lvl="1" indent="-342900">
              <a:buFont typeface="Arial" panose="020B0604020202020204" pitchFamily="34" charset="0"/>
              <a:buChar char="•"/>
            </a:pPr>
            <a:r>
              <a:rPr lang="en-US" sz="2200"/>
              <a:t>Default risk</a:t>
            </a:r>
          </a:p>
          <a:p>
            <a:pPr marL="571500" lvl="1" indent="-342900">
              <a:buFont typeface="Arial" panose="020B0604020202020204" pitchFamily="34" charset="0"/>
              <a:buChar char="•"/>
            </a:pPr>
            <a:r>
              <a:rPr lang="en-US" sz="2200"/>
              <a:t>Political risk</a:t>
            </a:r>
          </a:p>
          <a:p>
            <a:pPr marL="342900" indent="-342900">
              <a:buFont typeface="Arial" panose="020B0604020202020204" pitchFamily="34" charset="0"/>
              <a:buChar char="•"/>
            </a:pPr>
            <a:r>
              <a:rPr lang="en-US"/>
              <a:t>Individual</a:t>
            </a:r>
          </a:p>
          <a:p>
            <a:pPr marL="571500" lvl="1" indent="-342900">
              <a:buFont typeface="Arial" panose="020B0604020202020204" pitchFamily="34" charset="0"/>
              <a:buChar char="•"/>
            </a:pPr>
            <a:r>
              <a:rPr lang="en-US" sz="2200"/>
              <a:t>Inflation risk</a:t>
            </a:r>
          </a:p>
          <a:p>
            <a:pPr marL="571500" lvl="1" indent="-342900">
              <a:buFont typeface="Arial" panose="020B0604020202020204" pitchFamily="34" charset="0"/>
              <a:buChar char="•"/>
            </a:pPr>
            <a:r>
              <a:rPr lang="en-US" sz="2200"/>
              <a:t>Investment risk</a:t>
            </a:r>
          </a:p>
          <a:p>
            <a:pPr marL="0" indent="0">
              <a:buNone/>
            </a:pPr>
            <a:endParaRPr lang="en-US" sz="2200"/>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568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259036378"/>
      </p:ext>
    </p:extLst>
  </p:cSld>
  <p:clrMapOvr>
    <a:masterClrMapping/>
  </p:clrMapOvr>
  <p:transition spd="slow"/>
</p:sld>
</file>

<file path=ppt/slides/slide5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51560" y="468629"/>
            <a:ext cx="9939336" cy="841513"/>
          </a:xfrm>
        </p:spPr>
        <p:txBody>
          <a:bodyPr>
            <a:noAutofit/>
          </a:bodyPr>
          <a:lstStyle/>
          <a:p>
            <a:r>
              <a:rPr lang="en-US"/>
              <a:t>Ways to Save: Key Takeaways</a:t>
            </a:r>
          </a:p>
        </p:txBody>
      </p:sp>
      <p:sp>
        <p:nvSpPr>
          <p:cNvPr id="6" name="Content Placeholder 2"/>
          <p:cNvSpPr>
            <a:spLocks noGrp="1"/>
          </p:cNvSpPr>
          <p:nvPr>
            <p:ph type="body" sz="quarter" idx="10"/>
          </p:nvPr>
        </p:nvSpPr>
        <p:spPr>
          <a:xfrm>
            <a:off x="1197290" y="1545167"/>
            <a:ext cx="9939337" cy="4811183"/>
          </a:xfrm>
        </p:spPr>
        <p:txBody>
          <a:bodyPr>
            <a:normAutofit/>
          </a:bodyPr>
          <a:lstStyle/>
          <a:p>
            <a:pPr marL="342900" indent="-342900">
              <a:buFont typeface="Arial" panose="020B0604020202020204" pitchFamily="34" charset="0"/>
              <a:buChar char="•"/>
            </a:pPr>
            <a:r>
              <a:rPr lang="en-US"/>
              <a:t>Retirement plans may be sponsored by employers, government, or individuals.</a:t>
            </a:r>
          </a:p>
          <a:p>
            <a:pPr marL="342900" indent="-342900">
              <a:buFont typeface="Arial" panose="020B0604020202020204" pitchFamily="34" charset="0"/>
              <a:buChar char="•"/>
            </a:pPr>
            <a:r>
              <a:rPr lang="en-US"/>
              <a:t>Defined benefit plans differ from defined contribution plans in that the benefit is a specified amount for which the employer is liable. In a defined contribution plan, the benefit is not specified and the employee is responsible for the accumulation in the plan.</a:t>
            </a:r>
          </a:p>
          <a:p>
            <a:pPr marL="342900" indent="-342900">
              <a:buFont typeface="Arial" panose="020B0604020202020204" pitchFamily="34" charset="0"/>
              <a:buChar char="•"/>
            </a:pPr>
            <a:r>
              <a:rPr lang="en-US"/>
              <a:t>Social Security is an entitlement financed by payroll taxes and designed to supplement employer retirement plans or individual retirement plans.</a:t>
            </a:r>
          </a:p>
          <a:p>
            <a:pPr marL="342900" indent="-342900">
              <a:buFont typeface="Arial" panose="020B0604020202020204" pitchFamily="34" charset="0"/>
              <a:buChar char="•"/>
            </a:pPr>
            <a:endParaRPr lang="en-US" sz="2200"/>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569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489247238"/>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1185860" y="1663700"/>
            <a:ext cx="9939337" cy="4692650"/>
          </a:xfrm>
        </p:spPr>
        <p:txBody>
          <a:bodyPr>
            <a:normAutofit/>
          </a:bodyPr>
          <a:lstStyle/>
          <a:p>
            <a:pPr>
              <a:buFont typeface="Arial" panose="020B0604020202020204" pitchFamily="34" charset="0"/>
              <a:buChar char="•"/>
            </a:pPr>
            <a:r>
              <a:rPr lang="en-US" sz="2800"/>
              <a:t>Expenses are costs for items or resources that are used or consumed</a:t>
            </a:r>
          </a:p>
          <a:p>
            <a:pPr>
              <a:buFont typeface="Arial" panose="020B0604020202020204" pitchFamily="34" charset="0"/>
              <a:buChar char="•"/>
            </a:pPr>
            <a:r>
              <a:rPr lang="en-US" sz="2800"/>
              <a:t>There are different types of expenses</a:t>
            </a:r>
          </a:p>
          <a:p>
            <a:pPr lvl="1">
              <a:buFont typeface="Arial" panose="020B0604020202020204" pitchFamily="34" charset="0"/>
              <a:buChar char="•"/>
            </a:pPr>
            <a:r>
              <a:rPr lang="en-US" sz="2400"/>
              <a:t>Some expenses recur</a:t>
            </a:r>
          </a:p>
          <a:p>
            <a:pPr lvl="1">
              <a:buFont typeface="Arial" panose="020B0604020202020204" pitchFamily="34" charset="0"/>
              <a:buChar char="•"/>
            </a:pPr>
            <a:r>
              <a:rPr lang="en-US" sz="2400"/>
              <a:t>Some expenses are one time</a:t>
            </a:r>
          </a:p>
          <a:p>
            <a:pPr lvl="1">
              <a:buFont typeface="Arial" panose="020B0604020202020204" pitchFamily="34" charset="0"/>
              <a:buChar char="•"/>
            </a:pPr>
            <a:r>
              <a:rPr lang="en-US" sz="2400"/>
              <a:t>There are also different types of costs</a:t>
            </a:r>
          </a:p>
          <a:p>
            <a:pPr lvl="2">
              <a:buFont typeface="Arial" panose="020B0604020202020204" pitchFamily="34" charset="0"/>
              <a:buChar char="•"/>
            </a:pPr>
            <a:r>
              <a:rPr lang="en-US" sz="2000"/>
              <a:t>Opportunity cost</a:t>
            </a:r>
          </a:p>
          <a:p>
            <a:pPr lvl="3">
              <a:buFont typeface="Arial" panose="020B0604020202020204" pitchFamily="34" charset="0"/>
              <a:buChar char="•"/>
            </a:pPr>
            <a:r>
              <a:rPr lang="en-US" sz="1800"/>
              <a:t>The sacrifice of exclusive choice</a:t>
            </a:r>
          </a:p>
          <a:p>
            <a:pPr lvl="1">
              <a:buFont typeface="Arial" panose="020B0604020202020204" pitchFamily="34" charset="0"/>
              <a:buChar char="•"/>
            </a:pPr>
            <a:endParaRPr lang="en-US" sz="2200"/>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E3AF1F0D-A2D7-714D-9D72-9C4C98E76876}"/>
              </a:ext>
            </a:extLst>
          </p:cNvPr>
          <p:cNvSpPr txBox="1"/>
          <p:nvPr/>
        </p:nvSpPr>
        <p:spPr>
          <a:xfrm>
            <a:off x="1066800" y="776099"/>
            <a:ext cx="395973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Expenses and Costs</a:t>
            </a:r>
          </a:p>
        </p:txBody>
      </p:sp>
    </p:spTree>
    <p:extLst>
      <p:ext uri="{BB962C8B-B14F-4D97-AF65-F5344CB8AC3E}">
        <p14:creationId xmlns:p14="http://schemas.microsoft.com/office/powerpoint/2010/main" val="4182817066"/>
      </p:ext>
    </p:extLst>
  </p:cSld>
  <p:clrMapOvr>
    <a:masterClrMapping/>
  </p:clrMapOvr>
  <p:transition spd="slow"/>
</p:sld>
</file>

<file path=ppt/slides/slide5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Autofit/>
          </a:bodyPr>
          <a:lstStyle/>
          <a:p>
            <a:r>
              <a:rPr lang="en-US"/>
              <a:t>Ways to Save: Key Takeaways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342900" indent="-342900">
              <a:buFont typeface="Arial" panose="020B0604020202020204" pitchFamily="34" charset="0"/>
              <a:buChar char="•"/>
            </a:pPr>
            <a:r>
              <a:rPr lang="en-US"/>
              <a:t>Traditional and Roth IRAs differ by the taxable nature of contributions and withdrawals, and by the age limits of contributions and withdrawals.</a:t>
            </a:r>
          </a:p>
          <a:p>
            <a:pPr marL="342900" indent="-342900">
              <a:buFont typeface="Arial" panose="020B0604020202020204" pitchFamily="34" charset="0"/>
              <a:buChar char="•"/>
            </a:pPr>
            <a:r>
              <a:rPr lang="en-US"/>
              <a:t>Retirement plans for the self-employed are designed for those who are both employee and employer. </a:t>
            </a:r>
          </a:p>
          <a:p>
            <a:pPr marL="342900" indent="-342900">
              <a:buFont typeface="Arial" panose="020B0604020202020204" pitchFamily="34" charset="0"/>
              <a:buChar char="•"/>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361579162"/>
      </p:ext>
    </p:extLst>
  </p:cSld>
  <p:clrMapOvr>
    <a:masterClrMapping/>
  </p:clrMapOvr>
  <p:transition spd="slow"/>
</p:sld>
</file>

<file path=ppt/slides/slide5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Autofit/>
          </a:bodyPr>
          <a:lstStyle/>
          <a:p>
            <a:r>
              <a:rPr lang="en-US"/>
              <a:t>Estate Planning</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342900" indent="-342900">
              <a:buFont typeface="Arial" panose="020B0604020202020204" pitchFamily="34" charset="0"/>
              <a:buChar char="•"/>
            </a:pPr>
            <a:r>
              <a:rPr lang="en-US"/>
              <a:t>Estate planning is a way to manage your assets after your death. </a:t>
            </a:r>
          </a:p>
          <a:p>
            <a:pPr marL="342900" indent="-342900">
              <a:buFont typeface="Arial" panose="020B0604020202020204" pitchFamily="34" charset="0"/>
              <a:buChar char="•"/>
            </a:pPr>
            <a:r>
              <a:rPr lang="en-US"/>
              <a:t>Death </a:t>
            </a:r>
          </a:p>
          <a:p>
            <a:pPr marL="571500" lvl="1" indent="-342900">
              <a:buFont typeface="Arial" panose="020B0604020202020204" pitchFamily="34" charset="0"/>
              <a:buChar char="•"/>
            </a:pPr>
            <a:r>
              <a:rPr lang="en-US" sz="2200"/>
              <a:t>Emotional</a:t>
            </a:r>
          </a:p>
          <a:p>
            <a:pPr marL="571500" lvl="1" indent="-342900">
              <a:buFont typeface="Arial" panose="020B0604020202020204" pitchFamily="34" charset="0"/>
              <a:buChar char="•"/>
            </a:pPr>
            <a:r>
              <a:rPr lang="en-US" sz="2200"/>
              <a:t>Legal</a:t>
            </a:r>
          </a:p>
          <a:p>
            <a:pPr marL="571500" lvl="1" indent="-342900">
              <a:buFont typeface="Arial" panose="020B0604020202020204" pitchFamily="34" charset="0"/>
              <a:buChar char="•"/>
            </a:pPr>
            <a:r>
              <a:rPr lang="en-US" sz="2200"/>
              <a:t>Financial</a:t>
            </a:r>
          </a:p>
          <a:p>
            <a:pPr marL="571500" lvl="1" indent="-342900">
              <a:buFont typeface="Arial" panose="020B0604020202020204" pitchFamily="34" charset="0"/>
              <a:buChar char="•"/>
            </a:pPr>
            <a:r>
              <a:rPr lang="en-US" sz="2200"/>
              <a:t>Taxable? </a:t>
            </a:r>
          </a:p>
          <a:p>
            <a:pPr marL="342900" indent="-342900">
              <a:buFont typeface="Arial" panose="020B0604020202020204" pitchFamily="34" charset="0"/>
              <a:buChar char="•"/>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525774223"/>
      </p:ext>
    </p:extLst>
  </p:cSld>
  <p:clrMapOvr>
    <a:masterClrMapping/>
  </p:clrMapOvr>
  <p:transition spd="slow"/>
</p:sld>
</file>

<file path=ppt/slides/slide5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Autofit/>
          </a:bodyPr>
          <a:lstStyle/>
          <a:p>
            <a:r>
              <a:rPr lang="en-US"/>
              <a:t>Estate Planning: WILLS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342900" indent="-342900">
              <a:buFont typeface="Arial" panose="020B0604020202020204" pitchFamily="34" charset="0"/>
              <a:buChar char="•"/>
            </a:pPr>
            <a:r>
              <a:rPr lang="en-US"/>
              <a:t>Since you won’t be here, you will need to leave a written document outlining your instructions regarding your estate. </a:t>
            </a:r>
          </a:p>
          <a:p>
            <a:pPr marL="342900" indent="-342900">
              <a:buFont typeface="Arial" panose="020B0604020202020204" pitchFamily="34" charset="0"/>
              <a:buChar char="•"/>
            </a:pPr>
            <a:r>
              <a:rPr lang="en-US"/>
              <a:t>Your will is your legal request for the distribution of your estate: assets that remain after your debts have been satisfied. </a:t>
            </a:r>
          </a:p>
          <a:p>
            <a:pPr marL="342900" indent="-342900">
              <a:buFont typeface="Arial" panose="020B0604020202020204" pitchFamily="34" charset="0"/>
              <a:buChar char="•"/>
            </a:pPr>
            <a:r>
              <a:rPr lang="en-US"/>
              <a:t>If you die intestate, or without a will, the laws of your state of legal residence will dictate the distribution of your estate. </a:t>
            </a:r>
          </a:p>
          <a:p>
            <a:pPr marL="342900" indent="-342900">
              <a:buFont typeface="Arial" panose="020B0604020202020204" pitchFamily="34" charset="0"/>
              <a:buChar char="•"/>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927726299"/>
      </p:ext>
    </p:extLst>
  </p:cSld>
  <p:clrMapOvr>
    <a:masterClrMapping/>
  </p:clrMapOvr>
  <p:transition spd="slow"/>
</p:sld>
</file>

<file path=ppt/slides/slide5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7652"/>
            <a:ext cx="9939336" cy="841513"/>
          </a:xfrm>
        </p:spPr>
        <p:txBody>
          <a:bodyPr>
            <a:noAutofit/>
          </a:bodyPr>
          <a:lstStyle/>
          <a:p>
            <a:r>
              <a:rPr lang="en-US"/>
              <a:t>Estate Planning: Wills </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573</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827AD3EF-557A-4F70-9C2A-A8E13E543AD4}"/>
              </a:ext>
            </a:extLst>
          </p:cNvPr>
          <p:cNvGraphicFramePr>
            <a:graphicFrameLocks/>
          </p:cNvGraphicFramePr>
          <p:nvPr/>
        </p:nvGraphicFramePr>
        <p:xfrm>
          <a:off x="1981200" y="1763378"/>
          <a:ext cx="8229600" cy="2533454"/>
        </p:xfrm>
        <a:graphic>
          <a:graphicData uri="http://schemas.openxmlformats.org/drawingml/2006/table">
            <a:tbl>
              <a:tblPr firstRow="1" bandRow="1"/>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91485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600">
                          <a:latin typeface="Helvetica Neue"/>
                        </a:rPr>
                        <a:t>WILL</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600">
                          <a:latin typeface="Helvetica Neue"/>
                        </a:rPr>
                        <a:t>PROBATE</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161859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indent="-285750" algn="ctr">
                        <a:buFont typeface="Arial" panose="020B0604020202020204" pitchFamily="34" charset="0"/>
                        <a:buChar char="•"/>
                      </a:pPr>
                      <a:r>
                        <a:rPr lang="en-US" sz="2600">
                          <a:latin typeface="Helvetica Neue"/>
                        </a:rPr>
                        <a:t>Witnessed</a:t>
                      </a:r>
                    </a:p>
                    <a:p>
                      <a:pPr marL="285750" indent="-285750" algn="ctr">
                        <a:buFont typeface="Arial" panose="020B0604020202020204" pitchFamily="34" charset="0"/>
                        <a:buChar char="•"/>
                      </a:pPr>
                      <a:r>
                        <a:rPr lang="en-US" sz="2600">
                          <a:latin typeface="Helvetica Neue"/>
                        </a:rPr>
                        <a:t>Signed</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indent="-285750" algn="ctr">
                        <a:buFont typeface="Arial" panose="020B0604020202020204" pitchFamily="34" charset="0"/>
                        <a:buChar char="•"/>
                      </a:pPr>
                      <a:r>
                        <a:rPr lang="en-US" sz="2600">
                          <a:latin typeface="Helvetica Neue"/>
                        </a:rPr>
                        <a:t>Pay debts</a:t>
                      </a:r>
                    </a:p>
                    <a:p>
                      <a:pPr marL="285750" indent="-285750" algn="ctr">
                        <a:buFont typeface="Arial" panose="020B0604020202020204" pitchFamily="34" charset="0"/>
                        <a:buChar char="•"/>
                      </a:pPr>
                      <a:r>
                        <a:rPr lang="en-US" sz="2600">
                          <a:latin typeface="Helvetica Neue"/>
                        </a:rPr>
                        <a:t>Distribute remaining assets</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34610671"/>
      </p:ext>
    </p:extLst>
  </p:cSld>
  <p:clrMapOvr>
    <a:masterClrMapping/>
  </p:clrMapOvr>
  <p:transition spd="slow"/>
</p:sld>
</file>

<file path=ppt/slides/slide5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57627"/>
            <a:ext cx="9939336" cy="841513"/>
          </a:xfrm>
        </p:spPr>
        <p:txBody>
          <a:bodyPr>
            <a:noAutofit/>
          </a:bodyPr>
          <a:lstStyle/>
          <a:p>
            <a:r>
              <a:rPr lang="en-US"/>
              <a:t>Estate Planning: Wills </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7">
            <a:extLst>
              <a:ext uri="{FF2B5EF4-FFF2-40B4-BE49-F238E27FC236}">
                <a16:creationId xmlns:a16="http://schemas.microsoft.com/office/drawing/2014/main" id="{3420080E-6052-422D-9FBD-CF978858AEF1}"/>
              </a:ext>
            </a:extLst>
          </p:cNvPr>
          <p:cNvGraphicFramePr>
            <a:graphicFrameLocks/>
          </p:cNvGraphicFramePr>
          <p:nvPr/>
        </p:nvGraphicFramePr>
        <p:xfrm>
          <a:off x="2343150" y="1783361"/>
          <a:ext cx="7509510" cy="3543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4534816"/>
      </p:ext>
    </p:extLst>
  </p:cSld>
  <p:clrMapOvr>
    <a:masterClrMapping/>
  </p:clrMapOvr>
  <p:transition spd="slow"/>
</p:sld>
</file>

<file path=ppt/slides/slide5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363860"/>
            <a:ext cx="9939336" cy="841513"/>
          </a:xfrm>
        </p:spPr>
        <p:txBody>
          <a:bodyPr>
            <a:noAutofit/>
          </a:bodyPr>
          <a:lstStyle/>
          <a:p>
            <a:r>
              <a:rPr lang="en-US"/>
              <a:t>Estate Planning: TRUSTS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5">
            <a:extLst>
              <a:ext uri="{FF2B5EF4-FFF2-40B4-BE49-F238E27FC236}">
                <a16:creationId xmlns:a16="http://schemas.microsoft.com/office/drawing/2014/main" id="{EE9AF2A8-1779-4D45-8540-07DBC515DDB4}"/>
              </a:ext>
            </a:extLst>
          </p:cNvPr>
          <p:cNvGraphicFramePr>
            <a:graphicFrameLocks/>
          </p:cNvGraphicFramePr>
          <p:nvPr/>
        </p:nvGraphicFramePr>
        <p:xfrm>
          <a:off x="1981200" y="1720850"/>
          <a:ext cx="8229600" cy="4085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376434"/>
      </p:ext>
    </p:extLst>
  </p:cSld>
  <p:clrMapOvr>
    <a:masterClrMapping/>
  </p:clrMapOvr>
  <p:transition spd="slow"/>
</p:sld>
</file>

<file path=ppt/slides/slide5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Estate Planning: TAXES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457200" indent="-457200">
              <a:buFont typeface="Arial" panose="020B0604020202020204" pitchFamily="34" charset="0"/>
              <a:buChar char="•"/>
            </a:pPr>
            <a:r>
              <a:rPr lang="en-US"/>
              <a:t>Estate taxes diminish the value of your estate that will be distributed to your beneficiaries. </a:t>
            </a:r>
          </a:p>
          <a:p>
            <a:pPr marL="457200" indent="-457200">
              <a:buFont typeface="Arial" panose="020B0604020202020204" pitchFamily="34" charset="0"/>
              <a:buChar char="•"/>
            </a:pPr>
            <a:r>
              <a:rPr lang="en-US"/>
              <a:t>For that reason, one of the purposes of estate planning is to try to minimize those taxes. </a:t>
            </a:r>
          </a:p>
          <a:p>
            <a:pPr marL="0" indent="0">
              <a:buNone/>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576</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18988988"/>
      </p:ext>
    </p:extLst>
  </p:cSld>
  <p:clrMapOvr>
    <a:masterClrMapping/>
  </p:clrMapOvr>
  <p:transition spd="slow"/>
</p:sld>
</file>

<file path=ppt/slides/slide5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57199"/>
            <a:ext cx="9939336" cy="841513"/>
          </a:xfrm>
        </p:spPr>
        <p:txBody>
          <a:bodyPr>
            <a:noAutofit/>
          </a:bodyPr>
          <a:lstStyle/>
          <a:p>
            <a:r>
              <a:rPr lang="en-US"/>
              <a:t>Estate Planning: TAXES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457200" indent="-457200">
              <a:buFont typeface="Arial" panose="020B0604020202020204" pitchFamily="34" charset="0"/>
              <a:buChar char="•"/>
            </a:pPr>
            <a:r>
              <a:rPr lang="en-US"/>
              <a:t>The tax law defines the gross estate as</a:t>
            </a:r>
          </a:p>
          <a:p>
            <a:pPr lvl="1">
              <a:buFont typeface="Arial" panose="020B0604020202020204" pitchFamily="34" charset="0"/>
              <a:buChar char="•"/>
            </a:pPr>
            <a:r>
              <a:rPr lang="en-US" sz="2200"/>
              <a:t>“The value of all property in which you had an ownership interest at the time of death;</a:t>
            </a:r>
          </a:p>
          <a:p>
            <a:pPr lvl="1">
              <a:buFont typeface="Arial" panose="020B0604020202020204" pitchFamily="34" charset="0"/>
              <a:buChar char="•"/>
            </a:pPr>
            <a:r>
              <a:rPr lang="en-US" sz="2200"/>
              <a:t>Life insurance proceeds payable to your estate or, if you owned the policy, to your heirs;</a:t>
            </a:r>
          </a:p>
          <a:p>
            <a:pPr lvl="1">
              <a:buFont typeface="Arial" panose="020B0604020202020204" pitchFamily="34" charset="0"/>
              <a:buChar char="•"/>
            </a:pPr>
            <a:r>
              <a:rPr lang="en-US" sz="2200"/>
              <a:t>The value of certain annuities payable to your estate or your heirs; and</a:t>
            </a:r>
          </a:p>
          <a:p>
            <a:pPr lvl="1">
              <a:buFont typeface="Arial" panose="020B0604020202020204" pitchFamily="34" charset="0"/>
              <a:buChar char="•"/>
            </a:pPr>
            <a:r>
              <a:rPr lang="en-US" sz="2200"/>
              <a:t>The value of certain property you transferred within 3 years before your death.” </a:t>
            </a:r>
          </a:p>
          <a:p>
            <a:pPr marL="0" indent="0">
              <a:buNone/>
            </a:pPr>
            <a:endParaRPr lang="en-US"/>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02024704"/>
      </p:ext>
    </p:extLst>
  </p:cSld>
  <p:clrMapOvr>
    <a:masterClrMapping/>
  </p:clrMapOvr>
  <p:transition spd="slow"/>
</p:sld>
</file>

<file path=ppt/slides/slide5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502919"/>
            <a:ext cx="9939336" cy="841513"/>
          </a:xfrm>
        </p:spPr>
        <p:txBody>
          <a:bodyPr>
            <a:noAutofit/>
          </a:bodyPr>
          <a:lstStyle/>
          <a:p>
            <a:r>
              <a:rPr lang="en-US"/>
              <a:t>Estate Planning: TAXES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457200" indent="-457200">
              <a:buFont typeface="Arial" panose="020B0604020202020204" pitchFamily="34" charset="0"/>
              <a:buChar char="•"/>
            </a:pPr>
            <a:r>
              <a:rPr lang="en-US"/>
              <a:t>Allowable deductions include </a:t>
            </a:r>
          </a:p>
          <a:p>
            <a:pPr lvl="1">
              <a:buFont typeface="Arial" panose="020B0604020202020204" pitchFamily="34" charset="0"/>
              <a:buChar char="•"/>
            </a:pPr>
            <a:r>
              <a:rPr lang="en-US" sz="2200"/>
              <a:t>debts that you owed at the time of death, including mortgage debt, </a:t>
            </a:r>
          </a:p>
          <a:p>
            <a:pPr lvl="1">
              <a:buFont typeface="Arial" panose="020B0604020202020204" pitchFamily="34" charset="0"/>
              <a:buChar char="•"/>
            </a:pPr>
            <a:r>
              <a:rPr lang="en-US" sz="2200"/>
              <a:t>your funeral expenses, </a:t>
            </a:r>
          </a:p>
          <a:p>
            <a:pPr lvl="1">
              <a:buFont typeface="Arial" panose="020B0604020202020204" pitchFamily="34" charset="0"/>
              <a:buChar char="•"/>
            </a:pPr>
            <a:r>
              <a:rPr lang="en-US" sz="2200"/>
              <a:t>the value of property passing directly to your surviving spouse (the marital deduction), </a:t>
            </a:r>
          </a:p>
          <a:p>
            <a:pPr lvl="1">
              <a:buFont typeface="Arial" panose="020B0604020202020204" pitchFamily="34" charset="0"/>
              <a:buChar char="•"/>
            </a:pPr>
            <a:r>
              <a:rPr lang="en-US" sz="2200"/>
              <a:t>charitable gifts, and </a:t>
            </a:r>
          </a:p>
          <a:p>
            <a:pPr lvl="1">
              <a:buFont typeface="Arial" panose="020B0604020202020204" pitchFamily="34" charset="0"/>
              <a:buChar char="•"/>
            </a:pPr>
            <a:r>
              <a:rPr lang="en-US" sz="2200"/>
              <a:t>the state estate tax.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576635805"/>
      </p:ext>
    </p:extLst>
  </p:cSld>
  <p:clrMapOvr>
    <a:masterClrMapping/>
  </p:clrMapOvr>
  <p:transition spd="slow"/>
</p:sld>
</file>

<file path=ppt/slides/slide5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57199"/>
            <a:ext cx="9939336" cy="841513"/>
          </a:xfrm>
        </p:spPr>
        <p:txBody>
          <a:bodyPr>
            <a:noAutofit/>
          </a:bodyPr>
          <a:lstStyle/>
          <a:p>
            <a:r>
              <a:rPr lang="en-US"/>
              <a:t>Estate Planning: TAXES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457200" indent="-457200">
              <a:buFont typeface="Arial" panose="020B0604020202020204" pitchFamily="34" charset="0"/>
              <a:buChar char="•"/>
            </a:pPr>
            <a:r>
              <a:rPr lang="en-US"/>
              <a:t>Minimizing taxes owed is a goal of estate planning, but not the only goal. </a:t>
            </a:r>
          </a:p>
          <a:p>
            <a:pPr marL="457200" indent="-457200">
              <a:buFont typeface="Arial" panose="020B0604020202020204" pitchFamily="34" charset="0"/>
              <a:buChar char="•"/>
            </a:pPr>
            <a:r>
              <a:rPr lang="en-US"/>
              <a:t>Your primary objective is to see that your dependents are provided for by the distribution of your assets, and that your assets are distributed as you would wish were you still there to distribute them yourself.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579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794296101"/>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F81D7243-DE34-4E6B-A1DA-079E1A3002A8}"/>
              </a:ext>
            </a:extLst>
          </p:cNvPr>
          <p:cNvGraphicFramePr>
            <a:graphicFrameLocks/>
          </p:cNvGraphicFramePr>
          <p:nvPr/>
        </p:nvGraphicFramePr>
        <p:xfrm>
          <a:off x="1094420" y="1784350"/>
          <a:ext cx="4757740" cy="3620109"/>
        </p:xfrm>
        <a:graphic>
          <a:graphicData uri="http://schemas.openxmlformats.org/drawingml/2006/table">
            <a:tbl>
              <a:tblPr firstRow="1" bandRow="1"/>
              <a:tblGrid>
                <a:gridCol w="1111570">
                  <a:extLst>
                    <a:ext uri="{9D8B030D-6E8A-4147-A177-3AD203B41FA5}">
                      <a16:colId xmlns:a16="http://schemas.microsoft.com/office/drawing/2014/main" val="20000"/>
                    </a:ext>
                  </a:extLst>
                </a:gridCol>
                <a:gridCol w="605790">
                  <a:extLst>
                    <a:ext uri="{9D8B030D-6E8A-4147-A177-3AD203B41FA5}">
                      <a16:colId xmlns:a16="http://schemas.microsoft.com/office/drawing/2014/main" val="20001"/>
                    </a:ext>
                  </a:extLst>
                </a:gridCol>
                <a:gridCol w="1405890">
                  <a:extLst>
                    <a:ext uri="{9D8B030D-6E8A-4147-A177-3AD203B41FA5}">
                      <a16:colId xmlns:a16="http://schemas.microsoft.com/office/drawing/2014/main" val="20002"/>
                    </a:ext>
                  </a:extLst>
                </a:gridCol>
                <a:gridCol w="525780">
                  <a:extLst>
                    <a:ext uri="{9D8B030D-6E8A-4147-A177-3AD203B41FA5}">
                      <a16:colId xmlns:a16="http://schemas.microsoft.com/office/drawing/2014/main" val="20003"/>
                    </a:ext>
                  </a:extLst>
                </a:gridCol>
                <a:gridCol w="1108710">
                  <a:extLst>
                    <a:ext uri="{9D8B030D-6E8A-4147-A177-3AD203B41FA5}">
                      <a16:colId xmlns:a16="http://schemas.microsoft.com/office/drawing/2014/main" val="20004"/>
                    </a:ext>
                  </a:extLst>
                </a:gridCol>
              </a:tblGrid>
              <a:tr h="804468">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Income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&lt;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Expenses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Budget deficit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938547">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Reduce expenses</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Consume less</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Reduce deficit</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938547">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Increase income</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Earn more</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Reduce deficit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938547">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Borrow</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Increase expenses</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Increase deficit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bl>
          </a:graphicData>
        </a:graphic>
      </p:graphicFrame>
      <p:graphicFrame>
        <p:nvGraphicFramePr>
          <p:cNvPr id="8" name="Content Placeholder 3">
            <a:extLst>
              <a:ext uri="{FF2B5EF4-FFF2-40B4-BE49-F238E27FC236}">
                <a16:creationId xmlns:a16="http://schemas.microsoft.com/office/drawing/2014/main" id="{72640C49-4B5D-F047-9479-E858D96A3A2C}"/>
              </a:ext>
            </a:extLst>
          </p:cNvPr>
          <p:cNvGraphicFramePr>
            <a:graphicFrameLocks/>
          </p:cNvGraphicFramePr>
          <p:nvPr/>
        </p:nvGraphicFramePr>
        <p:xfrm>
          <a:off x="6300613" y="1790138"/>
          <a:ext cx="4832207" cy="3592731"/>
        </p:xfrm>
        <a:graphic>
          <a:graphicData uri="http://schemas.openxmlformats.org/drawingml/2006/table">
            <a:tbl>
              <a:tblPr firstRow="1" bandRow="1"/>
              <a:tblGrid>
                <a:gridCol w="1128887">
                  <a:extLst>
                    <a:ext uri="{9D8B030D-6E8A-4147-A177-3AD203B41FA5}">
                      <a16:colId xmlns:a16="http://schemas.microsoft.com/office/drawing/2014/main" val="20000"/>
                    </a:ext>
                  </a:extLst>
                </a:gridCol>
                <a:gridCol w="560070">
                  <a:extLst>
                    <a:ext uri="{9D8B030D-6E8A-4147-A177-3AD203B41FA5}">
                      <a16:colId xmlns:a16="http://schemas.microsoft.com/office/drawing/2014/main" val="20001"/>
                    </a:ext>
                  </a:extLst>
                </a:gridCol>
                <a:gridCol w="1234440">
                  <a:extLst>
                    <a:ext uri="{9D8B030D-6E8A-4147-A177-3AD203B41FA5}">
                      <a16:colId xmlns:a16="http://schemas.microsoft.com/office/drawing/2014/main" val="20002"/>
                    </a:ext>
                  </a:extLst>
                </a:gridCol>
                <a:gridCol w="697230">
                  <a:extLst>
                    <a:ext uri="{9D8B030D-6E8A-4147-A177-3AD203B41FA5}">
                      <a16:colId xmlns:a16="http://schemas.microsoft.com/office/drawing/2014/main" val="20003"/>
                    </a:ext>
                  </a:extLst>
                </a:gridCol>
                <a:gridCol w="1211580">
                  <a:extLst>
                    <a:ext uri="{9D8B030D-6E8A-4147-A177-3AD203B41FA5}">
                      <a16:colId xmlns:a16="http://schemas.microsoft.com/office/drawing/2014/main" val="20004"/>
                    </a:ext>
                  </a:extLst>
                </a:gridCol>
              </a:tblGrid>
              <a:tr h="798384">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Income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&gt;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Expenses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ts val="600"/>
                        </a:spcBef>
                        <a:spcAft>
                          <a:spcPct val="0"/>
                        </a:spcAft>
                        <a:buClrTx/>
                        <a:buSzTx/>
                        <a:buFontTx/>
                        <a:buNone/>
                        <a:tabLst/>
                      </a:pPr>
                      <a:r>
                        <a:rPr kumimoji="0" lang="en-US" altLang="en-US" sz="16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Budget surplus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931449">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Increase expenses</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Consume more</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Reduce surplus</a:t>
                      </a:r>
                    </a:p>
                  </a:txBody>
                  <a:tcPr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931449">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Decrease income</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Earn less</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Reduce surplus</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931449">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Invest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Increase income</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rPr>
                        <a:t>Increase surplus</a:t>
                      </a:r>
                    </a:p>
                  </a:txBody>
                  <a:tcPr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bl>
          </a:graphicData>
        </a:graphic>
      </p:graphicFrame>
      <p:sp>
        <p:nvSpPr>
          <p:cNvPr id="10" name="TextBox 9">
            <a:extLst>
              <a:ext uri="{FF2B5EF4-FFF2-40B4-BE49-F238E27FC236}">
                <a16:creationId xmlns:a16="http://schemas.microsoft.com/office/drawing/2014/main" id="{E63F61BB-5044-9145-9F4E-A605AA889A5D}"/>
              </a:ext>
            </a:extLst>
          </p:cNvPr>
          <p:cNvSpPr txBox="1"/>
          <p:nvPr/>
        </p:nvSpPr>
        <p:spPr>
          <a:xfrm>
            <a:off x="1066800" y="776099"/>
            <a:ext cx="7590539"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Budget Deficits/Surpluses and Solutions</a:t>
            </a:r>
          </a:p>
        </p:txBody>
      </p:sp>
    </p:spTree>
    <p:extLst>
      <p:ext uri="{BB962C8B-B14F-4D97-AF65-F5344CB8AC3E}">
        <p14:creationId xmlns:p14="http://schemas.microsoft.com/office/powerpoint/2010/main" val="3477972269"/>
      </p:ext>
    </p:extLst>
  </p:cSld>
  <p:clrMapOvr>
    <a:masterClrMapping/>
  </p:clrMapOvr>
  <p:transition spd="slow"/>
</p:sld>
</file>

<file path=ppt/slides/slide5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22909"/>
            <a:ext cx="9939336" cy="841513"/>
          </a:xfrm>
        </p:spPr>
        <p:txBody>
          <a:bodyPr>
            <a:noAutofit/>
          </a:bodyPr>
          <a:lstStyle/>
          <a:p>
            <a:r>
              <a:rPr lang="en-US"/>
              <a:t>Estate Planning: KEY TAKEAWAYS</a:t>
            </a:r>
          </a:p>
        </p:txBody>
      </p:sp>
      <p:sp>
        <p:nvSpPr>
          <p:cNvPr id="6" name="Content Placeholder 2"/>
          <p:cNvSpPr>
            <a:spLocks noGrp="1"/>
          </p:cNvSpPr>
          <p:nvPr>
            <p:ph type="body" sz="quarter" idx="10"/>
          </p:nvPr>
        </p:nvSpPr>
        <p:spPr>
          <a:xfrm>
            <a:off x="1151570" y="1545167"/>
            <a:ext cx="9939337" cy="4811183"/>
          </a:xfrm>
        </p:spPr>
        <p:txBody>
          <a:bodyPr>
            <a:normAutofit/>
          </a:bodyPr>
          <a:lstStyle/>
          <a:p>
            <a:pPr marL="457200" indent="-457200">
              <a:buFont typeface="Arial" panose="020B0604020202020204" pitchFamily="34" charset="0"/>
              <a:buChar char="•"/>
            </a:pPr>
            <a:r>
              <a:rPr lang="en-US"/>
              <a:t>A will describes your wishes for the distribution of your assets (the estate) after your death.</a:t>
            </a:r>
          </a:p>
          <a:p>
            <a:pPr marL="457200" indent="-457200">
              <a:buFont typeface="Arial" panose="020B0604020202020204" pitchFamily="34" charset="0"/>
              <a:buChar char="•"/>
            </a:pPr>
            <a:r>
              <a:rPr lang="en-US"/>
              <a:t>Probate courts distribute assets in the absence of a will and administer wills in estates with assets valued above a certain (variable) dollar amount.</a:t>
            </a:r>
          </a:p>
          <a:p>
            <a:pPr marL="457200" indent="-457200">
              <a:buFont typeface="Arial" panose="020B0604020202020204" pitchFamily="34" charset="0"/>
              <a:buChar char="•"/>
            </a:pPr>
            <a:r>
              <a:rPr lang="en-US"/>
              <a:t>There are many kinds of wills, including</a:t>
            </a:r>
          </a:p>
          <a:p>
            <a:pPr lvl="1">
              <a:buFont typeface="Arial" panose="020B0604020202020204" pitchFamily="34" charset="0"/>
              <a:buChar char="•"/>
            </a:pPr>
            <a:r>
              <a:rPr lang="en-US" sz="2200"/>
              <a:t>The simple will,</a:t>
            </a:r>
          </a:p>
          <a:p>
            <a:pPr lvl="1">
              <a:buFont typeface="Arial" panose="020B0604020202020204" pitchFamily="34" charset="0"/>
              <a:buChar char="•"/>
            </a:pPr>
            <a:r>
              <a:rPr lang="en-US" sz="2200"/>
              <a:t>The traditional marital share will, and</a:t>
            </a:r>
          </a:p>
          <a:p>
            <a:pPr lvl="1">
              <a:buFont typeface="Arial" panose="020B0604020202020204" pitchFamily="34" charset="0"/>
              <a:buChar char="•"/>
            </a:pPr>
            <a:r>
              <a:rPr lang="en-US" sz="2200"/>
              <a:t>The stated dollar amount will.</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580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082092508"/>
      </p:ext>
    </p:extLst>
  </p:cSld>
  <p:clrMapOvr>
    <a:masterClrMapping/>
  </p:clrMapOvr>
  <p:transition spd="slow"/>
</p:sld>
</file>

<file path=ppt/slides/slide5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57199"/>
            <a:ext cx="9939336" cy="841513"/>
          </a:xfrm>
        </p:spPr>
        <p:txBody>
          <a:bodyPr>
            <a:noAutofit/>
          </a:bodyPr>
          <a:lstStyle/>
          <a:p>
            <a:r>
              <a:rPr lang="en-US"/>
              <a:t>Estate Planning: KEY TAKEAWAYS</a:t>
            </a:r>
          </a:p>
        </p:txBody>
      </p:sp>
      <p:sp>
        <p:nvSpPr>
          <p:cNvPr id="6" name="Content Placeholder 2"/>
          <p:cNvSpPr>
            <a:spLocks noGrp="1"/>
          </p:cNvSpPr>
          <p:nvPr>
            <p:ph type="body" sz="quarter" idx="10"/>
          </p:nvPr>
        </p:nvSpPr>
        <p:spPr>
          <a:xfrm>
            <a:off x="1066800" y="1545167"/>
            <a:ext cx="9939337" cy="4811183"/>
          </a:xfrm>
        </p:spPr>
        <p:txBody>
          <a:bodyPr>
            <a:normAutofit/>
          </a:bodyPr>
          <a:lstStyle/>
          <a:p>
            <a:pPr marL="457200" indent="-457200">
              <a:buFont typeface="Arial" panose="020B0604020202020204" pitchFamily="34" charset="0"/>
              <a:buChar char="•"/>
            </a:pPr>
            <a:r>
              <a:rPr lang="en-US"/>
              <a:t>Living wills, with power of attorney and health care proxy, provide medical directives, empower someone to manage your estate while you are still alive, and authorize someone to make decision about your health and end-of-life care.</a:t>
            </a:r>
          </a:p>
          <a:p>
            <a:pPr marL="457200" indent="-457200">
              <a:buFont typeface="Arial" panose="020B0604020202020204" pitchFamily="34" charset="0"/>
              <a:buChar char="•"/>
            </a:pPr>
            <a:r>
              <a:rPr lang="en-US"/>
              <a:t>Trusts are used to provide the benefits of assets for beneficiaries without them assuming responsibility for asset management.</a:t>
            </a:r>
          </a:p>
          <a:p>
            <a:pPr marL="457200" indent="-457200">
              <a:buFont typeface="Arial" panose="020B0604020202020204" pitchFamily="34" charset="0"/>
              <a:buChar char="•"/>
            </a:pPr>
            <a:r>
              <a:rPr lang="en-US"/>
              <a:t>There are testamentary and living trusts, revocable and irrevocable trusts. Setting up and administering trusts involves some considerable expense.</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581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639666378"/>
      </p:ext>
    </p:extLst>
  </p:cSld>
  <p:clrMapOvr>
    <a:masterClrMapping/>
  </p:clrMapOvr>
  <p:transition spd="slow"/>
</p:sld>
</file>

<file path=ppt/slides/slide5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34339"/>
            <a:ext cx="9939336" cy="841513"/>
          </a:xfrm>
        </p:spPr>
        <p:txBody>
          <a:bodyPr>
            <a:noAutofit/>
          </a:bodyPr>
          <a:lstStyle/>
          <a:p>
            <a:r>
              <a:rPr lang="en-US"/>
              <a:t>Estate Planning: KEY TAKEAWAYS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457200" indent="-457200">
              <a:buFont typeface="Arial" panose="020B0604020202020204" pitchFamily="34" charset="0"/>
              <a:buChar char="•"/>
            </a:pPr>
            <a:r>
              <a:rPr lang="en-US"/>
              <a:t>Creating trusts and giving gifts are ways to reduce the taxable value of an estate.</a:t>
            </a:r>
          </a:p>
          <a:p>
            <a:pPr marL="457200" indent="-457200">
              <a:buFont typeface="Arial" panose="020B0604020202020204" pitchFamily="34" charset="0"/>
              <a:buChar char="•"/>
            </a:pPr>
            <a:r>
              <a:rPr lang="en-US"/>
              <a:t>Estate planning should try to minimize the federal and state tax obligations of estate disposition.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582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639311323"/>
      </p:ext>
    </p:extLst>
  </p:cSld>
  <p:clrMapOvr>
    <a:masterClrMapping/>
  </p:clrMapOvr>
  <p:transition spd="slow"/>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7FB3-462D-2742-BF57-4EB336935D7B}"/>
              </a:ext>
            </a:extLst>
          </p:cNvPr>
          <p:cNvSpPr txBox="1"/>
          <p:nvPr/>
        </p:nvSpPr>
        <p:spPr>
          <a:xfrm>
            <a:off x="446722" y="0"/>
            <a:ext cx="10837545" cy="6263640"/>
          </a:xfrm>
          <a:prstGeom prst="rect">
            <a:avLst/>
          </a:prstGeom>
          <a:noFill/>
          <a:ln w="38100">
            <a:noFill/>
            <a:miter lim="800000"/>
          </a:ln>
          <a:effectLst>
            <a:outerShdw dist="88900" dir="10200000" algn="ctr" rotWithShape="0">
              <a:schemeClr val="accent1"/>
            </a:outerShdw>
          </a:effectLst>
        </p:spPr>
        <p:txBody>
          <a:bodyPr wrap="square" rtlCol="0">
            <a:spAutoFit/>
          </a:bodyPr>
          <a:lstStyle/>
          <a:p>
            <a:endParaRPr lang="en-US"/>
          </a:p>
        </p:txBody>
      </p:sp>
      <p:sp>
        <p:nvSpPr>
          <p:cNvPr id="4" name="Title 1">
            <a:extLst>
              <a:ext uri="{FF2B5EF4-FFF2-40B4-BE49-F238E27FC236}">
                <a16:creationId xmlns:a16="http://schemas.microsoft.com/office/drawing/2014/main" id="{FDB35693-C929-1847-B2CC-45DB4E5A0FE1}"/>
              </a:ext>
            </a:extLst>
          </p:cNvPr>
          <p:cNvSpPr txBox="1">
            <a:spLocks/>
          </p:cNvSpPr>
          <p:nvPr/>
        </p:nvSpPr>
        <p:spPr>
          <a:xfrm>
            <a:off x="0" y="0"/>
            <a:ext cx="12192000" cy="41033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3200" b="1">
                <a:latin typeface="Helvetica Neue" panose="02000503000000020004" pitchFamily="2" charset="0"/>
                <a:ea typeface="Helvetica Neue" panose="02000503000000020004" pitchFamily="2" charset="0"/>
                <a:cs typeface="Helvetica Neue" panose="02000503000000020004" pitchFamily="2" charset="0"/>
              </a:rPr>
            </a:b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28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4000">
                <a:latin typeface="Helvetica Neue" panose="02000503000000020004" pitchFamily="2" charset="0"/>
                <a:ea typeface="Helvetica Neue" panose="02000503000000020004" pitchFamily="2" charset="0"/>
                <a:cs typeface="Helvetica Neue" panose="02000503000000020004" pitchFamily="2" charset="0"/>
              </a:rPr>
              <a:t>Benefits/Entitlements</a:t>
            </a:r>
            <a:br>
              <a:rPr lang="en-US" sz="32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8679022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48738"/>
            <a:ext cx="9939336" cy="841513"/>
          </a:xfrm>
        </p:spPr>
        <p:txBody>
          <a:bodyPr>
            <a:normAutofit/>
          </a:bodyPr>
          <a:lstStyle/>
          <a:p>
            <a:r>
              <a:rPr lang="en-US"/>
              <a:t>Ways to Save</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sz="2200"/>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584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C2EDB919-339A-473B-B9DC-527D33CE63E8}"/>
              </a:ext>
            </a:extLst>
          </p:cNvPr>
          <p:cNvGraphicFramePr>
            <a:graphicFrameLocks/>
          </p:cNvGraphicFramePr>
          <p:nvPr/>
        </p:nvGraphicFramePr>
        <p:xfrm>
          <a:off x="1981200" y="2308859"/>
          <a:ext cx="8229600" cy="3741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3820036"/>
      </p:ext>
    </p:extLst>
  </p:cSld>
  <p:clrMapOvr>
    <a:masterClrMapping/>
  </p:clrMapOvr>
  <p:transition spd="slow"/>
</p:sld>
</file>

<file path=ppt/slides/slide5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75335"/>
            <a:ext cx="9939336" cy="841513"/>
          </a:xfrm>
        </p:spPr>
        <p:txBody>
          <a:bodyPr>
            <a:normAutofit/>
          </a:bodyPr>
          <a:lstStyle/>
          <a:p>
            <a:r>
              <a:rPr lang="en-US"/>
              <a:t>Retirement plans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sz="2200"/>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585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8D5E4A2F-0CDC-4EF8-929A-D750C052586A}"/>
              </a:ext>
            </a:extLst>
          </p:cNvPr>
          <p:cNvGraphicFramePr>
            <a:graphicFrameLocks/>
          </p:cNvGraphicFramePr>
          <p:nvPr/>
        </p:nvGraphicFramePr>
        <p:xfrm>
          <a:off x="2040728" y="1564918"/>
          <a:ext cx="8229600" cy="498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5764883"/>
      </p:ext>
    </p:extLst>
  </p:cSld>
  <p:clrMapOvr>
    <a:masterClrMapping/>
  </p:clrMapOvr>
  <p:transition spd="slow"/>
</p:sld>
</file>

<file path=ppt/slides/slide5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01960"/>
            <a:ext cx="9939336" cy="841513"/>
          </a:xfrm>
        </p:spPr>
        <p:txBody>
          <a:bodyPr>
            <a:normAutofit/>
          </a:bodyPr>
          <a:lstStyle/>
          <a:p>
            <a:r>
              <a:rPr lang="en-US"/>
              <a:t>Retirement plans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sz="2200"/>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586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F5A0B626-36EB-4887-81B6-16767836CD0C}"/>
              </a:ext>
            </a:extLst>
          </p:cNvPr>
          <p:cNvGraphicFramePr>
            <a:graphicFrameLocks/>
          </p:cNvGraphicFramePr>
          <p:nvPr/>
        </p:nvGraphicFramePr>
        <p:xfrm>
          <a:off x="1981200" y="174625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2EA8E5AE-29A0-8845-87BF-5015BDBA4E70}"/>
              </a:ext>
            </a:extLst>
          </p:cNvPr>
          <p:cNvSpPr/>
          <p:nvPr/>
        </p:nvSpPr>
        <p:spPr>
          <a:xfrm>
            <a:off x="619626" y="3256158"/>
            <a:ext cx="3027947" cy="1754326"/>
          </a:xfrm>
          <a:prstGeom prst="rect">
            <a:avLst/>
          </a:prstGeom>
        </p:spPr>
        <p:txBody>
          <a:bodyPr wrap="square">
            <a:spAutoFit/>
          </a:bodyPr>
          <a:lstStyle/>
          <a:p>
            <a:pPr algn="r"/>
            <a:r>
              <a:rPr lang="en-US">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401(k) contribution limits for individuals are $22,500, or $30,000 if you're 50 or older. These individual limits are cumulative across 401(k) plans.</a:t>
            </a: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75638003"/>
      </p:ext>
    </p:extLst>
  </p:cSld>
  <p:clrMapOvr>
    <a:masterClrMapping/>
  </p:clrMapOvr>
  <p:transition spd="slow"/>
</p:sld>
</file>

<file path=ppt/slides/slide5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66800" y="401960"/>
            <a:ext cx="9939336" cy="841513"/>
          </a:xfrm>
        </p:spPr>
        <p:txBody>
          <a:bodyPr>
            <a:normAutofit/>
          </a:bodyPr>
          <a:lstStyle/>
          <a:p>
            <a:r>
              <a:rPr lang="en-US"/>
              <a:t>Retirement plans</a:t>
            </a:r>
          </a:p>
        </p:txBody>
      </p:sp>
      <p:sp>
        <p:nvSpPr>
          <p:cNvPr id="6" name="Content Placeholder 2"/>
          <p:cNvSpPr>
            <a:spLocks noGrp="1"/>
          </p:cNvSpPr>
          <p:nvPr>
            <p:ph type="body" sz="quarter" idx="10"/>
          </p:nvPr>
        </p:nvSpPr>
        <p:spPr>
          <a:xfrm>
            <a:off x="1185860" y="1910291"/>
            <a:ext cx="9939337" cy="4811183"/>
          </a:xfrm>
        </p:spPr>
        <p:txBody>
          <a:bodyPr>
            <a:normAutofit/>
          </a:bodyPr>
          <a:lstStyle/>
          <a:p>
            <a:pPr marL="0" indent="0">
              <a:buNone/>
            </a:pPr>
            <a:r>
              <a:rPr lang="en-US" sz="2200"/>
              <a:t> </a:t>
            </a:r>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587</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B72DE0CC-4213-4D2E-B337-2F5861C53C8D}"/>
              </a:ext>
            </a:extLst>
          </p:cNvPr>
          <p:cNvGraphicFramePr>
            <a:graphicFrameLocks/>
          </p:cNvGraphicFramePr>
          <p:nvPr/>
        </p:nvGraphicFramePr>
        <p:xfrm>
          <a:off x="1981200" y="1746250"/>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5582786"/>
      </p:ext>
    </p:extLst>
  </p:cSld>
  <p:clrMapOvr>
    <a:masterClrMapping/>
  </p:clrMapOvr>
  <p:transition spd="slow"/>
</p:sld>
</file>

<file path=ppt/slides/slide5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051560" y="468629"/>
            <a:ext cx="9939336" cy="841513"/>
          </a:xfrm>
        </p:spPr>
        <p:txBody>
          <a:bodyPr>
            <a:noAutofit/>
          </a:bodyPr>
          <a:lstStyle/>
          <a:p>
            <a:r>
              <a:rPr lang="en-US"/>
              <a:t>Ways to Save</a:t>
            </a:r>
          </a:p>
        </p:txBody>
      </p:sp>
      <p:sp>
        <p:nvSpPr>
          <p:cNvPr id="6" name="Content Placeholder 2"/>
          <p:cNvSpPr>
            <a:spLocks noGrp="1"/>
          </p:cNvSpPr>
          <p:nvPr>
            <p:ph type="body" sz="quarter" idx="10"/>
          </p:nvPr>
        </p:nvSpPr>
        <p:spPr>
          <a:xfrm>
            <a:off x="1197290" y="1545167"/>
            <a:ext cx="9939337" cy="4811183"/>
          </a:xfrm>
        </p:spPr>
        <p:txBody>
          <a:bodyPr>
            <a:normAutofit/>
          </a:bodyPr>
          <a:lstStyle/>
          <a:p>
            <a:pPr marL="342900" indent="-342900">
              <a:buFont typeface="Arial" panose="020B0604020202020204" pitchFamily="34" charset="0"/>
              <a:buChar char="•"/>
            </a:pPr>
            <a:r>
              <a:rPr lang="en-US"/>
              <a:t>Retirement plans may be sponsored by employers, government, or individuals.</a:t>
            </a:r>
          </a:p>
          <a:p>
            <a:pPr marL="342900" indent="-342900">
              <a:buFont typeface="Arial" panose="020B0604020202020204" pitchFamily="34" charset="0"/>
              <a:buChar char="•"/>
            </a:pPr>
            <a:r>
              <a:rPr lang="en-US"/>
              <a:t>Defined benefit plans differ from defined contribution plans in that the benefit is a specified amount for which the employer is liable. In a defined contribution plan, the benefit is not specified and the employee is responsible for the accumulation in the plan.</a:t>
            </a:r>
          </a:p>
          <a:p>
            <a:pPr marL="342900" indent="-342900">
              <a:buFont typeface="Arial" panose="020B0604020202020204" pitchFamily="34" charset="0"/>
              <a:buChar char="•"/>
            </a:pPr>
            <a:r>
              <a:rPr lang="en-US"/>
              <a:t>Social Security is an entitlement financed by payroll taxes and designed to supplement employer retirement plans or individual retirement plans.</a:t>
            </a:r>
          </a:p>
          <a:p>
            <a:pPr marL="342900" indent="-342900">
              <a:buFont typeface="Arial" panose="020B0604020202020204" pitchFamily="34" charset="0"/>
              <a:buChar char="•"/>
            </a:pPr>
            <a:endParaRPr lang="en-US" sz="2200"/>
          </a:p>
          <a:p>
            <a:pPr>
              <a:buFont typeface="Arial" panose="020B0604020202020204" pitchFamily="34" charset="0"/>
              <a:buChar char="•"/>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588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737005899"/>
      </p:ext>
    </p:extLst>
  </p:cSld>
  <p:clrMapOvr>
    <a:masterClrMapping/>
  </p:clrMapOvr>
  <p:transition spd="slow"/>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367589" y="185738"/>
            <a:ext cx="8229600" cy="1527175"/>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SOCIAL SECURITY</a:t>
            </a:r>
          </a:p>
        </p:txBody>
      </p:sp>
      <p:sp>
        <p:nvSpPr>
          <p:cNvPr id="16387" name="Content Placeholder 2"/>
          <p:cNvSpPr>
            <a:spLocks noGrp="1"/>
          </p:cNvSpPr>
          <p:nvPr>
            <p:ph idx="4294967295"/>
          </p:nvPr>
        </p:nvSpPr>
        <p:spPr>
          <a:xfrm>
            <a:off x="1981200" y="1712913"/>
            <a:ext cx="8229600" cy="4895850"/>
          </a:xfrm>
        </p:spPr>
        <p:txBody>
          <a:bodyPr/>
          <a:lstStyle/>
          <a:p>
            <a:r>
              <a:rPr lang="en-US" altLang="en-US">
                <a:latin typeface="Arial" panose="020B0604020202020204" pitchFamily="34" charset="0"/>
              </a:rPr>
              <a:t>Social Security</a:t>
            </a:r>
          </a:p>
          <a:p>
            <a:pPr lvl="1"/>
            <a:r>
              <a:rPr lang="en-US" altLang="en-US">
                <a:latin typeface="Arial" panose="020B0604020202020204" pitchFamily="34" charset="0"/>
              </a:rPr>
              <a:t>Government-administered retirement program</a:t>
            </a:r>
          </a:p>
          <a:p>
            <a:pPr lvl="1"/>
            <a:r>
              <a:rPr lang="en-US" altLang="en-US">
                <a:latin typeface="Arial" panose="020B0604020202020204" pitchFamily="34" charset="0"/>
              </a:rPr>
              <a:t>Enacted in 1935 by FDR as part of the New Deal</a:t>
            </a:r>
          </a:p>
          <a:p>
            <a:pPr lvl="1"/>
            <a:r>
              <a:rPr lang="en-US" altLang="en-US">
                <a:latin typeface="Arial" panose="020B0604020202020204" pitchFamily="34" charset="0"/>
              </a:rPr>
              <a:t>Requires workers to contribute a portion of their earnings to the Social Security Trust Fund</a:t>
            </a:r>
          </a:p>
          <a:p>
            <a:r>
              <a:rPr lang="en-US" altLang="en-US">
                <a:latin typeface="Arial" panose="020B0604020202020204" pitchFamily="34" charset="0"/>
              </a:rPr>
              <a:t>Purpose:</a:t>
            </a:r>
          </a:p>
          <a:p>
            <a:pPr lvl="1"/>
            <a:r>
              <a:rPr lang="en-US" altLang="en-US">
                <a:latin typeface="Arial" panose="020B0604020202020204" pitchFamily="34" charset="0"/>
              </a:rPr>
              <a:t>Guarantee that American workers retire with at least</a:t>
            </a:r>
            <a:br>
              <a:rPr lang="en-US" altLang="en-US">
                <a:latin typeface="Arial" panose="020B0604020202020204" pitchFamily="34" charset="0"/>
              </a:rPr>
            </a:br>
            <a:r>
              <a:rPr lang="en-US" altLang="en-US">
                <a:latin typeface="Arial" panose="020B0604020202020204" pitchFamily="34" charset="0"/>
              </a:rPr>
              <a:t>    some retirement income</a:t>
            </a:r>
            <a:endParaRPr lang="en-US" altLang="en-US" sz="2000">
              <a:latin typeface="Arial" panose="020B0604020202020204" pitchFamily="34" charset="0"/>
            </a:endParaRPr>
          </a:p>
        </p:txBody>
      </p:sp>
      <p:cxnSp>
        <p:nvCxnSpPr>
          <p:cNvPr id="4" name="Straight Connector 3">
            <a:extLst>
              <a:ext uri="{FF2B5EF4-FFF2-40B4-BE49-F238E27FC236}">
                <a16:creationId xmlns:a16="http://schemas.microsoft.com/office/drawing/2014/main" id="{A44B0643-8BE9-EE4B-A3A7-9221D1394FDF}"/>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70426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1185860" y="1734297"/>
            <a:ext cx="9939337" cy="4209154"/>
          </a:xfrm>
        </p:spPr>
        <p:txBody>
          <a:bodyPr>
            <a:normAutofit/>
          </a:bodyPr>
          <a:lstStyle/>
          <a:p>
            <a:pPr>
              <a:buFont typeface="Arial" panose="020B0604020202020204" pitchFamily="34" charset="0"/>
              <a:buChar char="•"/>
            </a:pPr>
            <a:r>
              <a:rPr lang="en-US" sz="2800"/>
              <a:t>It is important to understand the sources (incomes) and uses (expenses) of funds, the budget deficit or budget surplus that may result, and how to resolve</a:t>
            </a:r>
          </a:p>
          <a:p>
            <a:pPr>
              <a:buFont typeface="Arial" panose="020B0604020202020204" pitchFamily="34" charset="0"/>
              <a:buChar char="•"/>
            </a:pPr>
            <a:r>
              <a:rPr lang="en-US" sz="2800"/>
              <a:t>Wages or salary is income from employment; interest is earned by lending; dividends is income from owning corporate stock.</a:t>
            </a:r>
          </a:p>
          <a:p>
            <a:pPr>
              <a:buFont typeface="Arial" panose="020B0604020202020204" pitchFamily="34" charset="0"/>
              <a:buChar char="•"/>
            </a:pPr>
            <a:r>
              <a:rPr lang="en-US" sz="2800"/>
              <a:t>Deficits or surpluses need to be addressed and that means making decisions about what to do with them.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B715F8AB-C583-AE40-97DC-368C6567588B}"/>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2495770390"/>
      </p:ext>
    </p:extLst>
  </p:cSld>
  <p:clrMapOvr>
    <a:masterClrMapping/>
  </p:clrMapOvr>
  <p:transition spd="slow"/>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SOCIAL SECURITY HISTORICALLY</a:t>
            </a:r>
          </a:p>
        </p:txBody>
      </p:sp>
      <p:sp>
        <p:nvSpPr>
          <p:cNvPr id="17411" name="Content Placeholder 2"/>
          <p:cNvSpPr>
            <a:spLocks noGrp="1"/>
          </p:cNvSpPr>
          <p:nvPr>
            <p:ph sz="half" idx="1"/>
          </p:nvPr>
        </p:nvSpPr>
        <p:spPr>
          <a:xfrm>
            <a:off x="1524000" y="1670552"/>
            <a:ext cx="4495800" cy="5187448"/>
          </a:xfrm>
        </p:spPr>
        <p:txBody>
          <a:bodyPr/>
          <a:lstStyle/>
          <a:p>
            <a:r>
              <a:rPr lang="en-US" altLang="en-US" sz="3200">
                <a:latin typeface="Arial" panose="020B0604020202020204" pitchFamily="34" charset="0"/>
              </a:rPr>
              <a:t>Social Security </a:t>
            </a:r>
            <a:r>
              <a:rPr lang="en-US" altLang="en-US" sz="3200" b="1">
                <a:solidFill>
                  <a:srgbClr val="33CC33"/>
                </a:solidFill>
                <a:latin typeface="Arial" panose="020B0604020202020204" pitchFamily="34" charset="0"/>
              </a:rPr>
              <a:t>1930s</a:t>
            </a:r>
          </a:p>
          <a:p>
            <a:pPr lvl="1"/>
            <a:r>
              <a:rPr lang="en-US" altLang="en-US">
                <a:latin typeface="Arial" panose="020B0604020202020204" pitchFamily="34" charset="0"/>
              </a:rPr>
              <a:t>Few retirees</a:t>
            </a:r>
          </a:p>
          <a:p>
            <a:pPr lvl="1"/>
            <a:r>
              <a:rPr lang="en-US" altLang="en-US">
                <a:latin typeface="Arial" panose="020B0604020202020204" pitchFamily="34" charset="0"/>
              </a:rPr>
              <a:t>Lots of workers paying in</a:t>
            </a:r>
          </a:p>
          <a:p>
            <a:pPr lvl="1"/>
            <a:r>
              <a:rPr lang="en-US" altLang="en-US">
                <a:latin typeface="Arial" panose="020B0604020202020204" pitchFamily="34" charset="0"/>
              </a:rPr>
              <a:t>Social Security tax: 2%</a:t>
            </a:r>
          </a:p>
          <a:p>
            <a:pPr marL="457200" lvl="1" indent="0">
              <a:buNone/>
            </a:pPr>
            <a:endParaRPr lang="en-US" altLang="en-US">
              <a:latin typeface="Arial" panose="020B0604020202020204" pitchFamily="34" charset="0"/>
            </a:endParaRPr>
          </a:p>
          <a:p>
            <a:pPr marL="457200" lvl="1" indent="0">
              <a:buNone/>
            </a:pPr>
            <a:endParaRPr lang="en-US" altLang="en-US">
              <a:latin typeface="Arial" panose="020B0604020202020204" pitchFamily="34" charset="0"/>
            </a:endParaRPr>
          </a:p>
          <a:p>
            <a:pPr marL="57150" indent="0" algn="ctr">
              <a:buNone/>
            </a:pPr>
            <a:r>
              <a:rPr lang="en-US" altLang="en-US" sz="2400">
                <a:latin typeface="Arial" panose="020B0604020202020204" pitchFamily="34" charset="0"/>
              </a:rPr>
              <a:t>Workers paying in &gt; Retirees receiving benefits</a:t>
            </a:r>
          </a:p>
          <a:p>
            <a:pPr marL="57150" indent="0" algn="ctr">
              <a:buNone/>
            </a:pPr>
            <a:endParaRPr lang="en-US" altLang="en-US" sz="2400">
              <a:latin typeface="Arial" panose="020B0604020202020204" pitchFamily="34" charset="0"/>
            </a:endParaRPr>
          </a:p>
          <a:p>
            <a:pPr marL="57150" indent="0" algn="ctr">
              <a:buNone/>
            </a:pPr>
            <a:r>
              <a:rPr lang="en-US" altLang="en-US" sz="2400" b="1">
                <a:solidFill>
                  <a:srgbClr val="33CC33"/>
                </a:solidFill>
                <a:latin typeface="Arial" panose="020B0604020202020204" pitchFamily="34" charset="0"/>
              </a:rPr>
              <a:t>Positive balance</a:t>
            </a:r>
          </a:p>
        </p:txBody>
      </p:sp>
      <p:sp>
        <p:nvSpPr>
          <p:cNvPr id="3" name="Content Placeholder 2"/>
          <p:cNvSpPr>
            <a:spLocks noGrp="1"/>
          </p:cNvSpPr>
          <p:nvPr>
            <p:ph sz="half" idx="2"/>
          </p:nvPr>
        </p:nvSpPr>
        <p:spPr>
          <a:xfrm>
            <a:off x="6172200" y="1670552"/>
            <a:ext cx="4495800" cy="5187448"/>
          </a:xfrm>
        </p:spPr>
        <p:txBody>
          <a:bodyPr/>
          <a:lstStyle/>
          <a:p>
            <a:r>
              <a:rPr lang="en-US" altLang="en-US" sz="3200">
                <a:latin typeface="Arial" panose="020B0604020202020204" pitchFamily="34" charset="0"/>
              </a:rPr>
              <a:t>Social Security </a:t>
            </a:r>
            <a:r>
              <a:rPr lang="en-US" altLang="en-US" sz="3200" b="1">
                <a:solidFill>
                  <a:srgbClr val="FF2807"/>
                </a:solidFill>
                <a:latin typeface="Arial" panose="020B0604020202020204" pitchFamily="34" charset="0"/>
              </a:rPr>
              <a:t>today</a:t>
            </a:r>
          </a:p>
          <a:p>
            <a:pPr lvl="1"/>
            <a:r>
              <a:rPr lang="en-US" altLang="en-US">
                <a:latin typeface="Arial" panose="020B0604020202020204" pitchFamily="34" charset="0"/>
              </a:rPr>
              <a:t>Millions of baby boomers beginning to retire</a:t>
            </a:r>
          </a:p>
          <a:p>
            <a:pPr lvl="1"/>
            <a:r>
              <a:rPr lang="en-US" altLang="en-US">
                <a:latin typeface="Arial" panose="020B0604020202020204" pitchFamily="34" charset="0"/>
              </a:rPr>
              <a:t>Fewer workers paying in</a:t>
            </a:r>
          </a:p>
          <a:p>
            <a:pPr marL="57150" indent="0" algn="ctr">
              <a:buNone/>
            </a:pPr>
            <a:endParaRPr lang="en-US" altLang="en-US" sz="2400">
              <a:latin typeface="Arial" panose="020B0604020202020204" pitchFamily="34" charset="0"/>
            </a:endParaRPr>
          </a:p>
          <a:p>
            <a:pPr marL="57150" indent="0" algn="ctr">
              <a:buNone/>
            </a:pPr>
            <a:endParaRPr lang="en-US" altLang="en-US" sz="2400">
              <a:latin typeface="Arial" panose="020B0604020202020204" pitchFamily="34" charset="0"/>
            </a:endParaRPr>
          </a:p>
          <a:p>
            <a:pPr marL="57150" indent="0" algn="ctr">
              <a:buNone/>
            </a:pPr>
            <a:r>
              <a:rPr lang="en-US" altLang="en-US" sz="2400">
                <a:solidFill>
                  <a:prstClr val="black"/>
                </a:solidFill>
                <a:latin typeface="Arial" panose="020B0604020202020204" pitchFamily="34" charset="0"/>
              </a:rPr>
              <a:t>Retirees receiving benefits &gt; Workers paying in</a:t>
            </a:r>
            <a:endParaRPr lang="en-US" altLang="en-US"/>
          </a:p>
          <a:p>
            <a:pPr marL="57150" indent="0" algn="ctr">
              <a:buNone/>
            </a:pPr>
            <a:endParaRPr lang="en-US" altLang="en-US" sz="2400">
              <a:solidFill>
                <a:prstClr val="black"/>
              </a:solidFill>
              <a:latin typeface="Arial" panose="020B0604020202020204" pitchFamily="34" charset="0"/>
            </a:endParaRPr>
          </a:p>
          <a:p>
            <a:pPr marL="57150" indent="0" algn="ctr">
              <a:buNone/>
            </a:pPr>
            <a:r>
              <a:rPr lang="en-US" altLang="en-US" sz="2400" b="1">
                <a:solidFill>
                  <a:srgbClr val="FF2807"/>
                </a:solidFill>
                <a:latin typeface="Arial" panose="020B0604020202020204" pitchFamily="34" charset="0"/>
              </a:rPr>
              <a:t>Negative balance</a:t>
            </a:r>
          </a:p>
        </p:txBody>
      </p:sp>
      <p:cxnSp>
        <p:nvCxnSpPr>
          <p:cNvPr id="5" name="Straight Connector 4">
            <a:extLst>
              <a:ext uri="{FF2B5EF4-FFF2-40B4-BE49-F238E27FC236}">
                <a16:creationId xmlns:a16="http://schemas.microsoft.com/office/drawing/2014/main" id="{85EBFFD8-700F-814C-B459-0D7A178BC220}"/>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283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981200" y="1"/>
            <a:ext cx="8229600" cy="1527175"/>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MEDICARE</a:t>
            </a:r>
          </a:p>
        </p:txBody>
      </p:sp>
      <p:sp>
        <p:nvSpPr>
          <p:cNvPr id="18435" name="Content Placeholder 2"/>
          <p:cNvSpPr>
            <a:spLocks noGrp="1"/>
          </p:cNvSpPr>
          <p:nvPr>
            <p:ph idx="4294967295"/>
          </p:nvPr>
        </p:nvSpPr>
        <p:spPr>
          <a:xfrm>
            <a:off x="1981200" y="1712913"/>
            <a:ext cx="8229600" cy="4895850"/>
          </a:xfrm>
        </p:spPr>
        <p:txBody>
          <a:bodyPr/>
          <a:lstStyle/>
          <a:p>
            <a:r>
              <a:rPr lang="en-US" altLang="en-US" sz="3000">
                <a:latin typeface="Arial" panose="020B0604020202020204" pitchFamily="34" charset="0"/>
              </a:rPr>
              <a:t>Medicare</a:t>
            </a:r>
          </a:p>
          <a:p>
            <a:pPr lvl="1"/>
            <a:r>
              <a:rPr lang="en-US" altLang="en-US">
                <a:latin typeface="Arial" panose="020B0604020202020204" pitchFamily="34" charset="0"/>
              </a:rPr>
              <a:t>Federal program that funds health care for retirees</a:t>
            </a:r>
          </a:p>
          <a:p>
            <a:pPr lvl="1"/>
            <a:r>
              <a:rPr lang="en-US" altLang="en-US">
                <a:latin typeface="Arial" panose="020B0604020202020204" pitchFamily="34" charset="0"/>
              </a:rPr>
              <a:t>Established in 1965 by Lyndon Johnson</a:t>
            </a:r>
          </a:p>
          <a:p>
            <a:pPr lvl="1"/>
            <a:r>
              <a:rPr lang="en-US" altLang="en-US">
                <a:latin typeface="Arial" panose="020B0604020202020204" pitchFamily="34" charset="0"/>
              </a:rPr>
              <a:t>Law requires current workers to pay Medicare taxes (with promise of insurance upon retirement)</a:t>
            </a:r>
          </a:p>
          <a:p>
            <a:r>
              <a:rPr lang="en-US" altLang="en-US" sz="3000">
                <a:latin typeface="Arial" panose="020B0604020202020204" pitchFamily="34" charset="0"/>
              </a:rPr>
              <a:t>Goal</a:t>
            </a:r>
          </a:p>
          <a:p>
            <a:pPr lvl="1"/>
            <a:r>
              <a:rPr lang="en-US" altLang="en-US">
                <a:latin typeface="Arial" panose="020B0604020202020204" pitchFamily="34" charset="0"/>
              </a:rPr>
              <a:t>Ensure that all retired workers have some funding for their health care</a:t>
            </a:r>
            <a:endParaRPr lang="en-US" altLang="en-US" sz="2000">
              <a:latin typeface="Arial" panose="020B0604020202020204" pitchFamily="34" charset="0"/>
            </a:endParaRPr>
          </a:p>
        </p:txBody>
      </p:sp>
      <p:cxnSp>
        <p:nvCxnSpPr>
          <p:cNvPr id="4" name="Straight Connector 3">
            <a:extLst>
              <a:ext uri="{FF2B5EF4-FFF2-40B4-BE49-F238E27FC236}">
                <a16:creationId xmlns:a16="http://schemas.microsoft.com/office/drawing/2014/main" id="{FB959658-0170-F248-B3BD-5A0761FCC6B3}"/>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64587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981200" y="1"/>
            <a:ext cx="8229600" cy="1527175"/>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SOCIAL SECURITY AND MEDICARE</a:t>
            </a:r>
          </a:p>
        </p:txBody>
      </p:sp>
      <p:sp>
        <p:nvSpPr>
          <p:cNvPr id="19459" name="Content Placeholder 2"/>
          <p:cNvSpPr>
            <a:spLocks noGrp="1"/>
          </p:cNvSpPr>
          <p:nvPr>
            <p:ph idx="4294967295"/>
          </p:nvPr>
        </p:nvSpPr>
        <p:spPr>
          <a:xfrm>
            <a:off x="1981200" y="1712913"/>
            <a:ext cx="8229600" cy="4895850"/>
          </a:xfrm>
        </p:spPr>
        <p:txBody>
          <a:bodyPr/>
          <a:lstStyle/>
          <a:p>
            <a:r>
              <a:rPr lang="en-US" altLang="en-US" sz="3000">
                <a:latin typeface="Arial" panose="020B0604020202020204" pitchFamily="34" charset="0"/>
              </a:rPr>
              <a:t>Addition and expansion of programs </a:t>
            </a:r>
          </a:p>
          <a:p>
            <a:r>
              <a:rPr lang="en-US" b="1">
                <a:solidFill>
                  <a:schemeClr val="accent6"/>
                </a:solidFill>
                <a:latin typeface="Arial" pitchFamily="-103" charset="0"/>
                <a:cs typeface="Arial" pitchFamily="-103" charset="0"/>
              </a:rPr>
              <a:t>Demographic changes</a:t>
            </a:r>
            <a:endParaRPr lang="en-US" altLang="en-US" sz="3000">
              <a:solidFill>
                <a:schemeClr val="accent6"/>
              </a:solidFill>
              <a:latin typeface="Arial" panose="020B0604020202020204" pitchFamily="34" charset="0"/>
            </a:endParaRPr>
          </a:p>
          <a:p>
            <a:pPr lvl="1"/>
            <a:r>
              <a:rPr lang="en-US" altLang="en-US" sz="2800">
                <a:latin typeface="Arial" panose="020B0604020202020204" pitchFamily="34" charset="0"/>
              </a:rPr>
              <a:t>People are living longer today. </a:t>
            </a:r>
          </a:p>
          <a:p>
            <a:pPr lvl="1"/>
            <a:r>
              <a:rPr lang="en-US" altLang="en-US" sz="2800">
                <a:latin typeface="Arial" panose="020B0604020202020204" pitchFamily="34" charset="0"/>
              </a:rPr>
              <a:t>Baby boomers are now entering retirement and drawing benefits.</a:t>
            </a:r>
          </a:p>
        </p:txBody>
      </p:sp>
      <p:cxnSp>
        <p:nvCxnSpPr>
          <p:cNvPr id="4" name="Straight Connector 3">
            <a:extLst>
              <a:ext uri="{FF2B5EF4-FFF2-40B4-BE49-F238E27FC236}">
                <a16:creationId xmlns:a16="http://schemas.microsoft.com/office/drawing/2014/main" id="{7112A83B-6FE2-BF4F-BB42-AA98F552FC99}"/>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9536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066800" y="125396"/>
            <a:ext cx="8229600" cy="1527175"/>
          </a:xfrm>
        </p:spPr>
        <p:txBody>
          <a:bodyPr/>
          <a:lstStyle/>
          <a:p>
            <a:r>
              <a:rPr lang="en-US" altLang="en-US" sz="2400">
                <a:latin typeface="Helvetica Neue" panose="02000503000000020004" pitchFamily="2" charset="0"/>
                <a:ea typeface="Helvetica Neue" panose="02000503000000020004" pitchFamily="2" charset="0"/>
                <a:cs typeface="Helvetica Neue" panose="02000503000000020004" pitchFamily="2" charset="0"/>
              </a:rPr>
              <a:t>Aging Population, Fewer Workers, More Beneficiaries</a:t>
            </a:r>
          </a:p>
        </p:txBody>
      </p:sp>
      <p:pic>
        <p:nvPicPr>
          <p:cNvPr id="5" name="Picture 4" descr="PRINECOMA2_FIG15.03.jpg"/>
          <p:cNvPicPr>
            <a:picLocks noChangeAspect="1"/>
          </p:cNvPicPr>
          <p:nvPr/>
        </p:nvPicPr>
        <p:blipFill>
          <a:blip r:embed="rId3"/>
          <a:srcRect t="4799" b="2748"/>
          <a:stretch>
            <a:fillRect/>
          </a:stretch>
        </p:blipFill>
        <p:spPr>
          <a:xfrm>
            <a:off x="2960562" y="1652571"/>
            <a:ext cx="6270879" cy="5161334"/>
          </a:xfrm>
          <a:prstGeom prst="rect">
            <a:avLst/>
          </a:prstGeom>
        </p:spPr>
      </p:pic>
      <p:cxnSp>
        <p:nvCxnSpPr>
          <p:cNvPr id="4" name="Straight Connector 3">
            <a:extLst>
              <a:ext uri="{FF2B5EF4-FFF2-40B4-BE49-F238E27FC236}">
                <a16:creationId xmlns:a16="http://schemas.microsoft.com/office/drawing/2014/main" id="{0262ADD7-15FC-E349-87BF-4C8E84E288A5}"/>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184698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981200" y="0"/>
            <a:ext cx="8229600" cy="1519238"/>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The First S.S. Recipient</a:t>
            </a:r>
          </a:p>
        </p:txBody>
      </p:sp>
      <p:sp>
        <p:nvSpPr>
          <p:cNvPr id="21507" name="Content Placeholder 2"/>
          <p:cNvSpPr>
            <a:spLocks noGrp="1"/>
          </p:cNvSpPr>
          <p:nvPr>
            <p:ph idx="4294967295"/>
          </p:nvPr>
        </p:nvSpPr>
        <p:spPr>
          <a:xfrm>
            <a:off x="1754188" y="1674813"/>
            <a:ext cx="8229600" cy="4895850"/>
          </a:xfrm>
        </p:spPr>
        <p:txBody>
          <a:bodyPr/>
          <a:lstStyle/>
          <a:p>
            <a:r>
              <a:rPr lang="en-US" altLang="en-US">
                <a:latin typeface="Arial" panose="020B0604020202020204" pitchFamily="34" charset="0"/>
              </a:rPr>
              <a:t>The first Social Security recipient: Ida May Fuller</a:t>
            </a:r>
          </a:p>
          <a:p>
            <a:pPr lvl="1"/>
            <a:r>
              <a:rPr lang="en-US" altLang="en-US">
                <a:latin typeface="Arial" panose="020B0604020202020204" pitchFamily="34" charset="0"/>
              </a:rPr>
              <a:t>Received check 00-000-001 in January 1940</a:t>
            </a:r>
          </a:p>
          <a:p>
            <a:r>
              <a:rPr lang="en-US" altLang="en-US">
                <a:latin typeface="Arial" panose="020B0604020202020204" pitchFamily="34" charset="0"/>
              </a:rPr>
              <a:t>Taxes and outlays</a:t>
            </a:r>
          </a:p>
          <a:p>
            <a:pPr lvl="1"/>
            <a:r>
              <a:rPr lang="en-US" altLang="en-US">
                <a:latin typeface="Arial" panose="020B0604020202020204" pitchFamily="34" charset="0"/>
              </a:rPr>
              <a:t>Ida May Fuller worked for three years under the program, and was taxed a total of $24.75.</a:t>
            </a:r>
          </a:p>
          <a:p>
            <a:pPr lvl="1"/>
            <a:r>
              <a:rPr lang="en-US" altLang="en-US">
                <a:latin typeface="Arial" panose="020B0604020202020204" pitchFamily="34" charset="0"/>
              </a:rPr>
              <a:t>She lived to be 100 years old and collected a total of $22,888.92 from Social Security!</a:t>
            </a:r>
          </a:p>
          <a:p>
            <a:pPr lvl="1"/>
            <a:r>
              <a:rPr lang="en-US" altLang="en-US">
                <a:latin typeface="Arial" panose="020B0604020202020204" pitchFamily="34" charset="0"/>
              </a:rPr>
              <a:t>If this were a typical experience, the program would not be sustainable.</a:t>
            </a:r>
          </a:p>
        </p:txBody>
      </p:sp>
      <p:cxnSp>
        <p:nvCxnSpPr>
          <p:cNvPr id="4" name="Straight Connector 3">
            <a:extLst>
              <a:ext uri="{FF2B5EF4-FFF2-40B4-BE49-F238E27FC236}">
                <a16:creationId xmlns:a16="http://schemas.microsoft.com/office/drawing/2014/main" id="{703530EB-E060-214C-9A5A-BA1F7AD74A18}"/>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8324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E235798D-62EE-5243-890E-B7EF291338AF}"/>
              </a:ext>
            </a:extLst>
          </p:cNvPr>
          <p:cNvSpPr>
            <a:spLocks noGrp="1"/>
          </p:cNvSpPr>
          <p:nvPr>
            <p:ph type="title"/>
          </p:nvPr>
        </p:nvSpPr>
        <p:spPr>
          <a:xfrm>
            <a:off x="1336007" y="380207"/>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Major Federal safety net programs </a:t>
            </a:r>
          </a:p>
        </p:txBody>
      </p:sp>
      <p:sp>
        <p:nvSpPr>
          <p:cNvPr id="20482" name="Content Placeholder 2">
            <a:extLst>
              <a:ext uri="{FF2B5EF4-FFF2-40B4-BE49-F238E27FC236}">
                <a16:creationId xmlns:a16="http://schemas.microsoft.com/office/drawing/2014/main" id="{F11D7360-495A-494B-8790-5C2E1D4DCEFE}"/>
              </a:ext>
            </a:extLst>
          </p:cNvPr>
          <p:cNvSpPr>
            <a:spLocks noGrp="1"/>
          </p:cNvSpPr>
          <p:nvPr>
            <p:ph idx="1"/>
          </p:nvPr>
        </p:nvSpPr>
        <p:spPr>
          <a:xfrm>
            <a:off x="2009775" y="1589088"/>
            <a:ext cx="8229600" cy="4405312"/>
          </a:xfrm>
        </p:spPr>
        <p:txBody>
          <a:bodyPr/>
          <a:lstStyle/>
          <a:p>
            <a:r>
              <a:rPr lang="en-US" altLang="en-US" b="1">
                <a:cs typeface="Arial" panose="020B0604020202020204" pitchFamily="34" charset="0"/>
              </a:rPr>
              <a:t>1935: The Social Security Act</a:t>
            </a:r>
          </a:p>
          <a:p>
            <a:r>
              <a:rPr lang="en-US" altLang="en-US">
                <a:cs typeface="Arial" panose="020B0604020202020204" pitchFamily="34" charset="0"/>
              </a:rPr>
              <a:t>Part of President Franklin Roosevelt’s New Deal legislation, the original act included grants to states for unemployment compensation, aid to dependent children and public health. Today, Social Security is the largest safety net program in the U.S. In 2017 reached an estimated 62 million Americans with $955 billion in benefits.</a:t>
            </a:r>
          </a:p>
          <a:p>
            <a:endParaRPr lang="en-US" altLang="en-US">
              <a:cs typeface="Arial" panose="020B0604020202020204" pitchFamily="34" charset="0"/>
            </a:endParaRPr>
          </a:p>
        </p:txBody>
      </p:sp>
      <p:cxnSp>
        <p:nvCxnSpPr>
          <p:cNvPr id="4" name="Straight Connector 3">
            <a:extLst>
              <a:ext uri="{FF2B5EF4-FFF2-40B4-BE49-F238E27FC236}">
                <a16:creationId xmlns:a16="http://schemas.microsoft.com/office/drawing/2014/main" id="{81F5086A-7198-9F4D-90B7-13C3A3C95BAF}"/>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4851708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a:extLst>
              <a:ext uri="{FF2B5EF4-FFF2-40B4-BE49-F238E27FC236}">
                <a16:creationId xmlns:a16="http://schemas.microsoft.com/office/drawing/2014/main" id="{23957FC6-948C-1942-8661-998472EF77C5}"/>
              </a:ext>
            </a:extLst>
          </p:cNvPr>
          <p:cNvSpPr>
            <a:spLocks noGrp="1"/>
          </p:cNvSpPr>
          <p:nvPr>
            <p:ph idx="1"/>
          </p:nvPr>
        </p:nvSpPr>
        <p:spPr>
          <a:xfrm>
            <a:off x="1981200" y="1712913"/>
            <a:ext cx="8229600" cy="4405312"/>
          </a:xfrm>
        </p:spPr>
        <p:txBody>
          <a:bodyPr/>
          <a:lstStyle/>
          <a:p>
            <a:r>
              <a:rPr lang="en-US" altLang="en-US" b="1">
                <a:cs typeface="Arial" panose="020B0604020202020204" pitchFamily="34" charset="0"/>
              </a:rPr>
              <a:t>1935: Unemployment Insurance</a:t>
            </a:r>
          </a:p>
          <a:p>
            <a:r>
              <a:rPr lang="en-US" altLang="en-US">
                <a:cs typeface="Arial" panose="020B0604020202020204" pitchFamily="34" charset="0"/>
              </a:rPr>
              <a:t>Unemployment insurance was a part of President Franklin Roosevelt’s 1935 Social Security Act. Today’s U.S. Department of Labor Unemployment Insurance (UI) programs provide benefits to eligible workers who become unemployed through no fault of their own and who meet certain requirements.</a:t>
            </a:r>
          </a:p>
          <a:p>
            <a:r>
              <a:rPr lang="en-US" altLang="en-US">
                <a:cs typeface="Arial" panose="020B0604020202020204" pitchFamily="34" charset="0"/>
              </a:rPr>
              <a:t>The program is a unique federal-state partnership, based on Federal law, but administered by individual states. </a:t>
            </a:r>
          </a:p>
        </p:txBody>
      </p:sp>
      <p:sp>
        <p:nvSpPr>
          <p:cNvPr id="21506" name="Title 1">
            <a:extLst>
              <a:ext uri="{FF2B5EF4-FFF2-40B4-BE49-F238E27FC236}">
                <a16:creationId xmlns:a16="http://schemas.microsoft.com/office/drawing/2014/main" id="{A9B3466D-7CA7-5749-A64E-B3FF796B4051}"/>
              </a:ext>
            </a:extLst>
          </p:cNvPr>
          <p:cNvSpPr>
            <a:spLocks noGrp="1"/>
          </p:cNvSpPr>
          <p:nvPr>
            <p:ph type="title"/>
          </p:nvPr>
        </p:nvSpPr>
        <p:spPr>
          <a:xfrm>
            <a:off x="2009775" y="171450"/>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Major Federal safety net programs </a:t>
            </a:r>
          </a:p>
        </p:txBody>
      </p:sp>
      <p:cxnSp>
        <p:nvCxnSpPr>
          <p:cNvPr id="4" name="Straight Connector 3">
            <a:extLst>
              <a:ext uri="{FF2B5EF4-FFF2-40B4-BE49-F238E27FC236}">
                <a16:creationId xmlns:a16="http://schemas.microsoft.com/office/drawing/2014/main" id="{820CB580-D1B6-1048-9652-13BB7A28AD6A}"/>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459461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Content Placeholder 2">
            <a:extLst>
              <a:ext uri="{FF2B5EF4-FFF2-40B4-BE49-F238E27FC236}">
                <a16:creationId xmlns:a16="http://schemas.microsoft.com/office/drawing/2014/main" id="{ECC2795B-6854-6F49-AB8C-AA45254E8171}"/>
              </a:ext>
            </a:extLst>
          </p:cNvPr>
          <p:cNvSpPr>
            <a:spLocks noGrp="1"/>
          </p:cNvSpPr>
          <p:nvPr>
            <p:ph idx="1"/>
          </p:nvPr>
        </p:nvSpPr>
        <p:spPr>
          <a:xfrm>
            <a:off x="1648828" y="1706035"/>
            <a:ext cx="8229600" cy="4405312"/>
          </a:xfrm>
        </p:spPr>
        <p:txBody>
          <a:bodyPr/>
          <a:lstStyle/>
          <a:p>
            <a:r>
              <a:rPr lang="en-US" altLang="en-US" sz="2000" b="1">
                <a:cs typeface="Arial" panose="020B0604020202020204" pitchFamily="34" charset="0"/>
              </a:rPr>
              <a:t>1965: Medicare/Medicaid</a:t>
            </a:r>
          </a:p>
          <a:p>
            <a:r>
              <a:rPr lang="en-US" altLang="en-US" sz="2000">
                <a:cs typeface="Arial" panose="020B0604020202020204" pitchFamily="34" charset="0"/>
              </a:rPr>
              <a:t>These health programs were established with amendments to the Social Security Act in 1965. Today, Medicare provides health insurance for people over 65 years of age and some younger than that but who have certain disabilities or diseases. Medicaid is a Federal and state partnership that provides health coverage for people with low income.</a:t>
            </a:r>
          </a:p>
          <a:p>
            <a:r>
              <a:rPr lang="en-US" altLang="en-US" sz="2000">
                <a:cs typeface="Arial" panose="020B0604020202020204" pitchFamily="34" charset="0"/>
              </a:rPr>
              <a:t>During 2015, enrollment in Medicare averaged about 55.3 million people who received $615.6 billion in benefits. In fiscal year 2015, total Medicaid spending was $552.3 billion, of which federal spending for Medicaid was $348 billion ($301 billion covered benefits for enrollees). States funded the additional $220 billion. Approximately 68.5 million people were enrolled in Medicaid or the Children’s Health Insurance Program (CHIP) in 2015.</a:t>
            </a:r>
          </a:p>
          <a:p>
            <a:endParaRPr lang="en-US" altLang="en-US" sz="2000">
              <a:cs typeface="Arial" panose="020B0604020202020204" pitchFamily="34" charset="0"/>
            </a:endParaRPr>
          </a:p>
        </p:txBody>
      </p:sp>
      <p:sp>
        <p:nvSpPr>
          <p:cNvPr id="24578" name="Title 1">
            <a:extLst>
              <a:ext uri="{FF2B5EF4-FFF2-40B4-BE49-F238E27FC236}">
                <a16:creationId xmlns:a16="http://schemas.microsoft.com/office/drawing/2014/main" id="{FE4B743C-466E-9349-924E-70C9A3FB0720}"/>
              </a:ext>
            </a:extLst>
          </p:cNvPr>
          <p:cNvSpPr>
            <a:spLocks noGrp="1"/>
          </p:cNvSpPr>
          <p:nvPr>
            <p:ph type="title"/>
          </p:nvPr>
        </p:nvSpPr>
        <p:spPr>
          <a:xfrm>
            <a:off x="2009775" y="171450"/>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Major Federal safety net programs </a:t>
            </a:r>
          </a:p>
        </p:txBody>
      </p:sp>
      <p:cxnSp>
        <p:nvCxnSpPr>
          <p:cNvPr id="4" name="Straight Connector 3">
            <a:extLst>
              <a:ext uri="{FF2B5EF4-FFF2-40B4-BE49-F238E27FC236}">
                <a16:creationId xmlns:a16="http://schemas.microsoft.com/office/drawing/2014/main" id="{412A615B-2D13-E946-91EF-6D047E3BE84E}"/>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911179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8584F-ED23-CF4B-B486-9337382DD022}"/>
              </a:ext>
            </a:extLst>
          </p:cNvPr>
          <p:cNvSpPr>
            <a:spLocks noGrp="1"/>
          </p:cNvSpPr>
          <p:nvPr>
            <p:ph idx="1"/>
          </p:nvPr>
        </p:nvSpPr>
        <p:spPr>
          <a:xfrm>
            <a:off x="1981200" y="1712913"/>
            <a:ext cx="8229600" cy="4405312"/>
          </a:xfrm>
        </p:spPr>
        <p:txBody>
          <a:bodyPr/>
          <a:lstStyle/>
          <a:p>
            <a:pPr>
              <a:defRPr/>
            </a:pPr>
            <a:r>
              <a:rPr lang="en-US" sz="2000" b="1"/>
              <a:t>1972: Federal Pell Grant Program</a:t>
            </a:r>
          </a:p>
          <a:p>
            <a:pPr>
              <a:defRPr/>
            </a:pPr>
            <a:r>
              <a:rPr lang="en-US" sz="2000"/>
              <a:t>Pell Grants help pay for tuition and other expenses for low-income college students. In 2010, three-fourths of recipients had a family income of $30,000 or less.</a:t>
            </a:r>
          </a:p>
          <a:p>
            <a:pPr>
              <a:defRPr/>
            </a:pPr>
            <a:r>
              <a:rPr lang="en-US" sz="2000"/>
              <a:t>The grant amount is based on family income and education costs, and also varies from year to year. The 2016-17 maximum grant amount was $5,830. Federal spending on Pell Grants in 2016 school year was about $26.6 billion, with approximately 7.1 million recipients.</a:t>
            </a:r>
          </a:p>
          <a:p>
            <a:pPr marL="0" indent="0">
              <a:buNone/>
              <a:defRPr/>
            </a:pPr>
            <a:br>
              <a:rPr lang="en-US" sz="2000"/>
            </a:br>
            <a:endParaRPr lang="en-US" sz="2000"/>
          </a:p>
        </p:txBody>
      </p:sp>
      <p:sp>
        <p:nvSpPr>
          <p:cNvPr id="27650" name="Title 1">
            <a:extLst>
              <a:ext uri="{FF2B5EF4-FFF2-40B4-BE49-F238E27FC236}">
                <a16:creationId xmlns:a16="http://schemas.microsoft.com/office/drawing/2014/main" id="{EAD2B55F-59D8-104F-BB94-5235D206E206}"/>
              </a:ext>
            </a:extLst>
          </p:cNvPr>
          <p:cNvSpPr>
            <a:spLocks noGrp="1"/>
          </p:cNvSpPr>
          <p:nvPr>
            <p:ph type="title"/>
          </p:nvPr>
        </p:nvSpPr>
        <p:spPr>
          <a:xfrm>
            <a:off x="2009775" y="171450"/>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Major Federal safety net programs </a:t>
            </a:r>
          </a:p>
        </p:txBody>
      </p:sp>
      <p:cxnSp>
        <p:nvCxnSpPr>
          <p:cNvPr id="4" name="Straight Connector 3">
            <a:extLst>
              <a:ext uri="{FF2B5EF4-FFF2-40B4-BE49-F238E27FC236}">
                <a16:creationId xmlns:a16="http://schemas.microsoft.com/office/drawing/2014/main" id="{687601D2-39EB-1C4C-A53A-BDAF9EAAA084}"/>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0188487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Content Placeholder 2">
            <a:extLst>
              <a:ext uri="{FF2B5EF4-FFF2-40B4-BE49-F238E27FC236}">
                <a16:creationId xmlns:a16="http://schemas.microsoft.com/office/drawing/2014/main" id="{EB1E6A74-6132-334B-A636-653E24A63D3A}"/>
              </a:ext>
            </a:extLst>
          </p:cNvPr>
          <p:cNvSpPr>
            <a:spLocks noGrp="1"/>
          </p:cNvSpPr>
          <p:nvPr>
            <p:ph idx="1"/>
          </p:nvPr>
        </p:nvSpPr>
        <p:spPr>
          <a:xfrm>
            <a:off x="1889459" y="1706035"/>
            <a:ext cx="8229600" cy="4405313"/>
          </a:xfrm>
        </p:spPr>
        <p:txBody>
          <a:bodyPr/>
          <a:lstStyle/>
          <a:p>
            <a:r>
              <a:rPr lang="en-US" altLang="en-US" sz="1800" b="1">
                <a:cs typeface="Arial" panose="020B0604020202020204" pitchFamily="34" charset="0"/>
              </a:rPr>
              <a:t>2010: The Affordable Care Act (ACA)</a:t>
            </a:r>
          </a:p>
          <a:p>
            <a:r>
              <a:rPr lang="en-US" altLang="en-US" sz="1800">
                <a:cs typeface="Arial" panose="020B0604020202020204" pitchFamily="34" charset="0"/>
              </a:rPr>
              <a:t>The ACA is the largest recent expansion to the U.S. safety net, the full impact of which remains on the horizon. Implemented by President Obama in 2012, the law includes subsidies to help pay for individual health insurance. It also allows states to cover additional low-income families under Medicaid by providing Federal matching funds. In September, the Congressional Budget Office estimated that the total cost of all of the ACA’s health insurance provisions for people under age 65 was $705 billion in 2017.</a:t>
            </a:r>
          </a:p>
        </p:txBody>
      </p:sp>
      <p:sp>
        <p:nvSpPr>
          <p:cNvPr id="31746" name="Title 1">
            <a:extLst>
              <a:ext uri="{FF2B5EF4-FFF2-40B4-BE49-F238E27FC236}">
                <a16:creationId xmlns:a16="http://schemas.microsoft.com/office/drawing/2014/main" id="{F8EB2A0B-9CC0-AA4D-BF0C-FF8F1079A67C}"/>
              </a:ext>
            </a:extLst>
          </p:cNvPr>
          <p:cNvSpPr>
            <a:spLocks noGrp="1"/>
          </p:cNvSpPr>
          <p:nvPr>
            <p:ph type="title"/>
          </p:nvPr>
        </p:nvSpPr>
        <p:spPr>
          <a:xfrm>
            <a:off x="2009775" y="171450"/>
            <a:ext cx="8229600" cy="933450"/>
          </a:xfrm>
        </p:spPr>
        <p:txBody>
          <a:bodyPr>
            <a:normAutofit/>
          </a:bodyPr>
          <a:lstStyle/>
          <a:p>
            <a:r>
              <a:rPr lang="en-US" altLang="en-US" sz="3200">
                <a:latin typeface="Helvetica Neue" panose="02000503000000020004" pitchFamily="2" charset="0"/>
                <a:ea typeface="Helvetica Neue" panose="02000503000000020004" pitchFamily="2" charset="0"/>
                <a:cs typeface="Helvetica Neue" panose="02000503000000020004" pitchFamily="2" charset="0"/>
              </a:rPr>
              <a:t>Major Federal safety net programs </a:t>
            </a:r>
          </a:p>
        </p:txBody>
      </p:sp>
      <p:cxnSp>
        <p:nvCxnSpPr>
          <p:cNvPr id="4" name="Straight Connector 3">
            <a:extLst>
              <a:ext uri="{FF2B5EF4-FFF2-40B4-BE49-F238E27FC236}">
                <a16:creationId xmlns:a16="http://schemas.microsoft.com/office/drawing/2014/main" id="{4CFB2958-AE43-6646-8470-E44FFA6E0BF2}"/>
              </a:ext>
            </a:extLst>
          </p:cNvPr>
          <p:cNvCxnSpPr/>
          <p:nvPr/>
        </p:nvCxnSpPr>
        <p:spPr>
          <a:xfrm>
            <a:off x="1066800" y="1405467"/>
            <a:ext cx="10058400"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47895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1"/>
          <p:cNvSpPr txBox="1">
            <a:spLocks/>
          </p:cNvSpPr>
          <p:nvPr/>
        </p:nvSpPr>
        <p:spPr>
          <a:xfrm>
            <a:off x="925958" y="597680"/>
            <a:ext cx="9284842" cy="695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a:ea typeface="Roboto" charset="0"/>
                <a:cs typeface="Roboto" charset="0"/>
              </a:rPr>
              <a:t>The Planning Process</a:t>
            </a:r>
          </a:p>
        </p:txBody>
      </p:sp>
      <p:graphicFrame>
        <p:nvGraphicFramePr>
          <p:cNvPr id="4" name="Content Placeholder 3">
            <a:extLst>
              <a:ext uri="{FF2B5EF4-FFF2-40B4-BE49-F238E27FC236}">
                <a16:creationId xmlns:a16="http://schemas.microsoft.com/office/drawing/2014/main" id="{5CA63BC1-9FBD-420E-B4B1-127519CA5165}"/>
              </a:ext>
            </a:extLst>
          </p:cNvPr>
          <p:cNvGraphicFramePr>
            <a:graphicFrameLocks/>
          </p:cNvGraphicFramePr>
          <p:nvPr/>
        </p:nvGraphicFramePr>
        <p:xfrm>
          <a:off x="1981200" y="1779382"/>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3310818"/>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sz="2800"/>
              <a:t>Increasing income, reducing expenses, and borrowing are three ways to deal with budget deficits. </a:t>
            </a:r>
          </a:p>
          <a:p>
            <a:pPr>
              <a:buFont typeface="Arial" panose="020B0604020202020204" pitchFamily="34" charset="0"/>
              <a:buChar char="•"/>
            </a:pPr>
            <a:r>
              <a:rPr lang="en-US" sz="2800"/>
              <a:t>Spending more, saving, and investing are three ways to deal with budget surpluses.</a:t>
            </a:r>
          </a:p>
          <a:p>
            <a:pPr>
              <a:buFont typeface="Arial" panose="020B0604020202020204" pitchFamily="34" charset="0"/>
              <a:buChar char="•"/>
            </a:pPr>
            <a:r>
              <a:rPr lang="en-US" sz="2800"/>
              <a:t>Opportunity costs are hidden expenses that affect financial decision making.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BB7C8C24-C11C-EA4F-BE87-740AED9922B6}"/>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3231756491"/>
      </p:ext>
    </p:extLst>
  </p:cSld>
  <p:clrMapOvr>
    <a:masterClrMapping/>
  </p:clrMapOvr>
  <p:transition spd="slow"/>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7FB3-462D-2742-BF57-4EB336935D7B}"/>
              </a:ext>
            </a:extLst>
          </p:cNvPr>
          <p:cNvSpPr txBox="1"/>
          <p:nvPr/>
        </p:nvSpPr>
        <p:spPr>
          <a:xfrm>
            <a:off x="446722" y="0"/>
            <a:ext cx="10837545" cy="6263640"/>
          </a:xfrm>
          <a:prstGeom prst="rect">
            <a:avLst/>
          </a:prstGeom>
          <a:noFill/>
          <a:ln w="38100">
            <a:noFill/>
            <a:miter lim="800000"/>
          </a:ln>
          <a:effectLst>
            <a:outerShdw dist="88900" dir="10200000" algn="ctr" rotWithShape="0">
              <a:schemeClr val="accent1"/>
            </a:outerShdw>
          </a:effectLst>
        </p:spPr>
        <p:txBody>
          <a:bodyPr wrap="square" rtlCol="0">
            <a:spAutoFit/>
          </a:bodyPr>
          <a:lstStyle/>
          <a:p>
            <a:endParaRPr lang="en-US"/>
          </a:p>
        </p:txBody>
      </p:sp>
      <p:sp>
        <p:nvSpPr>
          <p:cNvPr id="4" name="Title 1">
            <a:extLst>
              <a:ext uri="{FF2B5EF4-FFF2-40B4-BE49-F238E27FC236}">
                <a16:creationId xmlns:a16="http://schemas.microsoft.com/office/drawing/2014/main" id="{FDB35693-C929-1847-B2CC-45DB4E5A0FE1}"/>
              </a:ext>
            </a:extLst>
          </p:cNvPr>
          <p:cNvSpPr txBox="1">
            <a:spLocks/>
          </p:cNvSpPr>
          <p:nvPr/>
        </p:nvSpPr>
        <p:spPr>
          <a:xfrm>
            <a:off x="0" y="0"/>
            <a:ext cx="12192000" cy="41033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3200" b="1">
                <a:latin typeface="Helvetica Neue" panose="02000503000000020004" pitchFamily="2" charset="0"/>
                <a:ea typeface="Helvetica Neue" panose="02000503000000020004" pitchFamily="2" charset="0"/>
                <a:cs typeface="Helvetica Neue" panose="02000503000000020004" pitchFamily="2" charset="0"/>
              </a:rPr>
            </a:b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b="1">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32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4000">
                <a:latin typeface="Helvetica Neue" panose="02000503000000020004" pitchFamily="2" charset="0"/>
                <a:ea typeface="Helvetica Neue" panose="02000503000000020004" pitchFamily="2" charset="0"/>
                <a:cs typeface="Helvetica Neue" panose="02000503000000020004" pitchFamily="2" charset="0"/>
              </a:rPr>
              <a:t>CAREER PLANNING</a:t>
            </a:r>
            <a:br>
              <a:rPr lang="en-US" sz="3200">
                <a:latin typeface="Helvetica Neue" panose="02000503000000020004" pitchFamily="2" charset="0"/>
                <a:ea typeface="Helvetica Neue" panose="02000503000000020004" pitchFamily="2" charset="0"/>
                <a:cs typeface="Helvetica Neue" panose="02000503000000020004" pitchFamily="2" charset="0"/>
              </a:rPr>
            </a:br>
            <a:br>
              <a:rPr lang="en-US" sz="3200">
                <a:latin typeface="Helvetica Neue" panose="02000503000000020004" pitchFamily="2" charset="0"/>
                <a:ea typeface="Helvetica Neue" panose="02000503000000020004" pitchFamily="2" charset="0"/>
                <a:cs typeface="Helvetica Neue" panose="02000503000000020004" pitchFamily="2" charset="0"/>
              </a:rPr>
            </a:br>
            <a:endParaRPr lang="en-US" sz="200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162632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Career planning</a:t>
            </a:r>
          </a:p>
        </p:txBody>
      </p:sp>
      <p:sp>
        <p:nvSpPr>
          <p:cNvPr id="6" name="Content Placeholder 2"/>
          <p:cNvSpPr>
            <a:spLocks noGrp="1"/>
          </p:cNvSpPr>
          <p:nvPr>
            <p:ph type="body" sz="quarter" idx="10"/>
          </p:nvPr>
        </p:nvSpPr>
        <p:spPr>
          <a:xfrm>
            <a:off x="1185860" y="1910291"/>
            <a:ext cx="9939337" cy="4490509"/>
          </a:xfrm>
        </p:spPr>
        <p:txBody>
          <a:bodyPr>
            <a:normAutofit/>
          </a:bodyPr>
          <a:lstStyle/>
          <a:p>
            <a:pPr marL="0" indent="0">
              <a:buNone/>
            </a:pPr>
            <a:r>
              <a:rPr lang="en-US"/>
              <a:t>Your financial sustainability depends on having income to support your spending, saving, and investing. </a:t>
            </a:r>
          </a:p>
          <a:p>
            <a:pPr marL="0" indent="0">
              <a:buNone/>
            </a:pPr>
            <a:r>
              <a:rPr lang="en-US"/>
              <a:t>A primary component of your income is from your wages or salary, that is from working or selling your labor.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601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4223482124"/>
      </p:ext>
    </p:extLst>
  </p:cSld>
  <p:clrMapOvr>
    <a:masterClrMapping/>
  </p:clrMapOvr>
  <p:transition spd="slow"/>
</p:sld>
</file>

<file path=ppt/slides/slide6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Choosing a job</a:t>
            </a:r>
          </a:p>
        </p:txBody>
      </p:sp>
      <p:sp>
        <p:nvSpPr>
          <p:cNvPr id="6" name="Content Placeholder 2"/>
          <p:cNvSpPr>
            <a:spLocks noGrp="1"/>
          </p:cNvSpPr>
          <p:nvPr>
            <p:ph type="body" sz="quarter" idx="10"/>
          </p:nvPr>
        </p:nvSpPr>
        <p:spPr/>
        <p:txBody>
          <a:bodyPr>
            <a:normAutofit/>
          </a:bodyPr>
          <a:lstStyle/>
          <a:p>
            <a:r>
              <a:rPr lang="en-US"/>
              <a:t>A person starting out in the world of work today can expect to change jobs </a:t>
            </a:r>
            <a:r>
              <a:rPr lang="en-US" u="sng"/>
              <a:t>twelve times</a:t>
            </a:r>
            <a:r>
              <a:rPr lang="en-US"/>
              <a:t> before retiring.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602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68539287"/>
      </p:ext>
    </p:extLst>
  </p:cSld>
  <p:clrMapOvr>
    <a:masterClrMapping/>
  </p:clrMapOvr>
  <p:transition spd="slow"/>
</p:sld>
</file>

<file path=ppt/slides/slide6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Choosing a job</a:t>
            </a:r>
          </a:p>
        </p:txBody>
      </p:sp>
      <p:sp>
        <p:nvSpPr>
          <p:cNvPr id="6" name="Content Placeholder 2"/>
          <p:cNvSpPr>
            <a:spLocks noGrp="1"/>
          </p:cNvSpPr>
          <p:nvPr>
            <p:ph type="body" sz="quarter" idx="10"/>
          </p:nvPr>
        </p:nvSpPr>
        <p:spPr>
          <a:xfrm>
            <a:off x="1185861" y="1910292"/>
            <a:ext cx="3534730" cy="4209154"/>
          </a:xfrm>
        </p:spPr>
        <p:txBody>
          <a:bodyPr>
            <a:normAutofit/>
          </a:bodyPr>
          <a:lstStyle/>
          <a:p>
            <a:r>
              <a:rPr lang="en-US"/>
              <a:t>Macro Factors</a:t>
            </a:r>
          </a:p>
          <a:p>
            <a:pPr lvl="1">
              <a:buFont typeface="Arial" panose="020B0604020202020204" pitchFamily="34" charset="0"/>
              <a:buChar char="•"/>
            </a:pPr>
            <a:r>
              <a:rPr lang="en-US" sz="2200"/>
              <a:t>Economic Cycle</a:t>
            </a:r>
          </a:p>
          <a:p>
            <a:pPr lvl="1">
              <a:buFont typeface="Arial" panose="020B0604020202020204" pitchFamily="34" charset="0"/>
              <a:buChar char="•"/>
            </a:pPr>
            <a:r>
              <a:rPr lang="en-US" sz="2200"/>
              <a:t>Technology</a:t>
            </a:r>
          </a:p>
          <a:p>
            <a:pPr lvl="1">
              <a:buFont typeface="Arial" panose="020B0604020202020204" pitchFamily="34" charset="0"/>
              <a:buChar char="•"/>
            </a:pPr>
            <a:r>
              <a:rPr lang="en-US" sz="2200"/>
              <a:t>Demographics</a:t>
            </a:r>
          </a:p>
          <a:p>
            <a:pPr lvl="1">
              <a:buFont typeface="Arial" panose="020B0604020202020204" pitchFamily="34" charset="0"/>
              <a:buChar char="•"/>
            </a:pPr>
            <a:r>
              <a:rPr lang="en-US" sz="2200"/>
              <a:t>Social and Cultural</a:t>
            </a:r>
          </a:p>
          <a:p>
            <a:pPr lvl="1">
              <a:buFont typeface="Arial" panose="020B0604020202020204" pitchFamily="34" charset="0"/>
              <a:buChar char="•"/>
            </a:pPr>
            <a:r>
              <a:rPr lang="en-US" sz="2200"/>
              <a:t>Regulation</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603</a:t>
            </a:fld>
            <a:endParaRPr lang="en-US">
              <a:solidFill>
                <a:srgbClr val="FFFFFF"/>
              </a:solidFill>
              <a:latin typeface="Calibri" pitchFamily="-111" charset="0"/>
              <a:ea typeface="ヒラギノ角ゴ Pro W3" pitchFamily="-111" charset="-128"/>
              <a:cs typeface="Trebuchet MS" pitchFamily="-111" charset="0"/>
            </a:endParaRPr>
          </a:p>
        </p:txBody>
      </p:sp>
      <p:sp>
        <p:nvSpPr>
          <p:cNvPr id="7" name="Content Placeholder 2">
            <a:extLst>
              <a:ext uri="{FF2B5EF4-FFF2-40B4-BE49-F238E27FC236}">
                <a16:creationId xmlns:a16="http://schemas.microsoft.com/office/drawing/2014/main" id="{8C15604E-E21C-4046-827F-E8F6B409010F}"/>
              </a:ext>
            </a:extLst>
          </p:cNvPr>
          <p:cNvSpPr txBox="1">
            <a:spLocks/>
          </p:cNvSpPr>
          <p:nvPr/>
        </p:nvSpPr>
        <p:spPr>
          <a:xfrm>
            <a:off x="5097780" y="1910292"/>
            <a:ext cx="6027417" cy="420915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800"/>
              </a:spcBef>
              <a:buFont typeface="+mj-lt"/>
              <a:buNone/>
              <a:defRPr sz="2600" kern="1200">
                <a:solidFill>
                  <a:schemeClr val="tx1"/>
                </a:solidFill>
                <a:latin typeface="Helvetica Neue"/>
                <a:ea typeface="+mn-ea"/>
                <a:cs typeface="Arabic Typesetting" panose="03020402040406030203" pitchFamily="66" charset="-78"/>
              </a:defRPr>
            </a:lvl1pPr>
            <a:lvl2pPr marL="685800" indent="-228600" algn="l" defTabSz="914400" rtl="0" eaLnBrk="1" latinLnBrk="0" hangingPunct="1">
              <a:lnSpc>
                <a:spcPct val="100000"/>
              </a:lnSpc>
              <a:spcBef>
                <a:spcPts val="1200"/>
              </a:spcBef>
              <a:buFont typeface="Arial"/>
              <a:buChar char="•"/>
              <a:defRPr sz="1800" kern="1200">
                <a:solidFill>
                  <a:schemeClr val="tx1"/>
                </a:solidFill>
                <a:latin typeface="Helvetica Neue"/>
                <a:ea typeface="+mn-ea"/>
                <a:cs typeface="Arabic Typesetting" panose="03020402040406030203" pitchFamily="66" charset="-78"/>
              </a:defRPr>
            </a:lvl2pPr>
            <a:lvl3pPr marL="1143000" indent="-228600" algn="l" defTabSz="914400" rtl="0" eaLnBrk="1" latinLnBrk="0" hangingPunct="1">
              <a:lnSpc>
                <a:spcPct val="100000"/>
              </a:lnSpc>
              <a:spcBef>
                <a:spcPts val="500"/>
              </a:spcBef>
              <a:buFont typeface="Arial"/>
              <a:buChar char="•"/>
              <a:defRPr sz="1600" kern="1200">
                <a:solidFill>
                  <a:schemeClr val="tx1"/>
                </a:solidFill>
                <a:latin typeface="Helvetica Neue"/>
                <a:ea typeface="+mn-ea"/>
                <a:cs typeface="Arabic Typesetting" panose="03020402040406030203" pitchFamily="66" charset="-78"/>
              </a:defRPr>
            </a:lvl3pPr>
            <a:lvl4pPr marL="1600200" indent="-228600" algn="l" defTabSz="914400" rtl="0" eaLnBrk="1" latinLnBrk="0" hangingPunct="1">
              <a:lnSpc>
                <a:spcPct val="100000"/>
              </a:lnSpc>
              <a:spcBef>
                <a:spcPts val="500"/>
              </a:spcBef>
              <a:buFont typeface="Arial"/>
              <a:buChar char="•"/>
              <a:defRPr sz="1400" kern="1200">
                <a:solidFill>
                  <a:schemeClr val="tx1"/>
                </a:solidFill>
                <a:latin typeface="Helvetica Neue"/>
                <a:ea typeface="+mn-ea"/>
                <a:cs typeface="Arabic Typesetting" panose="03020402040406030203" pitchFamily="66" charset="-78"/>
              </a:defRPr>
            </a:lvl4pPr>
            <a:lvl5pPr marL="2057400" indent="-228600" algn="l" defTabSz="914400" rtl="0" eaLnBrk="1" latinLnBrk="0" hangingPunct="1">
              <a:lnSpc>
                <a:spcPct val="100000"/>
              </a:lnSpc>
              <a:spcBef>
                <a:spcPts val="500"/>
              </a:spcBef>
              <a:buFont typeface="Arial"/>
              <a:buChar char="•"/>
              <a:defRPr sz="1400" kern="1200">
                <a:solidFill>
                  <a:schemeClr val="tx1"/>
                </a:solidFill>
                <a:latin typeface="Helvetica Neue"/>
                <a:ea typeface="+mn-ea"/>
                <a:cs typeface="Arabic Typesetting" panose="03020402040406030203" pitchFamily="66" charset="-78"/>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Micro Factors</a:t>
            </a:r>
          </a:p>
          <a:p>
            <a:pPr lvl="1">
              <a:buFont typeface="Arial" panose="020B0604020202020204" pitchFamily="34" charset="0"/>
              <a:buChar char="•"/>
            </a:pPr>
            <a:r>
              <a:rPr lang="en-US" sz="2200"/>
              <a:t>Abilities</a:t>
            </a:r>
          </a:p>
          <a:p>
            <a:pPr lvl="1">
              <a:buFont typeface="Arial" panose="020B0604020202020204" pitchFamily="34" charset="0"/>
              <a:buChar char="•"/>
            </a:pPr>
            <a:r>
              <a:rPr lang="en-US" sz="2200"/>
              <a:t>Skills</a:t>
            </a:r>
          </a:p>
          <a:p>
            <a:pPr lvl="1">
              <a:buFont typeface="Arial" panose="020B0604020202020204" pitchFamily="34" charset="0"/>
              <a:buChar char="•"/>
            </a:pPr>
            <a:r>
              <a:rPr lang="en-US" sz="2200"/>
              <a:t>Knowledge</a:t>
            </a:r>
          </a:p>
          <a:p>
            <a:pPr lvl="1">
              <a:buFont typeface="Arial" panose="020B0604020202020204" pitchFamily="34" charset="0"/>
              <a:buChar char="•"/>
            </a:pPr>
            <a:r>
              <a:rPr lang="en-US" sz="2200"/>
              <a:t>Lifestyle Choices</a:t>
            </a:r>
          </a:p>
          <a:p>
            <a:endParaRPr lang="en-US"/>
          </a:p>
        </p:txBody>
      </p:sp>
    </p:spTree>
    <p:extLst>
      <p:ext uri="{BB962C8B-B14F-4D97-AF65-F5344CB8AC3E}">
        <p14:creationId xmlns:p14="http://schemas.microsoft.com/office/powerpoint/2010/main" val="3503269509"/>
      </p:ext>
    </p:extLst>
  </p:cSld>
  <p:clrMapOvr>
    <a:masterClrMapping/>
  </p:clrMapOvr>
  <p:transition spd="slow"/>
</p:sld>
</file>

<file path=ppt/slides/slide6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Choosing a job</a:t>
            </a:r>
          </a:p>
        </p:txBody>
      </p:sp>
      <p:sp>
        <p:nvSpPr>
          <p:cNvPr id="6" name="Content Placeholder 2"/>
          <p:cNvSpPr>
            <a:spLocks noGrp="1"/>
          </p:cNvSpPr>
          <p:nvPr>
            <p:ph type="body" sz="quarter" idx="10"/>
          </p:nvPr>
        </p:nvSpPr>
        <p:spPr/>
        <p:txBody>
          <a:bodyPr>
            <a:normAutofit/>
          </a:bodyPr>
          <a:lstStyle/>
          <a:p>
            <a:pPr marL="457200" indent="-457200">
              <a:buFont typeface="Arial" panose="020B0604020202020204" pitchFamily="34" charset="0"/>
              <a:buChar char="•"/>
            </a:pPr>
            <a:r>
              <a:rPr lang="en-US"/>
              <a:t>There is a positive correlation between higher levels of education and higher earnings. </a:t>
            </a:r>
          </a:p>
          <a:p>
            <a:pPr marL="457200" indent="-457200">
              <a:buFont typeface="Arial" panose="020B0604020202020204" pitchFamily="34" charset="0"/>
              <a:buChar char="•"/>
            </a:pPr>
            <a:r>
              <a:rPr lang="en-US"/>
              <a:t>The income gap between high school graduates and college graduates has increased significantly over time. </a:t>
            </a:r>
          </a:p>
          <a:p>
            <a:pPr marL="457200" indent="-457200">
              <a:buFont typeface="Arial" panose="020B0604020202020204" pitchFamily="34" charset="0"/>
              <a:buChar char="•"/>
            </a:pPr>
            <a:r>
              <a:rPr lang="en-US"/>
              <a:t>The earnings benefit is large enough for the average college graduate to recoup both earnings forgone during the college years and the cost of full tuition and fees.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604</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618565430"/>
      </p:ext>
    </p:extLst>
  </p:cSld>
  <p:clrMapOvr>
    <a:masterClrMapping/>
  </p:clrMapOvr>
  <p:transition spd="slow"/>
</p:sld>
</file>

<file path=ppt/slides/slide6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Choosing a job</a:t>
            </a:r>
          </a:p>
        </p:txBody>
      </p:sp>
      <p:sp>
        <p:nvSpPr>
          <p:cNvPr id="6" name="Content Placeholder 2"/>
          <p:cNvSpPr>
            <a:spLocks noGrp="1"/>
          </p:cNvSpPr>
          <p:nvPr>
            <p:ph type="body" sz="quarter" idx="10"/>
          </p:nvPr>
        </p:nvSpPr>
        <p:spPr/>
        <p:txBody>
          <a:bodyPr>
            <a:normAutofit/>
          </a:bodyPr>
          <a:lstStyle/>
          <a:p>
            <a:r>
              <a:rPr lang="en-US"/>
              <a:t>Lifestyle choices affect the amount of income you will need to achieve and maintain your lifestyle and the amount of time you will spend earning income.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605</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814638265"/>
      </p:ext>
    </p:extLst>
  </p:cSld>
  <p:clrMapOvr>
    <a:masterClrMapping/>
  </p:clrMapOvr>
  <p:transition spd="slow"/>
</p:sld>
</file>

<file path=ppt/slides/slide6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Choosing a job</a:t>
            </a:r>
          </a:p>
        </p:txBody>
      </p:sp>
      <p:sp>
        <p:nvSpPr>
          <p:cNvPr id="6" name="Content Placeholder 2"/>
          <p:cNvSpPr>
            <a:spLocks noGrp="1"/>
          </p:cNvSpPr>
          <p:nvPr>
            <p:ph type="body" sz="quarter" idx="10"/>
          </p:nvPr>
        </p:nvSpPr>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606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91627FFC-8DF6-4D3B-95AB-804FF58B92FC}"/>
              </a:ext>
            </a:extLst>
          </p:cNvPr>
          <p:cNvGraphicFramePr>
            <a:graphicFrameLocks/>
          </p:cNvGraphicFramePr>
          <p:nvPr/>
        </p:nvGraphicFramePr>
        <p:xfrm>
          <a:off x="1185860" y="1608125"/>
          <a:ext cx="9809800" cy="4716475"/>
        </p:xfrm>
        <a:graphic>
          <a:graphicData uri="http://schemas.openxmlformats.org/drawingml/2006/table">
            <a:tbl>
              <a:tblPr firstRow="1" bandRow="1">
                <a:tableStyleId>{7DF18680-E054-41AD-8BC1-D1AEF772440D}</a:tableStyleId>
              </a:tblPr>
              <a:tblGrid>
                <a:gridCol w="4904900">
                  <a:extLst>
                    <a:ext uri="{9D8B030D-6E8A-4147-A177-3AD203B41FA5}">
                      <a16:colId xmlns:a16="http://schemas.microsoft.com/office/drawing/2014/main" val="20000"/>
                    </a:ext>
                  </a:extLst>
                </a:gridCol>
                <a:gridCol w="4904900">
                  <a:extLst>
                    <a:ext uri="{9D8B030D-6E8A-4147-A177-3AD203B41FA5}">
                      <a16:colId xmlns:a16="http://schemas.microsoft.com/office/drawing/2014/main" val="20001"/>
                    </a:ext>
                  </a:extLst>
                </a:gridCol>
              </a:tblGrid>
              <a:tr h="46215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all" normalizeH="0" baseline="0">
                          <a:ln>
                            <a:noFill/>
                          </a:ln>
                          <a:effectLst/>
                          <a:latin typeface="Helvetica Neue" charset="0"/>
                          <a:ea typeface="Helvetica Neue" charset="0"/>
                          <a:cs typeface="Helvetica Neue" charset="0"/>
                        </a:rPr>
                        <a:t>Life Stage</a:t>
                      </a:r>
                      <a:endParaRPr kumimoji="0" lang="en-US" sz="2200" b="1" i="0" u="none" strike="noStrike" cap="all" normalizeH="0" baseline="0">
                        <a:ln>
                          <a:noFill/>
                        </a:ln>
                        <a:solidFill>
                          <a:schemeClr val="bg1"/>
                        </a:solidFill>
                        <a:effectLst/>
                        <a:latin typeface="Helvetica Neue" charset="0"/>
                        <a:ea typeface="Helvetica Neue" charset="0"/>
                        <a:cs typeface="Helvetica Neue" charset="0"/>
                      </a:endParaRPr>
                    </a:p>
                  </a:txBody>
                  <a:tcPr marL="68580" marR="68580" marT="0" marB="0" anchor="ctr" horzOverflow="overflow">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all" normalizeH="0" baseline="0">
                          <a:ln>
                            <a:noFill/>
                          </a:ln>
                          <a:effectLst/>
                          <a:latin typeface="Helvetica Neue" charset="0"/>
                          <a:ea typeface="Helvetica Neue" charset="0"/>
                          <a:cs typeface="Helvetica Neue" charset="0"/>
                        </a:rPr>
                        <a:t>Career Concerns</a:t>
                      </a:r>
                      <a:endParaRPr kumimoji="0" lang="en-US" sz="2200" b="1" i="0" u="none" strike="noStrike" cap="all" normalizeH="0" baseline="0">
                        <a:ln>
                          <a:noFill/>
                        </a:ln>
                        <a:solidFill>
                          <a:schemeClr val="bg1"/>
                        </a:solidFill>
                        <a:effectLst/>
                        <a:latin typeface="Helvetica Neue" charset="0"/>
                        <a:ea typeface="Helvetica Neue" charset="0"/>
                        <a:cs typeface="Helvetica Neue" charset="0"/>
                      </a:endParaRPr>
                    </a:p>
                  </a:txBody>
                  <a:tcPr marL="68580" marR="68580" marT="0" marB="0" anchor="ctr" horzOverflow="overflow">
                    <a:solidFill>
                      <a:srgbClr val="1B2B51"/>
                    </a:solidFill>
                  </a:tcPr>
                </a:tc>
                <a:extLst>
                  <a:ext uri="{0D108BD9-81ED-4DB2-BD59-A6C34878D82A}">
                    <a16:rowId xmlns:a16="http://schemas.microsoft.com/office/drawing/2014/main" val="10000"/>
                  </a:ext>
                </a:extLst>
              </a:tr>
              <a:tr h="1519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800" u="none" strike="noStrike" cap="none" normalizeH="0" baseline="0">
                          <a:ln>
                            <a:noFill/>
                          </a:ln>
                          <a:effectLst/>
                          <a:latin typeface="Helvetica Neue" charset="0"/>
                          <a:ea typeface="Helvetica Neue" charset="0"/>
                          <a:cs typeface="Helvetica Neue" charset="0"/>
                        </a:rPr>
                        <a:t>Exploration and establishment</a:t>
                      </a:r>
                      <a:endParaRPr kumimoji="0" lang="en-US" sz="1800" b="0" i="0" u="none" strike="noStrike" cap="none" normalizeH="0" baseline="0">
                        <a:ln>
                          <a:noFill/>
                        </a:ln>
                        <a:solidFill>
                          <a:srgbClr val="000000"/>
                        </a:solidFill>
                        <a:effectLst/>
                        <a:latin typeface="Helvetica Neue" charset="0"/>
                        <a:ea typeface="Helvetica Neue" charset="0"/>
                        <a:cs typeface="Helvetica Neue" charset="0"/>
                      </a:endParaRPr>
                    </a:p>
                  </a:txBody>
                  <a:tcPr marL="68580" marR="68580" marT="0" marB="0" anchor="ctr" horzOverflow="overflow"/>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Develop skills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Acquire knowledge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Explore jobs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Start earning income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Gain experience</a:t>
                      </a:r>
                      <a:endParaRPr kumimoji="0" lang="en-US" sz="1800" b="0" i="0" u="none" strike="noStrike" cap="none" normalizeH="0" baseline="0">
                        <a:ln>
                          <a:noFill/>
                        </a:ln>
                        <a:solidFill>
                          <a:schemeClr val="tx1"/>
                        </a:solidFill>
                        <a:effectLst/>
                        <a:latin typeface="Helvetica Neue" charset="0"/>
                        <a:ea typeface="Helvetica Neue" charset="0"/>
                        <a:cs typeface="Helvetica Neue" charset="0"/>
                      </a:endParaRPr>
                    </a:p>
                  </a:txBody>
                  <a:tcPr marL="68580" marR="68580" marT="0" marB="0" anchor="ctr" horzOverflow="overflow"/>
                </a:tc>
                <a:extLst>
                  <a:ext uri="{0D108BD9-81ED-4DB2-BD59-A6C34878D82A}">
                    <a16:rowId xmlns:a16="http://schemas.microsoft.com/office/drawing/2014/main" val="10001"/>
                  </a:ext>
                </a:extLst>
              </a:tr>
              <a:tr h="91164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800" u="none" strike="noStrike" cap="none" normalizeH="0" baseline="0">
                          <a:ln>
                            <a:noFill/>
                          </a:ln>
                          <a:effectLst/>
                          <a:latin typeface="Helvetica Neue" charset="0"/>
                          <a:ea typeface="Helvetica Neue" charset="0"/>
                          <a:cs typeface="Helvetica Neue" charset="0"/>
                        </a:rPr>
                        <a:t>Growth</a:t>
                      </a:r>
                      <a:endParaRPr kumimoji="0" lang="en-US" sz="1800" b="0" i="0" u="none" strike="noStrike" cap="none" normalizeH="0" baseline="0">
                        <a:ln>
                          <a:noFill/>
                        </a:ln>
                        <a:solidFill>
                          <a:srgbClr val="000000"/>
                        </a:solidFill>
                        <a:effectLst/>
                        <a:latin typeface="Helvetica Neue" charset="0"/>
                        <a:ea typeface="Helvetica Neue" charset="0"/>
                        <a:cs typeface="Helvetica Neue" charset="0"/>
                      </a:endParaRPr>
                    </a:p>
                  </a:txBody>
                  <a:tcPr marL="68580" marR="68580" marT="0" marB="0" anchor="ctr" horzOverflow="overflow"/>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Advance your career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Leverage knowledge and skills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Increase earnings</a:t>
                      </a:r>
                      <a:endParaRPr kumimoji="0" lang="en-US" sz="1800" b="0" i="0" u="none" strike="noStrike" cap="none" normalizeH="0" baseline="0">
                        <a:ln>
                          <a:noFill/>
                        </a:ln>
                        <a:solidFill>
                          <a:schemeClr val="tx1"/>
                        </a:solidFill>
                        <a:effectLst/>
                        <a:latin typeface="Helvetica Neue" charset="0"/>
                        <a:ea typeface="Helvetica Neue" charset="0"/>
                        <a:cs typeface="Helvetica Neue" charset="0"/>
                      </a:endParaRPr>
                    </a:p>
                  </a:txBody>
                  <a:tcPr marL="68580" marR="68580" marT="0" marB="0" anchor="ctr" horzOverflow="overflow"/>
                </a:tc>
                <a:extLst>
                  <a:ext uri="{0D108BD9-81ED-4DB2-BD59-A6C34878D82A}">
                    <a16:rowId xmlns:a16="http://schemas.microsoft.com/office/drawing/2014/main" val="10002"/>
                  </a:ext>
                </a:extLst>
              </a:tr>
              <a:tr h="91164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800" u="none" strike="noStrike" cap="none" normalizeH="0" baseline="0">
                          <a:ln>
                            <a:noFill/>
                          </a:ln>
                          <a:effectLst/>
                          <a:latin typeface="Helvetica Neue" charset="0"/>
                          <a:ea typeface="Helvetica Neue" charset="0"/>
                          <a:cs typeface="Helvetica Neue" charset="0"/>
                        </a:rPr>
                        <a:t>Accomplishment</a:t>
                      </a:r>
                      <a:endParaRPr kumimoji="0" lang="en-US" sz="1800" b="0" i="0" u="none" strike="noStrike" cap="none" normalizeH="0" baseline="0">
                        <a:ln>
                          <a:noFill/>
                        </a:ln>
                        <a:solidFill>
                          <a:srgbClr val="000000"/>
                        </a:solidFill>
                        <a:effectLst/>
                        <a:latin typeface="Helvetica Neue" charset="0"/>
                        <a:ea typeface="Helvetica Neue" charset="0"/>
                        <a:cs typeface="Helvetica Neue" charset="0"/>
                      </a:endParaRPr>
                    </a:p>
                  </a:txBody>
                  <a:tcPr marL="68580" marR="68580" marT="0" marB="0" anchor="ctr" horzOverflow="overflow"/>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Achieve your goals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Maximize earnings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Build on success and reputation</a:t>
                      </a:r>
                      <a:endParaRPr kumimoji="0" lang="en-US" sz="1800" b="0" i="0" u="none" strike="noStrike" cap="none" normalizeH="0" baseline="0">
                        <a:ln>
                          <a:noFill/>
                        </a:ln>
                        <a:solidFill>
                          <a:schemeClr val="tx1"/>
                        </a:solidFill>
                        <a:effectLst/>
                        <a:latin typeface="Helvetica Neue" charset="0"/>
                        <a:ea typeface="Helvetica Neue" charset="0"/>
                        <a:cs typeface="Helvetica Neue" charset="0"/>
                      </a:endParaRPr>
                    </a:p>
                  </a:txBody>
                  <a:tcPr marL="68580" marR="68580" marT="0" marB="0" anchor="ctr" horzOverflow="overflow"/>
                </a:tc>
                <a:extLst>
                  <a:ext uri="{0D108BD9-81ED-4DB2-BD59-A6C34878D82A}">
                    <a16:rowId xmlns:a16="http://schemas.microsoft.com/office/drawing/2014/main" val="10003"/>
                  </a:ext>
                </a:extLst>
              </a:tr>
              <a:tr h="91164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800" u="none" strike="noStrike" cap="none" normalizeH="0" baseline="0">
                          <a:ln>
                            <a:noFill/>
                          </a:ln>
                          <a:effectLst/>
                          <a:latin typeface="Helvetica Neue" charset="0"/>
                          <a:ea typeface="Helvetica Neue" charset="0"/>
                          <a:cs typeface="Helvetica Neue" charset="0"/>
                        </a:rPr>
                        <a:t>Late Career</a:t>
                      </a:r>
                      <a:endParaRPr kumimoji="0" lang="en-US" sz="1800" b="0" i="0" u="none" strike="noStrike" cap="none" normalizeH="0" baseline="0">
                        <a:ln>
                          <a:noFill/>
                        </a:ln>
                        <a:solidFill>
                          <a:srgbClr val="000000"/>
                        </a:solidFill>
                        <a:effectLst/>
                        <a:latin typeface="Helvetica Neue" charset="0"/>
                        <a:ea typeface="Helvetica Neue" charset="0"/>
                        <a:cs typeface="Helvetica Neue" charset="0"/>
                      </a:endParaRPr>
                    </a:p>
                  </a:txBody>
                  <a:tcPr marL="68580" marR="68580" marT="0" marB="0" anchor="ctr" horzOverflow="overflow"/>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Redirect knowledge and skills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Contribute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800" u="none" strike="noStrike" cap="none" normalizeH="0" baseline="0">
                          <a:ln>
                            <a:noFill/>
                          </a:ln>
                          <a:effectLst/>
                          <a:latin typeface="Helvetica Neue" charset="0"/>
                          <a:ea typeface="Helvetica Neue" charset="0"/>
                          <a:cs typeface="Helvetica Neue" charset="0"/>
                        </a:rPr>
                        <a:t>Mentor successors</a:t>
                      </a:r>
                      <a:endParaRPr kumimoji="0" lang="en-US" sz="1800" b="0" i="0" u="none" strike="noStrike" cap="none" normalizeH="0" baseline="0">
                        <a:ln>
                          <a:noFill/>
                        </a:ln>
                        <a:solidFill>
                          <a:schemeClr val="tx1"/>
                        </a:solidFill>
                        <a:effectLst/>
                        <a:latin typeface="Helvetica Neue" charset="0"/>
                        <a:ea typeface="Helvetica Neue" charset="0"/>
                        <a:cs typeface="Helvetica Neue" charset="0"/>
                      </a:endParaRPr>
                    </a:p>
                  </a:txBody>
                  <a:tcPr marL="68580" marR="68580" marT="0" marB="0"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65766834"/>
      </p:ext>
    </p:extLst>
  </p:cSld>
  <p:clrMapOvr>
    <a:masterClrMapping/>
  </p:clrMapOvr>
  <p:transition spd="slow"/>
</p:sld>
</file>

<file path=ppt/slides/slide6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Choosing a job</a:t>
            </a:r>
          </a:p>
        </p:txBody>
      </p:sp>
      <p:sp>
        <p:nvSpPr>
          <p:cNvPr id="6" name="Content Placeholder 2"/>
          <p:cNvSpPr>
            <a:spLocks noGrp="1"/>
          </p:cNvSpPr>
          <p:nvPr>
            <p:ph type="body" sz="quarter" idx="10"/>
          </p:nvPr>
        </p:nvSpPr>
        <p:spPr>
          <a:xfrm>
            <a:off x="1185860" y="1910291"/>
            <a:ext cx="9939337" cy="4655609"/>
          </a:xfrm>
        </p:spPr>
        <p:txBody>
          <a:bodyPr>
            <a:normAutofit fontScale="85000" lnSpcReduction="20000"/>
          </a:bodyPr>
          <a:lstStyle/>
          <a:p>
            <a:pPr marL="0" indent="0">
              <a:buNone/>
            </a:pPr>
            <a:r>
              <a:rPr lang="en-US"/>
              <a:t> </a:t>
            </a:r>
          </a:p>
          <a:p>
            <a:pPr marL="0" indent="0">
              <a:buNone/>
            </a:pPr>
            <a:endParaRPr lang="en-US"/>
          </a:p>
          <a:p>
            <a:pPr marL="0" indent="0">
              <a:buNone/>
            </a:pPr>
            <a:endParaRPr lang="en-US"/>
          </a:p>
          <a:p>
            <a:pPr lvl="1">
              <a:buFont typeface="Arial" panose="020B0604020202020204" pitchFamily="34" charset="0"/>
              <a:buChar char="•"/>
            </a:pPr>
            <a:endParaRPr lang="en-US"/>
          </a:p>
          <a:p>
            <a:pPr lvl="1">
              <a:buFont typeface="Arial" panose="020B0604020202020204" pitchFamily="34" charset="0"/>
              <a:buChar char="•"/>
            </a:pPr>
            <a:r>
              <a:rPr lang="en-US" sz="2600"/>
              <a:t>rural or urban location, </a:t>
            </a:r>
          </a:p>
          <a:p>
            <a:pPr lvl="1">
              <a:buFont typeface="Arial" panose="020B0604020202020204" pitchFamily="34" charset="0"/>
              <a:buChar char="•"/>
            </a:pPr>
            <a:r>
              <a:rPr lang="en-US" sz="2600"/>
              <a:t>proximity to your family or friends, </a:t>
            </a:r>
          </a:p>
          <a:p>
            <a:pPr lvl="1">
              <a:buFont typeface="Arial" panose="020B0604020202020204" pitchFamily="34" charset="0"/>
              <a:buChar char="•"/>
            </a:pPr>
            <a:r>
              <a:rPr lang="en-US" sz="2600"/>
              <a:t>differences or similarities to where you grew up, </a:t>
            </a:r>
          </a:p>
          <a:p>
            <a:pPr lvl="1">
              <a:buFont typeface="Arial" panose="020B0604020202020204" pitchFamily="34" charset="0"/>
              <a:buChar char="•"/>
            </a:pPr>
            <a:r>
              <a:rPr lang="en-US" sz="2600"/>
              <a:t>cultural or recreational offerings, </a:t>
            </a:r>
          </a:p>
          <a:p>
            <a:pPr lvl="1">
              <a:buFont typeface="Arial" panose="020B0604020202020204" pitchFamily="34" charset="0"/>
              <a:buChar char="•"/>
            </a:pPr>
            <a:r>
              <a:rPr lang="en-US" sz="2600"/>
              <a:t>political characteristics, </a:t>
            </a:r>
          </a:p>
          <a:p>
            <a:pPr lvl="1">
              <a:buFont typeface="Arial" panose="020B0604020202020204" pitchFamily="34" charset="0"/>
              <a:buChar char="•"/>
            </a:pPr>
            <a:r>
              <a:rPr lang="en-US" sz="2600"/>
              <a:t>climate, or </a:t>
            </a:r>
          </a:p>
          <a:p>
            <a:pPr lvl="1">
              <a:buFont typeface="Arial" panose="020B0604020202020204" pitchFamily="34" charset="0"/>
              <a:buChar char="•"/>
            </a:pPr>
            <a:r>
              <a:rPr lang="en-US" sz="2600"/>
              <a:t>cost of living.</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607</a:t>
            </a:fld>
            <a:endParaRPr lang="en-US">
              <a:solidFill>
                <a:srgbClr val="FFFFFF"/>
              </a:solidFill>
              <a:latin typeface="Calibri" pitchFamily="-111" charset="0"/>
              <a:ea typeface="ヒラギノ角ゴ Pro W3" pitchFamily="-111" charset="-128"/>
              <a:cs typeface="Trebuchet MS" pitchFamily="-111" charset="0"/>
            </a:endParaRPr>
          </a:p>
        </p:txBody>
      </p:sp>
      <p:sp>
        <p:nvSpPr>
          <p:cNvPr id="2" name="Rectangle: Rounded Corners 1">
            <a:extLst>
              <a:ext uri="{FF2B5EF4-FFF2-40B4-BE49-F238E27FC236}">
                <a16:creationId xmlns:a16="http://schemas.microsoft.com/office/drawing/2014/main" id="{BB76C651-916D-4CA3-9564-F1C17BD9DF12}"/>
              </a:ext>
            </a:extLst>
          </p:cNvPr>
          <p:cNvSpPr/>
          <p:nvPr/>
        </p:nvSpPr>
        <p:spPr>
          <a:xfrm>
            <a:off x="1185860" y="1651000"/>
            <a:ext cx="9820280" cy="1778000"/>
          </a:xfrm>
          <a:prstGeom prst="roundRect">
            <a:avLst/>
          </a:prstGeom>
          <a:solidFill>
            <a:srgbClr val="1B2B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latin typeface="Helvetica Neue"/>
              </a:rPr>
              <a:t>Regardless of age, </a:t>
            </a:r>
          </a:p>
          <a:p>
            <a:pPr algn="ctr"/>
            <a:r>
              <a:rPr lang="en-US" sz="2600">
                <a:latin typeface="Helvetica Neue"/>
              </a:rPr>
              <a:t>your lifestyle choices will affect your job opportunities and </a:t>
            </a:r>
          </a:p>
          <a:p>
            <a:pPr algn="ctr"/>
            <a:r>
              <a:rPr lang="en-US" sz="2600">
                <a:latin typeface="Helvetica Neue"/>
              </a:rPr>
              <a:t>career choices </a:t>
            </a:r>
          </a:p>
        </p:txBody>
      </p:sp>
    </p:spTree>
    <p:extLst>
      <p:ext uri="{BB962C8B-B14F-4D97-AF65-F5344CB8AC3E}">
        <p14:creationId xmlns:p14="http://schemas.microsoft.com/office/powerpoint/2010/main" val="3081939162"/>
      </p:ext>
    </p:extLst>
  </p:cSld>
  <p:clrMapOvr>
    <a:masterClrMapping/>
  </p:clrMapOvr>
  <p:transition spd="slow"/>
</p:sld>
</file>

<file path=ppt/slides/slide6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Choosing a job</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0" indent="0">
              <a:buNone/>
            </a:pPr>
            <a:r>
              <a:rPr lang="en-US"/>
              <a:t> </a:t>
            </a:r>
          </a:p>
          <a:p>
            <a:pPr marL="0" indent="0">
              <a:buNone/>
            </a:pPr>
            <a:endParaRPr lang="en-US"/>
          </a:p>
          <a:p>
            <a:pPr marL="0" indent="0">
              <a:buNone/>
            </a:pPr>
            <a:endParaRPr lang="en-US"/>
          </a:p>
          <a:p>
            <a:pPr marL="0" indent="0">
              <a:buNone/>
            </a:pPr>
            <a:r>
              <a:rPr lang="en-US"/>
              <a:t>Sometimes you may choose to sacrifice your lifestyle preferences for your ambitions.</a:t>
            </a:r>
          </a:p>
          <a:p>
            <a:pPr marL="0" indent="0">
              <a:buNone/>
            </a:pPr>
            <a:r>
              <a:rPr lang="en-US"/>
              <a:t>Sometimes you may choose to sacrifice your ambitions for your lifestyle preferences.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608</a:t>
            </a:fld>
            <a:endParaRPr lang="en-US">
              <a:solidFill>
                <a:srgbClr val="FFFFFF"/>
              </a:solidFill>
              <a:latin typeface="Calibri" pitchFamily="-111" charset="0"/>
              <a:ea typeface="ヒラギノ角ゴ Pro W3" pitchFamily="-111" charset="-128"/>
              <a:cs typeface="Trebuchet MS" pitchFamily="-111" charset="0"/>
            </a:endParaRPr>
          </a:p>
        </p:txBody>
      </p:sp>
      <p:sp>
        <p:nvSpPr>
          <p:cNvPr id="2" name="Rectangle: Rounded Corners 1">
            <a:extLst>
              <a:ext uri="{FF2B5EF4-FFF2-40B4-BE49-F238E27FC236}">
                <a16:creationId xmlns:a16="http://schemas.microsoft.com/office/drawing/2014/main" id="{BB76C651-916D-4CA3-9564-F1C17BD9DF12}"/>
              </a:ext>
            </a:extLst>
          </p:cNvPr>
          <p:cNvSpPr/>
          <p:nvPr/>
        </p:nvSpPr>
        <p:spPr>
          <a:xfrm>
            <a:off x="1185860" y="1651000"/>
            <a:ext cx="9820280" cy="1778000"/>
          </a:xfrm>
          <a:prstGeom prst="roundRect">
            <a:avLst/>
          </a:prstGeom>
          <a:solidFill>
            <a:srgbClr val="1B2B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latin typeface="Helvetica Neue"/>
              </a:rPr>
              <a:t>Regardless of age, </a:t>
            </a:r>
          </a:p>
          <a:p>
            <a:pPr algn="ctr"/>
            <a:r>
              <a:rPr lang="en-US" sz="2600">
                <a:latin typeface="Helvetica Neue"/>
              </a:rPr>
              <a:t>your lifestyle choices will affect your job opportunities and </a:t>
            </a:r>
          </a:p>
          <a:p>
            <a:pPr algn="ctr"/>
            <a:r>
              <a:rPr lang="en-US" sz="2600">
                <a:latin typeface="Helvetica Neue"/>
              </a:rPr>
              <a:t>career choices </a:t>
            </a:r>
          </a:p>
        </p:txBody>
      </p:sp>
    </p:spTree>
    <p:extLst>
      <p:ext uri="{BB962C8B-B14F-4D97-AF65-F5344CB8AC3E}">
        <p14:creationId xmlns:p14="http://schemas.microsoft.com/office/powerpoint/2010/main" val="3727032801"/>
      </p:ext>
    </p:extLst>
  </p:cSld>
  <p:clrMapOvr>
    <a:masterClrMapping/>
  </p:clrMapOvr>
  <p:transition spd="slow"/>
</p:sld>
</file>

<file path=ppt/slides/slide6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Choosing a job: KEY TAKEAWAYS</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457200" indent="-457200">
              <a:buFont typeface="Arial" panose="020B0604020202020204" pitchFamily="34" charset="0"/>
              <a:buChar char="•"/>
            </a:pPr>
            <a:r>
              <a:rPr lang="en-US"/>
              <a:t>Macroeconomic factors affect job markets, including</a:t>
            </a:r>
          </a:p>
          <a:p>
            <a:pPr lvl="1">
              <a:buFont typeface="Arial" panose="020B0604020202020204" pitchFamily="34" charset="0"/>
              <a:buChar char="•"/>
            </a:pPr>
            <a:r>
              <a:rPr lang="en-US" sz="2200"/>
              <a:t>economic cycles,</a:t>
            </a:r>
          </a:p>
          <a:p>
            <a:pPr lvl="1">
              <a:buFont typeface="Arial" panose="020B0604020202020204" pitchFamily="34" charset="0"/>
              <a:buChar char="•"/>
            </a:pPr>
            <a:r>
              <a:rPr lang="en-US" sz="2200"/>
              <a:t>new technology or obsolescence,</a:t>
            </a:r>
          </a:p>
          <a:p>
            <a:pPr lvl="1">
              <a:buFont typeface="Arial" panose="020B0604020202020204" pitchFamily="34" charset="0"/>
              <a:buChar char="•"/>
            </a:pPr>
            <a:r>
              <a:rPr lang="en-US" sz="2200"/>
              <a:t>demographic changes,</a:t>
            </a:r>
          </a:p>
          <a:p>
            <a:pPr lvl="1">
              <a:buFont typeface="Arial" panose="020B0604020202020204" pitchFamily="34" charset="0"/>
              <a:buChar char="•"/>
            </a:pPr>
            <a:r>
              <a:rPr lang="en-US" sz="2200"/>
              <a:t>changes in the global economy,</a:t>
            </a:r>
          </a:p>
          <a:p>
            <a:pPr lvl="1">
              <a:buFont typeface="Arial" panose="020B0604020202020204" pitchFamily="34" charset="0"/>
              <a:buChar char="•"/>
            </a:pPr>
            <a:r>
              <a:rPr lang="en-US" sz="2200"/>
              <a:t>changes in consumer preferences, and</a:t>
            </a:r>
          </a:p>
          <a:p>
            <a:pPr lvl="1">
              <a:buFont typeface="Arial" panose="020B0604020202020204" pitchFamily="34" charset="0"/>
              <a:buChar char="•"/>
            </a:pPr>
            <a:r>
              <a:rPr lang="en-US" sz="2200"/>
              <a:t>changes in laws and regulations.</a:t>
            </a:r>
          </a:p>
          <a:p>
            <a:pPr marL="342900" indent="-342900">
              <a:buFont typeface="Arial" panose="020B0604020202020204" pitchFamily="34" charset="0"/>
              <a:buChar char="•"/>
            </a:pPr>
            <a:r>
              <a:rPr lang="en-US" sz="2200"/>
              <a:t>Job markets are globally competitive</a:t>
            </a:r>
            <a:r>
              <a:rPr lang="en-US"/>
              <a:t>.</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609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55353868"/>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graphicFrame>
        <p:nvGraphicFramePr>
          <p:cNvPr id="8" name="Content Placeholder 3">
            <a:extLst>
              <a:ext uri="{FF2B5EF4-FFF2-40B4-BE49-F238E27FC236}">
                <a16:creationId xmlns:a16="http://schemas.microsoft.com/office/drawing/2014/main" id="{C8DBC757-E43F-43B6-B01D-A1B4F11C35FC}"/>
              </a:ext>
            </a:extLst>
          </p:cNvPr>
          <p:cNvGraphicFramePr>
            <a:graphicFrameLocks/>
          </p:cNvGraphicFramePr>
          <p:nvPr/>
        </p:nvGraphicFramePr>
        <p:xfrm>
          <a:off x="1278224" y="1702943"/>
          <a:ext cx="9708224" cy="4653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0CFA7F5-DCF1-034C-85DF-3ECF3D80F356}"/>
              </a:ext>
            </a:extLst>
          </p:cNvPr>
          <p:cNvSpPr txBox="1"/>
          <p:nvPr/>
        </p:nvSpPr>
        <p:spPr>
          <a:xfrm>
            <a:off x="1066800" y="776099"/>
            <a:ext cx="2927404"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Uses of Assets</a:t>
            </a:r>
          </a:p>
        </p:txBody>
      </p:sp>
    </p:spTree>
    <p:extLst>
      <p:ext uri="{BB962C8B-B14F-4D97-AF65-F5344CB8AC3E}">
        <p14:creationId xmlns:p14="http://schemas.microsoft.com/office/powerpoint/2010/main" val="2840283979"/>
      </p:ext>
    </p:extLst>
  </p:cSld>
  <p:clrMapOvr>
    <a:masterClrMapping/>
  </p:clrMapOvr>
  <p:transition spd="slow"/>
</p:sld>
</file>

<file path=ppt/slides/slide6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Choosing a job: KEY TAKEAWAYS</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457200" indent="-457200">
              <a:buFont typeface="Arial" panose="020B0604020202020204" pitchFamily="34" charset="0"/>
              <a:buChar char="•"/>
            </a:pPr>
            <a:r>
              <a:rPr lang="en-US"/>
              <a:t>Microeconomic factors influence job and career decisions, including</a:t>
            </a:r>
          </a:p>
          <a:p>
            <a:pPr lvl="1">
              <a:buFont typeface="Arial" panose="020B0604020202020204" pitchFamily="34" charset="0"/>
              <a:buChar char="•"/>
            </a:pPr>
            <a:r>
              <a:rPr lang="en-US" sz="2200"/>
              <a:t>abilities or aptitudes,</a:t>
            </a:r>
          </a:p>
          <a:p>
            <a:pPr lvl="1">
              <a:buFont typeface="Arial" panose="020B0604020202020204" pitchFamily="34" charset="0"/>
              <a:buChar char="•"/>
            </a:pPr>
            <a:r>
              <a:rPr lang="en-US" sz="2200"/>
              <a:t>skills and knowledge, and</a:t>
            </a:r>
          </a:p>
          <a:p>
            <a:pPr lvl="1">
              <a:buFont typeface="Arial" panose="020B0604020202020204" pitchFamily="34" charset="0"/>
              <a:buChar char="•"/>
            </a:pPr>
            <a:r>
              <a:rPr lang="en-US" sz="2200"/>
              <a:t>lifestyle choices.</a:t>
            </a:r>
          </a:p>
          <a:p>
            <a:pPr marL="457200" indent="-457200">
              <a:buFont typeface="Arial" panose="020B0604020202020204" pitchFamily="34" charset="0"/>
              <a:buChar char="•"/>
            </a:pPr>
            <a:r>
              <a:rPr lang="en-US"/>
              <a:t>Microeconomic factors and income needs change over a lifetime and typically correlate with age and stage of life.</a:t>
            </a:r>
          </a:p>
          <a:p>
            <a:pPr marL="457200" indent="-457200">
              <a:buFont typeface="Arial" panose="020B0604020202020204" pitchFamily="34" charset="0"/>
              <a:buChar char="•"/>
            </a:pPr>
            <a:r>
              <a:rPr lang="en-US"/>
              <a:t>Job and career choices should realistically reflect income needs.</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253175879"/>
      </p:ext>
    </p:extLst>
  </p:cSld>
  <p:clrMapOvr>
    <a:masterClrMapping/>
  </p:clrMapOvr>
  <p:transition spd="slow"/>
</p:sld>
</file>

<file path=ppt/slides/slide6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Finding a Job: SOURCES OF INFORMATION</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611</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5">
            <a:extLst>
              <a:ext uri="{FF2B5EF4-FFF2-40B4-BE49-F238E27FC236}">
                <a16:creationId xmlns:a16="http://schemas.microsoft.com/office/drawing/2014/main" id="{CDAA471B-444B-406A-81B9-C596CC5F76C5}"/>
              </a:ext>
            </a:extLst>
          </p:cNvPr>
          <p:cNvGraphicFramePr>
            <a:graphicFrameLocks/>
          </p:cNvGraphicFramePr>
          <p:nvPr/>
        </p:nvGraphicFramePr>
        <p:xfrm>
          <a:off x="1185859" y="1651915"/>
          <a:ext cx="9939337" cy="4191000"/>
        </p:xfrm>
        <a:graphic>
          <a:graphicData uri="http://schemas.openxmlformats.org/drawingml/2006/table">
            <a:tbl>
              <a:tblPr/>
              <a:tblGrid>
                <a:gridCol w="3094321">
                  <a:extLst>
                    <a:ext uri="{9D8B030D-6E8A-4147-A177-3AD203B41FA5}">
                      <a16:colId xmlns:a16="http://schemas.microsoft.com/office/drawing/2014/main" val="20000"/>
                    </a:ext>
                  </a:extLst>
                </a:gridCol>
                <a:gridCol w="6845016">
                  <a:extLst>
                    <a:ext uri="{9D8B030D-6E8A-4147-A177-3AD203B41FA5}">
                      <a16:colId xmlns:a16="http://schemas.microsoft.com/office/drawing/2014/main" val="20001"/>
                    </a:ext>
                  </a:extLst>
                </a:gridCol>
              </a:tblGrid>
              <a:tr h="52387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1" i="0" u="none" strike="noStrike" cap="none"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Trade magazines</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Publications that have classified ads listing jobs in your field or area of interest.</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52387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1" i="0" u="none" strike="noStrike" cap="none"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Professional organizations</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Associations that run ads or postings for jobs via their journals, web sites, and discussion lists.</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52387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1" i="0" u="none" strike="noStrike" cap="none"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Career fairs</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Employers gather to recruit job applicants, often in a particular industry or region. </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52387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1" i="0" u="none" strike="noStrike" cap="none"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Employment agencies</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Businesses that work as “head hunters” for employers, who pay the agency a fee for finding and screening a good recruit.</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52387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1" i="0" u="none" strike="noStrike" cap="none"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Employment websites</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Places where employers and job seekers post and respond to information about job opportunities and work availability. </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52387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1" i="0" u="none" strike="noStrike" cap="none"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Government websites</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Career information and current listings for state and federal government jobs. </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52387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1" i="0" u="none" strike="noStrike" cap="none"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Company websites</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Current job listings posted by a company’s human resource personnel on the company’s web site.</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52387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1" i="0" u="none" strike="noStrike" cap="none"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College career development office</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6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Job placement services on campus for graduates and alumni, run by career counselors. </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03983362"/>
      </p:ext>
    </p:extLst>
  </p:cSld>
  <p:clrMapOvr>
    <a:masterClrMapping/>
  </p:clrMapOvr>
  <p:transition spd="slow"/>
</p:sld>
</file>

<file path=ppt/slides/slide6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Finding a Job</a:t>
            </a:r>
          </a:p>
        </p:txBody>
      </p:sp>
      <p:sp>
        <p:nvSpPr>
          <p:cNvPr id="6" name="Content Placeholder 2"/>
          <p:cNvSpPr>
            <a:spLocks noGrp="1"/>
          </p:cNvSpPr>
          <p:nvPr>
            <p:ph type="body" sz="quarter" idx="10"/>
          </p:nvPr>
        </p:nvSpPr>
        <p:spPr>
          <a:xfrm>
            <a:off x="1185861" y="1910291"/>
            <a:ext cx="2894650" cy="4655609"/>
          </a:xfrm>
        </p:spPr>
        <p:txBody>
          <a:bodyPr>
            <a:normAutofit/>
          </a:bodyPr>
          <a:lstStyle/>
          <a:p>
            <a:r>
              <a:rPr lang="en-US"/>
              <a:t>Cover Letter</a:t>
            </a:r>
          </a:p>
          <a:p>
            <a:pPr lvl="1">
              <a:buFont typeface="Arial" panose="020B0604020202020204" pitchFamily="34" charset="0"/>
              <a:buChar char="•"/>
            </a:pPr>
            <a:r>
              <a:rPr lang="en-US" sz="2200"/>
              <a:t>Reason</a:t>
            </a:r>
          </a:p>
          <a:p>
            <a:pPr lvl="1">
              <a:buFont typeface="Arial" panose="020B0604020202020204" pitchFamily="34" charset="0"/>
              <a:buChar char="•"/>
            </a:pPr>
            <a:r>
              <a:rPr lang="en-US" sz="2200"/>
              <a:t>Qualifications</a:t>
            </a:r>
          </a:p>
          <a:p>
            <a:pPr lvl="1">
              <a:buFont typeface="Arial" panose="020B0604020202020204" pitchFamily="34" charset="0"/>
              <a:buChar char="•"/>
            </a:pPr>
            <a:r>
              <a:rPr lang="en-US" sz="2200"/>
              <a:t>Contact Info</a:t>
            </a:r>
          </a:p>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612</a:t>
            </a:fld>
            <a:endParaRPr lang="en-US">
              <a:solidFill>
                <a:srgbClr val="FFFFFF"/>
              </a:solidFill>
              <a:latin typeface="Calibri" pitchFamily="-111" charset="0"/>
              <a:ea typeface="ヒラギノ角ゴ Pro W3" pitchFamily="-111" charset="-128"/>
              <a:cs typeface="Trebuchet MS" pitchFamily="-111" charset="0"/>
            </a:endParaRPr>
          </a:p>
        </p:txBody>
      </p:sp>
      <p:sp>
        <p:nvSpPr>
          <p:cNvPr id="7" name="Content Placeholder 2">
            <a:extLst>
              <a:ext uri="{FF2B5EF4-FFF2-40B4-BE49-F238E27FC236}">
                <a16:creationId xmlns:a16="http://schemas.microsoft.com/office/drawing/2014/main" id="{D2A7F2E9-32EA-AD41-BDD4-D906F29002BA}"/>
              </a:ext>
            </a:extLst>
          </p:cNvPr>
          <p:cNvSpPr txBox="1">
            <a:spLocks/>
          </p:cNvSpPr>
          <p:nvPr/>
        </p:nvSpPr>
        <p:spPr>
          <a:xfrm>
            <a:off x="5254941" y="1910291"/>
            <a:ext cx="2608900" cy="465560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800"/>
              </a:spcBef>
              <a:buFont typeface="+mj-lt"/>
              <a:buNone/>
              <a:defRPr sz="2600" kern="1200">
                <a:solidFill>
                  <a:schemeClr val="tx1"/>
                </a:solidFill>
                <a:latin typeface="Helvetica Neue"/>
                <a:ea typeface="+mn-ea"/>
                <a:cs typeface="Arabic Typesetting" panose="03020402040406030203" pitchFamily="66" charset="-78"/>
              </a:defRPr>
            </a:lvl1pPr>
            <a:lvl2pPr marL="685800" indent="-228600" algn="l" defTabSz="914400" rtl="0" eaLnBrk="1" latinLnBrk="0" hangingPunct="1">
              <a:lnSpc>
                <a:spcPct val="100000"/>
              </a:lnSpc>
              <a:spcBef>
                <a:spcPts val="1200"/>
              </a:spcBef>
              <a:buFont typeface="Arial"/>
              <a:buChar char="•"/>
              <a:defRPr sz="1800" kern="1200">
                <a:solidFill>
                  <a:schemeClr val="tx1"/>
                </a:solidFill>
                <a:latin typeface="Helvetica Neue"/>
                <a:ea typeface="+mn-ea"/>
                <a:cs typeface="Arabic Typesetting" panose="03020402040406030203" pitchFamily="66" charset="-78"/>
              </a:defRPr>
            </a:lvl2pPr>
            <a:lvl3pPr marL="1143000" indent="-228600" algn="l" defTabSz="914400" rtl="0" eaLnBrk="1" latinLnBrk="0" hangingPunct="1">
              <a:lnSpc>
                <a:spcPct val="100000"/>
              </a:lnSpc>
              <a:spcBef>
                <a:spcPts val="500"/>
              </a:spcBef>
              <a:buFont typeface="Arial"/>
              <a:buChar char="•"/>
              <a:defRPr sz="1600" kern="1200">
                <a:solidFill>
                  <a:schemeClr val="tx1"/>
                </a:solidFill>
                <a:latin typeface="Helvetica Neue"/>
                <a:ea typeface="+mn-ea"/>
                <a:cs typeface="Arabic Typesetting" panose="03020402040406030203" pitchFamily="66" charset="-78"/>
              </a:defRPr>
            </a:lvl3pPr>
            <a:lvl4pPr marL="1600200" indent="-228600" algn="l" defTabSz="914400" rtl="0" eaLnBrk="1" latinLnBrk="0" hangingPunct="1">
              <a:lnSpc>
                <a:spcPct val="100000"/>
              </a:lnSpc>
              <a:spcBef>
                <a:spcPts val="500"/>
              </a:spcBef>
              <a:buFont typeface="Arial"/>
              <a:buChar char="•"/>
              <a:defRPr sz="1400" kern="1200">
                <a:solidFill>
                  <a:schemeClr val="tx1"/>
                </a:solidFill>
                <a:latin typeface="Helvetica Neue"/>
                <a:ea typeface="+mn-ea"/>
                <a:cs typeface="Arabic Typesetting" panose="03020402040406030203" pitchFamily="66" charset="-78"/>
              </a:defRPr>
            </a:lvl4pPr>
            <a:lvl5pPr marL="2057400" indent="-228600" algn="l" defTabSz="914400" rtl="0" eaLnBrk="1" latinLnBrk="0" hangingPunct="1">
              <a:lnSpc>
                <a:spcPct val="100000"/>
              </a:lnSpc>
              <a:spcBef>
                <a:spcPts val="500"/>
              </a:spcBef>
              <a:buFont typeface="Arial"/>
              <a:buChar char="•"/>
              <a:defRPr sz="1400" kern="1200">
                <a:solidFill>
                  <a:schemeClr val="tx1"/>
                </a:solidFill>
                <a:latin typeface="Helvetica Neue"/>
                <a:ea typeface="+mn-ea"/>
                <a:cs typeface="Arabic Typesetting" panose="03020402040406030203" pitchFamily="66" charset="-78"/>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Résumé</a:t>
            </a:r>
          </a:p>
          <a:p>
            <a:pPr lvl="1">
              <a:buFont typeface="Arial" panose="020B0604020202020204" pitchFamily="34" charset="0"/>
              <a:buChar char="•"/>
            </a:pPr>
            <a:r>
              <a:rPr lang="en-US" sz="2200"/>
              <a:t>Contact Info</a:t>
            </a:r>
          </a:p>
          <a:p>
            <a:pPr lvl="1">
              <a:buFont typeface="Arial" panose="020B0604020202020204" pitchFamily="34" charset="0"/>
              <a:buChar char="•"/>
            </a:pPr>
            <a:r>
              <a:rPr lang="en-US" sz="2200"/>
              <a:t>Education</a:t>
            </a:r>
          </a:p>
          <a:p>
            <a:pPr lvl="1">
              <a:buFont typeface="Arial" panose="020B0604020202020204" pitchFamily="34" charset="0"/>
              <a:buChar char="•"/>
            </a:pPr>
            <a:r>
              <a:rPr lang="en-US" sz="2200"/>
              <a:t>Employment</a:t>
            </a:r>
          </a:p>
          <a:p>
            <a:pPr lvl="1">
              <a:buFont typeface="Arial" panose="020B0604020202020204" pitchFamily="34" charset="0"/>
              <a:buChar char="•"/>
            </a:pPr>
            <a:r>
              <a:rPr lang="en-US" sz="2200"/>
              <a:t>Civic</a:t>
            </a:r>
          </a:p>
          <a:p>
            <a:r>
              <a:rPr lang="en-US"/>
              <a:t> </a:t>
            </a:r>
          </a:p>
        </p:txBody>
      </p:sp>
    </p:spTree>
    <p:extLst>
      <p:ext uri="{BB962C8B-B14F-4D97-AF65-F5344CB8AC3E}">
        <p14:creationId xmlns:p14="http://schemas.microsoft.com/office/powerpoint/2010/main" val="3134115445"/>
      </p:ext>
    </p:extLst>
  </p:cSld>
  <p:clrMapOvr>
    <a:masterClrMapping/>
  </p:clrMapOvr>
  <p:transition spd="slow"/>
</p:sld>
</file>

<file path=ppt/slides/slide6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Finding a job: Resume tips</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613</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D208C7FC-817F-4F38-BC4C-F7614E728173}"/>
              </a:ext>
            </a:extLst>
          </p:cNvPr>
          <p:cNvGraphicFramePr>
            <a:graphicFrameLocks/>
          </p:cNvGraphicFramePr>
          <p:nvPr/>
        </p:nvGraphicFramePr>
        <p:xfrm>
          <a:off x="1185860" y="1754716"/>
          <a:ext cx="9844090" cy="3230880"/>
        </p:xfrm>
        <a:graphic>
          <a:graphicData uri="http://schemas.openxmlformats.org/drawingml/2006/table">
            <a:tbl>
              <a:tblPr firstRow="1" bandRow="1"/>
              <a:tblGrid>
                <a:gridCol w="4922045">
                  <a:extLst>
                    <a:ext uri="{9D8B030D-6E8A-4147-A177-3AD203B41FA5}">
                      <a16:colId xmlns:a16="http://schemas.microsoft.com/office/drawing/2014/main" val="20000"/>
                    </a:ext>
                  </a:extLst>
                </a:gridCol>
                <a:gridCol w="4922045">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a:latin typeface="Helvetica Neue"/>
                        </a:rPr>
                        <a:t>DON’T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a:latin typeface="Helvetica Neue"/>
                        </a:rPr>
                        <a:t>DO</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indent="-285750">
                        <a:buFont typeface="Arial" panose="020B0604020202020204" pitchFamily="34" charset="0"/>
                        <a:buChar char="•"/>
                      </a:pPr>
                      <a:r>
                        <a:rPr lang="en-US" sz="2000">
                          <a:latin typeface="Helvetica Neue"/>
                        </a:rPr>
                        <a:t>List too much extra information on your résumé and focus too much on what you want </a:t>
                      </a:r>
                    </a:p>
                    <a:p>
                      <a:pPr marL="285750" indent="-285750">
                        <a:buFont typeface="Arial" panose="020B0604020202020204" pitchFamily="34" charset="0"/>
                        <a:buChar char="•"/>
                      </a:pPr>
                      <a:r>
                        <a:rPr lang="en-US" sz="2000">
                          <a:latin typeface="Helvetica Neue"/>
                        </a:rPr>
                        <a:t>Use adjectives or adverbs when describing your past performance </a:t>
                      </a:r>
                    </a:p>
                    <a:p>
                      <a:pPr marL="285750" indent="-285750">
                        <a:buFont typeface="Arial" panose="020B0604020202020204" pitchFamily="34" charset="0"/>
                        <a:buChar char="•"/>
                      </a:pPr>
                      <a:r>
                        <a:rPr lang="en-US" sz="2000">
                          <a:latin typeface="Helvetica Neue"/>
                        </a:rPr>
                        <a:t>Include personal details unless they are strongly relevant to the job you are seeking </a:t>
                      </a:r>
                    </a:p>
                    <a:p>
                      <a:pPr marL="285750" indent="-285750">
                        <a:buFont typeface="Arial" panose="020B0604020202020204" pitchFamily="34" charset="0"/>
                        <a:buChar char="•"/>
                      </a:pPr>
                      <a:endParaRPr lang="en-US" sz="20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indent="-285750">
                        <a:buFont typeface="Arial" panose="020B0604020202020204" pitchFamily="34" charset="0"/>
                        <a:buChar char="•"/>
                      </a:pPr>
                      <a:r>
                        <a:rPr lang="en-US" sz="2000">
                          <a:latin typeface="Helvetica Neue"/>
                        </a:rPr>
                        <a:t>Be honest and state your case without exaggeration </a:t>
                      </a:r>
                    </a:p>
                    <a:p>
                      <a:pPr marL="285750" indent="-285750">
                        <a:buFont typeface="Arial" panose="020B0604020202020204" pitchFamily="34" charset="0"/>
                        <a:buChar char="•"/>
                      </a:pPr>
                      <a:r>
                        <a:rPr lang="en-US" sz="2000">
                          <a:latin typeface="Helvetica Neue"/>
                        </a:rPr>
                        <a:t>Be correct: proofread your résumé and have someone else proof it as well. </a:t>
                      </a:r>
                    </a:p>
                    <a:p>
                      <a:pPr marL="285750" indent="-285750">
                        <a:buFont typeface="Arial" panose="020B0604020202020204" pitchFamily="34" charset="0"/>
                        <a:buChar char="•"/>
                      </a:pPr>
                      <a:r>
                        <a:rPr lang="en-US" sz="2000">
                          <a:latin typeface="Helvetica Neue"/>
                        </a:rPr>
                        <a:t>Keep it to one page. </a:t>
                      </a:r>
                    </a:p>
                    <a:p>
                      <a:pPr marL="285750" indent="-285750">
                        <a:buFont typeface="Arial" panose="020B0604020202020204" pitchFamily="34" charset="0"/>
                        <a:buChar char="•"/>
                      </a:pPr>
                      <a:endParaRPr lang="en-US" sz="20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97149863"/>
      </p:ext>
    </p:extLst>
  </p:cSld>
  <p:clrMapOvr>
    <a:masterClrMapping/>
  </p:clrMapOvr>
  <p:transition spd="slow"/>
</p:sld>
</file>

<file path=ppt/slides/slide6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Finding a job</a:t>
            </a:r>
          </a:p>
        </p:txBody>
      </p:sp>
      <p:sp>
        <p:nvSpPr>
          <p:cNvPr id="6" name="Content Placeholder 2"/>
          <p:cNvSpPr>
            <a:spLocks noGrp="1"/>
          </p:cNvSpPr>
          <p:nvPr>
            <p:ph type="body" sz="quarter" idx="10"/>
          </p:nvPr>
        </p:nvSpPr>
        <p:spPr>
          <a:xfrm>
            <a:off x="1185860" y="1910291"/>
            <a:ext cx="9939337" cy="4655609"/>
          </a:xfrm>
        </p:spPr>
        <p:txBody>
          <a:bodyPr>
            <a:normAutofit/>
          </a:bodyPr>
          <a:lstStyle/>
          <a:p>
            <a:r>
              <a:rPr lang="en-US"/>
              <a:t>Interview</a:t>
            </a:r>
          </a:p>
          <a:p>
            <a:pPr lvl="1">
              <a:buFont typeface="Arial" panose="020B0604020202020204" pitchFamily="34" charset="0"/>
              <a:buChar char="•"/>
            </a:pPr>
            <a:r>
              <a:rPr lang="en-US" sz="2200"/>
              <a:t>Interviewer directed</a:t>
            </a:r>
          </a:p>
          <a:p>
            <a:pPr lvl="1">
              <a:buFont typeface="Arial" panose="020B0604020202020204" pitchFamily="34" charset="0"/>
              <a:buChar char="•"/>
            </a:pPr>
            <a:r>
              <a:rPr lang="en-US" sz="2200"/>
              <a:t>Interviewee directed</a:t>
            </a:r>
          </a:p>
          <a:p>
            <a:pPr lvl="1">
              <a:buFont typeface="Arial" panose="020B0604020202020204" pitchFamily="34" charset="0"/>
              <a:buChar char="•"/>
            </a:pPr>
            <a:r>
              <a:rPr lang="en-US" sz="2200"/>
              <a:t>STAR</a:t>
            </a:r>
          </a:p>
          <a:p>
            <a:pPr lvl="2">
              <a:buFont typeface="Arial" panose="020B0604020202020204" pitchFamily="34" charset="0"/>
              <a:buChar char="•"/>
            </a:pPr>
            <a:r>
              <a:rPr lang="en-US" sz="2000"/>
              <a:t>Situation</a:t>
            </a:r>
          </a:p>
          <a:p>
            <a:pPr lvl="2">
              <a:buFont typeface="Arial" panose="020B0604020202020204" pitchFamily="34" charset="0"/>
              <a:buChar char="•"/>
            </a:pPr>
            <a:r>
              <a:rPr lang="en-US" sz="2000"/>
              <a:t>Task</a:t>
            </a:r>
          </a:p>
          <a:p>
            <a:pPr lvl="2">
              <a:buFont typeface="Arial" panose="020B0604020202020204" pitchFamily="34" charset="0"/>
              <a:buChar char="•"/>
            </a:pPr>
            <a:r>
              <a:rPr lang="en-US" sz="2000"/>
              <a:t>Action</a:t>
            </a:r>
          </a:p>
          <a:p>
            <a:pPr lvl="2">
              <a:buFont typeface="Arial" panose="020B0604020202020204" pitchFamily="34" charset="0"/>
              <a:buChar char="•"/>
            </a:pPr>
            <a:r>
              <a:rPr lang="en-US" sz="2000"/>
              <a:t>Result</a:t>
            </a:r>
          </a:p>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614</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385615368"/>
      </p:ext>
    </p:extLst>
  </p:cSld>
  <p:clrMapOvr>
    <a:masterClrMapping/>
  </p:clrMapOvr>
  <p:transition spd="slow"/>
</p:sld>
</file>

<file path=ppt/slides/slide6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Finding a job</a:t>
            </a:r>
          </a:p>
        </p:txBody>
      </p:sp>
      <p:sp>
        <p:nvSpPr>
          <p:cNvPr id="6" name="Content Placeholder 2"/>
          <p:cNvSpPr>
            <a:spLocks noGrp="1"/>
          </p:cNvSpPr>
          <p:nvPr>
            <p:ph type="body" sz="quarter" idx="10"/>
          </p:nvPr>
        </p:nvSpPr>
        <p:spPr>
          <a:xfrm>
            <a:off x="1185860" y="1910291"/>
            <a:ext cx="9939337" cy="4655609"/>
          </a:xfrm>
        </p:spPr>
        <p:txBody>
          <a:bodyPr>
            <a:normAutofit/>
          </a:bodyPr>
          <a:lstStyle/>
          <a:p>
            <a:r>
              <a:rPr lang="en-US"/>
              <a:t>Offer</a:t>
            </a:r>
          </a:p>
          <a:p>
            <a:pPr lvl="1">
              <a:buFont typeface="Arial" panose="020B0604020202020204" pitchFamily="34" charset="0"/>
              <a:buChar char="•"/>
            </a:pPr>
            <a:r>
              <a:rPr lang="en-US" sz="2200"/>
              <a:t>Job Description</a:t>
            </a:r>
          </a:p>
          <a:p>
            <a:pPr lvl="1">
              <a:buFont typeface="Arial" panose="020B0604020202020204" pitchFamily="34" charset="0"/>
              <a:buChar char="•"/>
            </a:pPr>
            <a:r>
              <a:rPr lang="en-US" sz="2200"/>
              <a:t>Compensation</a:t>
            </a:r>
          </a:p>
          <a:p>
            <a:pPr lvl="2">
              <a:buFont typeface="Arial" panose="020B0604020202020204" pitchFamily="34" charset="0"/>
              <a:buChar char="•"/>
            </a:pPr>
            <a:r>
              <a:rPr lang="en-US" sz="2000"/>
              <a:t>Wage</a:t>
            </a:r>
          </a:p>
          <a:p>
            <a:pPr lvl="2">
              <a:buFont typeface="Arial" panose="020B0604020202020204" pitchFamily="34" charset="0"/>
              <a:buChar char="•"/>
            </a:pPr>
            <a:r>
              <a:rPr lang="en-US" sz="2000"/>
              <a:t>Benefits</a:t>
            </a:r>
          </a:p>
          <a:p>
            <a:pPr lvl="1">
              <a:buFont typeface="Arial" panose="020B0604020202020204" pitchFamily="34" charset="0"/>
              <a:buChar char="•"/>
            </a:pPr>
            <a:r>
              <a:rPr lang="en-US" sz="2200"/>
              <a:t>Advancement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615</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542264891"/>
      </p:ext>
    </p:extLst>
  </p:cSld>
  <p:clrMapOvr>
    <a:masterClrMapping/>
  </p:clrMapOvr>
  <p:transition spd="slow"/>
</p:sld>
</file>

<file path=ppt/slides/slide6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Finding a job: KEY TAKEAWAYS</a:t>
            </a:r>
          </a:p>
        </p:txBody>
      </p:sp>
      <p:sp>
        <p:nvSpPr>
          <p:cNvPr id="6" name="Content Placeholder 2"/>
          <p:cNvSpPr>
            <a:spLocks noGrp="1"/>
          </p:cNvSpPr>
          <p:nvPr>
            <p:ph type="body" sz="quarter" idx="10"/>
          </p:nvPr>
        </p:nvSpPr>
        <p:spPr>
          <a:xfrm>
            <a:off x="1185860" y="1727728"/>
            <a:ext cx="9939337" cy="4811184"/>
          </a:xfrm>
        </p:spPr>
        <p:txBody>
          <a:bodyPr>
            <a:normAutofit lnSpcReduction="10000"/>
          </a:bodyPr>
          <a:lstStyle/>
          <a:p>
            <a:r>
              <a:rPr lang="en-US"/>
              <a:t>Venues for finding jobs include</a:t>
            </a:r>
          </a:p>
          <a:p>
            <a:pPr lvl="1">
              <a:buFont typeface="Arial" panose="020B0604020202020204" pitchFamily="34" charset="0"/>
              <a:buChar char="•"/>
            </a:pPr>
            <a:r>
              <a:rPr lang="en-US" sz="2200"/>
              <a:t>trade magazines,</a:t>
            </a:r>
          </a:p>
          <a:p>
            <a:pPr lvl="1">
              <a:buFont typeface="Arial" panose="020B0604020202020204" pitchFamily="34" charset="0"/>
              <a:buChar char="•"/>
            </a:pPr>
            <a:r>
              <a:rPr lang="en-US" sz="2200"/>
              <a:t>professional organizations or their journals,</a:t>
            </a:r>
          </a:p>
          <a:p>
            <a:pPr lvl="1">
              <a:buFont typeface="Arial" panose="020B0604020202020204" pitchFamily="34" charset="0"/>
              <a:buChar char="•"/>
            </a:pPr>
            <a:r>
              <a:rPr lang="en-US" sz="2200"/>
              <a:t>career fairs,</a:t>
            </a:r>
          </a:p>
          <a:p>
            <a:pPr lvl="1">
              <a:buFont typeface="Arial" panose="020B0604020202020204" pitchFamily="34" charset="0"/>
              <a:buChar char="•"/>
            </a:pPr>
            <a:r>
              <a:rPr lang="en-US" sz="2200"/>
              <a:t>employment agencies or “headhunters,”</a:t>
            </a:r>
          </a:p>
          <a:p>
            <a:pPr lvl="1">
              <a:buFont typeface="Arial" panose="020B0604020202020204" pitchFamily="34" charset="0"/>
              <a:buChar char="•"/>
            </a:pPr>
            <a:r>
              <a:rPr lang="en-US" sz="2200"/>
              <a:t>employment websites,</a:t>
            </a:r>
          </a:p>
          <a:p>
            <a:pPr lvl="1">
              <a:buFont typeface="Arial" panose="020B0604020202020204" pitchFamily="34" charset="0"/>
              <a:buChar char="•"/>
            </a:pPr>
            <a:r>
              <a:rPr lang="en-US" sz="2200"/>
              <a:t>company websites,</a:t>
            </a:r>
          </a:p>
          <a:p>
            <a:pPr lvl="1">
              <a:buFont typeface="Arial" panose="020B0604020202020204" pitchFamily="34" charset="0"/>
              <a:buChar char="•"/>
            </a:pPr>
            <a:r>
              <a:rPr lang="en-US" sz="2200"/>
              <a:t>government websites, and</a:t>
            </a:r>
          </a:p>
          <a:p>
            <a:pPr lvl="1">
              <a:buFont typeface="Arial" panose="020B0604020202020204" pitchFamily="34" charset="0"/>
              <a:buChar char="•"/>
            </a:pPr>
            <a:r>
              <a:rPr lang="en-US" sz="2200"/>
              <a:t>your school’s career development office.</a:t>
            </a:r>
          </a:p>
          <a:p>
            <a:r>
              <a:rPr lang="en-US"/>
              <a:t>Networking is a valuable way to expand your job search.</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616</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890638431"/>
      </p:ext>
    </p:extLst>
  </p:cSld>
  <p:clrMapOvr>
    <a:masterClrMapping/>
  </p:clrMapOvr>
  <p:transition spd="slow"/>
</p:sld>
</file>

<file path=ppt/slides/slide6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Finding a job: KEY TAKEAWAYS</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457200" indent="-457200">
              <a:buFont typeface="Arial" panose="020B0604020202020204" pitchFamily="34" charset="0"/>
              <a:buChar char="•"/>
            </a:pPr>
            <a:r>
              <a:rPr lang="en-US"/>
              <a:t>Selling your labor to a prospective employer usually involves sending a cover letter and résumé, and/or filling out an application form, and/or having an interview.</a:t>
            </a:r>
          </a:p>
          <a:p>
            <a:pPr marL="457200" indent="-457200">
              <a:buFont typeface="Arial" panose="020B0604020202020204" pitchFamily="34" charset="0"/>
              <a:buChar char="•"/>
            </a:pPr>
            <a:r>
              <a:rPr lang="en-US"/>
              <a:t>The cover letter should get a prospective employer to read your résumé.</a:t>
            </a:r>
          </a:p>
          <a:p>
            <a:pPr marL="457200" indent="-457200">
              <a:buFont typeface="Arial" panose="020B0604020202020204" pitchFamily="34" charset="0"/>
              <a:buChar char="•"/>
            </a:pPr>
            <a:r>
              <a:rPr lang="en-US"/>
              <a:t>The résumé should get the employer to offer you an interview.</a:t>
            </a:r>
          </a:p>
          <a:p>
            <a:pPr marL="457200" indent="-457200">
              <a:buFont typeface="Arial" panose="020B0604020202020204" pitchFamily="34" charset="0"/>
              <a:buChar char="•"/>
            </a:pPr>
            <a:r>
              <a:rPr lang="en-US"/>
              <a:t>The interview should get the employer to offer you the job.</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39246773"/>
      </p:ext>
    </p:extLst>
  </p:cSld>
  <p:clrMapOvr>
    <a:masterClrMapping/>
  </p:clrMapOvr>
  <p:transition spd="slow"/>
</p:sld>
</file>

<file path=ppt/slides/slide6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Finding a job: KEY TAKEAWAYS</a:t>
            </a:r>
          </a:p>
        </p:txBody>
      </p:sp>
      <p:sp>
        <p:nvSpPr>
          <p:cNvPr id="6" name="Content Placeholder 2"/>
          <p:cNvSpPr>
            <a:spLocks noGrp="1"/>
          </p:cNvSpPr>
          <p:nvPr>
            <p:ph type="body" sz="quarter" idx="10"/>
          </p:nvPr>
        </p:nvSpPr>
        <p:spPr>
          <a:xfrm>
            <a:off x="1185860" y="1910291"/>
            <a:ext cx="9939337" cy="4655609"/>
          </a:xfrm>
        </p:spPr>
        <p:txBody>
          <a:bodyPr>
            <a:normAutofit/>
          </a:bodyPr>
          <a:lstStyle/>
          <a:p>
            <a:r>
              <a:rPr lang="en-US"/>
              <a:t>A job offer includes information on</a:t>
            </a:r>
          </a:p>
          <a:p>
            <a:pPr lvl="1">
              <a:buFont typeface="Arial" panose="020B0604020202020204" pitchFamily="34" charset="0"/>
              <a:buChar char="•"/>
            </a:pPr>
            <a:r>
              <a:rPr lang="en-US" sz="2200"/>
              <a:t>the job and its responsibilities,</a:t>
            </a:r>
          </a:p>
          <a:p>
            <a:pPr lvl="1">
              <a:buFont typeface="Arial" panose="020B0604020202020204" pitchFamily="34" charset="0"/>
              <a:buChar char="•"/>
            </a:pPr>
            <a:r>
              <a:rPr lang="en-US" sz="2200"/>
              <a:t>the compensation, including benefits, and</a:t>
            </a:r>
          </a:p>
          <a:p>
            <a:pPr lvl="1">
              <a:buFont typeface="Arial" panose="020B0604020202020204" pitchFamily="34" charset="0"/>
              <a:buChar char="•"/>
            </a:pPr>
            <a:r>
              <a:rPr lang="en-US" sz="2200"/>
              <a:t>the opportunities for advancement.</a:t>
            </a:r>
          </a:p>
          <a:p>
            <a:r>
              <a:rPr lang="en-US"/>
              <a:t>Accepting a job offer may involve</a:t>
            </a:r>
          </a:p>
          <a:p>
            <a:pPr lvl="1">
              <a:buFont typeface="Arial" panose="020B0604020202020204" pitchFamily="34" charset="0"/>
              <a:buChar char="•"/>
            </a:pPr>
            <a:r>
              <a:rPr lang="en-US" sz="2200"/>
              <a:t>evaluating the offer in relation to your needs,</a:t>
            </a:r>
          </a:p>
          <a:p>
            <a:pPr lvl="1">
              <a:buFont typeface="Arial" panose="020B0604020202020204" pitchFamily="34" charset="0"/>
              <a:buChar char="•"/>
            </a:pPr>
            <a:r>
              <a:rPr lang="en-US" sz="2200"/>
              <a:t>examining a job contract, or</a:t>
            </a:r>
          </a:p>
          <a:p>
            <a:pPr lvl="1">
              <a:buFont typeface="Arial" panose="020B0604020202020204" pitchFamily="34" charset="0"/>
              <a:buChar char="•"/>
            </a:pPr>
            <a:r>
              <a:rPr lang="en-US" sz="2200"/>
              <a:t>negotiating the compensation.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698517962"/>
      </p:ext>
    </p:extLst>
  </p:cSld>
  <p:clrMapOvr>
    <a:masterClrMapping/>
  </p:clrMapOvr>
  <p:transition spd="slow"/>
</p:sld>
</file>

<file path=ppt/slides/slide6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voluntarily</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619</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A6F8B4D0-4A87-4868-BF26-6F38974687F2}"/>
              </a:ext>
            </a:extLst>
          </p:cNvPr>
          <p:cNvGraphicFramePr>
            <a:graphicFrameLocks/>
          </p:cNvGraphicFramePr>
          <p:nvPr/>
        </p:nvGraphicFramePr>
        <p:xfrm>
          <a:off x="1185859" y="1626871"/>
          <a:ext cx="9939337" cy="4145280"/>
        </p:xfrm>
        <a:graphic>
          <a:graphicData uri="http://schemas.openxmlformats.org/drawingml/2006/table">
            <a:tbl>
              <a:tblPr firstRow="1" bandRow="1"/>
              <a:tblGrid>
                <a:gridCol w="4775657">
                  <a:extLst>
                    <a:ext uri="{9D8B030D-6E8A-4147-A177-3AD203B41FA5}">
                      <a16:colId xmlns:a16="http://schemas.microsoft.com/office/drawing/2014/main" val="20000"/>
                    </a:ext>
                  </a:extLst>
                </a:gridCol>
                <a:gridCol w="5163680">
                  <a:extLst>
                    <a:ext uri="{9D8B030D-6E8A-4147-A177-3AD203B41FA5}">
                      <a16:colId xmlns:a16="http://schemas.microsoft.com/office/drawing/2014/main" val="20001"/>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a:latin typeface="Helvetica Neue"/>
                        </a:rPr>
                        <a:t>FOR ANOTHER JOB</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a:latin typeface="Helvetica Neue"/>
                        </a:rPr>
                        <a:t>TO LEAVE EMPLOYMENT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indent="-285750">
                        <a:buFont typeface="Arial" panose="020B0604020202020204" pitchFamily="34" charset="0"/>
                        <a:buChar char="•"/>
                      </a:pPr>
                      <a:r>
                        <a:rPr lang="en-US" sz="2000">
                          <a:latin typeface="Helvetica Neue"/>
                        </a:rPr>
                        <a:t>To move to a position with more responsibility, opportunity to advance, or compensation; </a:t>
                      </a:r>
                    </a:p>
                    <a:p>
                      <a:pPr marL="285750" indent="-285750">
                        <a:buFont typeface="Arial" panose="020B0604020202020204" pitchFamily="34" charset="0"/>
                        <a:buChar char="•"/>
                      </a:pPr>
                      <a:r>
                        <a:rPr lang="en-US" sz="2000">
                          <a:latin typeface="Helvetica Neue"/>
                        </a:rPr>
                        <a:t>To be in a more compatible work environment or corporate culture; </a:t>
                      </a:r>
                    </a:p>
                    <a:p>
                      <a:pPr marL="285750" indent="-285750">
                        <a:buFont typeface="Arial" panose="020B0604020202020204" pitchFamily="34" charset="0"/>
                        <a:buChar char="•"/>
                      </a:pPr>
                      <a:r>
                        <a:rPr lang="en-US" sz="2000">
                          <a:latin typeface="Helvetica Neue"/>
                        </a:rPr>
                        <a:t>To learn a new skill;</a:t>
                      </a:r>
                    </a:p>
                    <a:p>
                      <a:pPr marL="285750" indent="-285750">
                        <a:buFont typeface="Arial" panose="020B0604020202020204" pitchFamily="34" charset="0"/>
                        <a:buChar char="•"/>
                      </a:pPr>
                      <a:r>
                        <a:rPr lang="en-US" sz="2000">
                          <a:latin typeface="Helvetica Neue"/>
                        </a:rPr>
                        <a:t>To become self-employed by beginning an entrepreneurial venture; or</a:t>
                      </a:r>
                    </a:p>
                    <a:p>
                      <a:pPr marL="285750" indent="-285750">
                        <a:buFont typeface="Arial" panose="020B0604020202020204" pitchFamily="34" charset="0"/>
                        <a:buChar char="•"/>
                      </a:pPr>
                      <a:r>
                        <a:rPr lang="en-US" sz="2000">
                          <a:latin typeface="Helvetica Neue"/>
                        </a:rPr>
                        <a:t>To make a transition from a military to a civilian job.</a:t>
                      </a:r>
                    </a:p>
                    <a:p>
                      <a:pPr marL="285750" indent="-285750">
                        <a:buFont typeface="Arial" panose="020B0604020202020204" pitchFamily="34" charset="0"/>
                        <a:buChar char="•"/>
                      </a:pPr>
                      <a:endParaRPr lang="en-US" sz="20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85750" indent="-285750">
                        <a:buFont typeface="Arial" panose="020B0604020202020204" pitchFamily="34" charset="0"/>
                        <a:buChar char="•"/>
                      </a:pPr>
                      <a:r>
                        <a:rPr lang="en-US" sz="2000">
                          <a:latin typeface="Helvetica Neue"/>
                        </a:rPr>
                        <a:t>To further your education; </a:t>
                      </a:r>
                    </a:p>
                    <a:p>
                      <a:pPr marL="285750" indent="-285750">
                        <a:buFont typeface="Arial" panose="020B0604020202020204" pitchFamily="34" charset="0"/>
                        <a:buChar char="•"/>
                      </a:pPr>
                      <a:r>
                        <a:rPr lang="en-US" sz="2000">
                          <a:latin typeface="Helvetica Neue"/>
                        </a:rPr>
                        <a:t>To assume family care, for example of a child or parent; </a:t>
                      </a:r>
                    </a:p>
                    <a:p>
                      <a:pPr marL="285750" indent="-285750">
                        <a:buFont typeface="Arial" panose="020B0604020202020204" pitchFamily="34" charset="0"/>
                        <a:buChar char="•"/>
                      </a:pPr>
                      <a:r>
                        <a:rPr lang="en-US" sz="2000">
                          <a:latin typeface="Helvetica Neue"/>
                        </a:rPr>
                        <a:t>To take time off for recreation; or</a:t>
                      </a:r>
                    </a:p>
                    <a:p>
                      <a:pPr marL="285750" indent="-285750">
                        <a:buFont typeface="Arial" panose="020B0604020202020204" pitchFamily="34" charset="0"/>
                        <a:buChar char="•"/>
                      </a:pPr>
                      <a:r>
                        <a:rPr lang="en-US" sz="2000">
                          <a:latin typeface="Helvetica Neue"/>
                        </a:rPr>
                        <a:t>To retire.</a:t>
                      </a:r>
                    </a:p>
                    <a:p>
                      <a:pPr marL="285750" indent="-285750">
                        <a:buFont typeface="Arial" panose="020B0604020202020204" pitchFamily="34" charset="0"/>
                        <a:buChar char="•"/>
                      </a:pPr>
                      <a:endParaRPr lang="en-US" sz="2000">
                        <a:latin typeface="Helvetica Neue"/>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40915815"/>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graphicFrame>
        <p:nvGraphicFramePr>
          <p:cNvPr id="5" name="Content Placeholder 5">
            <a:extLst>
              <a:ext uri="{FF2B5EF4-FFF2-40B4-BE49-F238E27FC236}">
                <a16:creationId xmlns:a16="http://schemas.microsoft.com/office/drawing/2014/main" id="{0405AA14-17D8-494A-BB2B-B1E5447733C0}"/>
              </a:ext>
            </a:extLst>
          </p:cNvPr>
          <p:cNvGraphicFramePr>
            <a:graphicFrameLocks/>
          </p:cNvGraphicFramePr>
          <p:nvPr>
            <p:extLst>
              <p:ext uri="{D42A27DB-BD31-4B8C-83A1-F6EECF244321}">
                <p14:modId xmlns:p14="http://schemas.microsoft.com/office/powerpoint/2010/main" val="392520077"/>
              </p:ext>
            </p:extLst>
          </p:nvPr>
        </p:nvGraphicFramePr>
        <p:xfrm>
          <a:off x="2644140" y="1575922"/>
          <a:ext cx="8229600" cy="4780428"/>
        </p:xfrm>
        <a:graphic>
          <a:graphicData uri="http://schemas.openxmlformats.org/drawingml/2006/table">
            <a:tbl>
              <a:tblPr firstRow="1" bandRow="1"/>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743072">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1" i="0" u="none" strike="noStrike" cap="all" normalizeH="0" baseline="0">
                          <a:ln>
                            <a:noFill/>
                          </a:ln>
                          <a:solidFill>
                            <a:srgbClr val="FFFFFF"/>
                          </a:solidFill>
                          <a:effectLst/>
                          <a:latin typeface="Helvetica Neue"/>
                          <a:ea typeface="ＭＳ Ｐゴシック" panose="020B0600070205080204" pitchFamily="34" charset="-128"/>
                          <a:cs typeface="Times New Roman" panose="02020603050405020304" pitchFamily="18" charset="0"/>
                        </a:rPr>
                        <a:t>Asset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1" i="0" u="none" strike="noStrike" cap="all" normalizeH="0" baseline="0">
                          <a:ln>
                            <a:noFill/>
                          </a:ln>
                          <a:solidFill>
                            <a:srgbClr val="FFFFFF"/>
                          </a:solidFill>
                          <a:effectLst/>
                          <a:latin typeface="Helvetica Neue"/>
                          <a:ea typeface="ＭＳ Ｐゴシック" panose="020B0600070205080204" pitchFamily="34" charset="-128"/>
                          <a:cs typeface="Times New Roman" panose="02020603050405020304" pitchFamily="18" charset="0"/>
                        </a:rPr>
                        <a:t>Reduce expenses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1" i="0" u="none" strike="noStrike" cap="all" normalizeH="0" baseline="0">
                          <a:ln>
                            <a:noFill/>
                          </a:ln>
                          <a:solidFill>
                            <a:srgbClr val="FFFFFF"/>
                          </a:solidFill>
                          <a:effectLst/>
                          <a:latin typeface="Helvetica Neue"/>
                          <a:ea typeface="ＭＳ Ｐゴシック" panose="020B0600070205080204" pitchFamily="34" charset="-128"/>
                          <a:cs typeface="Times New Roman" panose="02020603050405020304" pitchFamily="18" charset="0"/>
                        </a:rPr>
                        <a:t>Increase Income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1" i="0" u="none" strike="noStrike" cap="all" normalizeH="0" baseline="0">
                          <a:ln>
                            <a:noFill/>
                          </a:ln>
                          <a:solidFill>
                            <a:srgbClr val="FFFFFF"/>
                          </a:solidFill>
                          <a:effectLst/>
                          <a:latin typeface="Helvetica Neue"/>
                          <a:ea typeface="ＭＳ Ｐゴシック" panose="020B0600070205080204" pitchFamily="34" charset="-128"/>
                          <a:cs typeface="Times New Roman" panose="02020603050405020304" pitchFamily="18" charset="0"/>
                        </a:rPr>
                        <a:t>Store Wealth</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45203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Car</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No</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No</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45203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Savings Account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No</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743072">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Money Market Account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No</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45203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Home</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No</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45203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Rental Property</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No</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743072">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Investment in Bonds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No</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743072">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Investment in Stocks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No</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0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rPr>
                        <a:t>Yes</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7"/>
                  </a:ext>
                </a:extLst>
              </a:tr>
            </a:tbl>
          </a:graphicData>
        </a:graphic>
      </p:graphicFrame>
      <p:sp>
        <p:nvSpPr>
          <p:cNvPr id="8" name="TextBox 7">
            <a:extLst>
              <a:ext uri="{FF2B5EF4-FFF2-40B4-BE49-F238E27FC236}">
                <a16:creationId xmlns:a16="http://schemas.microsoft.com/office/drawing/2014/main" id="{6B08F6BC-1727-CB4F-BD1F-C8E8CFC4BD45}"/>
              </a:ext>
            </a:extLst>
          </p:cNvPr>
          <p:cNvSpPr txBox="1"/>
          <p:nvPr/>
        </p:nvSpPr>
        <p:spPr>
          <a:xfrm>
            <a:off x="1066800" y="776099"/>
            <a:ext cx="3595856"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Assets - Examples</a:t>
            </a:r>
          </a:p>
        </p:txBody>
      </p:sp>
    </p:spTree>
    <p:extLst>
      <p:ext uri="{BB962C8B-B14F-4D97-AF65-F5344CB8AC3E}">
        <p14:creationId xmlns:p14="http://schemas.microsoft.com/office/powerpoint/2010/main" val="1725535346"/>
      </p:ext>
    </p:extLst>
  </p:cSld>
  <p:clrMapOvr>
    <a:masterClrMapping/>
  </p:clrMapOvr>
  <p:transition spd="slow"/>
</p:sld>
</file>

<file path=ppt/slides/slide6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voluntarily</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457200" indent="-457200">
              <a:buFont typeface="Arial" panose="020B0604020202020204" pitchFamily="34" charset="0"/>
              <a:buChar char="•"/>
            </a:pPr>
            <a:r>
              <a:rPr lang="en-US"/>
              <a:t>Whatever your motivation for leaving your job, your decision should make sense. That is, it should be based on a reasoned analysis of how it will affect your life. </a:t>
            </a:r>
          </a:p>
          <a:p>
            <a:pPr marL="457200" indent="-457200">
              <a:buFont typeface="Arial" panose="020B0604020202020204" pitchFamily="34" charset="0"/>
              <a:buChar char="•"/>
            </a:pPr>
            <a:r>
              <a:rPr lang="en-US"/>
              <a:t>Since your job is a source of income, leaving your job means a loss of that income. </a:t>
            </a:r>
          </a:p>
          <a:p>
            <a:pPr marL="457200" indent="-457200">
              <a:buFont typeface="Arial" panose="020B0604020202020204" pitchFamily="34" charset="0"/>
              <a:buChar char="•"/>
            </a:pPr>
            <a:r>
              <a:rPr lang="en-US"/>
              <a:t>You need to consider how you can maintain or change your current use of income—spending and saving—with that loss. </a:t>
            </a:r>
          </a:p>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691476149"/>
      </p:ext>
    </p:extLst>
  </p:cSld>
  <p:clrMapOvr>
    <a:masterClrMapping/>
  </p:clrMapOvr>
  <p:transition spd="slow"/>
</p:sld>
</file>

<file path=ppt/slides/slide6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voluntarily</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457200" indent="-457200">
              <a:buFont typeface="Arial" panose="020B0604020202020204" pitchFamily="34" charset="0"/>
              <a:buChar char="•"/>
            </a:pPr>
            <a:r>
              <a:rPr lang="en-US"/>
              <a:t>Micro and macro factors may enter into a decision to leave a job. </a:t>
            </a:r>
          </a:p>
          <a:p>
            <a:pPr marL="457200" indent="-457200">
              <a:buFont typeface="Arial" panose="020B0604020202020204" pitchFamily="34" charset="0"/>
              <a:buChar char="•"/>
            </a:pPr>
            <a:r>
              <a:rPr lang="en-US"/>
              <a:t>You spend many of your waking hours working, and deciding to change jobs is about much more than just income. </a:t>
            </a:r>
          </a:p>
          <a:p>
            <a:pPr lvl="1">
              <a:buFont typeface="Arial" panose="020B0604020202020204" pitchFamily="34" charset="0"/>
              <a:buChar char="•"/>
            </a:pPr>
            <a:r>
              <a:rPr lang="en-US" sz="2200"/>
              <a:t>It is still a decision about income, however, so you should carefully weigh the effects of that decision on your personal financial wellbeing.</a:t>
            </a:r>
          </a:p>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621</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48223719"/>
      </p:ext>
    </p:extLst>
  </p:cSld>
  <p:clrMapOvr>
    <a:masterClrMapping/>
  </p:clrMapOvr>
  <p:transition spd="slow"/>
</p:sld>
</file>

<file path=ppt/slides/slide6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Involuntarily</a:t>
            </a:r>
          </a:p>
        </p:txBody>
      </p:sp>
      <p:sp>
        <p:nvSpPr>
          <p:cNvPr id="6" name="Content Placeholder 2"/>
          <p:cNvSpPr>
            <a:spLocks noGrp="1"/>
          </p:cNvSpPr>
          <p:nvPr>
            <p:ph type="body" sz="quarter" idx="10"/>
          </p:nvPr>
        </p:nvSpPr>
        <p:spPr>
          <a:xfrm>
            <a:off x="1185860" y="1910291"/>
            <a:ext cx="9939337" cy="4655609"/>
          </a:xfrm>
        </p:spPr>
        <p:txBody>
          <a:bodyPr>
            <a:normAutofit/>
          </a:bodyPr>
          <a:lstStyle/>
          <a:p>
            <a:r>
              <a:rPr lang="en-US"/>
              <a:t>If you leave your job involuntarily, you will have to make adjustments for a loss of income that you were not planning to make. </a:t>
            </a:r>
          </a:p>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622</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876714813"/>
      </p:ext>
    </p:extLst>
  </p:cSld>
  <p:clrMapOvr>
    <a:masterClrMapping/>
  </p:clrMapOvr>
  <p:transition spd="slow"/>
</p:sld>
</file>

<file path=ppt/slides/slide6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Involuntarily</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623</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5" name="Content Placeholder 7">
            <a:extLst>
              <a:ext uri="{FF2B5EF4-FFF2-40B4-BE49-F238E27FC236}">
                <a16:creationId xmlns:a16="http://schemas.microsoft.com/office/drawing/2014/main" id="{7EBB131A-0E5F-4EE0-922E-05FC25C85D07}"/>
              </a:ext>
            </a:extLst>
          </p:cNvPr>
          <p:cNvGraphicFramePr>
            <a:graphicFrameLocks/>
          </p:cNvGraphicFramePr>
          <p:nvPr/>
        </p:nvGraphicFramePr>
        <p:xfrm>
          <a:off x="2057400" y="1783361"/>
          <a:ext cx="8077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9637709"/>
      </p:ext>
    </p:extLst>
  </p:cSld>
  <p:clrMapOvr>
    <a:masterClrMapping/>
  </p:clrMapOvr>
  <p:transition spd="slow"/>
</p:sld>
</file>

<file path=ppt/slides/slide6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Involuntarily</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624</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7">
            <a:extLst>
              <a:ext uri="{FF2B5EF4-FFF2-40B4-BE49-F238E27FC236}">
                <a16:creationId xmlns:a16="http://schemas.microsoft.com/office/drawing/2014/main" id="{C9634FE1-8956-4C7E-8411-B7A549C80B52}"/>
              </a:ext>
            </a:extLst>
          </p:cNvPr>
          <p:cNvGraphicFramePr>
            <a:graphicFrameLocks/>
          </p:cNvGraphicFramePr>
          <p:nvPr/>
        </p:nvGraphicFramePr>
        <p:xfrm>
          <a:off x="2057400" y="1783361"/>
          <a:ext cx="8077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4148214"/>
      </p:ext>
    </p:extLst>
  </p:cSld>
  <p:clrMapOvr>
    <a:masterClrMapping/>
  </p:clrMapOvr>
  <p:transition spd="slow"/>
</p:sld>
</file>

<file path=ppt/slides/slide6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Involuntarily</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625</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8" name="Content Placeholder 7">
            <a:extLst>
              <a:ext uri="{FF2B5EF4-FFF2-40B4-BE49-F238E27FC236}">
                <a16:creationId xmlns:a16="http://schemas.microsoft.com/office/drawing/2014/main" id="{4CCD2E7D-E9AE-4B7F-8C10-2C7FCAFA9621}"/>
              </a:ext>
            </a:extLst>
          </p:cNvPr>
          <p:cNvGraphicFramePr>
            <a:graphicFrameLocks/>
          </p:cNvGraphicFramePr>
          <p:nvPr/>
        </p:nvGraphicFramePr>
        <p:xfrm>
          <a:off x="2057400" y="1600200"/>
          <a:ext cx="8077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4417867"/>
      </p:ext>
    </p:extLst>
  </p:cSld>
  <p:clrMapOvr>
    <a:masterClrMapping/>
  </p:clrMapOvr>
  <p:transition spd="slow"/>
</p:sld>
</file>

<file path=ppt/slides/slide6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federal regulation</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626</a:t>
            </a:fld>
            <a:endParaRPr lang="en-US">
              <a:solidFill>
                <a:srgbClr val="FFFFFF"/>
              </a:solidFill>
              <a:latin typeface="Calibri" pitchFamily="-111" charset="0"/>
              <a:ea typeface="ヒラギノ角ゴ Pro W3" pitchFamily="-111" charset="-128"/>
              <a:cs typeface="Trebuchet MS" pitchFamily="-111" charset="0"/>
            </a:endParaRPr>
          </a:p>
        </p:txBody>
      </p:sp>
      <p:graphicFrame>
        <p:nvGraphicFramePr>
          <p:cNvPr id="7" name="Content Placeholder 3">
            <a:extLst>
              <a:ext uri="{FF2B5EF4-FFF2-40B4-BE49-F238E27FC236}">
                <a16:creationId xmlns:a16="http://schemas.microsoft.com/office/drawing/2014/main" id="{9D5A1F18-5CC1-4F21-9074-BC6006A90245}"/>
              </a:ext>
            </a:extLst>
          </p:cNvPr>
          <p:cNvGraphicFramePr>
            <a:graphicFrameLocks/>
          </p:cNvGraphicFramePr>
          <p:nvPr/>
        </p:nvGraphicFramePr>
        <p:xfrm>
          <a:off x="1185859" y="1499235"/>
          <a:ext cx="9939337" cy="4841240"/>
        </p:xfrm>
        <a:graphic>
          <a:graphicData uri="http://schemas.openxmlformats.org/drawingml/2006/table">
            <a:tbl>
              <a:tblPr firstRow="1" bandRow="1">
                <a:tableStyleId>{7DF18680-E054-41AD-8BC1-D1AEF772440D}</a:tableStyleId>
              </a:tblPr>
              <a:tblGrid>
                <a:gridCol w="3223568">
                  <a:extLst>
                    <a:ext uri="{9D8B030D-6E8A-4147-A177-3AD203B41FA5}">
                      <a16:colId xmlns:a16="http://schemas.microsoft.com/office/drawing/2014/main" val="20000"/>
                    </a:ext>
                  </a:extLst>
                </a:gridCol>
                <a:gridCol w="6715769">
                  <a:extLst>
                    <a:ext uri="{9D8B030D-6E8A-4147-A177-3AD203B41FA5}">
                      <a16:colId xmlns:a16="http://schemas.microsoft.com/office/drawing/2014/main" val="20001"/>
                    </a:ext>
                  </a:extLst>
                </a:gridCol>
              </a:tblGrid>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u="none" strike="noStrike" cap="all" normalizeH="0" baseline="0">
                          <a:ln>
                            <a:noFill/>
                          </a:ln>
                          <a:solidFill>
                            <a:schemeClr val="bg1"/>
                          </a:solidFill>
                          <a:effectLst/>
                        </a:rPr>
                        <a:t>Legislation</a:t>
                      </a: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u="none" strike="noStrike" cap="all" normalizeH="0" baseline="0">
                          <a:ln>
                            <a:noFill/>
                          </a:ln>
                          <a:solidFill>
                            <a:schemeClr val="bg1"/>
                          </a:solidFill>
                          <a:effectLst/>
                        </a:rPr>
                        <a:t>Regulation</a:t>
                      </a:r>
                      <a:endParaRPr kumimoji="0" lang="en-US" altLang="en-US" sz="1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solidFill>
                      <a:srgbClr val="1B2B51"/>
                    </a:solidFill>
                  </a:tcPr>
                </a:tc>
                <a:extLst>
                  <a:ext uri="{0D108BD9-81ED-4DB2-BD59-A6C34878D82A}">
                    <a16:rowId xmlns:a16="http://schemas.microsoft.com/office/drawing/2014/main" val="10000"/>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National Labor Relations Act, 1935</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Prevents employees who engage in union activity. </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1"/>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u="none" strike="noStrike" cap="none" normalizeH="0" baseline="0">
                          <a:ln>
                            <a:noFill/>
                          </a:ln>
                          <a:solidFill>
                            <a:schemeClr val="tx1"/>
                          </a:solidFill>
                          <a:effectLst/>
                        </a:rPr>
                        <a:t>Fair Labor Standards Act, 1938</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u="none" strike="noStrike" cap="none" normalizeH="0" baseline="0">
                          <a:ln>
                            <a:noFill/>
                          </a:ln>
                          <a:solidFill>
                            <a:schemeClr val="tx1"/>
                          </a:solidFill>
                          <a:effectLst/>
                        </a:rPr>
                        <a:t>Established minimum wage and overtime.</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2"/>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u="none" strike="noStrike" cap="none" normalizeH="0" baseline="0">
                          <a:ln>
                            <a:noFill/>
                          </a:ln>
                          <a:solidFill>
                            <a:schemeClr val="tx1"/>
                          </a:solidFill>
                          <a:effectLst/>
                        </a:rPr>
                        <a:t>Title VII, The Civil Rights Act, 1964</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u="none" strike="noStrike" cap="none" normalizeH="0" baseline="0">
                          <a:ln>
                            <a:noFill/>
                          </a:ln>
                          <a:solidFill>
                            <a:schemeClr val="tx1"/>
                          </a:solidFill>
                          <a:effectLst/>
                        </a:rPr>
                        <a:t>Prohibits discrimination on the basis of race, color, religion, sex, or national origin.</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3"/>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Age Discrimination in Employment Act, 1967</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Prevents discrimination on the basis of age against employees who are over 40 years old.</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4"/>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Occupational Safety and Health Act, 1970</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Established safety standards and employees’ right to refuse to work in unsafe conditions.</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5"/>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Employee Retirement Income Security Act, 1974</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Prevents employees from being discharged solely to prevent them from vesting or qualifying for benefits under qualified pension plans.</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6"/>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Immigration Reform and Control Act, 1986</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Prevents discrimination against employees on the basis of national origin or citizenship status.</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7"/>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Consolidated Omnibus Budget Reconciliation Act (COBRA), 1986</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Guarantees extension but not funding of health insurance coverage after termination for employees and dependents.</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8"/>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Americans with Disabilities Act, 1990</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Prevents discrimination against disabled employees.</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9"/>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Family and Medical Leave Act, 1993</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Guarantees a 12-week unpaid leave for illness, childbirth, or to care for an ill relative.</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10"/>
                  </a:ext>
                </a:extLst>
              </a:tr>
              <a:tr h="370840">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Health Insurance Portability and Accountability Act, 1996</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en-US" sz="1400" b="0" u="none" strike="noStrike" cap="none" normalizeH="0" baseline="0">
                          <a:ln>
                            <a:noFill/>
                          </a:ln>
                          <a:solidFill>
                            <a:schemeClr val="tx1"/>
                          </a:solidFill>
                          <a:effectLst/>
                        </a:rPr>
                        <a:t>Limits exclusion from employer-sponsored coverage because of pre-existing condition or medical history.</a:t>
                      </a:r>
                      <a:endParaRPr kumimoji="0" lang="en-US" altLang="en-US" sz="1400" b="0" i="0" u="none" strike="noStrike" cap="none" normalizeH="0" baseline="0">
                        <a:ln>
                          <a:noFill/>
                        </a:ln>
                        <a:solidFill>
                          <a:schemeClr val="tx1"/>
                        </a:solidFill>
                        <a:effectLst/>
                        <a:latin typeface="Helvetica Neue"/>
                        <a:ea typeface="ＭＳ Ｐゴシック" panose="020B0600070205080204" pitchFamily="34" charset="-128"/>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85666503"/>
      </p:ext>
    </p:extLst>
  </p:cSld>
  <p:clrMapOvr>
    <a:masterClrMapping/>
  </p:clrMapOvr>
  <p:transition spd="slow"/>
</p:sld>
</file>

<file path=ppt/slides/slide6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key takeaways</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457200" indent="-457200">
              <a:buFont typeface="Arial" panose="020B0604020202020204" pitchFamily="34" charset="0"/>
              <a:buChar char="•"/>
            </a:pPr>
            <a:r>
              <a:rPr lang="en-US"/>
              <a:t>You can expect to leave a job several times in your career.</a:t>
            </a:r>
          </a:p>
          <a:p>
            <a:pPr marL="457200" indent="-457200">
              <a:buFont typeface="Arial" panose="020B0604020202020204" pitchFamily="34" charset="0"/>
              <a:buChar char="•"/>
            </a:pPr>
            <a:r>
              <a:rPr lang="en-US"/>
              <a:t>You can leave a job voluntarily or involuntarily.</a:t>
            </a:r>
          </a:p>
          <a:p>
            <a:pPr marL="457200" indent="-457200">
              <a:buFont typeface="Arial" panose="020B0604020202020204" pitchFamily="34" charset="0"/>
              <a:buChar char="•"/>
            </a:pPr>
            <a:r>
              <a:rPr lang="en-US"/>
              <a:t>You may leave voluntarily to change jobs or to leave employment, temporarily or permanently.</a:t>
            </a:r>
          </a:p>
          <a:p>
            <a:pPr marL="457200" indent="-457200">
              <a:buFont typeface="Arial" panose="020B0604020202020204" pitchFamily="34" charset="0"/>
              <a:buChar char="•"/>
            </a:pPr>
            <a:r>
              <a:rPr lang="en-US"/>
              <a:t>You may leave a job involuntarily through a</a:t>
            </a:r>
          </a:p>
          <a:p>
            <a:pPr lvl="1">
              <a:buFont typeface="Arial" panose="020B0604020202020204" pitchFamily="34" charset="0"/>
              <a:buChar char="•"/>
            </a:pPr>
            <a:r>
              <a:rPr lang="en-US" sz="2200"/>
              <a:t>layoff,</a:t>
            </a:r>
          </a:p>
          <a:p>
            <a:pPr lvl="1">
              <a:buFont typeface="Arial" panose="020B0604020202020204" pitchFamily="34" charset="0"/>
              <a:buChar char="•"/>
            </a:pPr>
            <a:r>
              <a:rPr lang="en-US" sz="2200"/>
              <a:t>disabling accident or injury, or</a:t>
            </a:r>
          </a:p>
          <a:p>
            <a:pPr lvl="1">
              <a:buFont typeface="Arial" panose="020B0604020202020204" pitchFamily="34" charset="0"/>
              <a:buChar char="•"/>
            </a:pPr>
            <a:r>
              <a:rPr lang="en-US" sz="2200"/>
              <a:t>firing.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627</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569384574"/>
      </p:ext>
    </p:extLst>
  </p:cSld>
  <p:clrMapOvr>
    <a:masterClrMapping/>
  </p:clrMapOvr>
  <p:transition spd="slow"/>
</p:sld>
</file>

<file path=ppt/slides/slide6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Leaving a job: key takeaways</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457200" indent="-457200">
              <a:buFont typeface="Arial" panose="020B0604020202020204" pitchFamily="34" charset="0"/>
              <a:buChar char="•"/>
            </a:pPr>
            <a:r>
              <a:rPr lang="en-US"/>
              <a:t>Leaving a job involuntarily means a sudden loss of income.</a:t>
            </a:r>
          </a:p>
          <a:p>
            <a:pPr marL="457200" indent="-457200">
              <a:buFont typeface="Arial" panose="020B0604020202020204" pitchFamily="34" charset="0"/>
              <a:buChar char="•"/>
            </a:pPr>
            <a:r>
              <a:rPr lang="en-US"/>
              <a:t>Involuntary job loss may be compensated with</a:t>
            </a:r>
          </a:p>
          <a:p>
            <a:pPr lvl="1">
              <a:buFont typeface="Arial" panose="020B0604020202020204" pitchFamily="34" charset="0"/>
              <a:buChar char="•"/>
            </a:pPr>
            <a:r>
              <a:rPr lang="en-US" sz="2200"/>
              <a:t>severance,</a:t>
            </a:r>
          </a:p>
          <a:p>
            <a:pPr lvl="1">
              <a:buFont typeface="Arial" panose="020B0604020202020204" pitchFamily="34" charset="0"/>
              <a:buChar char="•"/>
            </a:pPr>
            <a:r>
              <a:rPr lang="en-US" sz="2200"/>
              <a:t>employment insurance, or</a:t>
            </a:r>
          </a:p>
          <a:p>
            <a:pPr lvl="1">
              <a:buFont typeface="Arial" panose="020B0604020202020204" pitchFamily="34" charset="0"/>
              <a:buChar char="•"/>
            </a:pPr>
            <a:r>
              <a:rPr lang="en-US" sz="2200"/>
              <a:t>continuation of health and other benefits.</a:t>
            </a:r>
          </a:p>
          <a:p>
            <a:pPr marL="457200" indent="-457200">
              <a:buFont typeface="Arial" panose="020B0604020202020204" pitchFamily="34" charset="0"/>
              <a:buChar char="•"/>
            </a:pPr>
            <a:r>
              <a:rPr lang="en-US"/>
              <a:t>Federal, state, and local laws address employment issues, including hiring, working conditions, compensation, and dismissal. Laws exist to protect workers.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628</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627956132"/>
      </p:ext>
    </p:extLst>
  </p:cSld>
  <p:clrMapOvr>
    <a:masterClrMapping/>
  </p:clrMapOvr>
  <p:transition spd="slow"/>
</p:sld>
</file>

<file path=ppt/slides/slide6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CAREER PLANNING</a:t>
            </a:r>
          </a:p>
        </p:txBody>
      </p:sp>
      <p:sp>
        <p:nvSpPr>
          <p:cNvPr id="6" name="Content Placeholder 2"/>
          <p:cNvSpPr>
            <a:spLocks noGrp="1"/>
          </p:cNvSpPr>
          <p:nvPr>
            <p:ph type="body" sz="quarter" idx="10"/>
          </p:nvPr>
        </p:nvSpPr>
        <p:spPr>
          <a:xfrm>
            <a:off x="1185860" y="1910291"/>
            <a:ext cx="9939337" cy="4655609"/>
          </a:xfrm>
        </p:spPr>
        <p:txBody>
          <a:bodyPr>
            <a:normAutofit/>
          </a:bodyPr>
          <a:lstStyle/>
          <a:p>
            <a:r>
              <a:rPr lang="en-US"/>
              <a:t>Your job and eventually your career will play many roles in your life. </a:t>
            </a:r>
          </a:p>
          <a:p>
            <a:r>
              <a:rPr lang="en-US"/>
              <a:t>It will determine </a:t>
            </a:r>
          </a:p>
          <a:p>
            <a:pPr lvl="1">
              <a:buFont typeface="Arial" panose="020B0604020202020204" pitchFamily="34" charset="0"/>
              <a:buChar char="•"/>
            </a:pPr>
            <a:r>
              <a:rPr lang="en-US" sz="2200"/>
              <a:t>how you spend your time, </a:t>
            </a:r>
          </a:p>
          <a:p>
            <a:pPr lvl="1">
              <a:buFont typeface="Arial" panose="020B0604020202020204" pitchFamily="34" charset="0"/>
              <a:buChar char="•"/>
            </a:pPr>
            <a:r>
              <a:rPr lang="en-US" sz="2200"/>
              <a:t>who you spend your time with, </a:t>
            </a:r>
          </a:p>
          <a:p>
            <a:pPr lvl="1">
              <a:buFont typeface="Arial" panose="020B0604020202020204" pitchFamily="34" charset="0"/>
              <a:buChar char="•"/>
            </a:pPr>
            <a:r>
              <a:rPr lang="en-US" sz="2200"/>
              <a:t>where you live, and </a:t>
            </a:r>
          </a:p>
          <a:p>
            <a:pPr lvl="1">
              <a:buFont typeface="Arial" panose="020B0604020202020204" pitchFamily="34" charset="0"/>
              <a:buChar char="•"/>
            </a:pPr>
            <a:r>
              <a:rPr lang="en-US" sz="2200"/>
              <a:t>how you live. </a:t>
            </a:r>
          </a:p>
          <a:p>
            <a:r>
              <a:rPr lang="en-US"/>
              <a:t>It will probably be a primary determinant of income, and therefore of how much you can spend, save, and invest.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629</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1861232213"/>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sz="2800"/>
              <a:t>Assets have an economic value that can be converted to cash. You use excess liquidity or surplus cash to buy an asset to store wealth until you resell the asset.</a:t>
            </a:r>
          </a:p>
          <a:p>
            <a:pPr>
              <a:buFont typeface="Arial" panose="020B0604020202020204" pitchFamily="34" charset="0"/>
              <a:buChar char="•"/>
            </a:pPr>
            <a:r>
              <a:rPr lang="en-US" sz="2800"/>
              <a:t>Assets can create income and/or reduce expenses and/or store wealth.</a:t>
            </a:r>
          </a:p>
          <a:p>
            <a:pPr>
              <a:buFont typeface="Arial" panose="020B0604020202020204" pitchFamily="34" charset="0"/>
              <a:buChar char="•"/>
            </a:pPr>
            <a:r>
              <a:rPr lang="en-US" sz="2800"/>
              <a:t>To have value as an investment, an asset must either store wealth or create income (reduce expenses); ideally, an asset can do both.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50D4D015-00F4-1D4A-ABE8-464702FCD81D}"/>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171915610"/>
      </p:ext>
    </p:extLst>
  </p:cSld>
  <p:clrMapOvr>
    <a:masterClrMapping/>
  </p:clrMapOvr>
  <p:transition spd="slow"/>
</p:sld>
</file>

<file path=ppt/slides/slide6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t>CAREER PLANNING</a:t>
            </a:r>
          </a:p>
        </p:txBody>
      </p:sp>
      <p:sp>
        <p:nvSpPr>
          <p:cNvPr id="6" name="Content Placeholder 2"/>
          <p:cNvSpPr>
            <a:spLocks noGrp="1"/>
          </p:cNvSpPr>
          <p:nvPr>
            <p:ph type="body" sz="quarter" idx="10"/>
          </p:nvPr>
        </p:nvSpPr>
        <p:spPr>
          <a:xfrm>
            <a:off x="1185860" y="1910291"/>
            <a:ext cx="9939337" cy="4655609"/>
          </a:xfrm>
        </p:spPr>
        <p:txBody>
          <a:bodyPr>
            <a:normAutofit/>
          </a:bodyPr>
          <a:lstStyle/>
          <a:p>
            <a:pPr marL="457200" indent="-457200">
              <a:buFont typeface="Arial" panose="020B0604020202020204" pitchFamily="34" charset="0"/>
              <a:buChar char="•"/>
            </a:pPr>
            <a:r>
              <a:rPr lang="en-US"/>
              <a:t>How you chose to spend, save, and invest is up to you. </a:t>
            </a:r>
          </a:p>
          <a:p>
            <a:pPr marL="457200" indent="-457200">
              <a:buFont typeface="Arial" panose="020B0604020202020204" pitchFamily="34" charset="0"/>
              <a:buChar char="•"/>
            </a:pPr>
            <a:r>
              <a:rPr lang="en-US"/>
              <a:t>Your financial decisions can have far-reaching consequences. </a:t>
            </a:r>
          </a:p>
          <a:p>
            <a:pPr marL="457200" indent="-457200">
              <a:buFont typeface="Arial" panose="020B0604020202020204" pitchFamily="34" charset="0"/>
              <a:buChar char="•"/>
            </a:pPr>
            <a:r>
              <a:rPr lang="en-US"/>
              <a:t>The more you know and the more you understand, the more often you can make decisions that satisfy your dreams.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630</a:t>
            </a:fld>
            <a:endParaRPr lang="en-US">
              <a:solidFill>
                <a:srgbClr val="FFFFFF"/>
              </a:solidFill>
              <a:latin typeface="Calibri" pitchFamily="-111" charset="0"/>
              <a:ea typeface="ヒラギノ角ゴ Pro W3" pitchFamily="-111" charset="-128"/>
              <a:cs typeface="Trebuchet MS" pitchFamily="-111" charset="0"/>
            </a:endParaRPr>
          </a:p>
        </p:txBody>
      </p:sp>
    </p:spTree>
    <p:extLst>
      <p:ext uri="{BB962C8B-B14F-4D97-AF65-F5344CB8AC3E}">
        <p14:creationId xmlns:p14="http://schemas.microsoft.com/office/powerpoint/2010/main" val="3158585663"/>
      </p:ext>
    </p:extLst>
  </p:cSld>
  <p:clrMapOvr>
    <a:masterClrMapping/>
  </p:clrMapOvr>
  <p:transition spd="slow"/>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1B6948-277B-C346-BC0C-6A8AF458033B}"/>
              </a:ext>
            </a:extLst>
          </p:cNvPr>
          <p:cNvSpPr txBox="1">
            <a:spLocks/>
          </p:cNvSpPr>
          <p:nvPr/>
        </p:nvSpPr>
        <p:spPr>
          <a:xfrm>
            <a:off x="1185860" y="479886"/>
            <a:ext cx="9281160" cy="841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panose="02000503000000020004" pitchFamily="2" charset="0"/>
                <a:ea typeface="Helvetica Neue" panose="02000503000000020004" pitchFamily="2" charset="0"/>
                <a:cs typeface="Helvetica Neue" panose="02000503000000020004" pitchFamily="2" charset="0"/>
              </a:rPr>
              <a:t>Personal Financial Plan Outline</a:t>
            </a:r>
          </a:p>
        </p:txBody>
      </p:sp>
      <p:sp>
        <p:nvSpPr>
          <p:cNvPr id="4" name="Rectangle 3">
            <a:extLst>
              <a:ext uri="{FF2B5EF4-FFF2-40B4-BE49-F238E27FC236}">
                <a16:creationId xmlns:a16="http://schemas.microsoft.com/office/drawing/2014/main" id="{3955115E-F3E0-B946-912E-880B56D6EA85}"/>
              </a:ext>
            </a:extLst>
          </p:cNvPr>
          <p:cNvSpPr/>
          <p:nvPr/>
        </p:nvSpPr>
        <p:spPr>
          <a:xfrm>
            <a:off x="951077" y="1555386"/>
            <a:ext cx="4600832" cy="5078313"/>
          </a:xfrm>
          <a:prstGeom prst="rect">
            <a:avLst/>
          </a:prstGeom>
        </p:spPr>
        <p:txBody>
          <a:bodyPr wrap="square">
            <a:spAutoFit/>
          </a:bodyPr>
          <a:lstStyle/>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Define Goals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Short term (0-2 years or until graduated)</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Intermediate term (2-10 years)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Long term (10+ years)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Explain current situation or anticipated situation for each time-period and how you plan to attain goals</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Assess Current Financial Situation</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Assets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Debts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Income</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Expenses</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Micro Factors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Short term (0-2 years or until graduated)</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Intermediate term (2-10 years)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Long term (10+ years)</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Macro Factors</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Insurance</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Health</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Life</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Auto</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Property</a:t>
            </a:r>
          </a:p>
          <a:p>
            <a:pPr marL="342900" marR="0" lvl="0" indent="-342900">
              <a:spcBef>
                <a:spcPts val="0"/>
              </a:spcBef>
              <a:spcAft>
                <a:spcPts val="0"/>
              </a:spcAft>
              <a:buFont typeface="+mj-lt"/>
              <a:buAutoNum type="arabicPeriod"/>
            </a:pPr>
            <a:r>
              <a:rPr lang="en-US" sz="1200">
                <a:latin typeface="Calibri" panose="020F0502020204030204" pitchFamily="34" charset="0"/>
                <a:ea typeface="Times New Roman" panose="02020603050405020304" pitchFamily="18" charset="0"/>
                <a:cs typeface="Times New Roman" panose="02020603050405020304" pitchFamily="18" charset="0"/>
              </a:rPr>
              <a:t>Estate Planning</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Wills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Living will/health care directive</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Trusts</a:t>
            </a:r>
          </a:p>
          <a:p>
            <a:pPr marR="0" lvl="0">
              <a:spcBef>
                <a:spcPts val="0"/>
              </a:spcBef>
              <a:spcAft>
                <a:spcPts val="0"/>
              </a:spcAft>
            </a:pP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3981379-9C2B-D344-91A1-1487377DA7EA}"/>
              </a:ext>
            </a:extLst>
          </p:cNvPr>
          <p:cNvSpPr/>
          <p:nvPr/>
        </p:nvSpPr>
        <p:spPr>
          <a:xfrm>
            <a:off x="5301048" y="1555386"/>
            <a:ext cx="3608172" cy="4524315"/>
          </a:xfrm>
          <a:prstGeom prst="rect">
            <a:avLst/>
          </a:prstGeom>
        </p:spPr>
        <p:txBody>
          <a:bodyPr wrap="square">
            <a:spAutoFit/>
          </a:bodyPr>
          <a:lstStyle/>
          <a:p>
            <a:pPr marR="0" lvl="0">
              <a:spcBef>
                <a:spcPts val="0"/>
              </a:spcBef>
              <a:spcAft>
                <a:spcPts val="0"/>
              </a:spcAft>
            </a:pPr>
            <a:r>
              <a:rPr lang="en-US" sz="1200">
                <a:latin typeface="Calibri" panose="020F0502020204030204" pitchFamily="34" charset="0"/>
                <a:ea typeface="Times New Roman" panose="02020603050405020304" pitchFamily="18" charset="0"/>
                <a:cs typeface="Times New Roman" panose="02020603050405020304" pitchFamily="18" charset="0"/>
              </a:rPr>
              <a:t>7.      Retirement Planning</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Determine future expenses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Adjust for inflation</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Apply 4% withdrawl</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Determine monthly payout amount</a:t>
            </a:r>
          </a:p>
          <a:p>
            <a:pPr marL="1200150" lvl="2" indent="-28575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If 50/30/20 Rule how much monthly payout will need?</a:t>
            </a:r>
          </a:p>
          <a:p>
            <a:pPr marL="1200150" lvl="2" indent="-28575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Taxes?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Derive present value start (PV)</a:t>
            </a:r>
          </a:p>
          <a:p>
            <a:pPr marL="742950" lvl="1" indent="-28575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Calculate target asset value (FV)</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Calculate return needed</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Pre-retirement</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Post-retirement</a:t>
            </a:r>
          </a:p>
          <a:p>
            <a:pPr marR="0" lvl="0">
              <a:spcBef>
                <a:spcPts val="0"/>
              </a:spcBef>
              <a:spcAft>
                <a:spcPts val="0"/>
              </a:spcAft>
            </a:pPr>
            <a:r>
              <a:rPr lang="en-US" sz="1200">
                <a:latin typeface="Calibri" panose="020F0502020204030204" pitchFamily="34" charset="0"/>
                <a:ea typeface="Times New Roman" panose="02020603050405020304" pitchFamily="18" charset="0"/>
                <a:cs typeface="Times New Roman" panose="02020603050405020304" pitchFamily="18" charset="0"/>
              </a:rPr>
              <a:t>8.      State your Investment Plan(s) to achieve needed return </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Pre-retirement</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Short term (0-2 years)</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Intermediate term (2-10 years)</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Long term (10+ years)</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Post-retirement</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Employer Plan(s)?</a:t>
            </a:r>
          </a:p>
          <a:p>
            <a:pPr marL="1143000" marR="0" lvl="2" indent="-228600">
              <a:spcBef>
                <a:spcPts val="0"/>
              </a:spcBef>
              <a:spcAft>
                <a:spcPts val="0"/>
              </a:spcAft>
              <a:buFont typeface="+mj-lt"/>
              <a:buAutoNum type="romanLcPeriod"/>
            </a:pPr>
            <a:r>
              <a:rPr lang="en-US" sz="1200">
                <a:latin typeface="Calibri" panose="020F0502020204030204" pitchFamily="34" charset="0"/>
                <a:ea typeface="Times New Roman" panose="02020603050405020304" pitchFamily="18" charset="0"/>
                <a:cs typeface="Times New Roman" panose="02020603050405020304" pitchFamily="18" charset="0"/>
              </a:rPr>
              <a:t>Matching 401K?</a:t>
            </a:r>
          </a:p>
          <a:p>
            <a:pPr marL="685800" lvl="1" indent="-22860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Add emergency savings fund</a:t>
            </a:r>
          </a:p>
          <a:p>
            <a:pPr marL="1143000" lvl="2" indent="-228600">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How?</a:t>
            </a:r>
          </a:p>
        </p:txBody>
      </p:sp>
      <p:sp>
        <p:nvSpPr>
          <p:cNvPr id="6" name="TextBox 5">
            <a:extLst>
              <a:ext uri="{FF2B5EF4-FFF2-40B4-BE49-F238E27FC236}">
                <a16:creationId xmlns:a16="http://schemas.microsoft.com/office/drawing/2014/main" id="{12CB703D-7935-D345-BDC9-64D9FC0621C1}"/>
              </a:ext>
            </a:extLst>
          </p:cNvPr>
          <p:cNvSpPr txBox="1"/>
          <p:nvPr/>
        </p:nvSpPr>
        <p:spPr>
          <a:xfrm>
            <a:off x="9083065" y="1555386"/>
            <a:ext cx="2211013" cy="1292662"/>
          </a:xfrm>
          <a:prstGeom prst="rect">
            <a:avLst/>
          </a:prstGeom>
          <a:noFill/>
        </p:spPr>
        <p:txBody>
          <a:bodyPr wrap="square" rtlCol="0">
            <a:spAutoFit/>
          </a:bodyPr>
          <a:lstStyle/>
          <a:p>
            <a:pPr marR="0" lvl="0">
              <a:spcBef>
                <a:spcPts val="0"/>
              </a:spcBef>
              <a:spcAft>
                <a:spcPts val="0"/>
              </a:spcAft>
            </a:pPr>
            <a:r>
              <a:rPr lang="en-US" sz="1200">
                <a:latin typeface="Calibri" panose="020F0502020204030204" pitchFamily="34" charset="0"/>
                <a:ea typeface="Times New Roman" panose="02020603050405020304" pitchFamily="18" charset="0"/>
                <a:cs typeface="Times New Roman" panose="02020603050405020304" pitchFamily="18" charset="0"/>
              </a:rPr>
              <a:t>9.      Other</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DB Plan?</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Social Security?</a:t>
            </a:r>
          </a:p>
          <a:p>
            <a:pPr marL="742950" marR="0" lvl="1" indent="-285750">
              <a:spcBef>
                <a:spcPts val="0"/>
              </a:spcBef>
              <a:spcAft>
                <a:spcPts val="0"/>
              </a:spcAft>
              <a:buFont typeface="+mj-lt"/>
              <a:buAutoNum type="alphaLcPeriod"/>
            </a:pPr>
            <a:r>
              <a:rPr lang="en-US" sz="1200">
                <a:latin typeface="Calibri" panose="020F0502020204030204" pitchFamily="34" charset="0"/>
                <a:ea typeface="Times New Roman" panose="02020603050405020304" pitchFamily="18" charset="0"/>
                <a:cs typeface="Times New Roman" panose="02020603050405020304" pitchFamily="18" charset="0"/>
              </a:rPr>
              <a:t>Taxes?</a:t>
            </a:r>
          </a:p>
          <a:p>
            <a:r>
              <a:rPr lang="en-US" sz="1200">
                <a:latin typeface="Calibri" panose="020F0502020204030204" pitchFamily="34" charset="0"/>
                <a:ea typeface="Times New Roman" panose="02020603050405020304" pitchFamily="18" charset="0"/>
                <a:cs typeface="Times New Roman" panose="02020603050405020304" pitchFamily="18" charset="0"/>
              </a:rPr>
              <a:t>10.     Strategy to Assess Results    </a:t>
            </a:r>
          </a:p>
          <a:p>
            <a:endParaRPr lang="en-US"/>
          </a:p>
        </p:txBody>
      </p:sp>
    </p:spTree>
    <p:extLst>
      <p:ext uri="{BB962C8B-B14F-4D97-AF65-F5344CB8AC3E}">
        <p14:creationId xmlns:p14="http://schemas.microsoft.com/office/powerpoint/2010/main" val="229948356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BB637E-D52F-9B4B-9C27-8459867780B7}"/>
              </a:ext>
            </a:extLst>
          </p:cNvPr>
          <p:cNvSpPr txBox="1"/>
          <p:nvPr/>
        </p:nvSpPr>
        <p:spPr>
          <a:xfrm>
            <a:off x="942109" y="1011382"/>
            <a:ext cx="10571018" cy="872836"/>
          </a:xfrm>
          <a:prstGeom prst="rect">
            <a:avLst/>
          </a:prstGeom>
          <a:solidFill>
            <a:schemeClr val="bg1"/>
          </a:solidFill>
        </p:spPr>
        <p:txBody>
          <a:bodyPr wrap="square" rtlCol="0">
            <a:spAutoFit/>
          </a:bodyPr>
          <a:lstStyle/>
          <a:p>
            <a:endParaRPr lang="en-US"/>
          </a:p>
        </p:txBody>
      </p:sp>
      <p:pic>
        <p:nvPicPr>
          <p:cNvPr id="4" name="Picture 3">
            <a:extLst>
              <a:ext uri="{FF2B5EF4-FFF2-40B4-BE49-F238E27FC236}">
                <a16:creationId xmlns:a16="http://schemas.microsoft.com/office/drawing/2014/main" id="{A5A839BC-4BF1-9B41-BCC0-FCA4047DBFB9}"/>
              </a:ext>
            </a:extLst>
          </p:cNvPr>
          <p:cNvPicPr>
            <a:picLocks noChangeAspect="1"/>
          </p:cNvPicPr>
          <p:nvPr/>
        </p:nvPicPr>
        <p:blipFill rotWithShape="1">
          <a:blip r:embed="rId2"/>
          <a:srcRect t="13253"/>
          <a:stretch/>
        </p:blipFill>
        <p:spPr>
          <a:xfrm>
            <a:off x="1073348" y="720436"/>
            <a:ext cx="8541706" cy="5486400"/>
          </a:xfrm>
          <a:prstGeom prst="rect">
            <a:avLst/>
          </a:prstGeom>
        </p:spPr>
      </p:pic>
    </p:spTree>
    <p:extLst>
      <p:ext uri="{BB962C8B-B14F-4D97-AF65-F5344CB8AC3E}">
        <p14:creationId xmlns:p14="http://schemas.microsoft.com/office/powerpoint/2010/main" val="2642875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sz="2800"/>
              <a:t>Whatever the type of asset you choose, investing in assets or selling capital can be more profitable than selling labor. </a:t>
            </a:r>
          </a:p>
          <a:p>
            <a:pPr>
              <a:buFont typeface="Arial" panose="020B0604020202020204" pitchFamily="34" charset="0"/>
              <a:buChar char="•"/>
            </a:pPr>
            <a:r>
              <a:rPr lang="en-US" sz="2800"/>
              <a:t>Selling an asset can result in a capital gain or capital loss.</a:t>
            </a:r>
          </a:p>
          <a:p>
            <a:pPr>
              <a:buFont typeface="Arial" panose="020B0604020202020204" pitchFamily="34" charset="0"/>
              <a:buChar char="•"/>
            </a:pPr>
            <a:r>
              <a:rPr lang="en-US" sz="2800"/>
              <a:t>Selling capital means trading in the capital markets, which is a sellers’ market. You can do this only if you have a budget surplus—an excess of income over expenses </a:t>
            </a:r>
          </a:p>
          <a:p>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E3FAD915-6DB5-C244-97B0-43D8CB0B9F3B}"/>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1821827254"/>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graphicFrame>
        <p:nvGraphicFramePr>
          <p:cNvPr id="5" name="Content Placeholder 5">
            <a:extLst>
              <a:ext uri="{FF2B5EF4-FFF2-40B4-BE49-F238E27FC236}">
                <a16:creationId xmlns:a16="http://schemas.microsoft.com/office/drawing/2014/main" id="{7F6DC3B8-52E2-4CEB-8AA2-74621A554F2A}"/>
              </a:ext>
            </a:extLst>
          </p:cNvPr>
          <p:cNvGraphicFramePr>
            <a:graphicFrameLocks/>
          </p:cNvGraphicFramePr>
          <p:nvPr/>
        </p:nvGraphicFramePr>
        <p:xfrm>
          <a:off x="2712720" y="1774190"/>
          <a:ext cx="5486400" cy="3939882"/>
        </p:xfrm>
        <a:graphic>
          <a:graphicData uri="http://schemas.openxmlformats.org/drawingml/2006/table">
            <a:tbl>
              <a:tblPr firstRow="1" bandRow="1"/>
              <a:tblGrid>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117543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Equity</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B2B51"/>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400" b="1" i="0" u="none" strike="noStrike" cap="all" normalizeH="0" baseline="0">
                          <a:ln>
                            <a:noFill/>
                          </a:ln>
                          <a:solidFill>
                            <a:schemeClr val="bg1"/>
                          </a:solidFill>
                          <a:effectLst/>
                          <a:latin typeface="Helvetica Neue"/>
                          <a:ea typeface="ＭＳ Ｐゴシック" panose="020B0600070205080204" pitchFamily="34" charset="-128"/>
                          <a:cs typeface="Times New Roman" panose="02020603050405020304" pitchFamily="18" charset="0"/>
                        </a:rPr>
                        <a:t>Debt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B2B51"/>
                    </a:solidFill>
                  </a:tcPr>
                </a:tc>
                <a:extLst>
                  <a:ext uri="{0D108BD9-81ED-4DB2-BD59-A6C34878D82A}">
                    <a16:rowId xmlns:a16="http://schemas.microsoft.com/office/drawing/2014/main" val="10000"/>
                  </a:ext>
                </a:extLst>
              </a:tr>
              <a:tr h="794506">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Buy capital</a:t>
                      </a:r>
                    </a:p>
                  </a:txBody>
                  <a:tcPr marL="68580" marR="68580" marT="0" marB="0" anchor="ctr" horzOverflow="overflow">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Borrow capital</a:t>
                      </a:r>
                    </a:p>
                  </a:txBody>
                  <a:tcPr marL="68580" marR="68580" marT="0"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1175435">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400" b="0" i="0" u="none" strike="noStrike" cap="none" normalizeH="0" baseline="0">
                          <a:ln>
                            <a:noFill/>
                          </a:ln>
                          <a:solidFill>
                            <a:srgbClr val="FF0000"/>
                          </a:solidFill>
                          <a:effectLst/>
                          <a:latin typeface="Helvetica Neue"/>
                          <a:ea typeface="ＭＳ Ｐゴシック" panose="020B0600070205080204" pitchFamily="34" charset="-128"/>
                          <a:cs typeface="Times New Roman" panose="02020603050405020304" pitchFamily="18" charset="0"/>
                        </a:rPr>
                        <a:t>Distribute profits</a:t>
                      </a:r>
                    </a:p>
                  </a:txBody>
                  <a:tcPr marL="68580" marR="68580" marT="0" marB="0" anchor="ctr" horzOverflow="overflow">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400" b="0" i="0" u="none" strike="noStrike" cap="none" normalizeH="0" baseline="0">
                          <a:ln>
                            <a:noFill/>
                          </a:ln>
                          <a:solidFill>
                            <a:srgbClr val="FF0000"/>
                          </a:solidFill>
                          <a:effectLst/>
                          <a:latin typeface="Helvetica Neue"/>
                          <a:ea typeface="ＭＳ Ｐゴシック" panose="020B0600070205080204" pitchFamily="34" charset="-128"/>
                          <a:cs typeface="Times New Roman" panose="02020603050405020304" pitchFamily="18" charset="0"/>
                        </a:rPr>
                        <a:t>Pay interest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794506">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Capital market</a:t>
                      </a:r>
                    </a:p>
                  </a:txBody>
                  <a:tcPr marL="68580" marR="68580" marT="0" marB="0" anchor="ctr" horzOverflow="overflow">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0" latinLnBrk="0" hangingPunct="0">
                        <a:spcBef>
                          <a:spcPct val="20000"/>
                        </a:spcBef>
                        <a:defRPr sz="4000" b="1" kern="1200">
                          <a:solidFill>
                            <a:srgbClr val="CC0000"/>
                          </a:solidFill>
                          <a:latin typeface="Arial" panose="020B0604020202020204" pitchFamily="34" charset="0"/>
                          <a:ea typeface="ＭＳ Ｐゴシック" panose="020B0600070205080204" pitchFamily="34" charset="-128"/>
                        </a:defRPr>
                      </a:lvl1pPr>
                      <a:lvl2pPr marL="37931725" indent="-37474525" algn="l" defTabSz="914400" rtl="0" eaLnBrk="0" latinLnBrk="0" hangingPunct="0">
                        <a:spcBef>
                          <a:spcPct val="20000"/>
                        </a:spcBef>
                        <a:defRPr sz="3600" b="1" kern="1200">
                          <a:solidFill>
                            <a:schemeClr val="tx1"/>
                          </a:solidFill>
                          <a:latin typeface="Arial" panose="020B0604020202020204" pitchFamily="34" charset="0"/>
                          <a:ea typeface="ＭＳ Ｐゴシック" panose="020B0600070205080204" pitchFamily="34" charset="-128"/>
                        </a:defRPr>
                      </a:lvl2pPr>
                      <a:lvl3pPr marL="914400" algn="l" defTabSz="914400" rtl="0" eaLnBrk="0" latinLnBrk="0" hangingPunct="0">
                        <a:spcBef>
                          <a:spcPct val="20000"/>
                        </a:spcBef>
                        <a:defRPr sz="3200" b="1" kern="1200">
                          <a:solidFill>
                            <a:schemeClr val="tx1"/>
                          </a:solidFill>
                          <a:latin typeface="Arial" panose="020B0604020202020204" pitchFamily="34" charset="0"/>
                          <a:ea typeface="ＭＳ Ｐゴシック" panose="020B0600070205080204" pitchFamily="34" charset="-128"/>
                        </a:defRPr>
                      </a:lvl3pPr>
                      <a:lvl4pPr marL="13716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4pPr>
                      <a:lvl5pPr marL="1828800" algn="l" defTabSz="914400" rtl="0" eaLnBrk="0" latinLnBrk="0" hangingPunct="0">
                        <a:spcBef>
                          <a:spcPct val="20000"/>
                        </a:spcBef>
                        <a:defRPr sz="2800" b="1" kern="1200">
                          <a:solidFill>
                            <a:schemeClr val="tx1"/>
                          </a:solidFill>
                          <a:latin typeface="Arial" panose="020B0604020202020204" pitchFamily="34" charset="0"/>
                          <a:ea typeface="ＭＳ Ｐゴシック" panose="020B0600070205080204" pitchFamily="34" charset="-128"/>
                        </a:defRPr>
                      </a:lvl5pPr>
                      <a:lvl6pPr marL="4572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6pPr>
                      <a:lvl7pPr marL="9144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7pPr>
                      <a:lvl8pPr marL="13716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8pPr>
                      <a:lvl9pPr marL="1828800" algn="l" defTabSz="914400" rtl="0" eaLnBrk="0" fontAlgn="base" latinLnBrk="0" hangingPunct="0">
                        <a:spcBef>
                          <a:spcPct val="20000"/>
                        </a:spcBef>
                        <a:spcAft>
                          <a:spcPct val="0"/>
                        </a:spcAft>
                        <a:defRPr sz="2800" b="1" kern="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en-US" sz="2400" b="0" i="0" u="none" strike="noStrike" cap="none" normalizeH="0" baseline="0">
                          <a:ln>
                            <a:noFill/>
                          </a:ln>
                          <a:solidFill>
                            <a:srgbClr val="000000"/>
                          </a:solidFill>
                          <a:effectLst/>
                          <a:latin typeface="Helvetica Neue"/>
                          <a:ea typeface="ＭＳ Ｐゴシック" panose="020B0600070205080204" pitchFamily="34" charset="-128"/>
                          <a:cs typeface="Times New Roman" panose="02020603050405020304" pitchFamily="18" charset="0"/>
                        </a:rPr>
                        <a:t>Credit market</a:t>
                      </a:r>
                    </a:p>
                  </a:txBody>
                  <a:tcPr marL="68580" marR="68580" marT="0"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200D07E8-D50F-374F-950C-C7688D71B8B4}"/>
              </a:ext>
            </a:extLst>
          </p:cNvPr>
          <p:cNvSpPr txBox="1"/>
          <p:nvPr/>
        </p:nvSpPr>
        <p:spPr>
          <a:xfrm>
            <a:off x="1066800" y="776099"/>
            <a:ext cx="3132589"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Debt and Equity</a:t>
            </a:r>
          </a:p>
        </p:txBody>
      </p:sp>
    </p:spTree>
    <p:extLst>
      <p:ext uri="{BB962C8B-B14F-4D97-AF65-F5344CB8AC3E}">
        <p14:creationId xmlns:p14="http://schemas.microsoft.com/office/powerpoint/2010/main" val="395197868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2220B5A8-7BE0-47C8-A740-7CA143A4DE5B}"/>
              </a:ext>
            </a:extLst>
          </p:cNvPr>
          <p:cNvGraphicFramePr>
            <a:graphicFrameLocks/>
          </p:cNvGraphicFramePr>
          <p:nvPr/>
        </p:nvGraphicFramePr>
        <p:xfrm>
          <a:off x="2040728" y="1503866"/>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B2AAE886-3164-9046-9BF8-76A66AACD4B8}"/>
              </a:ext>
            </a:extLst>
          </p:cNvPr>
          <p:cNvSpPr txBox="1"/>
          <p:nvPr/>
        </p:nvSpPr>
        <p:spPr>
          <a:xfrm>
            <a:off x="1066800" y="776099"/>
            <a:ext cx="3132589"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Debt and Equity</a:t>
            </a:r>
          </a:p>
        </p:txBody>
      </p:sp>
    </p:spTree>
    <p:extLst>
      <p:ext uri="{BB962C8B-B14F-4D97-AF65-F5344CB8AC3E}">
        <p14:creationId xmlns:p14="http://schemas.microsoft.com/office/powerpoint/2010/main" val="1547271071"/>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a:buFont typeface="Arial" panose="020B0604020202020204" pitchFamily="34" charset="0"/>
              <a:buChar char="•"/>
            </a:pPr>
            <a:r>
              <a:rPr lang="en-US" sz="2800"/>
              <a:t>Financing assets through equity means sharing ownership and whatever gains or losses that brings.</a:t>
            </a:r>
          </a:p>
          <a:p>
            <a:pPr>
              <a:buFont typeface="Arial" panose="020B0604020202020204" pitchFamily="34" charset="0"/>
              <a:buChar char="•"/>
            </a:pPr>
            <a:r>
              <a:rPr lang="en-US" sz="2800"/>
              <a:t>Financing assets through borrowing and creating debt means taking on a financial obligation that must be repaid. </a:t>
            </a:r>
          </a:p>
          <a:p>
            <a:pPr>
              <a:buFont typeface="Arial" panose="020B0604020202020204" pitchFamily="34" charset="0"/>
              <a:buChar char="•"/>
            </a:pPr>
            <a:r>
              <a:rPr lang="en-US" sz="2800"/>
              <a:t>Both equity and debt have costs and value.</a:t>
            </a:r>
          </a:p>
          <a:p>
            <a:pPr>
              <a:buFont typeface="Arial" panose="020B0604020202020204" pitchFamily="34" charset="0"/>
              <a:buChar char="•"/>
            </a:pPr>
            <a:r>
              <a:rPr lang="en-US" sz="2800"/>
              <a:t>Both equity and debt enable you to use an asset sooner than you otherwise could and therefore to reap more of its rewards. </a:t>
            </a:r>
          </a:p>
          <a:p>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4BF01992-1D6E-8042-9503-7D1C9F1FC36A}"/>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329335097"/>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graphicFrame>
        <p:nvGraphicFramePr>
          <p:cNvPr id="5" name="Content Placeholder 3">
            <a:extLst>
              <a:ext uri="{FF2B5EF4-FFF2-40B4-BE49-F238E27FC236}">
                <a16:creationId xmlns:a16="http://schemas.microsoft.com/office/drawing/2014/main" id="{3A0AC8B4-4EC4-4947-8052-5D233260C6F3}"/>
              </a:ext>
            </a:extLst>
          </p:cNvPr>
          <p:cNvGraphicFramePr>
            <a:graphicFrameLocks/>
          </p:cNvGraphicFramePr>
          <p:nvPr/>
        </p:nvGraphicFramePr>
        <p:xfrm>
          <a:off x="3605207" y="1673388"/>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D413554E-B251-1642-8FC3-119EF79A6A83}"/>
              </a:ext>
            </a:extLst>
          </p:cNvPr>
          <p:cNvSpPr/>
          <p:nvPr/>
        </p:nvSpPr>
        <p:spPr>
          <a:xfrm>
            <a:off x="1279204" y="2329123"/>
            <a:ext cx="2941320" cy="2246769"/>
          </a:xfrm>
          <a:prstGeom prst="rect">
            <a:avLst/>
          </a:prstGeom>
        </p:spPr>
        <p:txBody>
          <a:bodyPr wrap="square">
            <a:spAutoFit/>
          </a:bodyPr>
          <a:lstStyle/>
          <a:p>
            <a:pPr algn="r"/>
            <a:r>
              <a:rPr lang="en-US" sz="2000" b="1">
                <a:latin typeface="Helvetica Neue" panose="02000503000000020004" pitchFamily="2" charset="0"/>
                <a:ea typeface="Helvetica Neue" panose="02000503000000020004" pitchFamily="2" charset="0"/>
                <a:cs typeface="Helvetica Neue" panose="02000503000000020004" pitchFamily="2" charset="0"/>
              </a:rPr>
              <a:t>Diversifying sources of income in both the labor market and the capital markets is the best hedge against risks in any one market</a:t>
            </a:r>
          </a:p>
        </p:txBody>
      </p:sp>
      <p:sp>
        <p:nvSpPr>
          <p:cNvPr id="10" name="TextBox 9">
            <a:extLst>
              <a:ext uri="{FF2B5EF4-FFF2-40B4-BE49-F238E27FC236}">
                <a16:creationId xmlns:a16="http://schemas.microsoft.com/office/drawing/2014/main" id="{5864DA0E-E378-9547-A83A-0C62B760035A}"/>
              </a:ext>
            </a:extLst>
          </p:cNvPr>
          <p:cNvSpPr txBox="1"/>
          <p:nvPr/>
        </p:nvSpPr>
        <p:spPr>
          <a:xfrm>
            <a:off x="1066800" y="776099"/>
            <a:ext cx="3251211"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Income and Risk</a:t>
            </a:r>
          </a:p>
        </p:txBody>
      </p:sp>
    </p:spTree>
    <p:extLst>
      <p:ext uri="{BB962C8B-B14F-4D97-AF65-F5344CB8AC3E}">
        <p14:creationId xmlns:p14="http://schemas.microsoft.com/office/powerpoint/2010/main" val="839025276"/>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992123" y="1774389"/>
            <a:ext cx="9939337" cy="4209154"/>
          </a:xfrm>
        </p:spPr>
        <p:txBody>
          <a:bodyPr/>
          <a:lstStyle/>
          <a:p>
            <a:pPr marL="0" indent="0">
              <a:buNone/>
            </a:pPr>
            <a:r>
              <a:rPr lang="en-US" sz="2800"/>
              <a:t>Financial planning decisions focus on the future, which cannot be known with certainty.  Evaluating alternatives for financial decisions involves speculation on both the kind of result and the value of the result that will occur.  </a:t>
            </a:r>
          </a:p>
          <a:p>
            <a:pPr lvl="1">
              <a:buFont typeface="Arial" panose="020B0604020202020204" pitchFamily="34" charset="0"/>
              <a:buChar char="•"/>
            </a:pPr>
            <a:r>
              <a:rPr lang="en-US" sz="2400"/>
              <a:t>It also involves understanding and measuring the risks or uncertainties that time presents and the opportunities—and opportunity costs—that time creates.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algn="l"/>
            <a:r>
              <a:rPr lang="en-US">
                <a:solidFill>
                  <a:srgbClr val="FFFFFF"/>
                </a:solidFill>
                <a:latin typeface="Calibri" pitchFamily="-111" charset="0"/>
                <a:ea typeface="ヒラギノ角ゴ Pro W3" pitchFamily="-111" charset="-128"/>
                <a:cs typeface="Trebuchet MS" pitchFamily="-111" charset="0"/>
              </a:rPr>
              <a:t>1-</a:t>
            </a:r>
            <a:fld id="{3653F604-15D3-4F1E-8BA8-F36AEF80FCB9}" type="slidenum">
              <a:rPr lang="en-US">
                <a:solidFill>
                  <a:srgbClr val="FFFFFF"/>
                </a:solidFill>
                <a:latin typeface="Calibri" pitchFamily="-111" charset="0"/>
                <a:ea typeface="ヒラギノ角ゴ Pro W3" pitchFamily="-111" charset="-128"/>
                <a:cs typeface="Trebuchet MS" pitchFamily="-111" charset="0"/>
              </a:rPr>
              <a:pPr algn="l"/>
              <a:t>69</a:t>
            </a:fld>
            <a:endParaRPr lang="en-US">
              <a:solidFill>
                <a:srgbClr val="FFFFFF"/>
              </a:solidFill>
              <a:latin typeface="Calibri" pitchFamily="-111" charset="0"/>
              <a:ea typeface="ヒラギノ角ゴ Pro W3" pitchFamily="-111" charset="-128"/>
              <a:cs typeface="Trebuchet MS" pitchFamily="-111" charset="0"/>
            </a:endParaRPr>
          </a:p>
        </p:txBody>
      </p:sp>
      <p:sp>
        <p:nvSpPr>
          <p:cNvPr id="7" name="TextBox 6">
            <a:extLst>
              <a:ext uri="{FF2B5EF4-FFF2-40B4-BE49-F238E27FC236}">
                <a16:creationId xmlns:a16="http://schemas.microsoft.com/office/drawing/2014/main" id="{8F3DDF07-349A-D04B-A4C0-16A5DED508C0}"/>
              </a:ext>
            </a:extLst>
          </p:cNvPr>
          <p:cNvSpPr txBox="1"/>
          <p:nvPr/>
        </p:nvSpPr>
        <p:spPr>
          <a:xfrm>
            <a:off x="1066800" y="776099"/>
            <a:ext cx="7851701"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Evaluating Choices: Time, Risk, and Value</a:t>
            </a:r>
          </a:p>
        </p:txBody>
      </p:sp>
    </p:spTree>
    <p:extLst>
      <p:ext uri="{BB962C8B-B14F-4D97-AF65-F5344CB8AC3E}">
        <p14:creationId xmlns:p14="http://schemas.microsoft.com/office/powerpoint/2010/main" val="242444467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1"/>
          <p:cNvSpPr txBox="1">
            <a:spLocks/>
          </p:cNvSpPr>
          <p:nvPr/>
        </p:nvSpPr>
        <p:spPr>
          <a:xfrm>
            <a:off x="1005968" y="631970"/>
            <a:ext cx="9284842" cy="695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a:ea typeface="Roboto" charset="0"/>
                <a:cs typeface="Roboto" charset="0"/>
              </a:rPr>
              <a:t>The Planning Process</a:t>
            </a:r>
          </a:p>
        </p:txBody>
      </p:sp>
      <p:graphicFrame>
        <p:nvGraphicFramePr>
          <p:cNvPr id="5" name="Content Placeholder 3">
            <a:extLst>
              <a:ext uri="{FF2B5EF4-FFF2-40B4-BE49-F238E27FC236}">
                <a16:creationId xmlns:a16="http://schemas.microsoft.com/office/drawing/2014/main" id="{19102952-58F5-4100-93E0-1D7831740E93}"/>
              </a:ext>
            </a:extLst>
          </p:cNvPr>
          <p:cNvGraphicFramePr>
            <a:graphicFrameLocks/>
          </p:cNvGraphicFramePr>
          <p:nvPr/>
        </p:nvGraphicFramePr>
        <p:xfrm>
          <a:off x="1981200" y="1739625"/>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3925051"/>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6D7AC-0983-4B35-8794-2EB111636744}"/>
              </a:ext>
            </a:extLst>
          </p:cNvPr>
          <p:cNvPicPr>
            <a:picLocks noChangeAspect="1"/>
          </p:cNvPicPr>
          <p:nvPr/>
        </p:nvPicPr>
        <p:blipFill>
          <a:blip r:embed="rId3"/>
          <a:stretch>
            <a:fillRect/>
          </a:stretch>
        </p:blipFill>
        <p:spPr>
          <a:xfrm>
            <a:off x="6219826" y="2438432"/>
            <a:ext cx="5444728" cy="2477738"/>
          </a:xfrm>
          <a:prstGeom prst="rect">
            <a:avLst/>
          </a:prstGeom>
        </p:spPr>
      </p:pic>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3" name="TextBox 2">
            <a:extLst>
              <a:ext uri="{FF2B5EF4-FFF2-40B4-BE49-F238E27FC236}">
                <a16:creationId xmlns:a16="http://schemas.microsoft.com/office/drawing/2014/main" id="{0CEDD23B-8C73-9E45-94B6-B9C0CC84B2BA}"/>
              </a:ext>
            </a:extLst>
          </p:cNvPr>
          <p:cNvSpPr txBox="1"/>
          <p:nvPr/>
        </p:nvSpPr>
        <p:spPr>
          <a:xfrm>
            <a:off x="1066801" y="1522328"/>
            <a:ext cx="10306050" cy="1107996"/>
          </a:xfrm>
          <a:prstGeom prst="rect">
            <a:avLst/>
          </a:prstGeom>
          <a:noFill/>
        </p:spPr>
        <p:txBody>
          <a:bodyPr wrap="square" rtlCol="0">
            <a:spAutoFit/>
          </a:bodyPr>
          <a:lstStyle/>
          <a:p>
            <a:r>
              <a:rPr lang="en-US" sz="2200"/>
              <a:t>Part of the planning process is evaluating possible future results of a decision.  It’s critical to understand how time passing may affect benefits and costs – not only the probability of occurrence but also the value.  </a:t>
            </a:r>
          </a:p>
        </p:txBody>
      </p:sp>
      <p:sp>
        <p:nvSpPr>
          <p:cNvPr id="10" name="Rectangular Callout 9">
            <a:extLst>
              <a:ext uri="{FF2B5EF4-FFF2-40B4-BE49-F238E27FC236}">
                <a16:creationId xmlns:a16="http://schemas.microsoft.com/office/drawing/2014/main" id="{FF90AD9D-A9CF-4649-8D91-94C66696E1C7}"/>
              </a:ext>
            </a:extLst>
          </p:cNvPr>
          <p:cNvSpPr/>
          <p:nvPr/>
        </p:nvSpPr>
        <p:spPr>
          <a:xfrm>
            <a:off x="7768938" y="5119028"/>
            <a:ext cx="2011680" cy="870292"/>
          </a:xfrm>
          <a:prstGeom prst="wedgeRectCallout">
            <a:avLst>
              <a:gd name="adj1" fmla="val 46214"/>
              <a:gd name="adj2" fmla="val -6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 things can “erode” </a:t>
            </a:r>
          </a:p>
          <a:p>
            <a:pPr algn="ctr"/>
            <a:r>
              <a:rPr lang="en-US"/>
              <a:t>wealth over time</a:t>
            </a:r>
          </a:p>
        </p:txBody>
      </p:sp>
      <p:sp>
        <p:nvSpPr>
          <p:cNvPr id="11" name="Rectangle 10">
            <a:extLst>
              <a:ext uri="{FF2B5EF4-FFF2-40B4-BE49-F238E27FC236}">
                <a16:creationId xmlns:a16="http://schemas.microsoft.com/office/drawing/2014/main" id="{3876D68E-2D28-0D46-A810-B669E5983491}"/>
              </a:ext>
            </a:extLst>
          </p:cNvPr>
          <p:cNvSpPr/>
          <p:nvPr/>
        </p:nvSpPr>
        <p:spPr>
          <a:xfrm>
            <a:off x="1066800" y="2999629"/>
            <a:ext cx="4671060" cy="2554545"/>
          </a:xfrm>
          <a:prstGeom prst="rect">
            <a:avLst/>
          </a:prstGeom>
        </p:spPr>
        <p:txBody>
          <a:bodyPr wrap="square">
            <a:spAutoFit/>
          </a:bodyPr>
          <a:lstStyle/>
          <a:p>
            <a:pPr marL="342900" indent="-342900">
              <a:buFont typeface="Arial" panose="020B0604020202020204" pitchFamily="34" charset="0"/>
              <a:buChar char="•"/>
            </a:pPr>
            <a:r>
              <a:rPr lang="en-US" sz="2000"/>
              <a:t>Time affects value because time affects liquidity</a:t>
            </a:r>
          </a:p>
          <a:p>
            <a:pPr marL="342900" indent="-342900">
              <a:buFont typeface="Arial" panose="020B0604020202020204" pitchFamily="34" charset="0"/>
              <a:buChar char="•"/>
            </a:pPr>
            <a:r>
              <a:rPr lang="en-US" sz="2000"/>
              <a:t>How the passage of time affects the liquidity of money and thus its value is referred to as the Time Value of Money</a:t>
            </a:r>
          </a:p>
          <a:p>
            <a:pPr marL="342900" indent="-342900">
              <a:buFont typeface="Arial" panose="020B0604020202020204" pitchFamily="34" charset="0"/>
              <a:buChar char="•"/>
            </a:pPr>
            <a:r>
              <a:rPr lang="en-US" sz="2000"/>
              <a:t>Liquidity is valuable.  The liquidity of an asset affects it value.  The more liquid an asset is the better</a:t>
            </a:r>
          </a:p>
        </p:txBody>
      </p:sp>
      <p:sp>
        <p:nvSpPr>
          <p:cNvPr id="12" name="TextBox 11">
            <a:extLst>
              <a:ext uri="{FF2B5EF4-FFF2-40B4-BE49-F238E27FC236}">
                <a16:creationId xmlns:a16="http://schemas.microsoft.com/office/drawing/2014/main" id="{5109B3E5-DD3D-1B40-BA3A-D166D72CC3FC}"/>
              </a:ext>
            </a:extLst>
          </p:cNvPr>
          <p:cNvSpPr txBox="1"/>
          <p:nvPr/>
        </p:nvSpPr>
        <p:spPr>
          <a:xfrm>
            <a:off x="1066800" y="776099"/>
            <a:ext cx="4010906"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Time Value of Money</a:t>
            </a:r>
          </a:p>
        </p:txBody>
      </p:sp>
    </p:spTree>
    <p:extLst>
      <p:ext uri="{BB962C8B-B14F-4D97-AF65-F5344CB8AC3E}">
        <p14:creationId xmlns:p14="http://schemas.microsoft.com/office/powerpoint/2010/main" val="3624333910"/>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a:buFont typeface="Arial" panose="020B0604020202020204" pitchFamily="34" charset="0"/>
              <a:buChar char="•"/>
            </a:pPr>
            <a:r>
              <a:rPr lang="en-US" sz="2800"/>
              <a:t>Liquidity has value because it enables choice</a:t>
            </a:r>
          </a:p>
          <a:p>
            <a:pPr>
              <a:buFont typeface="Arial" panose="020B0604020202020204" pitchFamily="34" charset="0"/>
              <a:buChar char="•"/>
            </a:pPr>
            <a:r>
              <a:rPr lang="en-US" sz="2800"/>
              <a:t>Liquidity is now – Present Value (PV)</a:t>
            </a:r>
          </a:p>
          <a:p>
            <a:pPr lvl="1">
              <a:buFont typeface="Arial" panose="020B0604020202020204" pitchFamily="34" charset="0"/>
              <a:buChar char="•"/>
            </a:pPr>
            <a:r>
              <a:rPr lang="en-US" sz="2400"/>
              <a:t>Time creates delay from liquidity</a:t>
            </a:r>
          </a:p>
          <a:p>
            <a:pPr lvl="1">
              <a:buFont typeface="Arial" panose="020B0604020202020204" pitchFamily="34" charset="0"/>
              <a:buChar char="•"/>
            </a:pPr>
            <a:r>
              <a:rPr lang="en-US" sz="2400"/>
              <a:t>The delay also creates risk and opportunity costs</a:t>
            </a:r>
          </a:p>
          <a:p>
            <a:pPr lvl="1">
              <a:buFont typeface="Arial" panose="020B0604020202020204" pitchFamily="34" charset="0"/>
              <a:buChar char="•"/>
            </a:pPr>
            <a:r>
              <a:rPr lang="en-US" sz="2400"/>
              <a:t>Time discounts value </a:t>
            </a:r>
          </a:p>
          <a:p>
            <a:pPr marL="0" indent="0">
              <a:buNone/>
            </a:pPr>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CFB6C411-48E4-F74D-9DDE-6005A99106B5}"/>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266957079"/>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a:buFont typeface="Arial" panose="020B0604020202020204" pitchFamily="34" charset="0"/>
              <a:buChar char="•"/>
            </a:pPr>
            <a:r>
              <a:rPr lang="en-US" sz="2800"/>
              <a:t>We need to know:</a:t>
            </a:r>
          </a:p>
          <a:p>
            <a:pPr lvl="1">
              <a:buFont typeface="Arial" panose="020B0604020202020204" pitchFamily="34" charset="0"/>
              <a:buChar char="•"/>
            </a:pPr>
            <a:r>
              <a:rPr lang="en-US" sz="2400"/>
              <a:t>What future cash flows will be</a:t>
            </a:r>
          </a:p>
          <a:p>
            <a:pPr lvl="1">
              <a:buFont typeface="Arial" panose="020B0604020202020204" pitchFamily="34" charset="0"/>
              <a:buChar char="•"/>
            </a:pPr>
            <a:r>
              <a:rPr lang="en-US" sz="2400"/>
              <a:t>When future cash flows will be</a:t>
            </a:r>
          </a:p>
          <a:p>
            <a:pPr lvl="1">
              <a:buFont typeface="Arial" panose="020B0604020202020204" pitchFamily="34" charset="0"/>
              <a:buChar char="•"/>
            </a:pPr>
            <a:r>
              <a:rPr lang="en-US" sz="2400"/>
              <a:t>The rate at which time affects value</a:t>
            </a:r>
          </a:p>
          <a:p>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B9BAF913-2171-5848-95FE-56207EBA253A}"/>
              </a:ext>
            </a:extLst>
          </p:cNvPr>
          <p:cNvSpPr txBox="1"/>
          <p:nvPr/>
        </p:nvSpPr>
        <p:spPr>
          <a:xfrm>
            <a:off x="1066800" y="776099"/>
            <a:ext cx="663021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The Relationship of Time and Value</a:t>
            </a:r>
          </a:p>
        </p:txBody>
      </p:sp>
    </p:spTree>
    <p:extLst>
      <p:ext uri="{BB962C8B-B14F-4D97-AF65-F5344CB8AC3E}">
        <p14:creationId xmlns:p14="http://schemas.microsoft.com/office/powerpoint/2010/main" val="176524415"/>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a:spLocks noGrp="1"/>
              </p:cNvSpPr>
              <p:nvPr>
                <p:ph type="body" sz="quarter" idx="10"/>
              </p:nvPr>
            </p:nvSpPr>
            <p:spPr/>
            <p:txBody>
              <a:bodyPr>
                <a:normAutofit/>
              </a:bodyPr>
              <a:lstStyle/>
              <a:p>
                <a:pPr lvl="1">
                  <a:buFont typeface="Arial" panose="020B0604020202020204" pitchFamily="34" charset="0"/>
                  <a:buChar char="•"/>
                </a:pPr>
                <a:r>
                  <a:rPr lang="en-US" sz="2200"/>
                  <a:t>PV is the value today (present value) </a:t>
                </a:r>
              </a:p>
              <a:p>
                <a:pPr lvl="1">
                  <a:buFont typeface="Arial" panose="020B0604020202020204" pitchFamily="34" charset="0"/>
                  <a:buChar char="•"/>
                </a:pPr>
                <a:r>
                  <a:rPr lang="en-US" sz="2200"/>
                  <a:t>r is the rate at which time affects value </a:t>
                </a:r>
              </a:p>
              <a:p>
                <a:pPr lvl="2">
                  <a:buFont typeface="Arial" panose="020B0604020202020204" pitchFamily="34" charset="0"/>
                  <a:buChar char="•"/>
                </a:pPr>
                <a:r>
                  <a:rPr lang="en-US" sz="2000"/>
                  <a:t>Called the discount rate (interest rate)</a:t>
                </a:r>
              </a:p>
              <a:p>
                <a:pPr lvl="1">
                  <a:buFont typeface="Arial" panose="020B0604020202020204" pitchFamily="34" charset="0"/>
                  <a:buChar char="•"/>
                </a:pPr>
                <a:r>
                  <a:rPr lang="en-US" sz="2200"/>
                  <a:t>t is the number of time periods between now and future liquidity</a:t>
                </a:r>
              </a:p>
              <a:p>
                <a:pPr lvl="1">
                  <a:buFont typeface="Arial" panose="020B0604020202020204" pitchFamily="34" charset="0"/>
                  <a:buChar char="•"/>
                </a:pPr>
                <a:r>
                  <a:rPr lang="en-US" sz="2200"/>
                  <a:t>FV the future value of your wealth would be </a:t>
                </a:r>
              </a:p>
              <a:p>
                <a:pPr lvl="1">
                  <a:buFont typeface="Arial" panose="020B0604020202020204" pitchFamily="34" charset="0"/>
                  <a:buChar char="•"/>
                </a:pPr>
                <a:endParaRPr lang="en-US"/>
              </a:p>
              <a:p>
                <a:pPr algn="ctr">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𝐹𝑉</m:t>
                      </m:r>
                      <m:r>
                        <a:rPr lang="en-US" sz="2800" b="0" i="1" smtClean="0">
                          <a:latin typeface="Cambria Math" panose="02040503050406030204" pitchFamily="18" charset="0"/>
                        </a:rPr>
                        <m:t>=</m:t>
                      </m:r>
                      <m:r>
                        <a:rPr lang="en-US" sz="2800" i="1">
                          <a:latin typeface="Cambria Math" panose="02040503050406030204" pitchFamily="18" charset="0"/>
                        </a:rPr>
                        <m:t>𝑃𝑉</m:t>
                      </m:r>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𝑟</m:t>
                          </m:r>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ea typeface="Cambria Math" panose="02040503050406030204" pitchFamily="18" charset="0"/>
                            </a:rPr>
                            <m:t>𝑡</m:t>
                          </m:r>
                        </m:sup>
                      </m:sSup>
                    </m:oMath>
                  </m:oMathPara>
                </a14:m>
                <a:endParaRPr lang="en-US" sz="2800"/>
              </a:p>
              <a:p>
                <a:pPr>
                  <a:buFont typeface="Arial" panose="020B0604020202020204" pitchFamily="34" charset="0"/>
                  <a:buChar char="•"/>
                </a:pPr>
                <a:endParaRPr lang="en-US"/>
              </a:p>
              <a:p>
                <a:endParaRPr lang="en-US"/>
              </a:p>
              <a:p>
                <a:pPr marL="0" indent="0">
                  <a:buNone/>
                </a:pPr>
                <a:endParaRPr lang="en-US"/>
              </a:p>
            </p:txBody>
          </p:sp>
        </mc:Choice>
        <mc:Fallback>
          <p:sp>
            <p:nvSpPr>
              <p:cNvPr id="6" name="Content Placeholder 2"/>
              <p:cNvSpPr>
                <a:spLocks noGrp="1" noRot="1" noChangeAspect="1" noMove="1" noResize="1" noEditPoints="1" noAdjustHandles="1" noChangeArrowheads="1" noChangeShapeType="1" noTextEdit="1"/>
              </p:cNvSpPr>
              <p:nvPr>
                <p:ph type="body" sz="quarter" idx="10"/>
              </p:nvPr>
            </p:nvSpPr>
            <p:spPr>
              <a:blipFill>
                <a:blip r:embed="rId3"/>
                <a:stretch>
                  <a:fillRect t="-904"/>
                </a:stretch>
              </a:blipFill>
            </p:spPr>
            <p:txBody>
              <a:bodyPr/>
              <a:lstStyle/>
              <a:p>
                <a:r>
                  <a:rPr lang="en-ES">
                    <a:noFill/>
                  </a:rPr>
                  <a:t> </a:t>
                </a:r>
              </a:p>
            </p:txBody>
          </p:sp>
        </mc:Fallback>
      </mc:AlternateContent>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8242359D-928B-3840-B6D0-0B42FF253487}"/>
                  </a:ext>
                </a:extLst>
              </p:cNvPr>
              <p:cNvSpPr/>
              <p:nvPr/>
            </p:nvSpPr>
            <p:spPr>
              <a:xfrm>
                <a:off x="4545533" y="5265084"/>
                <a:ext cx="2433230" cy="975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𝑃𝑉</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𝐹𝑉</m:t>
                          </m:r>
                        </m:num>
                        <m:den>
                          <m:sSup>
                            <m:sSupPr>
                              <m:ctrlPr>
                                <a:rPr lang="en-US" sz="2800" i="1">
                                  <a:latin typeface="Cambria Math" panose="02040503050406030204" pitchFamily="18" charset="0"/>
                                </a:rPr>
                              </m:ctrlPr>
                            </m:sSupPr>
                            <m:e>
                              <m:r>
                                <a:rPr lang="en-US" sz="2800" i="1">
                                  <a:latin typeface="Cambria Math" panose="02040503050406030204" pitchFamily="18" charset="0"/>
                                </a:rPr>
                                <m:t>(1+</m:t>
                              </m:r>
                              <m:r>
                                <a:rPr lang="en-US" sz="2800" i="1">
                                  <a:latin typeface="Cambria Math" panose="02040503050406030204" pitchFamily="18" charset="0"/>
                                </a:rPr>
                                <m:t>𝑟</m:t>
                              </m:r>
                              <m:r>
                                <a:rPr lang="en-US" sz="2800" i="1">
                                  <a:latin typeface="Cambria Math" panose="02040503050406030204" pitchFamily="18" charset="0"/>
                                </a:rPr>
                                <m:t>)</m:t>
                              </m:r>
                            </m:e>
                            <m:sup>
                              <m:r>
                                <a:rPr lang="en-US" sz="2800" i="1">
                                  <a:latin typeface="Cambria Math" panose="02040503050406030204" pitchFamily="18" charset="0"/>
                                </a:rPr>
                                <m:t>𝑡</m:t>
                              </m:r>
                            </m:sup>
                          </m:sSup>
                        </m:den>
                      </m:f>
                    </m:oMath>
                  </m:oMathPara>
                </a14:m>
                <a:endParaRPr lang="en-US" sz="2800"/>
              </a:p>
            </p:txBody>
          </p:sp>
        </mc:Choice>
        <mc:Fallback>
          <p:sp>
            <p:nvSpPr>
              <p:cNvPr id="2" name="Rectangle 1">
                <a:extLst>
                  <a:ext uri="{FF2B5EF4-FFF2-40B4-BE49-F238E27FC236}">
                    <a16:creationId xmlns:a16="http://schemas.microsoft.com/office/drawing/2014/main" id="{8242359D-928B-3840-B6D0-0B42FF253487}"/>
                  </a:ext>
                </a:extLst>
              </p:cNvPr>
              <p:cNvSpPr>
                <a:spLocks noRot="1" noChangeAspect="1" noMove="1" noResize="1" noEditPoints="1" noAdjustHandles="1" noChangeArrowheads="1" noChangeShapeType="1" noTextEdit="1"/>
              </p:cNvSpPr>
              <p:nvPr/>
            </p:nvSpPr>
            <p:spPr>
              <a:xfrm>
                <a:off x="4545533" y="5265084"/>
                <a:ext cx="2433230" cy="975395"/>
              </a:xfrm>
              <a:prstGeom prst="rect">
                <a:avLst/>
              </a:prstGeom>
              <a:blipFill>
                <a:blip r:embed="rId4"/>
                <a:stretch>
                  <a:fillRect b="-10256"/>
                </a:stretch>
              </a:blipFill>
            </p:spPr>
            <p:txBody>
              <a:bodyPr/>
              <a:lstStyle/>
              <a:p>
                <a:r>
                  <a:rPr lang="en-ES">
                    <a:noFill/>
                  </a:rPr>
                  <a:t> </a:t>
                </a:r>
              </a:p>
            </p:txBody>
          </p:sp>
        </mc:Fallback>
      </mc:AlternateContent>
      <p:sp>
        <p:nvSpPr>
          <p:cNvPr id="9" name="TextBox 8">
            <a:extLst>
              <a:ext uri="{FF2B5EF4-FFF2-40B4-BE49-F238E27FC236}">
                <a16:creationId xmlns:a16="http://schemas.microsoft.com/office/drawing/2014/main" id="{928A7AA6-2252-C14D-BF38-5C6AF40C2115}"/>
              </a:ext>
            </a:extLst>
          </p:cNvPr>
          <p:cNvSpPr txBox="1"/>
          <p:nvPr/>
        </p:nvSpPr>
        <p:spPr>
          <a:xfrm>
            <a:off x="1066800" y="776099"/>
            <a:ext cx="8794267"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Calculating the Relationship of Time and Value</a:t>
            </a:r>
          </a:p>
        </p:txBody>
      </p:sp>
    </p:spTree>
    <p:extLst>
      <p:ext uri="{BB962C8B-B14F-4D97-AF65-F5344CB8AC3E}">
        <p14:creationId xmlns:p14="http://schemas.microsoft.com/office/powerpoint/2010/main" val="349332863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5292090" y="1681692"/>
            <a:ext cx="5714046" cy="4227618"/>
          </a:xfrm>
        </p:spPr>
        <p:txBody>
          <a:bodyPr>
            <a:normAutofit/>
          </a:bodyPr>
          <a:lstStyle/>
          <a:p>
            <a:pPr>
              <a:buFont typeface="Arial" panose="020B0604020202020204" pitchFamily="34" charset="0"/>
              <a:buChar char="•"/>
            </a:pPr>
            <a:r>
              <a:rPr lang="en-US"/>
              <a:t>As time increases, the PV of future liquidity (FV) decreases.</a:t>
            </a:r>
          </a:p>
          <a:p>
            <a:pPr>
              <a:buFont typeface="Arial" panose="020B0604020202020204" pitchFamily="34" charset="0"/>
              <a:buChar char="•"/>
            </a:pPr>
            <a:r>
              <a:rPr lang="en-US"/>
              <a:t>As time decreases, the PV of future liquidity (FV) increases.</a:t>
            </a:r>
          </a:p>
          <a:p>
            <a:pPr>
              <a:buFont typeface="Arial" panose="020B0604020202020204" pitchFamily="34" charset="0"/>
              <a:buChar char="•"/>
            </a:pPr>
            <a:r>
              <a:rPr lang="en-US"/>
              <a:t>As FV increases, the PV of your future liquidity (FV) increases.</a:t>
            </a:r>
          </a:p>
          <a:p>
            <a:pPr>
              <a:buFont typeface="Arial" panose="020B0604020202020204" pitchFamily="34" charset="0"/>
              <a:buChar char="•"/>
            </a:pPr>
            <a:r>
              <a:rPr lang="en-US"/>
              <a:t>As FV decreases, the PV of your future liquidity (FV) decreases</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A990E67-C177-CC44-9106-AB972B59D253}"/>
                  </a:ext>
                </a:extLst>
              </p:cNvPr>
              <p:cNvSpPr/>
              <p:nvPr/>
            </p:nvSpPr>
            <p:spPr>
              <a:xfrm>
                <a:off x="1066800" y="2101969"/>
                <a:ext cx="31451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𝐹𝑉</m:t>
                      </m:r>
                      <m:r>
                        <a:rPr lang="en-US" sz="2800" i="1">
                          <a:latin typeface="Cambria Math" panose="02040503050406030204" pitchFamily="18" charset="0"/>
                        </a:rPr>
                        <m:t>=</m:t>
                      </m:r>
                      <m:r>
                        <a:rPr lang="en-US" sz="2800" i="1">
                          <a:latin typeface="Cambria Math" panose="02040503050406030204" pitchFamily="18" charset="0"/>
                        </a:rPr>
                        <m:t>𝑃𝑉</m:t>
                      </m:r>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𝑟</m:t>
                          </m:r>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ea typeface="Cambria Math" panose="02040503050406030204" pitchFamily="18" charset="0"/>
                            </a:rPr>
                            <m:t>𝑡</m:t>
                          </m:r>
                        </m:sup>
                      </m:sSup>
                    </m:oMath>
                  </m:oMathPara>
                </a14:m>
                <a:endParaRPr lang="en-US" sz="2800"/>
              </a:p>
            </p:txBody>
          </p:sp>
        </mc:Choice>
        <mc:Fallback>
          <p:sp>
            <p:nvSpPr>
              <p:cNvPr id="4" name="Rectangle 3">
                <a:extLst>
                  <a:ext uri="{FF2B5EF4-FFF2-40B4-BE49-F238E27FC236}">
                    <a16:creationId xmlns:a16="http://schemas.microsoft.com/office/drawing/2014/main" id="{0A990E67-C177-CC44-9106-AB972B59D253}"/>
                  </a:ext>
                </a:extLst>
              </p:cNvPr>
              <p:cNvSpPr>
                <a:spLocks noRot="1" noChangeAspect="1" noMove="1" noResize="1" noEditPoints="1" noAdjustHandles="1" noChangeArrowheads="1" noChangeShapeType="1" noTextEdit="1"/>
              </p:cNvSpPr>
              <p:nvPr/>
            </p:nvSpPr>
            <p:spPr>
              <a:xfrm>
                <a:off x="1066800" y="2101969"/>
                <a:ext cx="3145156" cy="523220"/>
              </a:xfrm>
              <a:prstGeom prst="rect">
                <a:avLst/>
              </a:prstGeom>
              <a:blipFill>
                <a:blip r:embed="rId3"/>
                <a:stretch>
                  <a:fillRect b="-19048"/>
                </a:stretch>
              </a:blipFill>
            </p:spPr>
            <p:txBody>
              <a:bodyPr/>
              <a:lstStyle/>
              <a:p>
                <a:r>
                  <a:rPr lang="en-E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D1BEC8B8-38EA-4149-BCE5-A59401CF9260}"/>
                  </a:ext>
                </a:extLst>
              </p:cNvPr>
              <p:cNvSpPr/>
              <p:nvPr/>
            </p:nvSpPr>
            <p:spPr>
              <a:xfrm>
                <a:off x="1066800" y="3356074"/>
                <a:ext cx="2433230" cy="975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𝑃𝑉</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𝐹𝑉</m:t>
                          </m:r>
                        </m:num>
                        <m:den>
                          <m:sSup>
                            <m:sSupPr>
                              <m:ctrlPr>
                                <a:rPr lang="en-US" sz="2800" i="1">
                                  <a:latin typeface="Cambria Math" panose="02040503050406030204" pitchFamily="18" charset="0"/>
                                </a:rPr>
                              </m:ctrlPr>
                            </m:sSupPr>
                            <m:e>
                              <m:r>
                                <a:rPr lang="en-US" sz="2800" i="1">
                                  <a:latin typeface="Cambria Math" panose="02040503050406030204" pitchFamily="18" charset="0"/>
                                </a:rPr>
                                <m:t>(1+</m:t>
                              </m:r>
                              <m:r>
                                <a:rPr lang="en-US" sz="2800" i="1">
                                  <a:latin typeface="Cambria Math" panose="02040503050406030204" pitchFamily="18" charset="0"/>
                                </a:rPr>
                                <m:t>𝑟</m:t>
                              </m:r>
                              <m:r>
                                <a:rPr lang="en-US" sz="2800" i="1">
                                  <a:latin typeface="Cambria Math" panose="02040503050406030204" pitchFamily="18" charset="0"/>
                                </a:rPr>
                                <m:t>)</m:t>
                              </m:r>
                            </m:e>
                            <m:sup>
                              <m:r>
                                <a:rPr lang="en-US" sz="2800" i="1">
                                  <a:latin typeface="Cambria Math" panose="02040503050406030204" pitchFamily="18" charset="0"/>
                                </a:rPr>
                                <m:t>𝑡</m:t>
                              </m:r>
                            </m:sup>
                          </m:sSup>
                        </m:den>
                      </m:f>
                    </m:oMath>
                  </m:oMathPara>
                </a14:m>
                <a:endParaRPr lang="en-US" sz="2800"/>
              </a:p>
            </p:txBody>
          </p:sp>
        </mc:Choice>
        <mc:Fallback>
          <p:sp>
            <p:nvSpPr>
              <p:cNvPr id="9" name="Rectangle 8">
                <a:extLst>
                  <a:ext uri="{FF2B5EF4-FFF2-40B4-BE49-F238E27FC236}">
                    <a16:creationId xmlns:a16="http://schemas.microsoft.com/office/drawing/2014/main" id="{D1BEC8B8-38EA-4149-BCE5-A59401CF9260}"/>
                  </a:ext>
                </a:extLst>
              </p:cNvPr>
              <p:cNvSpPr>
                <a:spLocks noRot="1" noChangeAspect="1" noMove="1" noResize="1" noEditPoints="1" noAdjustHandles="1" noChangeArrowheads="1" noChangeShapeType="1" noTextEdit="1"/>
              </p:cNvSpPr>
              <p:nvPr/>
            </p:nvSpPr>
            <p:spPr>
              <a:xfrm>
                <a:off x="1066800" y="3356074"/>
                <a:ext cx="2433230" cy="975395"/>
              </a:xfrm>
              <a:prstGeom prst="rect">
                <a:avLst/>
              </a:prstGeom>
              <a:blipFill>
                <a:blip r:embed="rId4"/>
                <a:stretch>
                  <a:fillRect b="-10256"/>
                </a:stretch>
              </a:blipFill>
            </p:spPr>
            <p:txBody>
              <a:bodyPr/>
              <a:lstStyle/>
              <a:p>
                <a:r>
                  <a:rPr lang="en-ES">
                    <a:noFill/>
                  </a:rPr>
                  <a:t> </a:t>
                </a:r>
              </a:p>
            </p:txBody>
          </p:sp>
        </mc:Fallback>
      </mc:AlternateContent>
      <p:sp>
        <p:nvSpPr>
          <p:cNvPr id="10" name="TextBox 9">
            <a:extLst>
              <a:ext uri="{FF2B5EF4-FFF2-40B4-BE49-F238E27FC236}">
                <a16:creationId xmlns:a16="http://schemas.microsoft.com/office/drawing/2014/main" id="{DFD15322-EC07-044A-AE85-AF27163234AA}"/>
              </a:ext>
            </a:extLst>
          </p:cNvPr>
          <p:cNvSpPr txBox="1"/>
          <p:nvPr/>
        </p:nvSpPr>
        <p:spPr>
          <a:xfrm>
            <a:off x="1066800" y="776099"/>
            <a:ext cx="8794267"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Calculating the Relationship of Time and Value</a:t>
            </a:r>
          </a:p>
        </p:txBody>
      </p:sp>
    </p:spTree>
    <p:extLst>
      <p:ext uri="{BB962C8B-B14F-4D97-AF65-F5344CB8AC3E}">
        <p14:creationId xmlns:p14="http://schemas.microsoft.com/office/powerpoint/2010/main" val="394439658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a:buFont typeface="Arial" panose="020B0604020202020204" pitchFamily="34" charset="0"/>
              <a:buChar char="•"/>
            </a:pPr>
            <a:r>
              <a:rPr lang="en-US" sz="2800"/>
              <a:t>To relate a present (liquid) value to a future value, you need to know</a:t>
            </a:r>
          </a:p>
          <a:p>
            <a:pPr lvl="1">
              <a:buFont typeface="Arial" panose="020B0604020202020204" pitchFamily="34" charset="0"/>
              <a:buChar char="•"/>
            </a:pPr>
            <a:r>
              <a:rPr lang="en-US" sz="2400"/>
              <a:t>what the present value is or the future value will be</a:t>
            </a:r>
          </a:p>
          <a:p>
            <a:pPr lvl="1">
              <a:buFont typeface="Arial" panose="020B0604020202020204" pitchFamily="34" charset="0"/>
              <a:buChar char="•"/>
            </a:pPr>
            <a:r>
              <a:rPr lang="en-US" sz="2400"/>
              <a:t>when the future value will be</a:t>
            </a:r>
          </a:p>
          <a:p>
            <a:pPr lvl="1">
              <a:buFont typeface="Arial" panose="020B0604020202020204" pitchFamily="34" charset="0"/>
              <a:buChar char="•"/>
            </a:pPr>
            <a:r>
              <a:rPr lang="en-US" sz="2400"/>
              <a:t>the rate at which time affects value: the costs per time period, or the magnitude of the effect of time on value.</a:t>
            </a:r>
          </a:p>
          <a:p>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5F6ABCB4-E5FF-8940-AB79-62164AFE8496}"/>
              </a:ext>
            </a:extLst>
          </p:cNvPr>
          <p:cNvSpPr txBox="1"/>
          <p:nvPr/>
        </p:nvSpPr>
        <p:spPr>
          <a:xfrm>
            <a:off x="1066800" y="78752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3980491372"/>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normAutofit/>
          </a:bodyPr>
          <a:lstStyle/>
          <a:p>
            <a:pPr>
              <a:buFont typeface="Arial" panose="020B0604020202020204" pitchFamily="34" charset="0"/>
              <a:buChar char="•"/>
            </a:pPr>
            <a:r>
              <a:rPr lang="en-US"/>
              <a:t>This equation yields valuable insights into these relationships.</a:t>
            </a:r>
          </a:p>
          <a:p>
            <a:pPr lvl="1">
              <a:buFont typeface="Arial" panose="020B0604020202020204" pitchFamily="34" charset="0"/>
              <a:buChar char="•"/>
            </a:pPr>
            <a:r>
              <a:rPr lang="en-US" sz="2200"/>
              <a:t>The more time (t) creates distance from liquidity, the more time affects value.</a:t>
            </a:r>
          </a:p>
          <a:p>
            <a:pPr lvl="1">
              <a:buFont typeface="Arial" panose="020B0604020202020204" pitchFamily="34" charset="0"/>
              <a:buChar char="•"/>
            </a:pPr>
            <a:r>
              <a:rPr lang="en-US" sz="2200"/>
              <a:t>The greater the rate at which time affects value, r, or the greater the opportunity cost and risk, the more time affects value. </a:t>
            </a:r>
          </a:p>
          <a:p>
            <a:pPr lvl="1">
              <a:buFont typeface="Arial" panose="020B0604020202020204" pitchFamily="34" charset="0"/>
              <a:buChar char="•"/>
            </a:pPr>
            <a:r>
              <a:rPr lang="en-US" sz="2200"/>
              <a:t>The closer the liquidity, the less time affects value. </a:t>
            </a:r>
          </a:p>
          <a:p>
            <a:pPr lvl="1">
              <a:buFont typeface="Arial" panose="020B0604020202020204" pitchFamily="34" charset="0"/>
              <a:buChar char="•"/>
            </a:pPr>
            <a:r>
              <a:rPr lang="en-US" sz="2200"/>
              <a:t>The less the opportunity cost and/or risk, the less value is affected.</a:t>
            </a:r>
          </a:p>
          <a:p>
            <a:pPr>
              <a:buFont typeface="Arial" panose="020B0604020202020204" pitchFamily="34" charset="0"/>
              <a:buChar char="•"/>
            </a:pPr>
            <a:r>
              <a:rPr lang="en-US"/>
              <a:t>To maximize value, get </a:t>
            </a:r>
            <a:r>
              <a:rPr lang="en-US" u="sng"/>
              <a:t>paid</a:t>
            </a:r>
            <a:r>
              <a:rPr lang="en-US"/>
              <a:t> sooner and </a:t>
            </a:r>
            <a:r>
              <a:rPr lang="en-US" u="sng"/>
              <a:t>pay</a:t>
            </a:r>
            <a:r>
              <a:rPr lang="en-US"/>
              <a:t> later. </a:t>
            </a:r>
          </a:p>
          <a:p>
            <a:endParaRPr lang="en-US"/>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8" name="TextBox 7">
            <a:extLst>
              <a:ext uri="{FF2B5EF4-FFF2-40B4-BE49-F238E27FC236}">
                <a16:creationId xmlns:a16="http://schemas.microsoft.com/office/drawing/2014/main" id="{8615E348-ABB1-9C41-99C2-A8CFA51F257C}"/>
              </a:ext>
            </a:extLst>
          </p:cNvPr>
          <p:cNvSpPr txBox="1"/>
          <p:nvPr/>
        </p:nvSpPr>
        <p:spPr>
          <a:xfrm>
            <a:off x="1066800" y="776099"/>
            <a:ext cx="218777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Takeaways</a:t>
            </a:r>
          </a:p>
        </p:txBody>
      </p:sp>
    </p:spTree>
    <p:extLst>
      <p:ext uri="{BB962C8B-B14F-4D97-AF65-F5344CB8AC3E}">
        <p14:creationId xmlns:p14="http://schemas.microsoft.com/office/powerpoint/2010/main" val="1124780687"/>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B8A9482-D5D4-4D47-976D-D9C04C5B7D70}"/>
                  </a:ext>
                </a:extLst>
              </p:cNvPr>
              <p:cNvSpPr txBox="1"/>
              <p:nvPr/>
            </p:nvSpPr>
            <p:spPr>
              <a:xfrm>
                <a:off x="1076676" y="3012459"/>
                <a:ext cx="2060260" cy="2739211"/>
              </a:xfrm>
              <a:prstGeom prst="rect">
                <a:avLst/>
              </a:prstGeom>
              <a:noFill/>
              <a:ln w="15875">
                <a:noFill/>
              </a:ln>
            </p:spPr>
            <p:txBody>
              <a:bodyPr wrap="square" numCol="1" rtlCol="0">
                <a:spAutoFit/>
              </a:bodyPr>
              <a:lstStyle/>
              <a:p>
                <a:endParaRPr lang="en-US" i="1">
                  <a:latin typeface="Cambria Math" panose="02040503050406030204" pitchFamily="18" charset="0"/>
                </a:endParaRPr>
              </a:p>
              <a:p>
                <a14:m>
                  <m:oMath xmlns:m="http://schemas.openxmlformats.org/officeDocument/2006/math">
                    <m:r>
                      <a:rPr lang="en-US" i="1">
                        <a:latin typeface="Cambria Math" panose="02040503050406030204" pitchFamily="18" charset="0"/>
                      </a:rPr>
                      <m:t>𝐹𝑉</m:t>
                    </m:r>
                    <m:r>
                      <a:rPr lang="en-US" i="1">
                        <a:latin typeface="Cambria Math" panose="02040503050406030204" pitchFamily="18" charset="0"/>
                      </a:rPr>
                      <m:t>=</m:t>
                    </m:r>
                    <m:r>
                      <a:rPr lang="en-US" i="1">
                        <a:latin typeface="Cambria Math" panose="02040503050406030204" pitchFamily="18" charset="0"/>
                      </a:rPr>
                      <m:t>𝑃𝑉</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𝑡</m:t>
                        </m:r>
                      </m:sup>
                    </m:sSup>
                  </m:oMath>
                </a14:m>
                <a:r>
                  <a:rPr lang="en-US"/>
                  <a:t> </a:t>
                </a:r>
              </a:p>
              <a:p>
                <a:endParaRPr lang="en-US"/>
              </a:p>
              <a:p>
                <a:endParaRPr lang="en-US"/>
              </a:p>
              <a:p>
                <a:r>
                  <a:rPr lang="en-US"/>
                  <a:t>PV = $1,000</a:t>
                </a:r>
              </a:p>
              <a:p>
                <a:r>
                  <a:rPr lang="en-US"/>
                  <a:t>R = 5%</a:t>
                </a:r>
              </a:p>
              <a:p>
                <a:r>
                  <a:rPr lang="en-US"/>
                  <a:t>Time = 10 years</a:t>
                </a:r>
              </a:p>
              <a:p>
                <a:endParaRPr lang="en-US"/>
              </a:p>
              <a:p>
                <a:endParaRPr lang="en-US" sz="1000"/>
              </a:p>
              <a:p>
                <a:r>
                  <a:rPr lang="en-US" i="1" u="sng"/>
                  <a:t>FV = $1,628.89</a:t>
                </a:r>
              </a:p>
            </p:txBody>
          </p:sp>
        </mc:Choice>
        <mc:Fallback>
          <p:sp>
            <p:nvSpPr>
              <p:cNvPr id="4" name="TextBox 3">
                <a:extLst>
                  <a:ext uri="{FF2B5EF4-FFF2-40B4-BE49-F238E27FC236}">
                    <a16:creationId xmlns:a16="http://schemas.microsoft.com/office/drawing/2014/main" id="{6B8A9482-D5D4-4D47-976D-D9C04C5B7D70}"/>
                  </a:ext>
                </a:extLst>
              </p:cNvPr>
              <p:cNvSpPr txBox="1">
                <a:spLocks noRot="1" noChangeAspect="1" noMove="1" noResize="1" noEditPoints="1" noAdjustHandles="1" noChangeArrowheads="1" noChangeShapeType="1" noTextEdit="1"/>
              </p:cNvSpPr>
              <p:nvPr/>
            </p:nvSpPr>
            <p:spPr>
              <a:xfrm>
                <a:off x="1076676" y="3012459"/>
                <a:ext cx="2060260" cy="2739211"/>
              </a:xfrm>
              <a:prstGeom prst="rect">
                <a:avLst/>
              </a:prstGeom>
              <a:blipFill>
                <a:blip r:embed="rId2"/>
                <a:stretch>
                  <a:fillRect l="-2439" b="-2304"/>
                </a:stretch>
              </a:blipFill>
              <a:ln w="15875">
                <a:noFill/>
              </a:ln>
            </p:spPr>
            <p:txBody>
              <a:bodyPr/>
              <a:lstStyle/>
              <a:p>
                <a:r>
                  <a:rPr lang="en-ES">
                    <a:noFill/>
                  </a:rPr>
                  <a:t> </a:t>
                </a:r>
              </a:p>
            </p:txBody>
          </p:sp>
        </mc:Fallback>
      </mc:AlternateContent>
      <p:sp>
        <p:nvSpPr>
          <p:cNvPr id="5" name="TextBox 4">
            <a:extLst>
              <a:ext uri="{FF2B5EF4-FFF2-40B4-BE49-F238E27FC236}">
                <a16:creationId xmlns:a16="http://schemas.microsoft.com/office/drawing/2014/main" id="{A36CF9C7-F2EB-AF41-A80D-AD9ABBFBFC6E}"/>
              </a:ext>
            </a:extLst>
          </p:cNvPr>
          <p:cNvSpPr txBox="1"/>
          <p:nvPr/>
        </p:nvSpPr>
        <p:spPr>
          <a:xfrm>
            <a:off x="5867570" y="4356845"/>
            <a:ext cx="1706365" cy="1477328"/>
          </a:xfrm>
          <a:prstGeom prst="rect">
            <a:avLst/>
          </a:prstGeom>
          <a:noFill/>
        </p:spPr>
        <p:txBody>
          <a:bodyPr wrap="none" rtlCol="0">
            <a:spAutoFit/>
          </a:bodyPr>
          <a:lstStyle/>
          <a:p>
            <a:r>
              <a:rPr lang="en-US"/>
              <a:t>FV = $50,000</a:t>
            </a:r>
          </a:p>
          <a:p>
            <a:r>
              <a:rPr lang="en-US"/>
              <a:t>Time = 8 years</a:t>
            </a:r>
          </a:p>
          <a:p>
            <a:r>
              <a:rPr lang="en-US"/>
              <a:t>R = 6%</a:t>
            </a:r>
          </a:p>
          <a:p>
            <a:endParaRPr lang="en-US"/>
          </a:p>
          <a:p>
            <a:r>
              <a:rPr lang="en-US" i="1" u="sng"/>
              <a:t>PV = $31,370.62</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9D4DF5F7-CCD7-9346-9DFF-B8341BDBE31A}"/>
                  </a:ext>
                </a:extLst>
              </p:cNvPr>
              <p:cNvSpPr/>
              <p:nvPr/>
            </p:nvSpPr>
            <p:spPr>
              <a:xfrm>
                <a:off x="5867570" y="3130001"/>
                <a:ext cx="1631344" cy="66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𝑃𝑉</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𝐹𝑉</m:t>
                          </m:r>
                        </m:num>
                        <m:den>
                          <m:sSup>
                            <m:sSupPr>
                              <m:ctrlPr>
                                <a:rPr lang="en-US" i="1">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𝑟</m:t>
                              </m:r>
                              <m:r>
                                <a:rPr lang="en-US" i="1">
                                  <a:latin typeface="Cambria Math" panose="02040503050406030204" pitchFamily="18" charset="0"/>
                                </a:rPr>
                                <m:t>)</m:t>
                              </m:r>
                            </m:e>
                            <m:sup>
                              <m:r>
                                <a:rPr lang="en-US" i="1">
                                  <a:latin typeface="Cambria Math" panose="02040503050406030204" pitchFamily="18" charset="0"/>
                                </a:rPr>
                                <m:t>𝑡</m:t>
                              </m:r>
                            </m:sup>
                          </m:sSup>
                        </m:den>
                      </m:f>
                    </m:oMath>
                  </m:oMathPara>
                </a14:m>
                <a:endParaRPr lang="en-US"/>
              </a:p>
            </p:txBody>
          </p:sp>
        </mc:Choice>
        <mc:Fallback>
          <p:sp>
            <p:nvSpPr>
              <p:cNvPr id="6" name="Rectangle 5">
                <a:extLst>
                  <a:ext uri="{FF2B5EF4-FFF2-40B4-BE49-F238E27FC236}">
                    <a16:creationId xmlns:a16="http://schemas.microsoft.com/office/drawing/2014/main" id="{9D4DF5F7-CCD7-9346-9DFF-B8341BDBE31A}"/>
                  </a:ext>
                </a:extLst>
              </p:cNvPr>
              <p:cNvSpPr>
                <a:spLocks noRot="1" noChangeAspect="1" noMove="1" noResize="1" noEditPoints="1" noAdjustHandles="1" noChangeArrowheads="1" noChangeShapeType="1" noTextEdit="1"/>
              </p:cNvSpPr>
              <p:nvPr/>
            </p:nvSpPr>
            <p:spPr>
              <a:xfrm>
                <a:off x="5867570" y="3130001"/>
                <a:ext cx="1631344" cy="660052"/>
              </a:xfrm>
              <a:prstGeom prst="rect">
                <a:avLst/>
              </a:prstGeom>
              <a:blipFill>
                <a:blip r:embed="rId3"/>
                <a:stretch>
                  <a:fillRect b="-7547"/>
                </a:stretch>
              </a:blipFill>
            </p:spPr>
            <p:txBody>
              <a:bodyPr/>
              <a:lstStyle/>
              <a:p>
                <a:r>
                  <a:rPr lang="en-ES">
                    <a:noFill/>
                  </a:rPr>
                  <a:t> </a:t>
                </a:r>
              </a:p>
            </p:txBody>
          </p:sp>
        </mc:Fallback>
      </mc:AlternateContent>
      <p:sp>
        <p:nvSpPr>
          <p:cNvPr id="7" name="TextBox 6">
            <a:extLst>
              <a:ext uri="{FF2B5EF4-FFF2-40B4-BE49-F238E27FC236}">
                <a16:creationId xmlns:a16="http://schemas.microsoft.com/office/drawing/2014/main" id="{E13BDCDA-BB50-FF4A-804F-F74D9E9FF803}"/>
              </a:ext>
            </a:extLst>
          </p:cNvPr>
          <p:cNvSpPr txBox="1"/>
          <p:nvPr/>
        </p:nvSpPr>
        <p:spPr>
          <a:xfrm>
            <a:off x="970051" y="1643709"/>
            <a:ext cx="4629150" cy="1169551"/>
          </a:xfrm>
          <a:prstGeom prst="rect">
            <a:avLst/>
          </a:prstGeom>
          <a:solidFill>
            <a:schemeClr val="accent1"/>
          </a:solidFill>
        </p:spPr>
        <p:txBody>
          <a:bodyPr wrap="square" rtlCol="0">
            <a:spAutoFit/>
          </a:bodyPr>
          <a:lstStyle/>
          <a:p>
            <a:pPr algn="ctr"/>
            <a:endParaRPr lang="en-US" sz="1400">
              <a:solidFill>
                <a:schemeClr val="bg1"/>
              </a:solidFill>
            </a:endParaRPr>
          </a:p>
          <a:p>
            <a:pPr algn="ctr"/>
            <a:r>
              <a:rPr lang="en-US" sz="1400">
                <a:solidFill>
                  <a:schemeClr val="bg1"/>
                </a:solidFill>
              </a:rPr>
              <a:t>If I invest $1,000 today for 10 years at 5% return per year, </a:t>
            </a:r>
          </a:p>
          <a:p>
            <a:pPr algn="ctr"/>
            <a:r>
              <a:rPr lang="en-US" sz="1400">
                <a:solidFill>
                  <a:schemeClr val="bg1"/>
                </a:solidFill>
              </a:rPr>
              <a:t>how much will I have after 10 years? </a:t>
            </a:r>
          </a:p>
          <a:p>
            <a:pPr algn="ctr"/>
            <a:endParaRPr lang="en-US" sz="1400">
              <a:solidFill>
                <a:schemeClr val="bg1"/>
              </a:solidFill>
            </a:endParaRPr>
          </a:p>
          <a:p>
            <a:pPr algn="ctr"/>
            <a:endParaRPr lang="en-US" sz="1400"/>
          </a:p>
        </p:txBody>
      </p:sp>
      <p:sp>
        <p:nvSpPr>
          <p:cNvPr id="8" name="Rectangle 7">
            <a:extLst>
              <a:ext uri="{FF2B5EF4-FFF2-40B4-BE49-F238E27FC236}">
                <a16:creationId xmlns:a16="http://schemas.microsoft.com/office/drawing/2014/main" id="{311406CD-AE0B-524B-BD29-3E2B6CC7AA8E}"/>
              </a:ext>
            </a:extLst>
          </p:cNvPr>
          <p:cNvSpPr/>
          <p:nvPr/>
        </p:nvSpPr>
        <p:spPr>
          <a:xfrm>
            <a:off x="5737859" y="2857500"/>
            <a:ext cx="2913153" cy="3342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0D2267-3D74-6A48-8CC3-8958DED493C8}"/>
              </a:ext>
            </a:extLst>
          </p:cNvPr>
          <p:cNvSpPr txBox="1"/>
          <p:nvPr/>
        </p:nvSpPr>
        <p:spPr>
          <a:xfrm>
            <a:off x="8915400" y="3149598"/>
            <a:ext cx="1651029" cy="1754326"/>
          </a:xfrm>
          <a:prstGeom prst="rect">
            <a:avLst/>
          </a:prstGeom>
          <a:noFill/>
        </p:spPr>
        <p:txBody>
          <a:bodyPr wrap="none" rtlCol="0">
            <a:spAutoFit/>
          </a:bodyPr>
          <a:lstStyle/>
          <a:p>
            <a:r>
              <a:rPr lang="en-US"/>
              <a:t>PV = $25,000</a:t>
            </a:r>
          </a:p>
          <a:p>
            <a:r>
              <a:rPr lang="en-US"/>
              <a:t>FV = $37,500</a:t>
            </a:r>
          </a:p>
          <a:p>
            <a:r>
              <a:rPr lang="en-US"/>
              <a:t>Time = 10 years</a:t>
            </a:r>
          </a:p>
          <a:p>
            <a:endParaRPr lang="en-US"/>
          </a:p>
          <a:p>
            <a:r>
              <a:rPr lang="en-US" i="1" u="sng"/>
              <a:t>R = 4.14%</a:t>
            </a:r>
          </a:p>
          <a:p>
            <a:endParaRPr lang="en-US"/>
          </a:p>
        </p:txBody>
      </p:sp>
      <p:sp>
        <p:nvSpPr>
          <p:cNvPr id="11" name="Rectangle 10">
            <a:extLst>
              <a:ext uri="{FF2B5EF4-FFF2-40B4-BE49-F238E27FC236}">
                <a16:creationId xmlns:a16="http://schemas.microsoft.com/office/drawing/2014/main" id="{DDA57472-D238-824B-9DAC-067289B6F57D}"/>
              </a:ext>
            </a:extLst>
          </p:cNvPr>
          <p:cNvSpPr/>
          <p:nvPr/>
        </p:nvSpPr>
        <p:spPr>
          <a:xfrm>
            <a:off x="8763814" y="2857500"/>
            <a:ext cx="2514600" cy="3340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11042D7-2ED2-E647-83AF-79829B4E161F}"/>
              </a:ext>
            </a:extLst>
          </p:cNvPr>
          <p:cNvSpPr txBox="1"/>
          <p:nvPr/>
        </p:nvSpPr>
        <p:spPr>
          <a:xfrm>
            <a:off x="5724931" y="1634018"/>
            <a:ext cx="2913153" cy="1200329"/>
          </a:xfrm>
          <a:prstGeom prst="rect">
            <a:avLst/>
          </a:prstGeom>
          <a:solidFill>
            <a:schemeClr val="accent1"/>
          </a:solidFill>
        </p:spPr>
        <p:txBody>
          <a:bodyPr wrap="square" rtlCol="0" anchor="t">
            <a:spAutoFit/>
          </a:bodyPr>
          <a:lstStyle/>
          <a:p>
            <a:pPr algn="ctr"/>
            <a:endParaRPr lang="en-US" sz="800">
              <a:solidFill>
                <a:schemeClr val="bg1"/>
              </a:solidFill>
            </a:endParaRPr>
          </a:p>
          <a:p>
            <a:pPr algn="ctr"/>
            <a:r>
              <a:rPr lang="en-US" sz="1400">
                <a:solidFill>
                  <a:schemeClr val="bg1"/>
                </a:solidFill>
              </a:rPr>
              <a:t>If I want $50,000 in 8 years </a:t>
            </a:r>
          </a:p>
          <a:p>
            <a:pPr algn="ctr"/>
            <a:r>
              <a:rPr lang="en-US" sz="1400">
                <a:solidFill>
                  <a:schemeClr val="bg1"/>
                </a:solidFill>
              </a:rPr>
              <a:t>and am getting a 6% per year</a:t>
            </a:r>
          </a:p>
          <a:p>
            <a:pPr algn="ctr"/>
            <a:r>
              <a:rPr lang="en-US" sz="1400">
                <a:solidFill>
                  <a:schemeClr val="bg1"/>
                </a:solidFill>
              </a:rPr>
              <a:t> return, how much do I need </a:t>
            </a:r>
          </a:p>
          <a:p>
            <a:pPr algn="ctr"/>
            <a:r>
              <a:rPr lang="en-US" sz="1400">
                <a:solidFill>
                  <a:schemeClr val="bg1"/>
                </a:solidFill>
              </a:rPr>
              <a:t>to invest now? </a:t>
            </a:r>
          </a:p>
          <a:p>
            <a:pPr algn="ctr"/>
            <a:endParaRPr lang="en-US" sz="800">
              <a:solidFill>
                <a:schemeClr val="bg1"/>
              </a:solidFill>
            </a:endParaRPr>
          </a:p>
        </p:txBody>
      </p:sp>
      <p:sp>
        <p:nvSpPr>
          <p:cNvPr id="13" name="TextBox 12">
            <a:extLst>
              <a:ext uri="{FF2B5EF4-FFF2-40B4-BE49-F238E27FC236}">
                <a16:creationId xmlns:a16="http://schemas.microsoft.com/office/drawing/2014/main" id="{1867986D-305F-6349-B44E-CE7CD10C52B3}"/>
              </a:ext>
            </a:extLst>
          </p:cNvPr>
          <p:cNvSpPr txBox="1"/>
          <p:nvPr/>
        </p:nvSpPr>
        <p:spPr>
          <a:xfrm>
            <a:off x="8780552" y="1627649"/>
            <a:ext cx="2497862" cy="1200329"/>
          </a:xfrm>
          <a:prstGeom prst="rect">
            <a:avLst/>
          </a:prstGeom>
          <a:solidFill>
            <a:schemeClr val="accent1"/>
          </a:solidFill>
        </p:spPr>
        <p:txBody>
          <a:bodyPr wrap="square" rtlCol="0">
            <a:spAutoFit/>
          </a:bodyPr>
          <a:lstStyle/>
          <a:p>
            <a:pPr algn="ctr"/>
            <a:endParaRPr lang="en-US" sz="800">
              <a:solidFill>
                <a:schemeClr val="bg1"/>
              </a:solidFill>
            </a:endParaRPr>
          </a:p>
          <a:p>
            <a:pPr algn="ctr"/>
            <a:r>
              <a:rPr lang="en-US" sz="1400">
                <a:solidFill>
                  <a:schemeClr val="bg1"/>
                </a:solidFill>
              </a:rPr>
              <a:t>If I want $37,500 in 10 years and I can invest $25,000 now, what return do I need to earn per year?</a:t>
            </a:r>
          </a:p>
          <a:p>
            <a:endParaRPr lang="en-US" sz="800">
              <a:solidFill>
                <a:schemeClr val="bg1"/>
              </a:solidFill>
            </a:endParaRPr>
          </a:p>
        </p:txBody>
      </p:sp>
      <p:sp>
        <p:nvSpPr>
          <p:cNvPr id="14" name="TextBox 13">
            <a:extLst>
              <a:ext uri="{FF2B5EF4-FFF2-40B4-BE49-F238E27FC236}">
                <a16:creationId xmlns:a16="http://schemas.microsoft.com/office/drawing/2014/main" id="{0C313B46-3243-9145-87D3-7CE78826A2A3}"/>
              </a:ext>
            </a:extLst>
          </p:cNvPr>
          <p:cNvSpPr txBox="1"/>
          <p:nvPr/>
        </p:nvSpPr>
        <p:spPr>
          <a:xfrm>
            <a:off x="3405305" y="2915981"/>
            <a:ext cx="1925527" cy="3139321"/>
          </a:xfrm>
          <a:prstGeom prst="rect">
            <a:avLst/>
          </a:prstGeom>
          <a:noFill/>
        </p:spPr>
        <p:txBody>
          <a:bodyPr wrap="none" rtlCol="0">
            <a:spAutoFit/>
          </a:bodyPr>
          <a:lstStyle/>
          <a:p>
            <a:r>
              <a:rPr lang="en-US" u="sng"/>
              <a:t>Year</a:t>
            </a:r>
            <a:r>
              <a:rPr lang="en-US"/>
              <a:t>	</a:t>
            </a:r>
            <a:r>
              <a:rPr lang="en-US" u="sng"/>
              <a:t>Value</a:t>
            </a:r>
          </a:p>
          <a:p>
            <a:r>
              <a:rPr lang="en-US"/>
              <a:t>1	1,050.00</a:t>
            </a:r>
          </a:p>
          <a:p>
            <a:r>
              <a:rPr lang="en-US"/>
              <a:t>2	1,102.50</a:t>
            </a:r>
          </a:p>
          <a:p>
            <a:r>
              <a:rPr lang="en-US"/>
              <a:t>3	1,157.63</a:t>
            </a:r>
          </a:p>
          <a:p>
            <a:r>
              <a:rPr lang="en-US"/>
              <a:t>4	1,215.51</a:t>
            </a:r>
          </a:p>
          <a:p>
            <a:r>
              <a:rPr lang="en-US"/>
              <a:t>5	1,276.28</a:t>
            </a:r>
          </a:p>
          <a:p>
            <a:r>
              <a:rPr lang="en-US"/>
              <a:t>6	1,340.10</a:t>
            </a:r>
          </a:p>
          <a:p>
            <a:r>
              <a:rPr lang="en-US"/>
              <a:t>7	1,407.10</a:t>
            </a:r>
          </a:p>
          <a:p>
            <a:r>
              <a:rPr lang="en-US"/>
              <a:t>8	1,477.46</a:t>
            </a:r>
          </a:p>
          <a:p>
            <a:r>
              <a:rPr lang="en-US"/>
              <a:t>9	1,551.33</a:t>
            </a:r>
          </a:p>
          <a:p>
            <a:r>
              <a:rPr lang="en-US"/>
              <a:t>10	1,628.89</a:t>
            </a:r>
          </a:p>
        </p:txBody>
      </p:sp>
      <p:sp>
        <p:nvSpPr>
          <p:cNvPr id="15" name="Rectangle 14">
            <a:extLst>
              <a:ext uri="{FF2B5EF4-FFF2-40B4-BE49-F238E27FC236}">
                <a16:creationId xmlns:a16="http://schemas.microsoft.com/office/drawing/2014/main" id="{DD60312E-733B-C543-89C4-30FBCFF9A95E}"/>
              </a:ext>
            </a:extLst>
          </p:cNvPr>
          <p:cNvSpPr/>
          <p:nvPr/>
        </p:nvSpPr>
        <p:spPr>
          <a:xfrm>
            <a:off x="970051" y="2870261"/>
            <a:ext cx="4629150" cy="3329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844A6F-C910-504C-8AE3-552D52708245}"/>
              </a:ext>
            </a:extLst>
          </p:cNvPr>
          <p:cNvSpPr txBox="1"/>
          <p:nvPr/>
        </p:nvSpPr>
        <p:spPr>
          <a:xfrm>
            <a:off x="1066800" y="776099"/>
            <a:ext cx="197682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Examples</a:t>
            </a:r>
          </a:p>
        </p:txBody>
      </p:sp>
    </p:spTree>
    <p:extLst>
      <p:ext uri="{BB962C8B-B14F-4D97-AF65-F5344CB8AC3E}">
        <p14:creationId xmlns:p14="http://schemas.microsoft.com/office/powerpoint/2010/main" val="185923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10" grpId="0"/>
      <p:bldP spid="12" grpId="0" animBg="1"/>
      <p:bldP spid="13" grpId="0" animBg="1"/>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AE170-2F54-A94F-B89B-DB8F89DCDC2F}"/>
              </a:ext>
            </a:extLst>
          </p:cNvPr>
          <p:cNvSpPr txBox="1"/>
          <p:nvPr/>
        </p:nvSpPr>
        <p:spPr>
          <a:xfrm>
            <a:off x="1066800" y="776099"/>
            <a:ext cx="197682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4" name="TextBox 3">
            <a:extLst>
              <a:ext uri="{FF2B5EF4-FFF2-40B4-BE49-F238E27FC236}">
                <a16:creationId xmlns:a16="http://schemas.microsoft.com/office/drawing/2014/main" id="{EB758AB3-8DE5-2B4C-829F-8E56A2180CBA}"/>
              </a:ext>
            </a:extLst>
          </p:cNvPr>
          <p:cNvSpPr txBox="1"/>
          <p:nvPr/>
        </p:nvSpPr>
        <p:spPr>
          <a:xfrm>
            <a:off x="970051" y="1643709"/>
            <a:ext cx="4629150" cy="1169551"/>
          </a:xfrm>
          <a:prstGeom prst="rect">
            <a:avLst/>
          </a:prstGeom>
          <a:solidFill>
            <a:schemeClr val="accent1"/>
          </a:solidFill>
        </p:spPr>
        <p:txBody>
          <a:bodyPr wrap="square" rtlCol="0">
            <a:spAutoFit/>
          </a:bodyPr>
          <a:lstStyle/>
          <a:p>
            <a:pPr algn="ctr"/>
            <a:endParaRPr lang="en-US" sz="1400">
              <a:solidFill>
                <a:schemeClr val="bg1"/>
              </a:solidFill>
            </a:endParaRPr>
          </a:p>
          <a:p>
            <a:pPr algn="ctr"/>
            <a:r>
              <a:rPr lang="en-US" sz="1400">
                <a:solidFill>
                  <a:schemeClr val="bg1"/>
                </a:solidFill>
              </a:rPr>
              <a:t>If I invest $1,000 today for 10 years at 5% return per year, </a:t>
            </a:r>
          </a:p>
          <a:p>
            <a:pPr algn="ctr"/>
            <a:r>
              <a:rPr lang="en-US" sz="1400">
                <a:solidFill>
                  <a:schemeClr val="bg1"/>
                </a:solidFill>
              </a:rPr>
              <a:t>how much will I have after 10 years? </a:t>
            </a:r>
          </a:p>
          <a:p>
            <a:pPr algn="ctr"/>
            <a:endParaRPr lang="en-US" sz="1400">
              <a:solidFill>
                <a:schemeClr val="bg1"/>
              </a:solidFill>
            </a:endParaRPr>
          </a:p>
          <a:p>
            <a:pPr algn="ctr"/>
            <a:endParaRPr lang="en-US" sz="1400"/>
          </a:p>
        </p:txBody>
      </p:sp>
      <p:sp>
        <p:nvSpPr>
          <p:cNvPr id="5" name="Rectangle 4">
            <a:extLst>
              <a:ext uri="{FF2B5EF4-FFF2-40B4-BE49-F238E27FC236}">
                <a16:creationId xmlns:a16="http://schemas.microsoft.com/office/drawing/2014/main" id="{2783EADC-5C67-4345-914E-9A2DD067AF99}"/>
              </a:ext>
            </a:extLst>
          </p:cNvPr>
          <p:cNvSpPr/>
          <p:nvPr/>
        </p:nvSpPr>
        <p:spPr>
          <a:xfrm>
            <a:off x="970051" y="2870261"/>
            <a:ext cx="4629150" cy="3329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031832B-9BD4-CA40-BD8D-03BC11426142}"/>
                  </a:ext>
                </a:extLst>
              </p:cNvPr>
              <p:cNvSpPr txBox="1"/>
              <p:nvPr/>
            </p:nvSpPr>
            <p:spPr>
              <a:xfrm>
                <a:off x="1076676" y="3012459"/>
                <a:ext cx="2060260" cy="2739211"/>
              </a:xfrm>
              <a:prstGeom prst="rect">
                <a:avLst/>
              </a:prstGeom>
              <a:noFill/>
              <a:ln w="15875">
                <a:noFill/>
              </a:ln>
            </p:spPr>
            <p:txBody>
              <a:bodyPr wrap="square" numCol="1" rtlCol="0">
                <a:spAutoFit/>
              </a:bodyPr>
              <a:lstStyle/>
              <a:p>
                <a:endParaRPr lang="en-US" i="1">
                  <a:latin typeface="Cambria Math" panose="02040503050406030204" pitchFamily="18" charset="0"/>
                </a:endParaRPr>
              </a:p>
              <a:p>
                <a14:m>
                  <m:oMath xmlns:m="http://schemas.openxmlformats.org/officeDocument/2006/math">
                    <m:r>
                      <a:rPr lang="en-US" i="1">
                        <a:latin typeface="Cambria Math" panose="02040503050406030204" pitchFamily="18" charset="0"/>
                      </a:rPr>
                      <m:t>𝐹𝑉</m:t>
                    </m:r>
                    <m:r>
                      <a:rPr lang="en-US" i="1">
                        <a:latin typeface="Cambria Math" panose="02040503050406030204" pitchFamily="18" charset="0"/>
                      </a:rPr>
                      <m:t>=</m:t>
                    </m:r>
                    <m:r>
                      <a:rPr lang="en-US" i="1">
                        <a:latin typeface="Cambria Math" panose="02040503050406030204" pitchFamily="18" charset="0"/>
                      </a:rPr>
                      <m:t>𝑃𝑉</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𝑡</m:t>
                        </m:r>
                      </m:sup>
                    </m:sSup>
                  </m:oMath>
                </a14:m>
                <a:r>
                  <a:rPr lang="en-US"/>
                  <a:t> </a:t>
                </a:r>
              </a:p>
              <a:p>
                <a:endParaRPr lang="en-US"/>
              </a:p>
              <a:p>
                <a:endParaRPr lang="en-US"/>
              </a:p>
              <a:p>
                <a:r>
                  <a:rPr lang="en-US"/>
                  <a:t>PV = $1,000</a:t>
                </a:r>
              </a:p>
              <a:p>
                <a:r>
                  <a:rPr lang="en-US"/>
                  <a:t>R = 5%</a:t>
                </a:r>
              </a:p>
              <a:p>
                <a:r>
                  <a:rPr lang="en-US"/>
                  <a:t>Time = 10 years</a:t>
                </a:r>
              </a:p>
              <a:p>
                <a:endParaRPr lang="en-US"/>
              </a:p>
              <a:p>
                <a:endParaRPr lang="en-US" sz="1000"/>
              </a:p>
              <a:p>
                <a:r>
                  <a:rPr lang="en-US" i="1" u="sng"/>
                  <a:t>FV = $1,628.89</a:t>
                </a:r>
              </a:p>
            </p:txBody>
          </p:sp>
        </mc:Choice>
        <mc:Fallback>
          <p:sp>
            <p:nvSpPr>
              <p:cNvPr id="6" name="TextBox 5">
                <a:extLst>
                  <a:ext uri="{FF2B5EF4-FFF2-40B4-BE49-F238E27FC236}">
                    <a16:creationId xmlns:a16="http://schemas.microsoft.com/office/drawing/2014/main" id="{9031832B-9BD4-CA40-BD8D-03BC11426142}"/>
                  </a:ext>
                </a:extLst>
              </p:cNvPr>
              <p:cNvSpPr txBox="1">
                <a:spLocks noRot="1" noChangeAspect="1" noMove="1" noResize="1" noEditPoints="1" noAdjustHandles="1" noChangeArrowheads="1" noChangeShapeType="1" noTextEdit="1"/>
              </p:cNvSpPr>
              <p:nvPr/>
            </p:nvSpPr>
            <p:spPr>
              <a:xfrm>
                <a:off x="1076676" y="3012459"/>
                <a:ext cx="2060260" cy="2739211"/>
              </a:xfrm>
              <a:prstGeom prst="rect">
                <a:avLst/>
              </a:prstGeom>
              <a:blipFill>
                <a:blip r:embed="rId2"/>
                <a:stretch>
                  <a:fillRect l="-2439" b="-2304"/>
                </a:stretch>
              </a:blipFill>
              <a:ln w="15875">
                <a:noFill/>
              </a:ln>
            </p:spPr>
            <p:txBody>
              <a:bodyPr/>
              <a:lstStyle/>
              <a:p>
                <a:r>
                  <a:rPr lang="en-ES">
                    <a:noFill/>
                  </a:rPr>
                  <a:t> </a:t>
                </a:r>
              </a:p>
            </p:txBody>
          </p:sp>
        </mc:Fallback>
      </mc:AlternateContent>
      <p:sp>
        <p:nvSpPr>
          <p:cNvPr id="7" name="TextBox 6">
            <a:extLst>
              <a:ext uri="{FF2B5EF4-FFF2-40B4-BE49-F238E27FC236}">
                <a16:creationId xmlns:a16="http://schemas.microsoft.com/office/drawing/2014/main" id="{06D69C0F-859E-A644-B823-507369228936}"/>
              </a:ext>
            </a:extLst>
          </p:cNvPr>
          <p:cNvSpPr txBox="1"/>
          <p:nvPr/>
        </p:nvSpPr>
        <p:spPr>
          <a:xfrm>
            <a:off x="3405305" y="2915981"/>
            <a:ext cx="1925527" cy="3139321"/>
          </a:xfrm>
          <a:prstGeom prst="rect">
            <a:avLst/>
          </a:prstGeom>
          <a:noFill/>
        </p:spPr>
        <p:txBody>
          <a:bodyPr wrap="none" rtlCol="0">
            <a:spAutoFit/>
          </a:bodyPr>
          <a:lstStyle/>
          <a:p>
            <a:r>
              <a:rPr lang="en-US" u="sng"/>
              <a:t>Year</a:t>
            </a:r>
            <a:r>
              <a:rPr lang="en-US"/>
              <a:t>	</a:t>
            </a:r>
            <a:r>
              <a:rPr lang="en-US" u="sng"/>
              <a:t>Value</a:t>
            </a:r>
          </a:p>
          <a:p>
            <a:r>
              <a:rPr lang="en-US"/>
              <a:t>1	1,050.00</a:t>
            </a:r>
          </a:p>
          <a:p>
            <a:r>
              <a:rPr lang="en-US"/>
              <a:t>2	1,102.50</a:t>
            </a:r>
          </a:p>
          <a:p>
            <a:r>
              <a:rPr lang="en-US"/>
              <a:t>3	1,157.63</a:t>
            </a:r>
          </a:p>
          <a:p>
            <a:r>
              <a:rPr lang="en-US"/>
              <a:t>4	1,215.51</a:t>
            </a:r>
          </a:p>
          <a:p>
            <a:r>
              <a:rPr lang="en-US"/>
              <a:t>5	1,276.28</a:t>
            </a:r>
          </a:p>
          <a:p>
            <a:r>
              <a:rPr lang="en-US"/>
              <a:t>6	1,340.10</a:t>
            </a:r>
          </a:p>
          <a:p>
            <a:r>
              <a:rPr lang="en-US"/>
              <a:t>7	1,407.10</a:t>
            </a:r>
          </a:p>
          <a:p>
            <a:r>
              <a:rPr lang="en-US"/>
              <a:t>8	1,477.46</a:t>
            </a:r>
          </a:p>
          <a:p>
            <a:r>
              <a:rPr lang="en-US"/>
              <a:t>9	1,551.33</a:t>
            </a:r>
          </a:p>
          <a:p>
            <a:r>
              <a:rPr lang="en-US"/>
              <a:t>10	1,628.89</a:t>
            </a:r>
          </a:p>
        </p:txBody>
      </p:sp>
      <p:sp>
        <p:nvSpPr>
          <p:cNvPr id="8" name="TextBox 7">
            <a:extLst>
              <a:ext uri="{FF2B5EF4-FFF2-40B4-BE49-F238E27FC236}">
                <a16:creationId xmlns:a16="http://schemas.microsoft.com/office/drawing/2014/main" id="{3ABCDDFF-383B-624D-80C7-0E8451DB8EEB}"/>
              </a:ext>
            </a:extLst>
          </p:cNvPr>
          <p:cNvSpPr txBox="1"/>
          <p:nvPr/>
        </p:nvSpPr>
        <p:spPr>
          <a:xfrm>
            <a:off x="6759146" y="3012459"/>
            <a:ext cx="3139001" cy="2031325"/>
          </a:xfrm>
          <a:prstGeom prst="rect">
            <a:avLst/>
          </a:prstGeom>
          <a:noFill/>
        </p:spPr>
        <p:txBody>
          <a:bodyPr wrap="none" rtlCol="0">
            <a:spAutoFit/>
          </a:bodyPr>
          <a:lstStyle/>
          <a:p>
            <a:r>
              <a:rPr lang="en-US"/>
              <a:t>FV 	= $1,000 x (1+.05)^10</a:t>
            </a:r>
          </a:p>
          <a:p>
            <a:endParaRPr lang="en-US"/>
          </a:p>
          <a:p>
            <a:r>
              <a:rPr lang="en-US"/>
              <a:t>	= $1,000 x (1.05)^10</a:t>
            </a:r>
          </a:p>
          <a:p>
            <a:endParaRPr lang="en-US"/>
          </a:p>
          <a:p>
            <a:r>
              <a:rPr lang="en-US"/>
              <a:t>	= $1,000 x 1.62889</a:t>
            </a:r>
          </a:p>
          <a:p>
            <a:endParaRPr lang="en-US"/>
          </a:p>
          <a:p>
            <a:r>
              <a:rPr lang="en-US"/>
              <a:t>	= $1,628.89</a:t>
            </a:r>
          </a:p>
        </p:txBody>
      </p:sp>
    </p:spTree>
    <p:extLst>
      <p:ext uri="{BB962C8B-B14F-4D97-AF65-F5344CB8AC3E}">
        <p14:creationId xmlns:p14="http://schemas.microsoft.com/office/powerpoint/2010/main" val="2265660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AE170-2F54-A94F-B89B-DB8F89DCDC2F}"/>
              </a:ext>
            </a:extLst>
          </p:cNvPr>
          <p:cNvSpPr txBox="1"/>
          <p:nvPr/>
        </p:nvSpPr>
        <p:spPr>
          <a:xfrm>
            <a:off x="1066800" y="776099"/>
            <a:ext cx="197682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4" name="TextBox 3">
            <a:extLst>
              <a:ext uri="{FF2B5EF4-FFF2-40B4-BE49-F238E27FC236}">
                <a16:creationId xmlns:a16="http://schemas.microsoft.com/office/drawing/2014/main" id="{BF42C041-40E8-874C-AFEC-6BA9FB8E8D4D}"/>
              </a:ext>
            </a:extLst>
          </p:cNvPr>
          <p:cNvSpPr txBox="1"/>
          <p:nvPr/>
        </p:nvSpPr>
        <p:spPr>
          <a:xfrm>
            <a:off x="1120551" y="1657171"/>
            <a:ext cx="2913153" cy="1200329"/>
          </a:xfrm>
          <a:prstGeom prst="rect">
            <a:avLst/>
          </a:prstGeom>
          <a:solidFill>
            <a:schemeClr val="accent1"/>
          </a:solidFill>
        </p:spPr>
        <p:txBody>
          <a:bodyPr wrap="square" rtlCol="0" anchor="t">
            <a:spAutoFit/>
          </a:bodyPr>
          <a:lstStyle/>
          <a:p>
            <a:pPr algn="ctr"/>
            <a:endParaRPr lang="en-US" sz="800">
              <a:solidFill>
                <a:schemeClr val="bg1"/>
              </a:solidFill>
            </a:endParaRPr>
          </a:p>
          <a:p>
            <a:pPr algn="ctr"/>
            <a:r>
              <a:rPr lang="en-US" sz="1400">
                <a:solidFill>
                  <a:schemeClr val="bg1"/>
                </a:solidFill>
              </a:rPr>
              <a:t>If I want $50,000 in 8 years </a:t>
            </a:r>
          </a:p>
          <a:p>
            <a:pPr algn="ctr"/>
            <a:r>
              <a:rPr lang="en-US" sz="1400">
                <a:solidFill>
                  <a:schemeClr val="bg1"/>
                </a:solidFill>
              </a:rPr>
              <a:t>and am getting a 6% per year</a:t>
            </a:r>
          </a:p>
          <a:p>
            <a:pPr algn="ctr"/>
            <a:r>
              <a:rPr lang="en-US" sz="1400">
                <a:solidFill>
                  <a:schemeClr val="bg1"/>
                </a:solidFill>
              </a:rPr>
              <a:t> return, how much do I need </a:t>
            </a:r>
          </a:p>
          <a:p>
            <a:pPr algn="ctr"/>
            <a:r>
              <a:rPr lang="en-US" sz="1400">
                <a:solidFill>
                  <a:schemeClr val="bg1"/>
                </a:solidFill>
              </a:rPr>
              <a:t>to invest now? </a:t>
            </a:r>
          </a:p>
          <a:p>
            <a:pPr algn="ctr"/>
            <a:endParaRPr lang="en-US" sz="800">
              <a:solidFill>
                <a:schemeClr val="bg1"/>
              </a:solidFill>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B3FE4FBE-87B7-874A-B98B-425C83CF484B}"/>
                  </a:ext>
                </a:extLst>
              </p:cNvPr>
              <p:cNvSpPr/>
              <p:nvPr/>
            </p:nvSpPr>
            <p:spPr>
              <a:xfrm>
                <a:off x="1412279" y="3006433"/>
                <a:ext cx="1631344" cy="66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𝑃𝑉</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𝐹𝑉</m:t>
                          </m:r>
                        </m:num>
                        <m:den>
                          <m:sSup>
                            <m:sSupPr>
                              <m:ctrlPr>
                                <a:rPr lang="en-US" i="1">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𝑟</m:t>
                              </m:r>
                              <m:r>
                                <a:rPr lang="en-US" i="1">
                                  <a:latin typeface="Cambria Math" panose="02040503050406030204" pitchFamily="18" charset="0"/>
                                </a:rPr>
                                <m:t>)</m:t>
                              </m:r>
                            </m:e>
                            <m:sup>
                              <m:r>
                                <a:rPr lang="en-US" i="1">
                                  <a:latin typeface="Cambria Math" panose="02040503050406030204" pitchFamily="18" charset="0"/>
                                </a:rPr>
                                <m:t>𝑡</m:t>
                              </m:r>
                            </m:sup>
                          </m:sSup>
                        </m:den>
                      </m:f>
                    </m:oMath>
                  </m:oMathPara>
                </a14:m>
                <a:endParaRPr lang="en-US"/>
              </a:p>
            </p:txBody>
          </p:sp>
        </mc:Choice>
        <mc:Fallback>
          <p:sp>
            <p:nvSpPr>
              <p:cNvPr id="5" name="Rectangle 4">
                <a:extLst>
                  <a:ext uri="{FF2B5EF4-FFF2-40B4-BE49-F238E27FC236}">
                    <a16:creationId xmlns:a16="http://schemas.microsoft.com/office/drawing/2014/main" id="{B3FE4FBE-87B7-874A-B98B-425C83CF484B}"/>
                  </a:ext>
                </a:extLst>
              </p:cNvPr>
              <p:cNvSpPr>
                <a:spLocks noRot="1" noChangeAspect="1" noMove="1" noResize="1" noEditPoints="1" noAdjustHandles="1" noChangeArrowheads="1" noChangeShapeType="1" noTextEdit="1"/>
              </p:cNvSpPr>
              <p:nvPr/>
            </p:nvSpPr>
            <p:spPr>
              <a:xfrm>
                <a:off x="1412279" y="3006433"/>
                <a:ext cx="1631344" cy="660052"/>
              </a:xfrm>
              <a:prstGeom prst="rect">
                <a:avLst/>
              </a:prstGeom>
              <a:blipFill>
                <a:blip r:embed="rId2"/>
                <a:stretch>
                  <a:fillRect b="-9434"/>
                </a:stretch>
              </a:blipFill>
            </p:spPr>
            <p:txBody>
              <a:bodyPr/>
              <a:lstStyle/>
              <a:p>
                <a:r>
                  <a:rPr lang="en-ES">
                    <a:noFill/>
                  </a:rPr>
                  <a:t> </a:t>
                </a:r>
              </a:p>
            </p:txBody>
          </p:sp>
        </mc:Fallback>
      </mc:AlternateContent>
      <p:sp>
        <p:nvSpPr>
          <p:cNvPr id="6" name="Rectangle 5">
            <a:extLst>
              <a:ext uri="{FF2B5EF4-FFF2-40B4-BE49-F238E27FC236}">
                <a16:creationId xmlns:a16="http://schemas.microsoft.com/office/drawing/2014/main" id="{249C5715-F771-894D-97C2-E76D807EC1EA}"/>
              </a:ext>
            </a:extLst>
          </p:cNvPr>
          <p:cNvSpPr/>
          <p:nvPr/>
        </p:nvSpPr>
        <p:spPr>
          <a:xfrm>
            <a:off x="1120550" y="2857500"/>
            <a:ext cx="2913153" cy="3342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A421E2-5E61-3C4C-9441-9EAA1D65FEA1}"/>
              </a:ext>
            </a:extLst>
          </p:cNvPr>
          <p:cNvSpPr txBox="1"/>
          <p:nvPr/>
        </p:nvSpPr>
        <p:spPr>
          <a:xfrm>
            <a:off x="1567419" y="4194545"/>
            <a:ext cx="1706365" cy="1477328"/>
          </a:xfrm>
          <a:prstGeom prst="rect">
            <a:avLst/>
          </a:prstGeom>
          <a:noFill/>
        </p:spPr>
        <p:txBody>
          <a:bodyPr wrap="none" rtlCol="0">
            <a:spAutoFit/>
          </a:bodyPr>
          <a:lstStyle/>
          <a:p>
            <a:r>
              <a:rPr lang="en-US"/>
              <a:t>FV = $50,000</a:t>
            </a:r>
          </a:p>
          <a:p>
            <a:r>
              <a:rPr lang="en-US"/>
              <a:t>Time = 8 years</a:t>
            </a:r>
          </a:p>
          <a:p>
            <a:r>
              <a:rPr lang="en-US"/>
              <a:t>R = 6%</a:t>
            </a:r>
          </a:p>
          <a:p>
            <a:endParaRPr lang="en-US"/>
          </a:p>
          <a:p>
            <a:r>
              <a:rPr lang="en-US" i="1" u="sng"/>
              <a:t>PV = $31,370.62</a:t>
            </a:r>
          </a:p>
        </p:txBody>
      </p:sp>
      <p:sp>
        <p:nvSpPr>
          <p:cNvPr id="2" name="TextBox 1">
            <a:extLst>
              <a:ext uri="{FF2B5EF4-FFF2-40B4-BE49-F238E27FC236}">
                <a16:creationId xmlns:a16="http://schemas.microsoft.com/office/drawing/2014/main" id="{2AEE4D33-646E-FE45-9B85-5F19659D2BCB}"/>
              </a:ext>
            </a:extLst>
          </p:cNvPr>
          <p:cNvSpPr txBox="1"/>
          <p:nvPr/>
        </p:nvSpPr>
        <p:spPr>
          <a:xfrm>
            <a:off x="5696465" y="2857500"/>
            <a:ext cx="3023585" cy="1477328"/>
          </a:xfrm>
          <a:prstGeom prst="rect">
            <a:avLst/>
          </a:prstGeom>
          <a:noFill/>
        </p:spPr>
        <p:txBody>
          <a:bodyPr wrap="none" rtlCol="0">
            <a:spAutoFit/>
          </a:bodyPr>
          <a:lstStyle/>
          <a:p>
            <a:r>
              <a:rPr lang="en-US"/>
              <a:t>PV	= $50,000/(1+.06)^8</a:t>
            </a:r>
          </a:p>
          <a:p>
            <a:endParaRPr lang="en-US"/>
          </a:p>
          <a:p>
            <a:r>
              <a:rPr lang="en-US"/>
              <a:t>	= $50,000/1.593848</a:t>
            </a:r>
          </a:p>
          <a:p>
            <a:endParaRPr lang="en-US"/>
          </a:p>
          <a:p>
            <a:r>
              <a:rPr lang="en-US"/>
              <a:t>	= $31,370.62</a:t>
            </a:r>
          </a:p>
        </p:txBody>
      </p:sp>
    </p:spTree>
    <p:extLst>
      <p:ext uri="{BB962C8B-B14F-4D97-AF65-F5344CB8AC3E}">
        <p14:creationId xmlns:p14="http://schemas.microsoft.com/office/powerpoint/2010/main" val="103225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DF4F-ED47-FB4B-86E9-BB3C3F9FDBAD}"/>
              </a:ext>
            </a:extLst>
          </p:cNvPr>
          <p:cNvSpPr>
            <a:spLocks noGrp="1"/>
          </p:cNvSpPr>
          <p:nvPr>
            <p:ph type="title" idx="4294967295"/>
          </p:nvPr>
        </p:nvSpPr>
        <p:spPr>
          <a:xfrm>
            <a:off x="1185860" y="479886"/>
            <a:ext cx="9281160" cy="841513"/>
          </a:xfrm>
        </p:spPr>
        <p:txBody>
          <a:bodyPr>
            <a:norm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Goals</a:t>
            </a:r>
          </a:p>
        </p:txBody>
      </p:sp>
      <p:graphicFrame>
        <p:nvGraphicFramePr>
          <p:cNvPr id="4" name="Table 3">
            <a:extLst>
              <a:ext uri="{FF2B5EF4-FFF2-40B4-BE49-F238E27FC236}">
                <a16:creationId xmlns:a16="http://schemas.microsoft.com/office/drawing/2014/main" id="{9D47C24B-A234-C246-9D0D-319449FC72BC}"/>
              </a:ext>
            </a:extLst>
          </p:cNvPr>
          <p:cNvGraphicFramePr>
            <a:graphicFrameLocks noGrp="1"/>
          </p:cNvGraphicFramePr>
          <p:nvPr/>
        </p:nvGraphicFramePr>
        <p:xfrm>
          <a:off x="1859005" y="2115980"/>
          <a:ext cx="8127999" cy="255487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888068236"/>
                    </a:ext>
                  </a:extLst>
                </a:gridCol>
                <a:gridCol w="2709333">
                  <a:extLst>
                    <a:ext uri="{9D8B030D-6E8A-4147-A177-3AD203B41FA5}">
                      <a16:colId xmlns:a16="http://schemas.microsoft.com/office/drawing/2014/main" val="4057372965"/>
                    </a:ext>
                  </a:extLst>
                </a:gridCol>
                <a:gridCol w="2709333">
                  <a:extLst>
                    <a:ext uri="{9D8B030D-6E8A-4147-A177-3AD203B41FA5}">
                      <a16:colId xmlns:a16="http://schemas.microsoft.com/office/drawing/2014/main" val="3914786315"/>
                    </a:ext>
                  </a:extLst>
                </a:gridCol>
              </a:tblGrid>
              <a:tr h="614863">
                <a:tc>
                  <a:txBody>
                    <a:bodyPr/>
                    <a:lstStyle/>
                    <a:p>
                      <a:r>
                        <a:rPr lang="en-US"/>
                        <a:t>Timing</a:t>
                      </a:r>
                    </a:p>
                  </a:txBody>
                  <a:tcPr/>
                </a:tc>
                <a:tc>
                  <a:txBody>
                    <a:bodyPr/>
                    <a:lstStyle/>
                    <a:p>
                      <a:r>
                        <a:rPr lang="en-US"/>
                        <a:t>Goals</a:t>
                      </a:r>
                    </a:p>
                  </a:txBody>
                  <a:tcPr/>
                </a:tc>
                <a:tc>
                  <a:txBody>
                    <a:bodyPr/>
                    <a:lstStyle/>
                    <a:p>
                      <a:r>
                        <a:rPr lang="en-US"/>
                        <a:t>Income Source</a:t>
                      </a:r>
                    </a:p>
                  </a:txBody>
                  <a:tcPr/>
                </a:tc>
                <a:extLst>
                  <a:ext uri="{0D108BD9-81ED-4DB2-BD59-A6C34878D82A}">
                    <a16:rowId xmlns:a16="http://schemas.microsoft.com/office/drawing/2014/main" val="43459180"/>
                  </a:ext>
                </a:extLst>
              </a:tr>
              <a:tr h="679622">
                <a:tc>
                  <a:txBody>
                    <a:bodyPr/>
                    <a:lstStyle/>
                    <a:p>
                      <a:r>
                        <a:rPr lang="en-US"/>
                        <a:t>Short term (1-2 years)</a:t>
                      </a:r>
                    </a:p>
                  </a:txBody>
                  <a:tcPr/>
                </a:tc>
                <a:tc>
                  <a:txBody>
                    <a:bodyPr/>
                    <a:lstStyle/>
                    <a:p>
                      <a:r>
                        <a:rPr lang="en-US"/>
                        <a:t>Reduce debt</a:t>
                      </a:r>
                    </a:p>
                  </a:txBody>
                  <a:tcPr/>
                </a:tc>
                <a:tc>
                  <a:txBody>
                    <a:bodyPr/>
                    <a:lstStyle/>
                    <a:p>
                      <a:r>
                        <a:rPr lang="en-US"/>
                        <a:t>Wages</a:t>
                      </a:r>
                    </a:p>
                  </a:txBody>
                  <a:tcPr/>
                </a:tc>
                <a:extLst>
                  <a:ext uri="{0D108BD9-81ED-4DB2-BD59-A6C34878D82A}">
                    <a16:rowId xmlns:a16="http://schemas.microsoft.com/office/drawing/2014/main" val="2917405860"/>
                  </a:ext>
                </a:extLst>
              </a:tr>
              <a:tr h="667265">
                <a:tc>
                  <a:txBody>
                    <a:bodyPr/>
                    <a:lstStyle/>
                    <a:p>
                      <a:r>
                        <a:rPr lang="en-US"/>
                        <a:t>Intermediate (2-10 years)</a:t>
                      </a:r>
                    </a:p>
                  </a:txBody>
                  <a:tcPr/>
                </a:tc>
                <a:tc>
                  <a:txBody>
                    <a:bodyPr/>
                    <a:lstStyle/>
                    <a:p>
                      <a:r>
                        <a:rPr lang="en-US"/>
                        <a:t>Accumulate assets</a:t>
                      </a:r>
                    </a:p>
                  </a:txBody>
                  <a:tcPr/>
                </a:tc>
                <a:tc>
                  <a:txBody>
                    <a:bodyPr/>
                    <a:lstStyle/>
                    <a:p>
                      <a:r>
                        <a:rPr lang="en-US"/>
                        <a:t>Wages</a:t>
                      </a:r>
                    </a:p>
                  </a:txBody>
                  <a:tcPr/>
                </a:tc>
                <a:extLst>
                  <a:ext uri="{0D108BD9-81ED-4DB2-BD59-A6C34878D82A}">
                    <a16:rowId xmlns:a16="http://schemas.microsoft.com/office/drawing/2014/main" val="2915851758"/>
                  </a:ext>
                </a:extLst>
              </a:tr>
              <a:tr h="593124">
                <a:tc>
                  <a:txBody>
                    <a:bodyPr/>
                    <a:lstStyle/>
                    <a:p>
                      <a:r>
                        <a:rPr lang="en-US"/>
                        <a:t>Longer term</a:t>
                      </a:r>
                    </a:p>
                  </a:txBody>
                  <a:tcPr/>
                </a:tc>
                <a:tc>
                  <a:txBody>
                    <a:bodyPr/>
                    <a:lstStyle/>
                    <a:p>
                      <a:r>
                        <a:rPr lang="en-US"/>
                        <a:t>Create retirement income</a:t>
                      </a:r>
                    </a:p>
                  </a:txBody>
                  <a:tcPr/>
                </a:tc>
                <a:tc>
                  <a:txBody>
                    <a:bodyPr/>
                    <a:lstStyle/>
                    <a:p>
                      <a:r>
                        <a:rPr lang="en-US"/>
                        <a:t>Investment/savings</a:t>
                      </a:r>
                    </a:p>
                  </a:txBody>
                  <a:tcPr/>
                </a:tc>
                <a:extLst>
                  <a:ext uri="{0D108BD9-81ED-4DB2-BD59-A6C34878D82A}">
                    <a16:rowId xmlns:a16="http://schemas.microsoft.com/office/drawing/2014/main" val="3261516529"/>
                  </a:ext>
                </a:extLst>
              </a:tr>
            </a:tbl>
          </a:graphicData>
        </a:graphic>
      </p:graphicFrame>
    </p:spTree>
    <p:extLst>
      <p:ext uri="{BB962C8B-B14F-4D97-AF65-F5344CB8AC3E}">
        <p14:creationId xmlns:p14="http://schemas.microsoft.com/office/powerpoint/2010/main" val="19022945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AE170-2F54-A94F-B89B-DB8F89DCDC2F}"/>
              </a:ext>
            </a:extLst>
          </p:cNvPr>
          <p:cNvSpPr txBox="1"/>
          <p:nvPr/>
        </p:nvSpPr>
        <p:spPr>
          <a:xfrm>
            <a:off x="1066800" y="776099"/>
            <a:ext cx="1976823"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4" name="TextBox 3">
            <a:extLst>
              <a:ext uri="{FF2B5EF4-FFF2-40B4-BE49-F238E27FC236}">
                <a16:creationId xmlns:a16="http://schemas.microsoft.com/office/drawing/2014/main" id="{8057EC6F-B914-5C41-92C1-009E9B437984}"/>
              </a:ext>
            </a:extLst>
          </p:cNvPr>
          <p:cNvSpPr txBox="1"/>
          <p:nvPr/>
        </p:nvSpPr>
        <p:spPr>
          <a:xfrm>
            <a:off x="1066800" y="1553509"/>
            <a:ext cx="2497862" cy="1200329"/>
          </a:xfrm>
          <a:prstGeom prst="rect">
            <a:avLst/>
          </a:prstGeom>
          <a:solidFill>
            <a:schemeClr val="accent1"/>
          </a:solidFill>
        </p:spPr>
        <p:txBody>
          <a:bodyPr wrap="square" rtlCol="0">
            <a:spAutoFit/>
          </a:bodyPr>
          <a:lstStyle/>
          <a:p>
            <a:pPr algn="ctr"/>
            <a:endParaRPr lang="en-US" sz="800">
              <a:solidFill>
                <a:schemeClr val="bg1"/>
              </a:solidFill>
            </a:endParaRPr>
          </a:p>
          <a:p>
            <a:pPr algn="ctr"/>
            <a:r>
              <a:rPr lang="en-US" sz="1400">
                <a:solidFill>
                  <a:schemeClr val="bg1"/>
                </a:solidFill>
              </a:rPr>
              <a:t>If I want $37,500 in 10 years and I can invest $25,000 now, what return do I need to earn per year?</a:t>
            </a:r>
          </a:p>
          <a:p>
            <a:endParaRPr lang="en-US" sz="800">
              <a:solidFill>
                <a:schemeClr val="bg1"/>
              </a:solidFill>
            </a:endParaRPr>
          </a:p>
        </p:txBody>
      </p:sp>
      <p:sp>
        <p:nvSpPr>
          <p:cNvPr id="5" name="TextBox 4">
            <a:extLst>
              <a:ext uri="{FF2B5EF4-FFF2-40B4-BE49-F238E27FC236}">
                <a16:creationId xmlns:a16="http://schemas.microsoft.com/office/drawing/2014/main" id="{1250BEC8-F1AC-A04B-984C-927BD9DE4ADF}"/>
              </a:ext>
            </a:extLst>
          </p:cNvPr>
          <p:cNvSpPr txBox="1"/>
          <p:nvPr/>
        </p:nvSpPr>
        <p:spPr>
          <a:xfrm>
            <a:off x="1392594" y="2946473"/>
            <a:ext cx="1651029" cy="1754326"/>
          </a:xfrm>
          <a:prstGeom prst="rect">
            <a:avLst/>
          </a:prstGeom>
          <a:noFill/>
        </p:spPr>
        <p:txBody>
          <a:bodyPr wrap="none" rtlCol="0">
            <a:spAutoFit/>
          </a:bodyPr>
          <a:lstStyle/>
          <a:p>
            <a:r>
              <a:rPr lang="en-US"/>
              <a:t>PV = $25,000</a:t>
            </a:r>
          </a:p>
          <a:p>
            <a:r>
              <a:rPr lang="en-US"/>
              <a:t>FV = $37,500</a:t>
            </a:r>
          </a:p>
          <a:p>
            <a:r>
              <a:rPr lang="en-US"/>
              <a:t>Time = 10 years</a:t>
            </a:r>
          </a:p>
          <a:p>
            <a:endParaRPr lang="en-US"/>
          </a:p>
          <a:p>
            <a:r>
              <a:rPr lang="en-US" i="1" u="sng"/>
              <a:t>R = 4.14%</a:t>
            </a:r>
          </a:p>
          <a:p>
            <a:endParaRPr lang="en-US"/>
          </a:p>
        </p:txBody>
      </p:sp>
      <p:sp>
        <p:nvSpPr>
          <p:cNvPr id="6" name="Rectangle 5">
            <a:extLst>
              <a:ext uri="{FF2B5EF4-FFF2-40B4-BE49-F238E27FC236}">
                <a16:creationId xmlns:a16="http://schemas.microsoft.com/office/drawing/2014/main" id="{38EC0F55-70D7-E949-BF51-AB5D6AA14CBF}"/>
              </a:ext>
            </a:extLst>
          </p:cNvPr>
          <p:cNvSpPr/>
          <p:nvPr/>
        </p:nvSpPr>
        <p:spPr>
          <a:xfrm>
            <a:off x="1066800" y="2753838"/>
            <a:ext cx="2514600" cy="3340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BA67E2-EF5D-5E4F-A813-580C68FD27B2}"/>
              </a:ext>
            </a:extLst>
          </p:cNvPr>
          <p:cNvSpPr txBox="1"/>
          <p:nvPr/>
        </p:nvSpPr>
        <p:spPr>
          <a:xfrm>
            <a:off x="5239265" y="1846967"/>
            <a:ext cx="3004349" cy="4247317"/>
          </a:xfrm>
          <a:prstGeom prst="rect">
            <a:avLst/>
          </a:prstGeom>
          <a:noFill/>
        </p:spPr>
        <p:txBody>
          <a:bodyPr wrap="none" rtlCol="0">
            <a:spAutoFit/>
          </a:bodyPr>
          <a:lstStyle/>
          <a:p>
            <a:r>
              <a:rPr lang="en-US"/>
              <a:t>PV	= FV/(1+r)^t</a:t>
            </a:r>
          </a:p>
          <a:p>
            <a:endParaRPr lang="en-US"/>
          </a:p>
          <a:p>
            <a:r>
              <a:rPr lang="en-US"/>
              <a:t>$25,000	= $37,500/(1+r)^10</a:t>
            </a:r>
          </a:p>
          <a:p>
            <a:endParaRPr lang="en-US"/>
          </a:p>
          <a:p>
            <a:r>
              <a:rPr lang="en-US"/>
              <a:t>$25,000 x (1+r)^10 = $37,500</a:t>
            </a:r>
          </a:p>
          <a:p>
            <a:endParaRPr lang="en-US"/>
          </a:p>
          <a:p>
            <a:r>
              <a:rPr lang="en-US"/>
              <a:t>(1+r)^10 = $37,500/$25,000</a:t>
            </a:r>
          </a:p>
          <a:p>
            <a:endParaRPr lang="en-US"/>
          </a:p>
          <a:p>
            <a:r>
              <a:rPr lang="en-US"/>
              <a:t>(1+r)^10 = 1.50</a:t>
            </a:r>
          </a:p>
          <a:p>
            <a:endParaRPr lang="en-US"/>
          </a:p>
          <a:p>
            <a:r>
              <a:rPr lang="en-US"/>
              <a:t>[(1+r)^10]^.1 = 1.50^.10 </a:t>
            </a:r>
          </a:p>
          <a:p>
            <a:endParaRPr lang="en-US"/>
          </a:p>
          <a:p>
            <a:r>
              <a:rPr lang="en-US"/>
              <a:t>1+r = 1.041379 </a:t>
            </a:r>
          </a:p>
          <a:p>
            <a:endParaRPr lang="en-US"/>
          </a:p>
          <a:p>
            <a:r>
              <a:rPr lang="en-US"/>
              <a:t>r = .041379 </a:t>
            </a:r>
          </a:p>
        </p:txBody>
      </p:sp>
    </p:spTree>
    <p:extLst>
      <p:ext uri="{BB962C8B-B14F-4D97-AF65-F5344CB8AC3E}">
        <p14:creationId xmlns:p14="http://schemas.microsoft.com/office/powerpoint/2010/main" val="951825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488696"/>
            <a:ext cx="10515600" cy="696834"/>
          </a:xfrm>
        </p:spPr>
        <p:txBody>
          <a:bodyPr>
            <a:normAutofit/>
          </a:bodyPr>
          <a:lstStyle/>
          <a:p>
            <a:r>
              <a:rPr lang="en-US" sz="3200" b="1">
                <a:latin typeface="Helvetica" pitchFamily="2" charset="0"/>
              </a:rPr>
              <a:t>Solving for FV: Calculator and Excel Methods</a:t>
            </a:r>
            <a:endParaRPr lang="en-US" sz="3200" b="1" noProof="0">
              <a:latin typeface="Helvetica" pitchFamily="2" charset="0"/>
            </a:endParaRP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475043" y="1538368"/>
            <a:ext cx="11241914" cy="1484625"/>
          </a:xfrm>
        </p:spPr>
        <p:txBody>
          <a:bodyPr>
            <a:normAutofit/>
          </a:bodyPr>
          <a:lstStyle/>
          <a:p>
            <a:pPr marL="365760" indent="-365760" algn="l">
              <a:spcBef>
                <a:spcPts val="600"/>
              </a:spcBef>
              <a:spcAft>
                <a:spcPts val="600"/>
              </a:spcAft>
              <a:buClr>
                <a:srgbClr val="000000"/>
              </a:buClr>
              <a:buFont typeface="Arial" panose="020B0604020202020204" pitchFamily="34" charset="0"/>
              <a:buChar char="•"/>
              <a:defRPr/>
            </a:pPr>
            <a:r>
              <a:rPr lang="en-US" sz="2400">
                <a:latin typeface="Helvetica" pitchFamily="2" charset="0"/>
              </a:rPr>
              <a:t>Solves the general FV equation.</a:t>
            </a:r>
          </a:p>
          <a:p>
            <a:pPr marL="365760" indent="-365760" algn="l">
              <a:spcBef>
                <a:spcPts val="600"/>
              </a:spcBef>
              <a:spcAft>
                <a:spcPts val="600"/>
              </a:spcAft>
              <a:buClr>
                <a:srgbClr val="000000"/>
              </a:buClr>
              <a:buFont typeface="Arial" panose="020B0604020202020204" pitchFamily="34" charset="0"/>
              <a:buChar char="•"/>
              <a:defRPr/>
            </a:pPr>
            <a:r>
              <a:rPr lang="en-US" sz="2400">
                <a:latin typeface="Helvetica" pitchFamily="2" charset="0"/>
              </a:rPr>
              <a:t>Requires 4 inputs into calculator, and will solve for the fifth. (Set to P/YR = 1 and END mode.)</a:t>
            </a:r>
          </a:p>
        </p:txBody>
      </p:sp>
      <p:pic>
        <p:nvPicPr>
          <p:cNvPr id="22" name="Picture 3" descr="Calculator Methods&#10;&#10;Graphic showing the calculator Inputs and Output needed to solve for FV.">
            <a:extLst>
              <a:ext uri="{FF2B5EF4-FFF2-40B4-BE49-F238E27FC236}">
                <a16:creationId xmlns:a16="http://schemas.microsoft.com/office/drawing/2014/main" id="{4F6ED8A3-F175-4F9E-A381-F5C6EA8839CD}"/>
              </a:ext>
            </a:extLst>
          </p:cNvPr>
          <p:cNvPicPr>
            <a:picLocks noGrp="1" noChangeAspect="1"/>
          </p:cNvPicPr>
          <p:nvPr>
            <p:ph idx="10"/>
          </p:nvPr>
        </p:nvPicPr>
        <p:blipFill>
          <a:blip r:embed="rId3"/>
          <a:stretch>
            <a:fillRect/>
          </a:stretch>
        </p:blipFill>
        <p:spPr>
          <a:xfrm>
            <a:off x="2348918" y="2949257"/>
            <a:ext cx="7494165" cy="1920240"/>
          </a:xfrm>
          <a:prstGeom prst="rect">
            <a:avLst/>
          </a:prstGeom>
        </p:spPr>
      </p:pic>
      <p:sp>
        <p:nvSpPr>
          <p:cNvPr id="2" name="Content Placeholder 4">
            <a:extLst>
              <a:ext uri="{FF2B5EF4-FFF2-40B4-BE49-F238E27FC236}">
                <a16:creationId xmlns:a16="http://schemas.microsoft.com/office/drawing/2014/main" id="{5D3BF84C-1BB6-4571-9E5A-F4285C8BF450}"/>
              </a:ext>
            </a:extLst>
          </p:cNvPr>
          <p:cNvSpPr>
            <a:spLocks noGrp="1"/>
          </p:cNvSpPr>
          <p:nvPr>
            <p:ph idx="11"/>
          </p:nvPr>
        </p:nvSpPr>
        <p:spPr>
          <a:xfrm>
            <a:off x="476843" y="5157129"/>
            <a:ext cx="11241914" cy="559674"/>
          </a:xfrm>
        </p:spPr>
        <p:txBody>
          <a:bodyPr>
            <a:normAutofit/>
          </a:bodyPr>
          <a:lstStyle/>
          <a:p>
            <a:pPr marL="365760" indent="-365760" algn="l">
              <a:spcBef>
                <a:spcPts val="600"/>
              </a:spcBef>
              <a:spcAft>
                <a:spcPts val="600"/>
              </a:spcAft>
              <a:buClr>
                <a:srgbClr val="000000"/>
              </a:buClr>
              <a:buFont typeface="Arial" panose="020B0604020202020204" pitchFamily="34" charset="0"/>
              <a:buChar char="•"/>
            </a:pPr>
            <a:r>
              <a:rPr lang="en-US" sz="2400">
                <a:latin typeface="Helvetica" pitchFamily="2" charset="0"/>
              </a:rPr>
              <a:t>Excel: =FV(</a:t>
            </a:r>
            <a:r>
              <a:rPr lang="en-US" sz="2400" err="1">
                <a:latin typeface="Helvetica" pitchFamily="2" charset="0"/>
              </a:rPr>
              <a:t>rate,nper,pmt,pv,type</a:t>
            </a:r>
            <a:r>
              <a:rPr lang="en-US" sz="2400">
                <a:latin typeface="Helvetica" pitchFamily="2" charset="0"/>
              </a:rPr>
              <a:t>)</a:t>
            </a:r>
          </a:p>
        </p:txBody>
      </p:sp>
      <p:cxnSp>
        <p:nvCxnSpPr>
          <p:cNvPr id="6" name="Straight Arrow Connector 5">
            <a:extLst>
              <a:ext uri="{FF2B5EF4-FFF2-40B4-BE49-F238E27FC236}">
                <a16:creationId xmlns:a16="http://schemas.microsoft.com/office/drawing/2014/main" id="{FE59238E-E112-984B-8092-80B87B86945F}"/>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015191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463982"/>
            <a:ext cx="10515600" cy="695008"/>
          </a:xfrm>
        </p:spPr>
        <p:txBody>
          <a:bodyPr>
            <a:normAutofit/>
          </a:bodyPr>
          <a:lstStyle/>
          <a:p>
            <a:r>
              <a:rPr lang="en-US" sz="3200" b="1">
                <a:latin typeface="Helvetica" pitchFamily="2" charset="0"/>
              </a:rPr>
              <a:t>Solving for PV: Calculator and Excel Methods</a:t>
            </a:r>
            <a:endParaRPr lang="en-US" sz="3200" b="1" noProof="0">
              <a:latin typeface="Helvetica" pitchFamily="2" charset="0"/>
            </a:endParaRP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476844" y="1536599"/>
            <a:ext cx="11241914" cy="1371600"/>
          </a:xfrm>
        </p:spPr>
        <p:txBody>
          <a:bodyPr>
            <a:normAutofit/>
          </a:bodyPr>
          <a:lstStyle/>
          <a:p>
            <a:pPr marL="365760" indent="-365760" algn="l">
              <a:spcBef>
                <a:spcPts val="600"/>
              </a:spcBef>
              <a:spcAft>
                <a:spcPts val="600"/>
              </a:spcAft>
              <a:buClr>
                <a:srgbClr val="000000"/>
              </a:buClr>
              <a:buFont typeface="Arial" panose="020B0604020202020204" pitchFamily="34" charset="0"/>
              <a:buChar char="•"/>
              <a:defRPr/>
            </a:pPr>
            <a:r>
              <a:rPr lang="en-US" sz="2400">
                <a:latin typeface="Helvetica" pitchFamily="2" charset="0"/>
              </a:rPr>
              <a:t>Solves the general FV equation for PV.</a:t>
            </a:r>
          </a:p>
          <a:p>
            <a:pPr marL="365760" indent="-365760" algn="l">
              <a:spcBef>
                <a:spcPts val="600"/>
              </a:spcBef>
              <a:spcAft>
                <a:spcPts val="600"/>
              </a:spcAft>
              <a:buClr>
                <a:srgbClr val="000000"/>
              </a:buClr>
              <a:buFont typeface="Arial" panose="020B0604020202020204" pitchFamily="34" charset="0"/>
              <a:buChar char="•"/>
              <a:defRPr/>
            </a:pPr>
            <a:r>
              <a:rPr lang="en-US" sz="2400">
                <a:latin typeface="Helvetica" pitchFamily="2" charset="0"/>
              </a:rPr>
              <a:t>Exactly like solving for FV, except we have different input information and are solving for a different variable.</a:t>
            </a:r>
          </a:p>
        </p:txBody>
      </p:sp>
      <p:pic>
        <p:nvPicPr>
          <p:cNvPr id="22" name="Picture 3" descr="Calculator Methods for PV&#10;&#10;Graphic showing the calculator Inputs and Output needed to solve for PV.">
            <a:extLst>
              <a:ext uri="{FF2B5EF4-FFF2-40B4-BE49-F238E27FC236}">
                <a16:creationId xmlns:a16="http://schemas.microsoft.com/office/drawing/2014/main" id="{4F6ED8A3-F175-4F9E-A381-F5C6EA8839CD}"/>
              </a:ext>
            </a:extLst>
          </p:cNvPr>
          <p:cNvPicPr>
            <a:picLocks noGrp="1" noChangeAspect="1"/>
          </p:cNvPicPr>
          <p:nvPr>
            <p:ph idx="10"/>
          </p:nvPr>
        </p:nvPicPr>
        <p:blipFill>
          <a:blip r:embed="rId3"/>
          <a:stretch>
            <a:fillRect/>
          </a:stretch>
        </p:blipFill>
        <p:spPr>
          <a:xfrm>
            <a:off x="2348918" y="3000510"/>
            <a:ext cx="7494165" cy="1916589"/>
          </a:xfrm>
          <a:prstGeom prst="rect">
            <a:avLst/>
          </a:prstGeom>
        </p:spPr>
      </p:pic>
      <p:sp>
        <p:nvSpPr>
          <p:cNvPr id="2" name="Content Placeholder 4">
            <a:extLst>
              <a:ext uri="{FF2B5EF4-FFF2-40B4-BE49-F238E27FC236}">
                <a16:creationId xmlns:a16="http://schemas.microsoft.com/office/drawing/2014/main" id="{5D3BF84C-1BB6-4571-9E5A-F4285C8BF450}"/>
              </a:ext>
            </a:extLst>
          </p:cNvPr>
          <p:cNvSpPr>
            <a:spLocks noGrp="1"/>
          </p:cNvSpPr>
          <p:nvPr>
            <p:ph idx="11"/>
          </p:nvPr>
        </p:nvSpPr>
        <p:spPr>
          <a:xfrm>
            <a:off x="476843" y="5231265"/>
            <a:ext cx="11241914" cy="559674"/>
          </a:xfrm>
        </p:spPr>
        <p:txBody>
          <a:bodyPr>
            <a:normAutofit/>
          </a:bodyPr>
          <a:lstStyle/>
          <a:p>
            <a:pPr marL="365760" indent="-365760" algn="l">
              <a:spcBef>
                <a:spcPts val="600"/>
              </a:spcBef>
              <a:spcAft>
                <a:spcPts val="600"/>
              </a:spcAft>
              <a:buClr>
                <a:srgbClr val="000000"/>
              </a:buClr>
              <a:buFont typeface="Arial" panose="020B0604020202020204" pitchFamily="34" charset="0"/>
              <a:buChar char="•"/>
            </a:pPr>
            <a:r>
              <a:rPr lang="en-US" sz="2400">
                <a:latin typeface="Helvetica" pitchFamily="2" charset="0"/>
              </a:rPr>
              <a:t>Excel: =PV(</a:t>
            </a:r>
            <a:r>
              <a:rPr lang="en-US" sz="2400" err="1">
                <a:latin typeface="Helvetica" pitchFamily="2" charset="0"/>
              </a:rPr>
              <a:t>rate,nper,pmt,fv,type</a:t>
            </a:r>
            <a:r>
              <a:rPr lang="en-US" sz="2400">
                <a:latin typeface="Helvetica" pitchFamily="2" charset="0"/>
              </a:rPr>
              <a:t>)</a:t>
            </a:r>
          </a:p>
        </p:txBody>
      </p:sp>
      <p:cxnSp>
        <p:nvCxnSpPr>
          <p:cNvPr id="6" name="Straight Arrow Connector 5">
            <a:extLst>
              <a:ext uri="{FF2B5EF4-FFF2-40B4-BE49-F238E27FC236}">
                <a16:creationId xmlns:a16="http://schemas.microsoft.com/office/drawing/2014/main" id="{FCA59BB4-2657-DD46-BB64-2F4F5F932690}"/>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86321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513410"/>
            <a:ext cx="10515600" cy="561632"/>
          </a:xfrm>
        </p:spPr>
        <p:txBody>
          <a:bodyPr>
            <a:normAutofit/>
          </a:bodyPr>
          <a:lstStyle/>
          <a:p>
            <a:pPr algn="l"/>
            <a:r>
              <a:rPr lang="en-US" sz="3200" b="1" noProof="0">
                <a:latin typeface="Helvetica" pitchFamily="2" charset="0"/>
              </a:rPr>
              <a:t>Finding the Interest Rate I</a:t>
            </a: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476844" y="1561312"/>
            <a:ext cx="11241914" cy="1371600"/>
          </a:xfrm>
        </p:spPr>
        <p:txBody>
          <a:bodyPr>
            <a:normAutofit fontScale="85000" lnSpcReduction="10000"/>
          </a:bodyPr>
          <a:lstStyle/>
          <a:p>
            <a:pPr marL="365760" indent="-365760" algn="l">
              <a:spcBef>
                <a:spcPts val="600"/>
              </a:spcBef>
              <a:spcAft>
                <a:spcPts val="600"/>
              </a:spcAft>
              <a:buClr>
                <a:srgbClr val="000000"/>
              </a:buClr>
              <a:buFont typeface="Arial" panose="020B0604020202020204" pitchFamily="34" charset="0"/>
              <a:buChar char="•"/>
              <a:defRPr/>
            </a:pPr>
            <a:r>
              <a:rPr lang="en-US">
                <a:solidFill>
                  <a:schemeClr val="tx1"/>
                </a:solidFill>
                <a:latin typeface="Helvetica" pitchFamily="2" charset="0"/>
              </a:rPr>
              <a:t>What annual interest rate would cause $100 to grow to $119.10 in 3 years?</a:t>
            </a:r>
          </a:p>
          <a:p>
            <a:pPr marL="640080" lvl="1" indent="-320040">
              <a:spcBef>
                <a:spcPts val="600"/>
              </a:spcBef>
              <a:spcAft>
                <a:spcPts val="600"/>
              </a:spcAft>
              <a:buClr>
                <a:srgbClr val="000000"/>
              </a:buClr>
              <a:buFont typeface="Arial" panose="020B0604020202020204" pitchFamily="34" charset="0"/>
              <a:buChar char="•"/>
              <a:defRPr/>
            </a:pPr>
            <a:r>
              <a:rPr lang="en-US" sz="2000">
                <a:latin typeface="Helvetica" pitchFamily="2" charset="0"/>
              </a:rPr>
              <a:t>Solves the general FV equation for I/YR.</a:t>
            </a:r>
          </a:p>
          <a:p>
            <a:pPr marL="640080" lvl="1" indent="-320040">
              <a:spcBef>
                <a:spcPts val="600"/>
              </a:spcBef>
              <a:spcAft>
                <a:spcPts val="600"/>
              </a:spcAft>
              <a:buClr>
                <a:srgbClr val="000000"/>
              </a:buClr>
              <a:buFont typeface="Arial" panose="020B0604020202020204" pitchFamily="34" charset="0"/>
              <a:buChar char="•"/>
              <a:defRPr/>
            </a:pPr>
            <a:r>
              <a:rPr lang="en-US" sz="2000">
                <a:latin typeface="Helvetica" pitchFamily="2" charset="0"/>
              </a:rPr>
              <a:t>Hard to solve without a financial calculator or spreadsheet.</a:t>
            </a:r>
          </a:p>
        </p:txBody>
      </p:sp>
      <p:pic>
        <p:nvPicPr>
          <p:cNvPr id="22" name="Picture 3" descr="Calculator Methods for I/YR&#10;&#10;Graphic showing the calculator Inputs and Output needed to solve for I/YR.">
            <a:extLst>
              <a:ext uri="{FF2B5EF4-FFF2-40B4-BE49-F238E27FC236}">
                <a16:creationId xmlns:a16="http://schemas.microsoft.com/office/drawing/2014/main" id="{4F6ED8A3-F175-4F9E-A381-F5C6EA8839CD}"/>
              </a:ext>
            </a:extLst>
          </p:cNvPr>
          <p:cNvPicPr>
            <a:picLocks noGrp="1" noChangeAspect="1"/>
          </p:cNvPicPr>
          <p:nvPr>
            <p:ph idx="10"/>
          </p:nvPr>
        </p:nvPicPr>
        <p:blipFill>
          <a:blip r:embed="rId3"/>
          <a:stretch>
            <a:fillRect/>
          </a:stretch>
        </p:blipFill>
        <p:spPr>
          <a:xfrm>
            <a:off x="2356042" y="2938723"/>
            <a:ext cx="7479916" cy="1916589"/>
          </a:xfrm>
          <a:prstGeom prst="rect">
            <a:avLst/>
          </a:prstGeom>
        </p:spPr>
      </p:pic>
      <p:sp>
        <p:nvSpPr>
          <p:cNvPr id="2" name="Content Placeholder 4">
            <a:extLst>
              <a:ext uri="{FF2B5EF4-FFF2-40B4-BE49-F238E27FC236}">
                <a16:creationId xmlns:a16="http://schemas.microsoft.com/office/drawing/2014/main" id="{5D3BF84C-1BB6-4571-9E5A-F4285C8BF450}"/>
              </a:ext>
            </a:extLst>
          </p:cNvPr>
          <p:cNvSpPr>
            <a:spLocks noGrp="1"/>
          </p:cNvSpPr>
          <p:nvPr>
            <p:ph idx="11"/>
          </p:nvPr>
        </p:nvSpPr>
        <p:spPr>
          <a:xfrm>
            <a:off x="476843" y="5218913"/>
            <a:ext cx="11241914" cy="559674"/>
          </a:xfrm>
        </p:spPr>
        <p:txBody>
          <a:bodyPr>
            <a:normAutofit/>
          </a:bodyPr>
          <a:lstStyle/>
          <a:p>
            <a:pPr marL="365760" indent="-365760" algn="l">
              <a:spcBef>
                <a:spcPts val="600"/>
              </a:spcBef>
              <a:spcAft>
                <a:spcPts val="600"/>
              </a:spcAft>
              <a:buClr>
                <a:srgbClr val="000000"/>
              </a:buClr>
              <a:buFont typeface="Arial" panose="020B0604020202020204" pitchFamily="34" charset="0"/>
              <a:buChar char="•"/>
            </a:pPr>
            <a:r>
              <a:rPr lang="en-US" sz="2400">
                <a:latin typeface="Helvetica" pitchFamily="2" charset="0"/>
              </a:rPr>
              <a:t>Excel: =RATE(</a:t>
            </a:r>
            <a:r>
              <a:rPr lang="en-US" sz="2400" err="1">
                <a:latin typeface="Helvetica" pitchFamily="2" charset="0"/>
              </a:rPr>
              <a:t>nper,pmt,pv,fv,type,guess</a:t>
            </a:r>
            <a:r>
              <a:rPr lang="en-US" sz="2400">
                <a:latin typeface="Helvetica" pitchFamily="2" charset="0"/>
              </a:rPr>
              <a:t>)</a:t>
            </a:r>
          </a:p>
        </p:txBody>
      </p:sp>
      <p:cxnSp>
        <p:nvCxnSpPr>
          <p:cNvPr id="6" name="Straight Arrow Connector 5">
            <a:extLst>
              <a:ext uri="{FF2B5EF4-FFF2-40B4-BE49-F238E27FC236}">
                <a16:creationId xmlns:a16="http://schemas.microsoft.com/office/drawing/2014/main" id="{59BBBA1B-A866-4841-99BA-017807456CF3}"/>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94605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E77767F-7BE4-7A46-B0F5-B1A1A0895C8B}"/>
              </a:ext>
            </a:extLst>
          </p:cNvPr>
          <p:cNvSpPr>
            <a:spLocks noGrp="1"/>
          </p:cNvSpPr>
          <p:nvPr>
            <p:ph type="title"/>
          </p:nvPr>
        </p:nvSpPr>
        <p:spPr>
          <a:xfrm>
            <a:off x="476843" y="473246"/>
            <a:ext cx="11241915" cy="614150"/>
          </a:xfrm>
        </p:spPr>
        <p:txBody>
          <a:bodyPr>
            <a:normAutofit/>
          </a:bodyPr>
          <a:lstStyle/>
          <a:p>
            <a:pPr algn="l"/>
            <a:r>
              <a:rPr lang="en-US" sz="3200" b="1" noProof="0">
                <a:latin typeface="Helvetica" pitchFamily="2" charset="0"/>
              </a:rPr>
              <a:t>Finding the Interest Rate I</a:t>
            </a:r>
          </a:p>
        </p:txBody>
      </p:sp>
      <p:cxnSp>
        <p:nvCxnSpPr>
          <p:cNvPr id="12" name="Straight Arrow Connector 11">
            <a:extLst>
              <a:ext uri="{FF2B5EF4-FFF2-40B4-BE49-F238E27FC236}">
                <a16:creationId xmlns:a16="http://schemas.microsoft.com/office/drawing/2014/main" id="{85D303E9-074B-4A46-87E9-0245372FDB48}"/>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13" name="Content Placeholder 9">
            <a:extLst>
              <a:ext uri="{FF2B5EF4-FFF2-40B4-BE49-F238E27FC236}">
                <a16:creationId xmlns:a16="http://schemas.microsoft.com/office/drawing/2014/main" id="{008AE4F1-8EC4-3C42-AA44-6FEA2B418FE7}"/>
              </a:ext>
            </a:extLst>
          </p:cNvPr>
          <p:cNvSpPr txBox="1">
            <a:spLocks/>
          </p:cNvSpPr>
          <p:nvPr/>
        </p:nvSpPr>
        <p:spPr>
          <a:xfrm>
            <a:off x="2221706" y="1690691"/>
            <a:ext cx="5336381" cy="4524371"/>
          </a:xfrm>
          <a:prstGeom prst="rect">
            <a:avLst/>
          </a:prstGeom>
        </p:spPr>
        <p:txBody>
          <a:bodyPr/>
          <a:lst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rgbClr val="000000"/>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rgbClr val="000000"/>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rgbClr val="000000"/>
                </a:solidFill>
                <a:latin typeface="+mn-lt"/>
                <a:ea typeface="+mn-ea"/>
                <a:cs typeface="+mn-cs"/>
              </a:defRPr>
            </a:lvl3pPr>
            <a:lvl4pPr marL="1714500" indent="-342900" algn="l" defTabSz="914400" rtl="0" eaLnBrk="1" latinLnBrk="0" hangingPunct="1">
              <a:lnSpc>
                <a:spcPct val="90000"/>
              </a:lnSpc>
              <a:spcBef>
                <a:spcPts val="500"/>
              </a:spcBef>
              <a:buSzPct val="100000"/>
              <a:buFont typeface="Arial" panose="020B0604020202020204" pitchFamily="34" charset="0"/>
              <a:buChar char="•"/>
              <a:defRPr sz="2400" b="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FV</a:t>
            </a:r>
            <a:r>
              <a:rPr lang="en-US" baseline="-25000">
                <a:latin typeface="Helvetica" pitchFamily="2" charset="0"/>
                <a:ea typeface="Verdana" panose="020B0604030504040204" pitchFamily="34" charset="0"/>
                <a:cs typeface="Verdana" panose="020B0604030504040204" pitchFamily="34" charset="0"/>
              </a:rPr>
              <a:t>N</a:t>
            </a:r>
            <a:r>
              <a:rPr lang="en-US">
                <a:latin typeface="Helvetica" pitchFamily="2" charset="0"/>
                <a:ea typeface="Verdana" panose="020B0604030504040204" pitchFamily="34" charset="0"/>
                <a:cs typeface="Verdana" panose="020B0604030504040204" pitchFamily="34" charset="0"/>
              </a:rPr>
              <a:t>	= PV(1 + I)</a:t>
            </a:r>
            <a:r>
              <a:rPr lang="en-US" baseline="30000">
                <a:latin typeface="Helvetica" pitchFamily="2" charset="0"/>
                <a:ea typeface="Verdana" panose="020B0604030504040204" pitchFamily="34" charset="0"/>
                <a:cs typeface="Verdana" panose="020B0604030504040204" pitchFamily="34" charset="0"/>
              </a:rPr>
              <a:t>N</a:t>
            </a: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$119.10  = $100(1+I)</a:t>
            </a:r>
            <a:r>
              <a:rPr lang="en-US" baseline="30000">
                <a:latin typeface="Helvetica" pitchFamily="2" charset="0"/>
                <a:ea typeface="Verdana" panose="020B0604030504040204" pitchFamily="34" charset="0"/>
                <a:cs typeface="Verdana" panose="020B0604030504040204" pitchFamily="34" charset="0"/>
              </a:rPr>
              <a:t>3</a:t>
            </a: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$119.10/$100 = (1+I)</a:t>
            </a:r>
            <a:r>
              <a:rPr lang="en-US" baseline="30000">
                <a:latin typeface="Helvetica" pitchFamily="2" charset="0"/>
                <a:ea typeface="Verdana" panose="020B0604030504040204" pitchFamily="34" charset="0"/>
                <a:cs typeface="Verdana" panose="020B0604030504040204" pitchFamily="34" charset="0"/>
              </a:rPr>
              <a:t>3</a:t>
            </a: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1.191 = (1+I)</a:t>
            </a:r>
            <a:r>
              <a:rPr lang="en-US" baseline="30000">
                <a:latin typeface="Helvetica" pitchFamily="2" charset="0"/>
                <a:ea typeface="Verdana" panose="020B0604030504040204" pitchFamily="34" charset="0"/>
                <a:cs typeface="Verdana" panose="020B0604030504040204" pitchFamily="34" charset="0"/>
              </a:rPr>
              <a:t>3</a:t>
            </a: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1.191</a:t>
            </a:r>
            <a:r>
              <a:rPr lang="en-US" baseline="30000">
                <a:latin typeface="Helvetica" pitchFamily="2" charset="0"/>
                <a:ea typeface="Verdana" panose="020B0604030504040204" pitchFamily="34" charset="0"/>
                <a:cs typeface="Verdana" panose="020B0604030504040204" pitchFamily="34" charset="0"/>
              </a:rPr>
              <a:t>1/3 </a:t>
            </a:r>
            <a:r>
              <a:rPr lang="en-US">
                <a:latin typeface="Helvetica" pitchFamily="2" charset="0"/>
                <a:ea typeface="Verdana" panose="020B0604030504040204" pitchFamily="34" charset="0"/>
                <a:cs typeface="Verdana" panose="020B0604030504040204" pitchFamily="34" charset="0"/>
              </a:rPr>
              <a:t>=1+I</a:t>
            </a: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1.05999 = 1+I</a:t>
            </a: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.05999 = I</a:t>
            </a: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5.999% = I</a:t>
            </a:r>
            <a:endParaRPr lang="en-US">
              <a:latin typeface="Helvetica" pitchFamily="2" charset="0"/>
            </a:endParaRPr>
          </a:p>
        </p:txBody>
      </p:sp>
    </p:spTree>
    <p:extLst>
      <p:ext uri="{BB962C8B-B14F-4D97-AF65-F5344CB8AC3E}">
        <p14:creationId xmlns:p14="http://schemas.microsoft.com/office/powerpoint/2010/main" val="221687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 calcmode="lin" valueType="num">
                                      <p:cBhvr additive="base">
                                        <p:cTn id="37"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xEl>
                                              <p:pRg st="6" end="6"/>
                                            </p:txEl>
                                          </p:spTgt>
                                        </p:tgtEl>
                                        <p:attrNameLst>
                                          <p:attrName>style.visibility</p:attrName>
                                        </p:attrNameLst>
                                      </p:cBhvr>
                                      <p:to>
                                        <p:strVal val="visible"/>
                                      </p:to>
                                    </p:set>
                                    <p:anim calcmode="lin" valueType="num">
                                      <p:cBhvr additive="base">
                                        <p:cTn id="43"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xEl>
                                              <p:pRg st="7" end="7"/>
                                            </p:txEl>
                                          </p:spTgt>
                                        </p:tgtEl>
                                        <p:attrNameLst>
                                          <p:attrName>style.visibility</p:attrName>
                                        </p:attrNameLst>
                                      </p:cBhvr>
                                      <p:to>
                                        <p:strVal val="visible"/>
                                      </p:to>
                                    </p:set>
                                    <p:anim calcmode="lin" valueType="num">
                                      <p:cBhvr additive="base">
                                        <p:cTn id="49"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562836"/>
            <a:ext cx="10515600" cy="692564"/>
          </a:xfrm>
        </p:spPr>
        <p:txBody>
          <a:bodyPr>
            <a:normAutofit/>
          </a:bodyPr>
          <a:lstStyle/>
          <a:p>
            <a:pPr algn="l"/>
            <a:r>
              <a:rPr lang="en-US" sz="3200" b="1" noProof="0">
                <a:latin typeface="Helvetica" pitchFamily="2" charset="0"/>
              </a:rPr>
              <a:t>Finding the Number of Years N</a:t>
            </a: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476844" y="1610740"/>
            <a:ext cx="11241914" cy="1371600"/>
          </a:xfrm>
        </p:spPr>
        <p:txBody>
          <a:bodyPr/>
          <a:lstStyle/>
          <a:p>
            <a:pPr marL="365760" indent="-365760" algn="l">
              <a:spcBef>
                <a:spcPts val="600"/>
              </a:spcBef>
              <a:spcAft>
                <a:spcPts val="600"/>
              </a:spcAft>
              <a:buClr>
                <a:srgbClr val="000000"/>
              </a:buClr>
              <a:buFont typeface="Arial" panose="020B0604020202020204" pitchFamily="34" charset="0"/>
              <a:buChar char="•"/>
              <a:defRPr/>
            </a:pPr>
            <a:r>
              <a:rPr lang="en-US">
                <a:solidFill>
                  <a:schemeClr val="tx1"/>
                </a:solidFill>
                <a:latin typeface="Helvetica" pitchFamily="2" charset="0"/>
              </a:rPr>
              <a:t>If sales grow at 10% per year, how long before sales double?</a:t>
            </a:r>
          </a:p>
          <a:p>
            <a:pPr marL="640080" lvl="1" indent="-320040">
              <a:spcBef>
                <a:spcPts val="600"/>
              </a:spcBef>
              <a:spcAft>
                <a:spcPts val="600"/>
              </a:spcAft>
              <a:buClr>
                <a:srgbClr val="000000"/>
              </a:buClr>
              <a:buFont typeface="Arial" panose="020B0604020202020204" pitchFamily="34" charset="0"/>
              <a:buChar char="•"/>
              <a:defRPr/>
            </a:pPr>
            <a:r>
              <a:rPr lang="en-US" sz="2000">
                <a:latin typeface="Helvetica" pitchFamily="2" charset="0"/>
              </a:rPr>
              <a:t>Solves the general FV equation for N.</a:t>
            </a:r>
          </a:p>
          <a:p>
            <a:pPr marL="640080" lvl="1" indent="-320040">
              <a:spcBef>
                <a:spcPts val="600"/>
              </a:spcBef>
              <a:spcAft>
                <a:spcPts val="600"/>
              </a:spcAft>
              <a:buClr>
                <a:srgbClr val="000000"/>
              </a:buClr>
              <a:buFont typeface="Arial" panose="020B0604020202020204" pitchFamily="34" charset="0"/>
              <a:buChar char="•"/>
              <a:defRPr/>
            </a:pPr>
            <a:r>
              <a:rPr lang="en-US" sz="2000">
                <a:latin typeface="Helvetica" pitchFamily="2" charset="0"/>
              </a:rPr>
              <a:t>Hard to solve without a financial calculator or spreadsheet.</a:t>
            </a:r>
          </a:p>
        </p:txBody>
      </p:sp>
      <p:pic>
        <p:nvPicPr>
          <p:cNvPr id="22" name="Picture 3" descr="Solving for N&#10;&#10;Graphic showing the calculator Inputs and Output needed to solve for N.">
            <a:extLst>
              <a:ext uri="{FF2B5EF4-FFF2-40B4-BE49-F238E27FC236}">
                <a16:creationId xmlns:a16="http://schemas.microsoft.com/office/drawing/2014/main" id="{4F6ED8A3-F175-4F9E-A381-F5C6EA8839CD}"/>
              </a:ext>
            </a:extLst>
          </p:cNvPr>
          <p:cNvPicPr>
            <a:picLocks noGrp="1" noChangeAspect="1"/>
          </p:cNvPicPr>
          <p:nvPr>
            <p:ph idx="10"/>
          </p:nvPr>
        </p:nvPicPr>
        <p:blipFill>
          <a:blip r:embed="rId3"/>
          <a:stretch>
            <a:fillRect/>
          </a:stretch>
        </p:blipFill>
        <p:spPr>
          <a:xfrm>
            <a:off x="2356042" y="3447798"/>
            <a:ext cx="7479916" cy="1911702"/>
          </a:xfrm>
          <a:prstGeom prst="rect">
            <a:avLst/>
          </a:prstGeom>
        </p:spPr>
      </p:pic>
      <p:sp>
        <p:nvSpPr>
          <p:cNvPr id="2" name="Content Placeholder 4">
            <a:extLst>
              <a:ext uri="{FF2B5EF4-FFF2-40B4-BE49-F238E27FC236}">
                <a16:creationId xmlns:a16="http://schemas.microsoft.com/office/drawing/2014/main" id="{5D3BF84C-1BB6-4571-9E5A-F4285C8BF450}"/>
              </a:ext>
            </a:extLst>
          </p:cNvPr>
          <p:cNvSpPr>
            <a:spLocks noGrp="1"/>
          </p:cNvSpPr>
          <p:nvPr>
            <p:ph idx="11"/>
          </p:nvPr>
        </p:nvSpPr>
        <p:spPr>
          <a:xfrm>
            <a:off x="476843" y="5601974"/>
            <a:ext cx="11241914" cy="559674"/>
          </a:xfrm>
        </p:spPr>
        <p:txBody>
          <a:bodyPr/>
          <a:lstStyle/>
          <a:p>
            <a:pPr marL="365760" indent="-365760" algn="l">
              <a:spcBef>
                <a:spcPts val="600"/>
              </a:spcBef>
              <a:spcAft>
                <a:spcPts val="600"/>
              </a:spcAft>
              <a:buClr>
                <a:srgbClr val="000000"/>
              </a:buClr>
              <a:buFont typeface="Arial" panose="020B0604020202020204" pitchFamily="34" charset="0"/>
              <a:buChar char="•"/>
            </a:pPr>
            <a:r>
              <a:rPr lang="en-US">
                <a:latin typeface="Helvetica" pitchFamily="2" charset="0"/>
              </a:rPr>
              <a:t>Excel: =NPER(</a:t>
            </a:r>
            <a:r>
              <a:rPr lang="en-US" err="1">
                <a:latin typeface="Helvetica" pitchFamily="2" charset="0"/>
              </a:rPr>
              <a:t>rate,pmt,pv,fv,type</a:t>
            </a:r>
            <a:r>
              <a:rPr lang="en-US">
                <a:latin typeface="Helvetica" pitchFamily="2" charset="0"/>
              </a:rPr>
              <a:t>)</a:t>
            </a:r>
          </a:p>
        </p:txBody>
      </p:sp>
      <p:cxnSp>
        <p:nvCxnSpPr>
          <p:cNvPr id="6" name="Straight Arrow Connector 5">
            <a:extLst>
              <a:ext uri="{FF2B5EF4-FFF2-40B4-BE49-F238E27FC236}">
                <a16:creationId xmlns:a16="http://schemas.microsoft.com/office/drawing/2014/main" id="{51038C36-88EA-1249-9C22-BD56C18A3052}"/>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48701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3027EA6-D8B8-6545-A3B8-01DB2B993B9B}"/>
              </a:ext>
            </a:extLst>
          </p:cNvPr>
          <p:cNvSpPr>
            <a:spLocks noGrp="1"/>
          </p:cNvSpPr>
          <p:nvPr>
            <p:ph type="title"/>
          </p:nvPr>
        </p:nvSpPr>
        <p:spPr>
          <a:xfrm>
            <a:off x="476843" y="473245"/>
            <a:ext cx="11241915" cy="1217447"/>
          </a:xfrm>
        </p:spPr>
        <p:txBody>
          <a:bodyPr>
            <a:normAutofit/>
          </a:bodyPr>
          <a:lstStyle/>
          <a:p>
            <a:pPr algn="l"/>
            <a:r>
              <a:rPr lang="en-US" sz="3200" b="1" noProof="0">
                <a:latin typeface="Helvetica" pitchFamily="2" charset="0"/>
              </a:rPr>
              <a:t>Finding the Number of Years N</a:t>
            </a:r>
          </a:p>
        </p:txBody>
      </p:sp>
      <p:cxnSp>
        <p:nvCxnSpPr>
          <p:cNvPr id="12" name="Straight Arrow Connector 11">
            <a:extLst>
              <a:ext uri="{FF2B5EF4-FFF2-40B4-BE49-F238E27FC236}">
                <a16:creationId xmlns:a16="http://schemas.microsoft.com/office/drawing/2014/main" id="{7CDC804B-C8CC-334C-99AF-D896F800C2AB}"/>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13" name="Content Placeholder 9">
            <a:extLst>
              <a:ext uri="{FF2B5EF4-FFF2-40B4-BE49-F238E27FC236}">
                <a16:creationId xmlns:a16="http://schemas.microsoft.com/office/drawing/2014/main" id="{65374417-0CB8-964F-A338-64B006C8DE93}"/>
              </a:ext>
            </a:extLst>
          </p:cNvPr>
          <p:cNvSpPr txBox="1">
            <a:spLocks/>
          </p:cNvSpPr>
          <p:nvPr/>
        </p:nvSpPr>
        <p:spPr>
          <a:xfrm>
            <a:off x="2307430" y="1690692"/>
            <a:ext cx="4664869" cy="3124196"/>
          </a:xfrm>
          <a:prstGeom prst="rect">
            <a:avLst/>
          </a:prstGeom>
        </p:spPr>
        <p:txBody>
          <a:bodyPr/>
          <a:lst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rgbClr val="000000"/>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rgbClr val="000000"/>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rgbClr val="000000"/>
                </a:solidFill>
                <a:latin typeface="+mn-lt"/>
                <a:ea typeface="+mn-ea"/>
                <a:cs typeface="+mn-cs"/>
              </a:defRPr>
            </a:lvl3pPr>
            <a:lvl4pPr marL="1714500" indent="-342900" algn="l" defTabSz="914400" rtl="0" eaLnBrk="1" latinLnBrk="0" hangingPunct="1">
              <a:lnSpc>
                <a:spcPct val="90000"/>
              </a:lnSpc>
              <a:spcBef>
                <a:spcPts val="500"/>
              </a:spcBef>
              <a:buSzPct val="100000"/>
              <a:buFont typeface="Arial" panose="020B0604020202020204" pitchFamily="34" charset="0"/>
              <a:buChar char="•"/>
              <a:defRPr sz="2400" b="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FV</a:t>
            </a:r>
            <a:r>
              <a:rPr lang="en-US" baseline="-25000">
                <a:latin typeface="Helvetica" pitchFamily="2" charset="0"/>
                <a:ea typeface="Verdana" panose="020B0604030504040204" pitchFamily="34" charset="0"/>
                <a:cs typeface="Verdana" panose="020B0604030504040204" pitchFamily="34" charset="0"/>
              </a:rPr>
              <a:t>N</a:t>
            </a:r>
            <a:r>
              <a:rPr lang="en-US">
                <a:latin typeface="Helvetica" pitchFamily="2" charset="0"/>
                <a:ea typeface="Verdana" panose="020B0604030504040204" pitchFamily="34" charset="0"/>
                <a:cs typeface="Verdana" panose="020B0604030504040204" pitchFamily="34" charset="0"/>
              </a:rPr>
              <a:t>	   = PV(1 + I)</a:t>
            </a:r>
            <a:r>
              <a:rPr lang="en-US" baseline="30000">
                <a:latin typeface="Helvetica" pitchFamily="2" charset="0"/>
                <a:ea typeface="Verdana" panose="020B0604030504040204" pitchFamily="34" charset="0"/>
                <a:cs typeface="Verdana" panose="020B0604030504040204" pitchFamily="34" charset="0"/>
              </a:rPr>
              <a:t>N</a:t>
            </a: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        	2 = 1 (1+0.1)</a:t>
            </a:r>
            <a:r>
              <a:rPr lang="en-US" baseline="30000">
                <a:latin typeface="Helvetica" pitchFamily="2" charset="0"/>
                <a:ea typeface="Verdana" panose="020B0604030504040204" pitchFamily="34" charset="0"/>
                <a:cs typeface="Verdana" panose="020B0604030504040204" pitchFamily="34" charset="0"/>
              </a:rPr>
              <a:t>N</a:t>
            </a: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	2 = 1.1</a:t>
            </a:r>
            <a:r>
              <a:rPr lang="en-US" baseline="30000">
                <a:latin typeface="Helvetica" pitchFamily="2" charset="0"/>
                <a:ea typeface="Verdana" panose="020B0604030504040204" pitchFamily="34" charset="0"/>
                <a:cs typeface="Verdana" panose="020B0604030504040204" pitchFamily="34" charset="0"/>
              </a:rPr>
              <a:t>N</a:t>
            </a:r>
          </a:p>
          <a:p>
            <a:pPr marL="0" indent="0" fontAlgn="auto">
              <a:spcBef>
                <a:spcPts val="600"/>
              </a:spcBef>
              <a:spcAft>
                <a:spcPts val="600"/>
              </a:spcAft>
              <a:buClr>
                <a:srgbClr val="000000"/>
              </a:buClr>
              <a:buNone/>
            </a:pPr>
            <a:r>
              <a:rPr lang="en-US">
                <a:latin typeface="Helvetica" pitchFamily="2" charset="0"/>
              </a:rPr>
              <a:t>log</a:t>
            </a:r>
            <a:r>
              <a:rPr lang="en-US" baseline="-25000">
                <a:latin typeface="Helvetica" pitchFamily="2" charset="0"/>
              </a:rPr>
              <a:t>10</a:t>
            </a:r>
            <a:r>
              <a:rPr lang="en-US">
                <a:latin typeface="Helvetica" pitchFamily="2" charset="0"/>
              </a:rPr>
              <a:t> (2) = log</a:t>
            </a:r>
            <a:r>
              <a:rPr lang="en-US" baseline="-25000">
                <a:latin typeface="Helvetica" pitchFamily="2" charset="0"/>
              </a:rPr>
              <a:t>10</a:t>
            </a:r>
            <a:r>
              <a:rPr lang="en-US">
                <a:latin typeface="Helvetica" pitchFamily="2" charset="0"/>
              </a:rPr>
              <a:t>(1.1)</a:t>
            </a:r>
            <a:r>
              <a:rPr lang="en-US" baseline="30000">
                <a:latin typeface="Helvetica" pitchFamily="2" charset="0"/>
              </a:rPr>
              <a:t> N</a:t>
            </a:r>
            <a:endParaRPr lang="en-US">
              <a:latin typeface="Helvetica" pitchFamily="2" charset="0"/>
            </a:endParaRPr>
          </a:p>
          <a:p>
            <a:pPr marL="0" indent="0" fontAlgn="auto">
              <a:spcBef>
                <a:spcPts val="600"/>
              </a:spcBef>
              <a:spcAft>
                <a:spcPts val="600"/>
              </a:spcAft>
              <a:buClr>
                <a:srgbClr val="000000"/>
              </a:buClr>
              <a:buNone/>
            </a:pPr>
            <a:r>
              <a:rPr lang="en-US">
                <a:latin typeface="Helvetica" pitchFamily="2" charset="0"/>
              </a:rPr>
              <a:t>log</a:t>
            </a:r>
            <a:r>
              <a:rPr lang="en-US" baseline="-25000">
                <a:latin typeface="Helvetica" pitchFamily="2" charset="0"/>
              </a:rPr>
              <a:t>10</a:t>
            </a:r>
            <a:r>
              <a:rPr lang="en-US">
                <a:latin typeface="Helvetica" pitchFamily="2" charset="0"/>
              </a:rPr>
              <a:t>(2) = N•log</a:t>
            </a:r>
            <a:r>
              <a:rPr lang="en-US" baseline="-25000">
                <a:latin typeface="Helvetica" pitchFamily="2" charset="0"/>
              </a:rPr>
              <a:t>10</a:t>
            </a:r>
            <a:r>
              <a:rPr lang="en-US">
                <a:latin typeface="Helvetica" pitchFamily="2" charset="0"/>
              </a:rPr>
              <a:t>(1.1)</a:t>
            </a:r>
          </a:p>
          <a:p>
            <a:pPr marL="0" indent="0" fontAlgn="auto">
              <a:spcBef>
                <a:spcPts val="600"/>
              </a:spcBef>
              <a:spcAft>
                <a:spcPts val="600"/>
              </a:spcAft>
              <a:buClr>
                <a:srgbClr val="000000"/>
              </a:buClr>
              <a:buNone/>
            </a:pPr>
            <a:endParaRPr lang="en-US" baseline="30000">
              <a:latin typeface="Helvetica" pitchFamily="2" charset="0"/>
              <a:ea typeface="Verdana" panose="020B0604030504040204" pitchFamily="34" charset="0"/>
              <a:cs typeface="Verdana" panose="020B0604030504040204" pitchFamily="34" charset="0"/>
            </a:endParaRPr>
          </a:p>
          <a:p>
            <a:pPr marL="0" indent="0" fontAlgn="auto">
              <a:spcBef>
                <a:spcPts val="600"/>
              </a:spcBef>
              <a:spcAft>
                <a:spcPts val="600"/>
              </a:spcAft>
              <a:buClr>
                <a:srgbClr val="000000"/>
              </a:buClr>
              <a:buNone/>
            </a:pPr>
            <a:endParaRPr lang="en-US" baseline="30000">
              <a:latin typeface="Helvetica" pitchFamily="2" charset="0"/>
              <a:ea typeface="Verdana" panose="020B0604030504040204" pitchFamily="34" charset="0"/>
              <a:cs typeface="Verdana" panose="020B0604030504040204" pitchFamily="34" charset="0"/>
            </a:endParaRPr>
          </a:p>
          <a:p>
            <a:pPr marL="0" indent="0" fontAlgn="auto">
              <a:spcBef>
                <a:spcPts val="600"/>
              </a:spcBef>
              <a:spcAft>
                <a:spcPts val="600"/>
              </a:spcAft>
              <a:buClr>
                <a:srgbClr val="000000"/>
              </a:buClr>
              <a:buNone/>
            </a:pPr>
            <a:endParaRPr lang="en-US" baseline="30000">
              <a:latin typeface="Helvetica" pitchFamily="2" charset="0"/>
              <a:ea typeface="Verdana" panose="020B0604030504040204" pitchFamily="34" charset="0"/>
              <a:cs typeface="Verdana" panose="020B0604030504040204" pitchFamily="34" charset="0"/>
            </a:endParaRPr>
          </a:p>
          <a:p>
            <a:pPr marL="0" indent="0" fontAlgn="auto">
              <a:spcBef>
                <a:spcPts val="600"/>
              </a:spcBef>
              <a:spcAft>
                <a:spcPts val="600"/>
              </a:spcAft>
              <a:buClr>
                <a:srgbClr val="000000"/>
              </a:buClr>
              <a:buNone/>
            </a:pPr>
            <a:r>
              <a:rPr lang="en-US">
                <a:latin typeface="Helvetica" pitchFamily="2" charset="0"/>
                <a:ea typeface="Verdana" panose="020B0604030504040204" pitchFamily="34" charset="0"/>
                <a:cs typeface="Verdana" panose="020B0604030504040204" pitchFamily="34" charset="0"/>
              </a:rPr>
              <a:t>N = 7.2725</a:t>
            </a:r>
          </a:p>
          <a:p>
            <a:pPr marL="0" indent="0" fontAlgn="auto">
              <a:spcBef>
                <a:spcPts val="600"/>
              </a:spcBef>
              <a:spcAft>
                <a:spcPts val="600"/>
              </a:spcAft>
              <a:buClr>
                <a:srgbClr val="000000"/>
              </a:buClr>
              <a:buNone/>
            </a:pPr>
            <a:endParaRPr lang="en-US">
              <a:latin typeface="Helvetica" pitchFamily="2" charset="0"/>
              <a:ea typeface="Verdana" panose="020B0604030504040204" pitchFamily="34" charset="0"/>
              <a:cs typeface="Verdana" panose="020B0604030504040204" pitchFamily="34" charset="0"/>
            </a:endParaRPr>
          </a:p>
          <a:p>
            <a:pPr marL="0" indent="0" fontAlgn="auto">
              <a:spcBef>
                <a:spcPts val="600"/>
              </a:spcBef>
              <a:spcAft>
                <a:spcPts val="600"/>
              </a:spcAft>
              <a:buClr>
                <a:srgbClr val="000000"/>
              </a:buClr>
              <a:buNone/>
            </a:pPr>
            <a:endParaRPr lang="en-US">
              <a:latin typeface="Helvetica" pitchFamily="2" charset="0"/>
              <a:ea typeface="Verdana" panose="020B0604030504040204" pitchFamily="34" charset="0"/>
              <a:cs typeface="Verdana" panose="020B0604030504040204" pitchFamily="34" charset="0"/>
            </a:endParaRPr>
          </a:p>
          <a:p>
            <a:pPr marL="0" indent="0" fontAlgn="auto">
              <a:spcBef>
                <a:spcPts val="600"/>
              </a:spcBef>
              <a:spcAft>
                <a:spcPts val="600"/>
              </a:spcAft>
              <a:buClr>
                <a:srgbClr val="000000"/>
              </a:buClr>
              <a:buNone/>
            </a:pPr>
            <a:endParaRPr lang="en-US">
              <a:latin typeface="Helvetica" pitchFamily="2" charset="0"/>
              <a:ea typeface="Verdana" panose="020B0604030504040204" pitchFamily="34" charset="0"/>
              <a:cs typeface="Verdana" panose="020B0604030504040204" pitchFamily="34" charset="0"/>
            </a:endParaRPr>
          </a:p>
          <a:p>
            <a:pPr marL="457200" indent="-457200" fontAlgn="auto">
              <a:spcBef>
                <a:spcPts val="600"/>
              </a:spcBef>
              <a:spcAft>
                <a:spcPts val="600"/>
              </a:spcAft>
              <a:buClr>
                <a:srgbClr val="000000"/>
              </a:buClr>
              <a:buAutoNum type="arabicPlain"/>
            </a:pPr>
            <a:endParaRPr lang="en-US">
              <a:latin typeface="Helvetica" pitchFamily="2" charset="0"/>
              <a:ea typeface="Verdana" panose="020B0604030504040204" pitchFamily="34" charset="0"/>
              <a:cs typeface="Verdana" panose="020B0604030504040204" pitchFamily="34" charset="0"/>
            </a:endParaRPr>
          </a:p>
          <a:p>
            <a:pPr marL="0" indent="0" fontAlgn="auto">
              <a:spcBef>
                <a:spcPts val="600"/>
              </a:spcBef>
              <a:spcAft>
                <a:spcPts val="600"/>
              </a:spcAft>
              <a:buClr>
                <a:srgbClr val="000000"/>
              </a:buClr>
              <a:buNone/>
            </a:pPr>
            <a:endParaRPr lang="en-US">
              <a:latin typeface="Helvetica" pitchFamily="2" charset="0"/>
            </a:endParaRPr>
          </a:p>
        </p:txBody>
      </p:sp>
      <p:graphicFrame>
        <p:nvGraphicFramePr>
          <p:cNvPr id="14" name="Table 13">
            <a:extLst>
              <a:ext uri="{FF2B5EF4-FFF2-40B4-BE49-F238E27FC236}">
                <a16:creationId xmlns:a16="http://schemas.microsoft.com/office/drawing/2014/main" id="{B450A11F-B06A-F44A-8698-7135D0F6E6A4}"/>
              </a:ext>
            </a:extLst>
          </p:cNvPr>
          <p:cNvGraphicFramePr>
            <a:graphicFrameLocks noGrp="1"/>
          </p:cNvGraphicFramePr>
          <p:nvPr/>
        </p:nvGraphicFramePr>
        <p:xfrm>
          <a:off x="3093242" y="4291016"/>
          <a:ext cx="3564734" cy="1163320"/>
        </p:xfrm>
        <a:graphic>
          <a:graphicData uri="http://schemas.openxmlformats.org/drawingml/2006/table">
            <a:tbl>
              <a:tblPr/>
              <a:tblGrid>
                <a:gridCol w="851173">
                  <a:extLst>
                    <a:ext uri="{9D8B030D-6E8A-4147-A177-3AD203B41FA5}">
                      <a16:colId xmlns:a16="http://schemas.microsoft.com/office/drawing/2014/main" val="3958248530"/>
                    </a:ext>
                  </a:extLst>
                </a:gridCol>
                <a:gridCol w="2713561">
                  <a:extLst>
                    <a:ext uri="{9D8B030D-6E8A-4147-A177-3AD203B41FA5}">
                      <a16:colId xmlns:a16="http://schemas.microsoft.com/office/drawing/2014/main" val="1906646516"/>
                    </a:ext>
                  </a:extLst>
                </a:gridCol>
              </a:tblGrid>
              <a:tr h="706120">
                <a:tc rowSpan="2">
                  <a:txBody>
                    <a:bodyPr/>
                    <a:lstStyle/>
                    <a:p>
                      <a:pPr fontAlgn="ctr" latinLnBrk="1"/>
                      <a:r>
                        <a:rPr lang="en-US" sz="2400">
                          <a:effectLst/>
                        </a:rPr>
                        <a:t>N = </a:t>
                      </a:r>
                    </a:p>
                  </a:txBody>
                  <a:tcPr anchor="ctr">
                    <a:lnL>
                      <a:noFill/>
                    </a:lnL>
                    <a:lnR>
                      <a:noFill/>
                    </a:lnR>
                    <a:lnT>
                      <a:noFill/>
                    </a:lnT>
                    <a:lnB>
                      <a:noFill/>
                    </a:lnB>
                    <a:solidFill>
                      <a:srgbClr val="FFFFFF"/>
                    </a:solidFill>
                  </a:tcPr>
                </a:tc>
                <a:tc>
                  <a:txBody>
                    <a:bodyPr/>
                    <a:lstStyle/>
                    <a:p>
                      <a:pPr fontAlgn="base" latinLnBrk="1"/>
                      <a:r>
                        <a:rPr lang="en-US" sz="2400">
                          <a:effectLst/>
                        </a:rPr>
                        <a:t>log</a:t>
                      </a:r>
                      <a:r>
                        <a:rPr lang="en-US" sz="2400" baseline="-25000">
                          <a:effectLst/>
                        </a:rPr>
                        <a:t>10</a:t>
                      </a:r>
                      <a:r>
                        <a:rPr lang="en-US" sz="2400">
                          <a:effectLst/>
                        </a:rPr>
                        <a:t>(2)</a:t>
                      </a:r>
                    </a:p>
                  </a:txBody>
                  <a:tcPr anchor="ctr">
                    <a:lnL>
                      <a:noFill/>
                    </a:lnL>
                    <a:lnR>
                      <a:noFill/>
                    </a:lnR>
                    <a:lnT>
                      <a:noFill/>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60485191"/>
                  </a:ext>
                </a:extLst>
              </a:tr>
              <a:tr h="365760">
                <a:tc vMerge="1">
                  <a:txBody>
                    <a:bodyPr/>
                    <a:lstStyle/>
                    <a:p>
                      <a:endParaRPr lang="en-US"/>
                    </a:p>
                  </a:txBody>
                  <a:tcPr/>
                </a:tc>
                <a:tc>
                  <a:txBody>
                    <a:bodyPr/>
                    <a:lstStyle/>
                    <a:p>
                      <a:pPr fontAlgn="base" latinLnBrk="1"/>
                      <a:r>
                        <a:rPr lang="en-US" sz="2400">
                          <a:effectLst/>
                        </a:rPr>
                        <a:t>log</a:t>
                      </a:r>
                      <a:r>
                        <a:rPr lang="en-US" sz="2400" baseline="-25000">
                          <a:effectLst/>
                        </a:rPr>
                        <a:t>10</a:t>
                      </a:r>
                      <a:r>
                        <a:rPr lang="en-US" sz="2400">
                          <a:effectLst/>
                        </a:rPr>
                        <a:t>(1.1)</a:t>
                      </a:r>
                    </a:p>
                  </a:txBody>
                  <a:tcPr anchor="ctr">
                    <a:lnL>
                      <a:noFill/>
                    </a:lnL>
                    <a:lnR>
                      <a:noFill/>
                    </a:lnR>
                    <a:lnT w="9525"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35696459"/>
                  </a:ext>
                </a:extLst>
              </a:tr>
            </a:tbl>
          </a:graphicData>
        </a:graphic>
      </p:graphicFrame>
      <p:sp>
        <p:nvSpPr>
          <p:cNvPr id="16" name="TextBox 15">
            <a:extLst>
              <a:ext uri="{FF2B5EF4-FFF2-40B4-BE49-F238E27FC236}">
                <a16:creationId xmlns:a16="http://schemas.microsoft.com/office/drawing/2014/main" id="{4AC1779B-D105-5347-8DD9-70AAE2F8B02D}"/>
              </a:ext>
            </a:extLst>
          </p:cNvPr>
          <p:cNvSpPr txBox="1"/>
          <p:nvPr/>
        </p:nvSpPr>
        <p:spPr>
          <a:xfrm>
            <a:off x="5343525" y="4310069"/>
            <a:ext cx="1385886" cy="914400"/>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194547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anim calcmode="lin" valueType="num">
                                      <p:cBhvr additive="base">
                                        <p:cTn id="37"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2" name="Rectangle: Rounded Corners 1">
            <a:extLst>
              <a:ext uri="{FF2B5EF4-FFF2-40B4-BE49-F238E27FC236}">
                <a16:creationId xmlns:a16="http://schemas.microsoft.com/office/drawing/2014/main" id="{D7CEB103-4B2D-4CC6-8A2C-A3B2C0084EB2}"/>
              </a:ext>
            </a:extLst>
          </p:cNvPr>
          <p:cNvSpPr/>
          <p:nvPr/>
        </p:nvSpPr>
        <p:spPr>
          <a:xfrm>
            <a:off x="1739899" y="1910292"/>
            <a:ext cx="9169397" cy="342370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latin typeface="Helvetica Neue"/>
              </a:rPr>
              <a:t>The present value of the series of cash flows </a:t>
            </a:r>
          </a:p>
          <a:p>
            <a:pPr algn="ctr"/>
            <a:r>
              <a:rPr lang="en-US" sz="2600">
                <a:latin typeface="Helvetica Neue"/>
              </a:rPr>
              <a:t>is equal to </a:t>
            </a:r>
          </a:p>
          <a:p>
            <a:pPr algn="ctr"/>
            <a:r>
              <a:rPr lang="en-US" sz="2600">
                <a:latin typeface="Helvetica Neue"/>
              </a:rPr>
              <a:t>the sum of the present value of each cash flow  </a:t>
            </a:r>
          </a:p>
          <a:p>
            <a:pPr algn="ctr"/>
            <a:endParaRPr lang="en-US" sz="2600">
              <a:latin typeface="Helvetica Neue"/>
            </a:endParaRPr>
          </a:p>
          <a:p>
            <a:pPr algn="ctr"/>
            <a:r>
              <a:rPr lang="en-US" sz="2600">
                <a:latin typeface="Helvetica Neue"/>
              </a:rPr>
              <a:t>Valuation is straightforward.</a:t>
            </a:r>
          </a:p>
          <a:p>
            <a:pPr algn="ctr"/>
            <a:r>
              <a:rPr lang="en-US" sz="2600">
                <a:latin typeface="Helvetica Neue"/>
              </a:rPr>
              <a:t>find the present value of each cash flow </a:t>
            </a:r>
          </a:p>
          <a:p>
            <a:pPr algn="ctr"/>
            <a:r>
              <a:rPr lang="en-US" sz="2600">
                <a:latin typeface="Helvetica Neue"/>
              </a:rPr>
              <a:t>and then add them up. </a:t>
            </a:r>
          </a:p>
        </p:txBody>
      </p:sp>
      <p:sp>
        <p:nvSpPr>
          <p:cNvPr id="9" name="TextBox 8">
            <a:extLst>
              <a:ext uri="{FF2B5EF4-FFF2-40B4-BE49-F238E27FC236}">
                <a16:creationId xmlns:a16="http://schemas.microsoft.com/office/drawing/2014/main" id="{F5C267AE-A3F2-3044-BCF8-72C57F2215A7}"/>
              </a:ext>
            </a:extLst>
          </p:cNvPr>
          <p:cNvSpPr txBox="1"/>
          <p:nvPr/>
        </p:nvSpPr>
        <p:spPr>
          <a:xfrm>
            <a:off x="1066800" y="776099"/>
            <a:ext cx="5817490"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Valuing a Series of Cash Flows</a:t>
            </a:r>
          </a:p>
        </p:txBody>
      </p:sp>
    </p:spTree>
    <p:extLst>
      <p:ext uri="{BB962C8B-B14F-4D97-AF65-F5344CB8AC3E}">
        <p14:creationId xmlns:p14="http://schemas.microsoft.com/office/powerpoint/2010/main" val="23242908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p:txBody>
          <a:bodyPr/>
          <a:lstStyle/>
          <a:p>
            <a:pPr marL="0" indent="0">
              <a:buNone/>
            </a:pPr>
            <a:r>
              <a:rPr lang="en-US"/>
              <a:t> </a:t>
            </a:r>
          </a:p>
        </p:txBody>
      </p:sp>
      <p:sp>
        <p:nvSpPr>
          <p:cNvPr id="19460" name="Slide Number Placeholder 5"/>
          <p:cNvSpPr>
            <a:spLocks noGrp="1"/>
          </p:cNvSpPr>
          <p:nvPr>
            <p:ph type="sldNum" sz="quarter" idx="4294967295"/>
          </p:nvPr>
        </p:nvSpPr>
        <p:spPr bwMode="auto">
          <a:xfrm>
            <a:off x="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lvl1pPr>
              <a:defRPr>
                <a:solidFill>
                  <a:schemeClr val="tx1"/>
                </a:solidFill>
                <a:latin typeface="Arial" charset="0"/>
                <a:ea typeface="ＭＳ Ｐゴシック" pitchFamily="-111" charset="-128"/>
              </a:defRPr>
            </a:lvl1pPr>
            <a:lvl2pPr marL="742950" indent="-285750">
              <a:defRPr>
                <a:solidFill>
                  <a:schemeClr val="tx1"/>
                </a:solidFill>
                <a:latin typeface="Arial" charset="0"/>
                <a:ea typeface="ＭＳ Ｐゴシック" pitchFamily="-111" charset="-128"/>
              </a:defRPr>
            </a:lvl2pPr>
            <a:lvl3pPr marL="1143000" indent="-228600">
              <a:defRPr>
                <a:solidFill>
                  <a:schemeClr val="tx1"/>
                </a:solidFill>
                <a:latin typeface="Arial" charset="0"/>
                <a:ea typeface="ＭＳ Ｐゴシック" pitchFamily="-111" charset="-128"/>
              </a:defRPr>
            </a:lvl3pPr>
            <a:lvl4pPr marL="1600200" indent="-228600">
              <a:defRPr>
                <a:solidFill>
                  <a:schemeClr val="tx1"/>
                </a:solidFill>
                <a:latin typeface="Arial" charset="0"/>
                <a:ea typeface="ＭＳ Ｐゴシック" pitchFamily="-111" charset="-128"/>
              </a:defRPr>
            </a:lvl4pPr>
            <a:lvl5pPr marL="2057400" indent="-228600">
              <a:defRPr>
                <a:solidFill>
                  <a:schemeClr val="tx1"/>
                </a:solidFill>
                <a:latin typeface="Arial" charset="0"/>
                <a:ea typeface="ＭＳ Ｐゴシック" pitchFamily="-111"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11"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t>1-</a:t>
            </a:r>
            <a:fld id="{3653F604-15D3-4F1E-8BA8-F36AEF80FCB9}" type="slidenum">
              <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rPr>
              <a:pPr marL="0" marR="0" lvl="0" indent="0" algn="l"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srgbClr val="FFFFFF"/>
              </a:solidFill>
              <a:effectLst/>
              <a:uLnTx/>
              <a:uFillTx/>
              <a:latin typeface="Calibri" pitchFamily="-111" charset="0"/>
              <a:ea typeface="ヒラギノ角ゴ Pro W3" pitchFamily="-111" charset="-128"/>
              <a:cs typeface="Trebuchet MS" pitchFamily="-111" charset="0"/>
            </a:endParaRPr>
          </a:p>
        </p:txBody>
      </p:sp>
      <p:sp>
        <p:nvSpPr>
          <p:cNvPr id="2" name="Rectangle: Rounded Corners 1">
            <a:extLst>
              <a:ext uri="{FF2B5EF4-FFF2-40B4-BE49-F238E27FC236}">
                <a16:creationId xmlns:a16="http://schemas.microsoft.com/office/drawing/2014/main" id="{BAAE35C3-FC56-41EE-A2F2-6F6658D9C55D}"/>
              </a:ext>
            </a:extLst>
          </p:cNvPr>
          <p:cNvSpPr/>
          <p:nvPr/>
        </p:nvSpPr>
        <p:spPr>
          <a:xfrm>
            <a:off x="2193128" y="1738545"/>
            <a:ext cx="7924800" cy="20447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latin typeface="Helvetica Neue"/>
              </a:rPr>
              <a:t>When there are regular payments at regular intervals and </a:t>
            </a:r>
          </a:p>
          <a:p>
            <a:pPr algn="ctr"/>
            <a:r>
              <a:rPr lang="en-US" sz="2600">
                <a:latin typeface="Helvetica Neue"/>
              </a:rPr>
              <a:t>each payment is the same amount, </a:t>
            </a:r>
          </a:p>
          <a:p>
            <a:pPr algn="ctr"/>
            <a:r>
              <a:rPr lang="en-US" sz="2600">
                <a:latin typeface="Helvetica Neue"/>
              </a:rPr>
              <a:t>the series of cash flows is called an annuity. </a:t>
            </a:r>
          </a:p>
        </p:txBody>
      </p:sp>
      <p:sp>
        <p:nvSpPr>
          <p:cNvPr id="9" name="TextBox 8">
            <a:extLst>
              <a:ext uri="{FF2B5EF4-FFF2-40B4-BE49-F238E27FC236}">
                <a16:creationId xmlns:a16="http://schemas.microsoft.com/office/drawing/2014/main" id="{D57B82B6-C436-FD4D-AA8D-9BCDDE88AFA0}"/>
              </a:ext>
            </a:extLst>
          </p:cNvPr>
          <p:cNvSpPr txBox="1"/>
          <p:nvPr/>
        </p:nvSpPr>
        <p:spPr>
          <a:xfrm>
            <a:off x="1066800" y="776099"/>
            <a:ext cx="8074518" cy="584775"/>
          </a:xfrm>
          <a:prstGeom prst="rect">
            <a:avLst/>
          </a:prstGeom>
          <a:noFill/>
        </p:spPr>
        <p:txBody>
          <a:bodyPr wrap="none" rtlCol="0">
            <a:spAutoFit/>
          </a:bodyPr>
          <a:lstStyle/>
          <a:p>
            <a:r>
              <a:rPr lang="en-US" sz="3200">
                <a:latin typeface="Helvetica Neue" panose="02000503000000020004" pitchFamily="2" charset="0"/>
                <a:ea typeface="Helvetica Neue" panose="02000503000000020004" pitchFamily="2" charset="0"/>
                <a:cs typeface="Helvetica Neue" panose="02000503000000020004" pitchFamily="2" charset="0"/>
              </a:rPr>
              <a:t>Valuing a Series of Cash Flows: An Annuity</a:t>
            </a:r>
          </a:p>
        </p:txBody>
      </p:sp>
    </p:spTree>
    <p:extLst>
      <p:ext uri="{BB962C8B-B14F-4D97-AF65-F5344CB8AC3E}">
        <p14:creationId xmlns:p14="http://schemas.microsoft.com/office/powerpoint/2010/main" val="1132616026"/>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6D7A8F-4457-B743-A5BB-F1CD02BE5073}"/>
              </a:ext>
            </a:extLst>
          </p:cNvPr>
          <p:cNvSpPr/>
          <p:nvPr/>
        </p:nvSpPr>
        <p:spPr>
          <a:xfrm>
            <a:off x="885825" y="1723162"/>
            <a:ext cx="10658475" cy="3170099"/>
          </a:xfrm>
          <a:prstGeom prst="rect">
            <a:avLst/>
          </a:prstGeom>
        </p:spPr>
        <p:txBody>
          <a:bodyPr wrap="square">
            <a:spAutoFit/>
          </a:bodyPr>
          <a:lstStyle/>
          <a:p>
            <a:r>
              <a:rPr lang="en-US" sz="2000">
                <a:latin typeface="Helvetica" pitchFamily="2" charset="0"/>
              </a:rPr>
              <a:t>Many assets provide a series of cash inflows over time, and many obligations, such as auto, student, and mortgage loans, require a series of payments. When the payments are equal and are made at fixed intervals, the series is an </a:t>
            </a:r>
            <a:r>
              <a:rPr lang="en-US" sz="2000" b="1">
                <a:latin typeface="Helvetica" pitchFamily="2" charset="0"/>
              </a:rPr>
              <a:t>annuity</a:t>
            </a:r>
            <a:r>
              <a:rPr lang="en-US" sz="2000">
                <a:latin typeface="Helvetica" pitchFamily="2" charset="0"/>
              </a:rPr>
              <a:t>. </a:t>
            </a:r>
          </a:p>
          <a:p>
            <a:endParaRPr lang="en-US" sz="2000">
              <a:latin typeface="Helvetica" pitchFamily="2" charset="0"/>
            </a:endParaRPr>
          </a:p>
          <a:p>
            <a:r>
              <a:rPr lang="en-US" sz="2000">
                <a:latin typeface="Helvetica" pitchFamily="2" charset="0"/>
              </a:rPr>
              <a:t>For example, $100 paid at the end of each of the next 3 years is a 3-year annuity. </a:t>
            </a:r>
          </a:p>
          <a:p>
            <a:endParaRPr lang="en-US" sz="2000">
              <a:latin typeface="Helvetica" pitchFamily="2" charset="0"/>
            </a:endParaRPr>
          </a:p>
          <a:p>
            <a:r>
              <a:rPr lang="en-US" sz="2000">
                <a:latin typeface="Helvetica" pitchFamily="2" charset="0"/>
              </a:rPr>
              <a:t>If the payments occur at the </a:t>
            </a:r>
            <a:r>
              <a:rPr lang="en-US" sz="2000" i="1">
                <a:latin typeface="Helvetica" pitchFamily="2" charset="0"/>
              </a:rPr>
              <a:t>end</a:t>
            </a:r>
            <a:r>
              <a:rPr lang="en-US" sz="2000">
                <a:latin typeface="Helvetica" pitchFamily="2" charset="0"/>
              </a:rPr>
              <a:t> of each year, the annuity is an </a:t>
            </a:r>
            <a:r>
              <a:rPr lang="en-US" sz="2000" b="1">
                <a:latin typeface="Helvetica" pitchFamily="2" charset="0"/>
              </a:rPr>
              <a:t>ordinary (or deferred) annuity</a:t>
            </a:r>
            <a:r>
              <a:rPr lang="en-US" sz="2000">
                <a:latin typeface="Helvetica" pitchFamily="2" charset="0"/>
              </a:rPr>
              <a:t>. </a:t>
            </a:r>
          </a:p>
          <a:p>
            <a:endParaRPr lang="en-US" sz="2000">
              <a:latin typeface="Helvetica" pitchFamily="2" charset="0"/>
            </a:endParaRPr>
          </a:p>
          <a:p>
            <a:r>
              <a:rPr lang="en-US" sz="2000">
                <a:latin typeface="Helvetica" pitchFamily="2" charset="0"/>
              </a:rPr>
              <a:t>If the payments are made at the </a:t>
            </a:r>
            <a:r>
              <a:rPr lang="en-US" sz="2000" i="1">
                <a:latin typeface="Helvetica" pitchFamily="2" charset="0"/>
              </a:rPr>
              <a:t>beginning</a:t>
            </a:r>
            <a:r>
              <a:rPr lang="en-US" sz="2000">
                <a:latin typeface="Helvetica" pitchFamily="2" charset="0"/>
              </a:rPr>
              <a:t> of each year, the annuity is an </a:t>
            </a:r>
            <a:r>
              <a:rPr lang="en-US" sz="2000" b="1">
                <a:latin typeface="Helvetica" pitchFamily="2" charset="0"/>
              </a:rPr>
              <a:t>annuity due</a:t>
            </a:r>
            <a:endParaRPr lang="en-US" sz="2000">
              <a:latin typeface="Helvetica" pitchFamily="2" charset="0"/>
            </a:endParaRPr>
          </a:p>
        </p:txBody>
      </p:sp>
      <p:sp>
        <p:nvSpPr>
          <p:cNvPr id="12" name="Title 1">
            <a:extLst>
              <a:ext uri="{FF2B5EF4-FFF2-40B4-BE49-F238E27FC236}">
                <a16:creationId xmlns:a16="http://schemas.microsoft.com/office/drawing/2014/main" id="{600D7B0B-5702-9547-A1C1-B91C8E6AF0E7}"/>
              </a:ext>
            </a:extLst>
          </p:cNvPr>
          <p:cNvSpPr>
            <a:spLocks noGrp="1"/>
          </p:cNvSpPr>
          <p:nvPr>
            <p:ph type="title"/>
          </p:nvPr>
        </p:nvSpPr>
        <p:spPr>
          <a:xfrm>
            <a:off x="575699" y="473245"/>
            <a:ext cx="11241915" cy="1217447"/>
          </a:xfrm>
        </p:spPr>
        <p:txBody>
          <a:bodyPr>
            <a:normAutofit/>
          </a:bodyPr>
          <a:lstStyle/>
          <a:p>
            <a:pPr algn="l"/>
            <a:r>
              <a:rPr lang="en-US" sz="3200" b="1">
                <a:latin typeface="Helvetica" pitchFamily="2" charset="0"/>
              </a:rPr>
              <a:t>Annuities</a:t>
            </a:r>
            <a:endParaRPr lang="en-US" sz="3200" b="1" noProof="0">
              <a:latin typeface="Helvetica" pitchFamily="2" charset="0"/>
            </a:endParaRPr>
          </a:p>
        </p:txBody>
      </p:sp>
      <p:cxnSp>
        <p:nvCxnSpPr>
          <p:cNvPr id="13" name="Straight Arrow Connector 12">
            <a:extLst>
              <a:ext uri="{FF2B5EF4-FFF2-40B4-BE49-F238E27FC236}">
                <a16:creationId xmlns:a16="http://schemas.microsoft.com/office/drawing/2014/main" id="{1AC5D764-06D1-F749-B357-645D0AE8B3FB}"/>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019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F27D534-575D-426F-9402-DE7F6C8D8BC6}"/>
              </a:ext>
            </a:extLst>
          </p:cNvPr>
          <p:cNvGraphicFramePr>
            <a:graphicFrameLocks/>
          </p:cNvGraphicFramePr>
          <p:nvPr/>
        </p:nvGraphicFramePr>
        <p:xfrm>
          <a:off x="1981200" y="1739625"/>
          <a:ext cx="82296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28ECE749-A335-9A4A-9962-2765997C796C}"/>
              </a:ext>
            </a:extLst>
          </p:cNvPr>
          <p:cNvSpPr txBox="1">
            <a:spLocks/>
          </p:cNvSpPr>
          <p:nvPr/>
        </p:nvSpPr>
        <p:spPr>
          <a:xfrm>
            <a:off x="1005968" y="620540"/>
            <a:ext cx="9284842" cy="695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Helvetica Neue"/>
                <a:ea typeface="Roboto" charset="0"/>
                <a:cs typeface="Roboto" charset="0"/>
              </a:rPr>
              <a:t>The Planning Process</a:t>
            </a:r>
          </a:p>
        </p:txBody>
      </p:sp>
    </p:spTree>
    <p:extLst>
      <p:ext uri="{BB962C8B-B14F-4D97-AF65-F5344CB8AC3E}">
        <p14:creationId xmlns:p14="http://schemas.microsoft.com/office/powerpoint/2010/main" val="2250454685"/>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588056" y="223014"/>
            <a:ext cx="11241915" cy="1217447"/>
          </a:xfrm>
        </p:spPr>
        <p:txBody>
          <a:bodyPr>
            <a:normAutofit/>
          </a:bodyPr>
          <a:lstStyle/>
          <a:p>
            <a:pPr algn="l"/>
            <a:r>
              <a:rPr lang="en-US" sz="2800" b="1">
                <a:latin typeface="Helvetica" pitchFamily="2" charset="0"/>
              </a:rPr>
              <a:t>What is the difference between an ordinary annuity and an annuity due?</a:t>
            </a:r>
            <a:endParaRPr lang="en-US" sz="2800" b="1" noProof="0">
              <a:latin typeface="Helvetica" pitchFamily="2" charset="0"/>
            </a:endParaRPr>
          </a:p>
        </p:txBody>
      </p:sp>
      <p:pic>
        <p:nvPicPr>
          <p:cNvPr id="22" name="Picture 2" descr="Ordinary Annuity&#10;&#10;Scale from 0-3 showing how to chart ordinary annuity">
            <a:extLst>
              <a:ext uri="{FF2B5EF4-FFF2-40B4-BE49-F238E27FC236}">
                <a16:creationId xmlns:a16="http://schemas.microsoft.com/office/drawing/2014/main" id="{4F6ED8A3-F175-4F9E-A381-F5C6EA8839CD}"/>
              </a:ext>
            </a:extLst>
          </p:cNvPr>
          <p:cNvPicPr>
            <a:picLocks noGrp="1" noChangeAspect="1"/>
          </p:cNvPicPr>
          <p:nvPr>
            <p:ph idx="10"/>
          </p:nvPr>
        </p:nvPicPr>
        <p:blipFill>
          <a:blip r:embed="rId3"/>
          <a:stretch>
            <a:fillRect/>
          </a:stretch>
        </p:blipFill>
        <p:spPr>
          <a:xfrm>
            <a:off x="721634" y="1714706"/>
            <a:ext cx="6064930" cy="1828800"/>
          </a:xfrm>
          <a:prstGeom prst="rect">
            <a:avLst/>
          </a:prstGeom>
        </p:spPr>
      </p:pic>
      <p:pic>
        <p:nvPicPr>
          <p:cNvPr id="19" name="Picture 3" descr="Annuity Due&#10;&#10;Scale from 0-3 showing how to chart annuity due">
            <a:extLst>
              <a:ext uri="{FF2B5EF4-FFF2-40B4-BE49-F238E27FC236}">
                <a16:creationId xmlns:a16="http://schemas.microsoft.com/office/drawing/2014/main" id="{184C0E39-1936-4550-AC6E-790F5BF5ABC4}"/>
              </a:ext>
            </a:extLst>
          </p:cNvPr>
          <p:cNvPicPr>
            <a:picLocks noGrp="1" noChangeAspect="1"/>
          </p:cNvPicPr>
          <p:nvPr>
            <p:ph idx="12"/>
          </p:nvPr>
        </p:nvPicPr>
        <p:blipFill>
          <a:blip r:embed="rId4"/>
          <a:stretch>
            <a:fillRect/>
          </a:stretch>
        </p:blipFill>
        <p:spPr>
          <a:xfrm>
            <a:off x="842348" y="3955898"/>
            <a:ext cx="5820991" cy="1828800"/>
          </a:xfrm>
          <a:prstGeom prst="rect">
            <a:avLst/>
          </a:prstGeom>
        </p:spPr>
      </p:pic>
      <p:cxnSp>
        <p:nvCxnSpPr>
          <p:cNvPr id="5" name="Straight Arrow Connector 4">
            <a:extLst>
              <a:ext uri="{FF2B5EF4-FFF2-40B4-BE49-F238E27FC236}">
                <a16:creationId xmlns:a16="http://schemas.microsoft.com/office/drawing/2014/main" id="{3973C832-1BF3-1B4E-AF2C-FEC6547E652B}"/>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7399B73-7B2F-1B46-B770-9FFDFD140572}"/>
              </a:ext>
            </a:extLst>
          </p:cNvPr>
          <p:cNvSpPr/>
          <p:nvPr/>
        </p:nvSpPr>
        <p:spPr>
          <a:xfrm>
            <a:off x="7419975" y="2838973"/>
            <a:ext cx="4184483" cy="2031325"/>
          </a:xfrm>
          <a:prstGeom prst="rect">
            <a:avLst/>
          </a:prstGeom>
        </p:spPr>
        <p:txBody>
          <a:bodyPr wrap="square">
            <a:spAutoFit/>
          </a:bodyPr>
          <a:lstStyle/>
          <a:p>
            <a:r>
              <a:rPr lang="en-US">
                <a:latin typeface="Helvetica" pitchFamily="2" charset="0"/>
              </a:rPr>
              <a:t>If the payments occur at the </a:t>
            </a:r>
            <a:r>
              <a:rPr lang="en-US" i="1">
                <a:latin typeface="Helvetica" pitchFamily="2" charset="0"/>
              </a:rPr>
              <a:t>end</a:t>
            </a:r>
            <a:r>
              <a:rPr lang="en-US">
                <a:latin typeface="Helvetica" pitchFamily="2" charset="0"/>
              </a:rPr>
              <a:t> of each year, the annuity is an </a:t>
            </a:r>
            <a:r>
              <a:rPr lang="en-US" b="1">
                <a:latin typeface="Helvetica" pitchFamily="2" charset="0"/>
              </a:rPr>
              <a:t>ordinary (or deferred) annuity</a:t>
            </a:r>
            <a:r>
              <a:rPr lang="en-US">
                <a:latin typeface="Helvetica" pitchFamily="2" charset="0"/>
              </a:rPr>
              <a:t>. </a:t>
            </a:r>
          </a:p>
          <a:p>
            <a:endParaRPr lang="en-US">
              <a:latin typeface="Helvetica" pitchFamily="2" charset="0"/>
            </a:endParaRPr>
          </a:p>
          <a:p>
            <a:r>
              <a:rPr lang="en-US">
                <a:latin typeface="Helvetica" pitchFamily="2" charset="0"/>
              </a:rPr>
              <a:t>If the payments are made at the </a:t>
            </a:r>
            <a:r>
              <a:rPr lang="en-US" i="1">
                <a:latin typeface="Helvetica" pitchFamily="2" charset="0"/>
              </a:rPr>
              <a:t>beginning</a:t>
            </a:r>
            <a:r>
              <a:rPr lang="en-US">
                <a:latin typeface="Helvetica" pitchFamily="2" charset="0"/>
              </a:rPr>
              <a:t> of each year, the annuity is an </a:t>
            </a:r>
            <a:r>
              <a:rPr lang="en-US" b="1">
                <a:latin typeface="Helvetica" pitchFamily="2" charset="0"/>
              </a:rPr>
              <a:t>annuity due</a:t>
            </a:r>
            <a:endParaRPr lang="en-US">
              <a:latin typeface="Helvetica" pitchFamily="2" charset="0"/>
            </a:endParaRPr>
          </a:p>
        </p:txBody>
      </p:sp>
    </p:spTree>
    <p:custDataLst>
      <p:tags r:id="rId1"/>
    </p:custDataLst>
    <p:extLst>
      <p:ext uri="{BB962C8B-B14F-4D97-AF65-F5344CB8AC3E}">
        <p14:creationId xmlns:p14="http://schemas.microsoft.com/office/powerpoint/2010/main" val="9906040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90983"/>
            <a:ext cx="10515600" cy="1325563"/>
          </a:xfrm>
        </p:spPr>
        <p:txBody>
          <a:bodyPr>
            <a:normAutofit/>
          </a:bodyPr>
          <a:lstStyle/>
          <a:p>
            <a:pPr algn="l"/>
            <a:r>
              <a:rPr lang="en-US" sz="3200" b="1">
                <a:latin typeface="Helvetica" pitchFamily="2" charset="0"/>
              </a:rPr>
              <a:t>Solving for FV</a:t>
            </a:r>
            <a:endParaRPr lang="en-US" sz="3200" b="1" noProof="0">
              <a:latin typeface="Helvetica" pitchFamily="2" charset="0"/>
            </a:endParaRP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838200" y="1535803"/>
            <a:ext cx="8469448" cy="995774"/>
          </a:xfrm>
        </p:spPr>
        <p:txBody>
          <a:bodyPr>
            <a:normAutofit/>
          </a:bodyPr>
          <a:lstStyle/>
          <a:p>
            <a:pPr marL="365760" indent="-365760" algn="l">
              <a:spcBef>
                <a:spcPts val="600"/>
              </a:spcBef>
              <a:spcAft>
                <a:spcPts val="600"/>
              </a:spcAft>
              <a:buClr>
                <a:srgbClr val="000000"/>
              </a:buClr>
              <a:buFont typeface="Arial" panose="020B0604020202020204" pitchFamily="34" charset="0"/>
              <a:buChar char="•"/>
              <a:defRPr/>
            </a:pPr>
            <a:r>
              <a:rPr lang="en-US">
                <a:solidFill>
                  <a:schemeClr val="tx1"/>
                </a:solidFill>
                <a:latin typeface="Helvetica" pitchFamily="2" charset="0"/>
              </a:rPr>
              <a:t>Given a 3-Year </a:t>
            </a:r>
            <a:r>
              <a:rPr lang="en-US" b="1" u="sng">
                <a:solidFill>
                  <a:schemeClr val="tx1"/>
                </a:solidFill>
                <a:latin typeface="Helvetica" pitchFamily="2" charset="0"/>
              </a:rPr>
              <a:t>Ordinary Annuity </a:t>
            </a:r>
            <a:r>
              <a:rPr lang="en-US">
                <a:solidFill>
                  <a:schemeClr val="tx1"/>
                </a:solidFill>
                <a:latin typeface="Helvetica" pitchFamily="2" charset="0"/>
              </a:rPr>
              <a:t>of $100 at 4%</a:t>
            </a:r>
          </a:p>
          <a:p>
            <a:pPr marL="640080" lvl="1" indent="-320040">
              <a:spcBef>
                <a:spcPts val="600"/>
              </a:spcBef>
              <a:spcAft>
                <a:spcPts val="600"/>
              </a:spcAft>
              <a:buClr>
                <a:srgbClr val="000000"/>
              </a:buClr>
              <a:buFont typeface="Arial" panose="020B0604020202020204" pitchFamily="34" charset="0"/>
              <a:buChar char="•"/>
              <a:defRPr/>
            </a:pPr>
            <a:r>
              <a:rPr lang="en-US" sz="2000">
                <a:latin typeface="Helvetica" pitchFamily="2" charset="0"/>
              </a:rPr>
              <a:t>$100 payments occur at the end of each period, but there is no PV.</a:t>
            </a:r>
          </a:p>
        </p:txBody>
      </p:sp>
      <p:pic>
        <p:nvPicPr>
          <p:cNvPr id="22" name="Picture 3" descr="Calculator Methods for FV&#10;&#10;Graphic showing the calculator Inputs and Output needed to solve for FV with 3-year ordinary annuity of $100 at 4%.">
            <a:extLst>
              <a:ext uri="{FF2B5EF4-FFF2-40B4-BE49-F238E27FC236}">
                <a16:creationId xmlns:a16="http://schemas.microsoft.com/office/drawing/2014/main" id="{4F6ED8A3-F175-4F9E-A381-F5C6EA8839CD}"/>
              </a:ext>
            </a:extLst>
          </p:cNvPr>
          <p:cNvPicPr>
            <a:picLocks noGrp="1" noChangeAspect="1"/>
          </p:cNvPicPr>
          <p:nvPr>
            <p:ph idx="10"/>
          </p:nvPr>
        </p:nvPicPr>
        <p:blipFill>
          <a:blip r:embed="rId3"/>
          <a:stretch>
            <a:fillRect/>
          </a:stretch>
        </p:blipFill>
        <p:spPr>
          <a:xfrm>
            <a:off x="2851860" y="2862505"/>
            <a:ext cx="6736556" cy="2011680"/>
          </a:xfrm>
          <a:prstGeom prst="rect">
            <a:avLst/>
          </a:prstGeom>
        </p:spPr>
      </p:pic>
      <p:sp>
        <p:nvSpPr>
          <p:cNvPr id="2" name="Content Placeholder 4">
            <a:extLst>
              <a:ext uri="{FF2B5EF4-FFF2-40B4-BE49-F238E27FC236}">
                <a16:creationId xmlns:a16="http://schemas.microsoft.com/office/drawing/2014/main" id="{5D3BF84C-1BB6-4571-9E5A-F4285C8BF450}"/>
              </a:ext>
            </a:extLst>
          </p:cNvPr>
          <p:cNvSpPr>
            <a:spLocks noGrp="1"/>
          </p:cNvSpPr>
          <p:nvPr>
            <p:ph idx="11"/>
          </p:nvPr>
        </p:nvSpPr>
        <p:spPr>
          <a:xfrm>
            <a:off x="721519" y="5350466"/>
            <a:ext cx="11241914" cy="995774"/>
          </a:xfrm>
        </p:spPr>
        <p:txBody>
          <a:bodyPr/>
          <a:lstStyle/>
          <a:p>
            <a:pPr marL="640080" indent="-320040" algn="l">
              <a:spcBef>
                <a:spcPts val="600"/>
              </a:spcBef>
              <a:spcAft>
                <a:spcPts val="600"/>
              </a:spcAft>
              <a:buClr>
                <a:srgbClr val="000000"/>
              </a:buClr>
              <a:buFont typeface="Arial" panose="020B0604020202020204" pitchFamily="34" charset="0"/>
              <a:buChar char="•"/>
            </a:pPr>
            <a:r>
              <a:rPr lang="en-US" sz="2000">
                <a:solidFill>
                  <a:schemeClr val="tx1"/>
                </a:solidFill>
                <a:latin typeface="Helvetica" pitchFamily="2" charset="0"/>
              </a:rPr>
              <a:t>Excel: =FV(</a:t>
            </a:r>
            <a:r>
              <a:rPr lang="en-US" sz="2000" err="1">
                <a:solidFill>
                  <a:schemeClr val="tx1"/>
                </a:solidFill>
                <a:latin typeface="Helvetica" pitchFamily="2" charset="0"/>
              </a:rPr>
              <a:t>rate,nper,pmt,pv,type</a:t>
            </a:r>
            <a:r>
              <a:rPr lang="en-US" sz="2000">
                <a:solidFill>
                  <a:schemeClr val="tx1"/>
                </a:solidFill>
                <a:latin typeface="Helvetica" pitchFamily="2" charset="0"/>
              </a:rPr>
              <a:t>)</a:t>
            </a:r>
          </a:p>
          <a:p>
            <a:pPr marL="640080" indent="-320040" algn="l">
              <a:spcBef>
                <a:spcPts val="600"/>
              </a:spcBef>
              <a:spcAft>
                <a:spcPts val="600"/>
              </a:spcAft>
              <a:buClr>
                <a:srgbClr val="000000"/>
              </a:buClr>
              <a:buFont typeface="Arial" panose="020B0604020202020204" pitchFamily="34" charset="0"/>
              <a:buChar char="•"/>
            </a:pPr>
            <a:r>
              <a:rPr lang="en-US" sz="2000">
                <a:solidFill>
                  <a:schemeClr val="tx1"/>
                </a:solidFill>
                <a:latin typeface="Helvetica" pitchFamily="2" charset="0"/>
              </a:rPr>
              <a:t>Here type = 0.</a:t>
            </a:r>
          </a:p>
        </p:txBody>
      </p:sp>
      <p:cxnSp>
        <p:nvCxnSpPr>
          <p:cNvPr id="7" name="Straight Arrow Connector 6">
            <a:extLst>
              <a:ext uri="{FF2B5EF4-FFF2-40B4-BE49-F238E27FC236}">
                <a16:creationId xmlns:a16="http://schemas.microsoft.com/office/drawing/2014/main" id="{E55EEF7C-43D6-2C4F-8AA8-6AB21A442331}"/>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038172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3A7B20F-906E-D644-9DB9-29BD00C1B050}"/>
              </a:ext>
            </a:extLst>
          </p:cNvPr>
          <p:cNvSpPr>
            <a:spLocks noGrp="1"/>
          </p:cNvSpPr>
          <p:nvPr>
            <p:ph type="title"/>
          </p:nvPr>
        </p:nvSpPr>
        <p:spPr>
          <a:xfrm>
            <a:off x="538628" y="324961"/>
            <a:ext cx="11241915" cy="1217447"/>
          </a:xfrm>
        </p:spPr>
        <p:txBody>
          <a:bodyPr>
            <a:normAutofit/>
          </a:bodyPr>
          <a:lstStyle/>
          <a:p>
            <a:pPr algn="l"/>
            <a:r>
              <a:rPr lang="en-US" sz="3200" b="1">
                <a:latin typeface="Helvetica" pitchFamily="2" charset="0"/>
              </a:rPr>
              <a:t>Solving for FV</a:t>
            </a:r>
            <a:endParaRPr lang="en-US" sz="3200" b="1" noProof="0">
              <a:latin typeface="Helvetica" pitchFamily="2" charset="0"/>
            </a:endParaRPr>
          </a:p>
        </p:txBody>
      </p:sp>
      <p:cxnSp>
        <p:nvCxnSpPr>
          <p:cNvPr id="12" name="Straight Arrow Connector 11">
            <a:extLst>
              <a:ext uri="{FF2B5EF4-FFF2-40B4-BE49-F238E27FC236}">
                <a16:creationId xmlns:a16="http://schemas.microsoft.com/office/drawing/2014/main" id="{7AB3A009-8D9A-A14F-84D4-C0C7F0BAD612}"/>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848AEC0-0E5C-254C-B76A-F103EAC7DFA9}"/>
              </a:ext>
            </a:extLst>
          </p:cNvPr>
          <p:cNvSpPr/>
          <p:nvPr/>
        </p:nvSpPr>
        <p:spPr>
          <a:xfrm>
            <a:off x="721518" y="1557695"/>
            <a:ext cx="8779669" cy="861774"/>
          </a:xfrm>
          <a:prstGeom prst="rect">
            <a:avLst/>
          </a:prstGeom>
        </p:spPr>
        <p:txBody>
          <a:bodyPr wrap="square">
            <a:spAutoFit/>
          </a:bodyPr>
          <a:lstStyle/>
          <a:p>
            <a:pPr marL="365760" indent="-365760">
              <a:spcBef>
                <a:spcPts val="600"/>
              </a:spcBef>
              <a:spcAft>
                <a:spcPts val="600"/>
              </a:spcAft>
              <a:buClr>
                <a:srgbClr val="000000"/>
              </a:buClr>
              <a:buFont typeface="Arial" panose="020B0604020202020204" pitchFamily="34" charset="0"/>
              <a:buChar char="•"/>
              <a:defRPr/>
            </a:pPr>
            <a:r>
              <a:rPr lang="en-US" sz="2000">
                <a:solidFill>
                  <a:schemeClr val="tx1">
                    <a:lumMod val="50000"/>
                  </a:schemeClr>
                </a:solidFill>
                <a:latin typeface="Helvetica" pitchFamily="2" charset="0"/>
              </a:rPr>
              <a:t>Given a 3-Year </a:t>
            </a:r>
            <a:r>
              <a:rPr lang="en-US" sz="2000" b="1" u="sng">
                <a:solidFill>
                  <a:schemeClr val="tx1">
                    <a:lumMod val="50000"/>
                  </a:schemeClr>
                </a:solidFill>
                <a:latin typeface="Helvetica" pitchFamily="2" charset="0"/>
              </a:rPr>
              <a:t>Ordinary Annuity </a:t>
            </a:r>
            <a:r>
              <a:rPr lang="en-US" sz="2000">
                <a:solidFill>
                  <a:schemeClr val="tx1">
                    <a:lumMod val="50000"/>
                  </a:schemeClr>
                </a:solidFill>
                <a:latin typeface="Helvetica" pitchFamily="2" charset="0"/>
              </a:rPr>
              <a:t>of $100 at 4%</a:t>
            </a:r>
          </a:p>
          <a:p>
            <a:pPr marL="662940" lvl="1" indent="-342900">
              <a:spcBef>
                <a:spcPts val="600"/>
              </a:spcBef>
              <a:spcAft>
                <a:spcPts val="600"/>
              </a:spcAft>
              <a:buClr>
                <a:srgbClr val="000000"/>
              </a:buClr>
              <a:buFont typeface="Courier New" panose="02070309020205020404" pitchFamily="49" charset="0"/>
              <a:buChar char="o"/>
              <a:defRPr/>
            </a:pPr>
            <a:r>
              <a:rPr lang="en-US" sz="2000">
                <a:solidFill>
                  <a:schemeClr val="tx1">
                    <a:lumMod val="50000"/>
                  </a:schemeClr>
                </a:solidFill>
                <a:latin typeface="Helvetica" pitchFamily="2" charset="0"/>
              </a:rPr>
              <a:t>$100 payments occur at the end of each period, but there is no PV.</a:t>
            </a:r>
          </a:p>
        </p:txBody>
      </p:sp>
      <p:pic>
        <p:nvPicPr>
          <p:cNvPr id="14" name="Picture 13">
            <a:extLst>
              <a:ext uri="{FF2B5EF4-FFF2-40B4-BE49-F238E27FC236}">
                <a16:creationId xmlns:a16="http://schemas.microsoft.com/office/drawing/2014/main" id="{4BE1300B-AD20-0143-98A7-AFB562A549FD}"/>
              </a:ext>
            </a:extLst>
          </p:cNvPr>
          <p:cNvPicPr>
            <a:picLocks noChangeAspect="1"/>
          </p:cNvPicPr>
          <p:nvPr/>
        </p:nvPicPr>
        <p:blipFill>
          <a:blip r:embed="rId2"/>
          <a:stretch>
            <a:fillRect/>
          </a:stretch>
        </p:blipFill>
        <p:spPr>
          <a:xfrm>
            <a:off x="1064418" y="2610473"/>
            <a:ext cx="9220200" cy="1549400"/>
          </a:xfrm>
          <a:prstGeom prst="rect">
            <a:avLst/>
          </a:prstGeom>
        </p:spPr>
      </p:pic>
      <p:sp>
        <p:nvSpPr>
          <p:cNvPr id="16" name="TextBox 15">
            <a:extLst>
              <a:ext uri="{FF2B5EF4-FFF2-40B4-BE49-F238E27FC236}">
                <a16:creationId xmlns:a16="http://schemas.microsoft.com/office/drawing/2014/main" id="{C59B475E-12A6-674E-BD0A-6C4993EE94A8}"/>
              </a:ext>
            </a:extLst>
          </p:cNvPr>
          <p:cNvSpPr txBox="1"/>
          <p:nvPr/>
        </p:nvSpPr>
        <p:spPr>
          <a:xfrm>
            <a:off x="1092993" y="4752944"/>
            <a:ext cx="4307681" cy="400110"/>
          </a:xfrm>
          <a:prstGeom prst="rect">
            <a:avLst/>
          </a:prstGeom>
          <a:noFill/>
        </p:spPr>
        <p:txBody>
          <a:bodyPr wrap="square" rtlCol="0">
            <a:spAutoFit/>
          </a:bodyPr>
          <a:lstStyle/>
          <a:p>
            <a:r>
              <a:rPr lang="en-US" sz="2000" b="1"/>
              <a:t>FVA</a:t>
            </a:r>
            <a:r>
              <a:rPr lang="en-US" sz="2000" b="1" baseline="-25000"/>
              <a:t>N</a:t>
            </a:r>
            <a:r>
              <a:rPr lang="en-US" sz="2000" b="1"/>
              <a:t> = $312.16 </a:t>
            </a:r>
          </a:p>
        </p:txBody>
      </p:sp>
    </p:spTree>
    <p:extLst>
      <p:ext uri="{BB962C8B-B14F-4D97-AF65-F5344CB8AC3E}">
        <p14:creationId xmlns:p14="http://schemas.microsoft.com/office/powerpoint/2010/main" val="1814233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265EE6-D4FB-3C4E-B846-959D1D4A18DD}"/>
              </a:ext>
            </a:extLst>
          </p:cNvPr>
          <p:cNvSpPr>
            <a:spLocks noGrp="1"/>
          </p:cNvSpPr>
          <p:nvPr>
            <p:ph type="title"/>
          </p:nvPr>
        </p:nvSpPr>
        <p:spPr>
          <a:xfrm>
            <a:off x="476843" y="386746"/>
            <a:ext cx="11241915" cy="1217447"/>
          </a:xfrm>
        </p:spPr>
        <p:txBody>
          <a:bodyPr>
            <a:normAutofit/>
          </a:bodyPr>
          <a:lstStyle/>
          <a:p>
            <a:pPr algn="l"/>
            <a:r>
              <a:rPr lang="en-US" sz="3200" b="1">
                <a:latin typeface="Helvetica" pitchFamily="2" charset="0"/>
              </a:rPr>
              <a:t>Solving for FV for Annuity Due</a:t>
            </a:r>
            <a:endParaRPr lang="en-US" sz="3200" b="1" noProof="0">
              <a:latin typeface="Helvetica" pitchFamily="2" charset="0"/>
            </a:endParaRPr>
          </a:p>
        </p:txBody>
      </p:sp>
      <p:cxnSp>
        <p:nvCxnSpPr>
          <p:cNvPr id="12" name="Straight Arrow Connector 11">
            <a:extLst>
              <a:ext uri="{FF2B5EF4-FFF2-40B4-BE49-F238E27FC236}">
                <a16:creationId xmlns:a16="http://schemas.microsoft.com/office/drawing/2014/main" id="{BAACD8D9-2C5F-4146-9298-286FF5BF3DEF}"/>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BF71F8C-FF99-B948-B21D-33021306D9ED}"/>
              </a:ext>
            </a:extLst>
          </p:cNvPr>
          <p:cNvSpPr/>
          <p:nvPr/>
        </p:nvSpPr>
        <p:spPr>
          <a:xfrm>
            <a:off x="943584" y="1424291"/>
            <a:ext cx="10308432" cy="1015663"/>
          </a:xfrm>
          <a:prstGeom prst="rect">
            <a:avLst/>
          </a:prstGeom>
        </p:spPr>
        <p:txBody>
          <a:bodyPr wrap="square">
            <a:spAutoFit/>
          </a:bodyPr>
          <a:lstStyle/>
          <a:p>
            <a:pPr algn="ctr"/>
            <a:r>
              <a:rPr lang="en-US" sz="2000">
                <a:solidFill>
                  <a:srgbClr val="575757"/>
                </a:solidFill>
                <a:latin typeface="Helvetica" pitchFamily="2" charset="0"/>
              </a:rPr>
              <a:t>Because each payment occurs one period earlier with an annuity due, all of the payments earn interest for one additional period. Therefore, the FV of an </a:t>
            </a:r>
            <a:r>
              <a:rPr lang="en-US" sz="2000" b="1" u="sng">
                <a:solidFill>
                  <a:srgbClr val="575757"/>
                </a:solidFill>
                <a:latin typeface="Helvetica" pitchFamily="2" charset="0"/>
              </a:rPr>
              <a:t>annuity due </a:t>
            </a:r>
            <a:r>
              <a:rPr lang="en-US" sz="2000">
                <a:solidFill>
                  <a:srgbClr val="575757"/>
                </a:solidFill>
                <a:latin typeface="Helvetica" pitchFamily="2" charset="0"/>
              </a:rPr>
              <a:t>will be greater than that of a similar ordinary annuity.</a:t>
            </a:r>
            <a:endParaRPr lang="en-US" sz="2000">
              <a:latin typeface="Helvetica" pitchFamily="2" charset="0"/>
            </a:endParaRPr>
          </a:p>
        </p:txBody>
      </p:sp>
      <p:sp>
        <p:nvSpPr>
          <p:cNvPr id="14" name="Rectangle 13">
            <a:extLst>
              <a:ext uri="{FF2B5EF4-FFF2-40B4-BE49-F238E27FC236}">
                <a16:creationId xmlns:a16="http://schemas.microsoft.com/office/drawing/2014/main" id="{8DB7E196-EB48-0543-B207-324CD379531E}"/>
              </a:ext>
            </a:extLst>
          </p:cNvPr>
          <p:cNvSpPr/>
          <p:nvPr/>
        </p:nvSpPr>
        <p:spPr>
          <a:xfrm>
            <a:off x="1085850" y="2828836"/>
            <a:ext cx="10166166" cy="3785652"/>
          </a:xfrm>
          <a:prstGeom prst="rect">
            <a:avLst/>
          </a:prstGeom>
        </p:spPr>
        <p:txBody>
          <a:bodyPr wrap="square">
            <a:spAutoFit/>
          </a:bodyPr>
          <a:lstStyle/>
          <a:p>
            <a:r>
              <a:rPr lang="en-US" sz="2000">
                <a:solidFill>
                  <a:srgbClr val="575757"/>
                </a:solidFill>
                <a:latin typeface="Helvetica" pitchFamily="2" charset="0"/>
              </a:rPr>
              <a:t>Because each payment occurs one period earlier, we multiply the </a:t>
            </a:r>
            <a:r>
              <a:rPr lang="en-US" sz="2000">
                <a:solidFill>
                  <a:schemeClr val="tx1">
                    <a:lumMod val="50000"/>
                  </a:schemeClr>
                </a:solidFill>
                <a:latin typeface="Helvetica" pitchFamily="2" charset="0"/>
              </a:rPr>
              <a:t>FVA </a:t>
            </a:r>
            <a:r>
              <a:rPr lang="en-US" sz="2000" baseline="-25000">
                <a:solidFill>
                  <a:schemeClr val="tx1">
                    <a:lumMod val="50000"/>
                  </a:schemeClr>
                </a:solidFill>
                <a:latin typeface="Helvetica" pitchFamily="2" charset="0"/>
              </a:rPr>
              <a:t>Ordinary</a:t>
            </a:r>
            <a:r>
              <a:rPr lang="en-US" sz="2000">
                <a:solidFill>
                  <a:srgbClr val="575757"/>
                </a:solidFill>
                <a:latin typeface="Helvetica" pitchFamily="2" charset="0"/>
              </a:rPr>
              <a:t> result by (1+I)</a:t>
            </a:r>
          </a:p>
          <a:p>
            <a:endParaRPr lang="en-US" sz="2000">
              <a:solidFill>
                <a:srgbClr val="575757"/>
              </a:solidFill>
              <a:latin typeface="Helvetica" pitchFamily="2" charset="0"/>
            </a:endParaRPr>
          </a:p>
          <a:p>
            <a:r>
              <a:rPr lang="en-US" sz="2000">
                <a:solidFill>
                  <a:srgbClr val="575757"/>
                </a:solidFill>
                <a:latin typeface="Helvetica" pitchFamily="2" charset="0"/>
              </a:rPr>
              <a:t>FVA </a:t>
            </a:r>
            <a:r>
              <a:rPr lang="en-US" sz="2000" baseline="-25000">
                <a:solidFill>
                  <a:srgbClr val="575757"/>
                </a:solidFill>
                <a:latin typeface="Helvetica" pitchFamily="2" charset="0"/>
              </a:rPr>
              <a:t>due</a:t>
            </a:r>
            <a:r>
              <a:rPr lang="en-US" sz="2000">
                <a:solidFill>
                  <a:srgbClr val="575757"/>
                </a:solidFill>
                <a:latin typeface="Helvetica" pitchFamily="2" charset="0"/>
              </a:rPr>
              <a:t> = FVA </a:t>
            </a:r>
            <a:r>
              <a:rPr lang="en-US" sz="2000" baseline="-25000">
                <a:solidFill>
                  <a:srgbClr val="575757"/>
                </a:solidFill>
                <a:latin typeface="Helvetica" pitchFamily="2" charset="0"/>
              </a:rPr>
              <a:t>Ordinary</a:t>
            </a:r>
            <a:r>
              <a:rPr lang="en-US" sz="2000">
                <a:solidFill>
                  <a:srgbClr val="575757"/>
                </a:solidFill>
                <a:latin typeface="Helvetica" pitchFamily="2" charset="0"/>
              </a:rPr>
              <a:t>(1+I)</a:t>
            </a:r>
          </a:p>
          <a:p>
            <a:endParaRPr lang="en-US" sz="2000">
              <a:solidFill>
                <a:srgbClr val="575757"/>
              </a:solidFill>
              <a:latin typeface="Helvetica" pitchFamily="2" charset="0"/>
            </a:endParaRPr>
          </a:p>
          <a:p>
            <a:r>
              <a:rPr lang="en-US" sz="2000">
                <a:solidFill>
                  <a:srgbClr val="575757"/>
                </a:solidFill>
                <a:latin typeface="Helvetica" pitchFamily="2" charset="0"/>
              </a:rPr>
              <a:t>In the prior example:</a:t>
            </a:r>
          </a:p>
          <a:p>
            <a:endParaRPr lang="en-US" sz="2000">
              <a:solidFill>
                <a:srgbClr val="575757"/>
              </a:solidFill>
              <a:latin typeface="Helvetica" pitchFamily="2" charset="0"/>
            </a:endParaRPr>
          </a:p>
          <a:p>
            <a:r>
              <a:rPr lang="en-US" sz="2000">
                <a:solidFill>
                  <a:srgbClr val="575757"/>
                </a:solidFill>
                <a:latin typeface="Helvetica" pitchFamily="2" charset="0"/>
              </a:rPr>
              <a:t>FVA </a:t>
            </a:r>
            <a:r>
              <a:rPr lang="en-US" sz="2000" baseline="-25000">
                <a:solidFill>
                  <a:srgbClr val="575757"/>
                </a:solidFill>
                <a:latin typeface="Helvetica" pitchFamily="2" charset="0"/>
              </a:rPr>
              <a:t>due</a:t>
            </a:r>
            <a:r>
              <a:rPr lang="en-US" sz="2000">
                <a:solidFill>
                  <a:srgbClr val="575757"/>
                </a:solidFill>
                <a:latin typeface="Helvetica" pitchFamily="2" charset="0"/>
              </a:rPr>
              <a:t> = $312.16(1+.04)</a:t>
            </a:r>
          </a:p>
          <a:p>
            <a:endParaRPr lang="en-US" sz="2000">
              <a:solidFill>
                <a:srgbClr val="575757"/>
              </a:solidFill>
              <a:latin typeface="Helvetica" pitchFamily="2" charset="0"/>
            </a:endParaRPr>
          </a:p>
          <a:p>
            <a:r>
              <a:rPr lang="en-US" sz="2000">
                <a:solidFill>
                  <a:srgbClr val="575757"/>
                </a:solidFill>
                <a:latin typeface="Helvetica" pitchFamily="2" charset="0"/>
              </a:rPr>
              <a:t>	= $324.65</a:t>
            </a:r>
          </a:p>
          <a:p>
            <a:pPr fontAlgn="t"/>
            <a:br>
              <a:rPr lang="en-US" sz="2000" b="1">
                <a:solidFill>
                  <a:srgbClr val="000000"/>
                </a:solidFill>
                <a:latin typeface="Helvetica" pitchFamily="2" charset="0"/>
              </a:rPr>
            </a:br>
            <a:endParaRPr lang="en-US" sz="2000" b="1" i="0">
              <a:solidFill>
                <a:srgbClr val="000000"/>
              </a:solidFill>
              <a:effectLst/>
              <a:latin typeface="Helvetica" pitchFamily="2" charset="0"/>
            </a:endParaRPr>
          </a:p>
        </p:txBody>
      </p:sp>
    </p:spTree>
    <p:extLst>
      <p:ext uri="{BB962C8B-B14F-4D97-AF65-F5344CB8AC3E}">
        <p14:creationId xmlns:p14="http://schemas.microsoft.com/office/powerpoint/2010/main" val="2520255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p:txBody>
          <a:bodyPr>
            <a:normAutofit/>
          </a:bodyPr>
          <a:lstStyle/>
          <a:p>
            <a:pPr algn="l"/>
            <a:r>
              <a:rPr lang="en-US" sz="3200" b="1">
                <a:latin typeface="Helvetica" pitchFamily="2" charset="0"/>
              </a:rPr>
              <a:t>Solving for PV</a:t>
            </a:r>
            <a:endParaRPr lang="en-US" sz="3200" b="1" noProof="0">
              <a:latin typeface="Helvetica" pitchFamily="2" charset="0"/>
            </a:endParaRP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476844" y="1660167"/>
            <a:ext cx="11241914" cy="995774"/>
          </a:xfrm>
        </p:spPr>
        <p:txBody>
          <a:bodyPr/>
          <a:lstStyle/>
          <a:p>
            <a:pPr marL="365760" indent="-365760" algn="l">
              <a:spcBef>
                <a:spcPts val="600"/>
              </a:spcBef>
              <a:spcAft>
                <a:spcPts val="600"/>
              </a:spcAft>
              <a:buClr>
                <a:srgbClr val="000000"/>
              </a:buClr>
              <a:buFont typeface="Arial" panose="020B0604020202020204" pitchFamily="34" charset="0"/>
              <a:buChar char="•"/>
              <a:defRPr/>
            </a:pPr>
            <a:r>
              <a:rPr lang="en-US">
                <a:solidFill>
                  <a:schemeClr val="tx1"/>
                </a:solidFill>
                <a:latin typeface="Helvetica" pitchFamily="2" charset="0"/>
              </a:rPr>
              <a:t>Given a 3-year </a:t>
            </a:r>
            <a:r>
              <a:rPr lang="en-US" b="1" u="sng">
                <a:solidFill>
                  <a:schemeClr val="tx1"/>
                </a:solidFill>
                <a:latin typeface="Helvetica" pitchFamily="2" charset="0"/>
              </a:rPr>
              <a:t>Ordinary Annuity </a:t>
            </a:r>
            <a:r>
              <a:rPr lang="en-US">
                <a:solidFill>
                  <a:schemeClr val="tx1"/>
                </a:solidFill>
                <a:latin typeface="Helvetica" pitchFamily="2" charset="0"/>
              </a:rPr>
              <a:t>of $100 at 4%</a:t>
            </a:r>
          </a:p>
          <a:p>
            <a:pPr marL="640080" lvl="1" indent="-320040">
              <a:spcBef>
                <a:spcPts val="600"/>
              </a:spcBef>
              <a:spcAft>
                <a:spcPts val="600"/>
              </a:spcAft>
              <a:buClr>
                <a:srgbClr val="000000"/>
              </a:buClr>
              <a:buFont typeface="Arial" panose="020B0604020202020204" pitchFamily="34" charset="0"/>
              <a:buChar char="•"/>
              <a:defRPr/>
            </a:pPr>
            <a:r>
              <a:rPr lang="en-US" sz="2000">
                <a:latin typeface="Helvetica" pitchFamily="2" charset="0"/>
              </a:rPr>
              <a:t>100 payments still occur at the end of each period, but now there is no FV.</a:t>
            </a:r>
          </a:p>
        </p:txBody>
      </p:sp>
      <p:pic>
        <p:nvPicPr>
          <p:cNvPr id="22" name="Picture 3" descr="Calculater Methods for PV: Ordinary Annuity&#10;&#10;Graphic showing the calculator Inputs and Output needed to solve for PV with 3-year ordinary annuity of $100 at 4%.">
            <a:extLst>
              <a:ext uri="{FF2B5EF4-FFF2-40B4-BE49-F238E27FC236}">
                <a16:creationId xmlns:a16="http://schemas.microsoft.com/office/drawing/2014/main" id="{4F6ED8A3-F175-4F9E-A381-F5C6EA8839CD}"/>
              </a:ext>
            </a:extLst>
          </p:cNvPr>
          <p:cNvPicPr>
            <a:picLocks noGrp="1" noChangeAspect="1"/>
          </p:cNvPicPr>
          <p:nvPr>
            <p:ph idx="10"/>
          </p:nvPr>
        </p:nvPicPr>
        <p:blipFill>
          <a:blip r:embed="rId3"/>
          <a:stretch>
            <a:fillRect/>
          </a:stretch>
        </p:blipFill>
        <p:spPr>
          <a:xfrm>
            <a:off x="2355146" y="3038409"/>
            <a:ext cx="7481708" cy="2103120"/>
          </a:xfrm>
          <a:prstGeom prst="rect">
            <a:avLst/>
          </a:prstGeom>
        </p:spPr>
      </p:pic>
      <p:sp>
        <p:nvSpPr>
          <p:cNvPr id="2" name="Content Placeholder 4">
            <a:extLst>
              <a:ext uri="{FF2B5EF4-FFF2-40B4-BE49-F238E27FC236}">
                <a16:creationId xmlns:a16="http://schemas.microsoft.com/office/drawing/2014/main" id="{5D3BF84C-1BB6-4571-9E5A-F4285C8BF450}"/>
              </a:ext>
            </a:extLst>
          </p:cNvPr>
          <p:cNvSpPr>
            <a:spLocks noGrp="1"/>
          </p:cNvSpPr>
          <p:nvPr>
            <p:ph idx="11"/>
          </p:nvPr>
        </p:nvSpPr>
        <p:spPr>
          <a:xfrm>
            <a:off x="476843" y="5362823"/>
            <a:ext cx="11241914" cy="995774"/>
          </a:xfrm>
        </p:spPr>
        <p:txBody>
          <a:bodyPr/>
          <a:lstStyle/>
          <a:p>
            <a:pPr marL="640080" indent="-320040" algn="l">
              <a:spcBef>
                <a:spcPts val="600"/>
              </a:spcBef>
              <a:spcAft>
                <a:spcPts val="600"/>
              </a:spcAft>
              <a:buClr>
                <a:srgbClr val="000000"/>
              </a:buClr>
              <a:buFont typeface="Arial" panose="020B0604020202020204" pitchFamily="34" charset="0"/>
              <a:buChar char="•"/>
            </a:pPr>
            <a:r>
              <a:rPr lang="en-US" sz="2000">
                <a:solidFill>
                  <a:schemeClr val="tx1"/>
                </a:solidFill>
                <a:latin typeface="Helvetica" pitchFamily="2" charset="0"/>
              </a:rPr>
              <a:t>Excel: =PV(</a:t>
            </a:r>
            <a:r>
              <a:rPr lang="en-US" sz="2000" err="1">
                <a:solidFill>
                  <a:schemeClr val="tx1"/>
                </a:solidFill>
                <a:latin typeface="Helvetica" pitchFamily="2" charset="0"/>
              </a:rPr>
              <a:t>rate,nper,pmt,fv,type</a:t>
            </a:r>
            <a:r>
              <a:rPr lang="en-US" sz="2000">
                <a:solidFill>
                  <a:schemeClr val="tx1"/>
                </a:solidFill>
                <a:latin typeface="Helvetica" pitchFamily="2" charset="0"/>
              </a:rPr>
              <a:t>)</a:t>
            </a:r>
          </a:p>
          <a:p>
            <a:pPr marL="640080" indent="-320040" algn="l">
              <a:spcBef>
                <a:spcPts val="600"/>
              </a:spcBef>
              <a:spcAft>
                <a:spcPts val="600"/>
              </a:spcAft>
              <a:buClr>
                <a:srgbClr val="000000"/>
              </a:buClr>
              <a:buFont typeface="Arial" panose="020B0604020202020204" pitchFamily="34" charset="0"/>
              <a:buChar char="•"/>
            </a:pPr>
            <a:r>
              <a:rPr lang="en-US" sz="2000">
                <a:solidFill>
                  <a:schemeClr val="tx1"/>
                </a:solidFill>
                <a:latin typeface="Helvetica" pitchFamily="2" charset="0"/>
              </a:rPr>
              <a:t>Here type = 0.</a:t>
            </a:r>
          </a:p>
        </p:txBody>
      </p:sp>
      <p:cxnSp>
        <p:nvCxnSpPr>
          <p:cNvPr id="6" name="Straight Arrow Connector 5">
            <a:extLst>
              <a:ext uri="{FF2B5EF4-FFF2-40B4-BE49-F238E27FC236}">
                <a16:creationId xmlns:a16="http://schemas.microsoft.com/office/drawing/2014/main" id="{6A63B8D0-2363-424D-8948-D64E21A68D62}"/>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30718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9F4CBD-F89C-BE47-BC4D-7A557CD7E894}"/>
              </a:ext>
            </a:extLst>
          </p:cNvPr>
          <p:cNvSpPr>
            <a:spLocks noGrp="1"/>
          </p:cNvSpPr>
          <p:nvPr>
            <p:ph type="title"/>
          </p:nvPr>
        </p:nvSpPr>
        <p:spPr>
          <a:xfrm>
            <a:off x="476843" y="386746"/>
            <a:ext cx="11241915" cy="1217447"/>
          </a:xfrm>
        </p:spPr>
        <p:txBody>
          <a:bodyPr>
            <a:normAutofit/>
          </a:bodyPr>
          <a:lstStyle/>
          <a:p>
            <a:pPr algn="l"/>
            <a:r>
              <a:rPr lang="en-US" sz="3200" b="1">
                <a:latin typeface="Helvetica" pitchFamily="2" charset="0"/>
              </a:rPr>
              <a:t>Solving for PV</a:t>
            </a:r>
            <a:endParaRPr lang="en-US" sz="3200" b="1" noProof="0">
              <a:latin typeface="Helvetica" pitchFamily="2" charset="0"/>
            </a:endParaRPr>
          </a:p>
        </p:txBody>
      </p:sp>
      <p:cxnSp>
        <p:nvCxnSpPr>
          <p:cNvPr id="12" name="Straight Arrow Connector 11">
            <a:extLst>
              <a:ext uri="{FF2B5EF4-FFF2-40B4-BE49-F238E27FC236}">
                <a16:creationId xmlns:a16="http://schemas.microsoft.com/office/drawing/2014/main" id="{01E222BD-18D7-8A4B-8704-89F19DB91C44}"/>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32D0AA0-7416-FA47-A890-40EE036F5B16}"/>
              </a:ext>
            </a:extLst>
          </p:cNvPr>
          <p:cNvSpPr>
            <a:spLocks noGrp="1"/>
          </p:cNvSpPr>
          <p:nvPr>
            <p:ph idx="1"/>
          </p:nvPr>
        </p:nvSpPr>
        <p:spPr>
          <a:xfrm>
            <a:off x="599181" y="1521836"/>
            <a:ext cx="11241914" cy="995774"/>
          </a:xfrm>
        </p:spPr>
        <p:txBody>
          <a:bodyPr/>
          <a:lstStyle/>
          <a:p>
            <a:pPr marL="365760" indent="-365760" algn="l">
              <a:spcBef>
                <a:spcPts val="600"/>
              </a:spcBef>
              <a:spcAft>
                <a:spcPts val="600"/>
              </a:spcAft>
              <a:buClr>
                <a:srgbClr val="000000"/>
              </a:buClr>
              <a:buFont typeface="Arial" panose="020B0604020202020204" pitchFamily="34" charset="0"/>
              <a:buChar char="•"/>
              <a:defRPr/>
            </a:pPr>
            <a:r>
              <a:rPr lang="en-US">
                <a:solidFill>
                  <a:schemeClr val="tx1">
                    <a:lumMod val="50000"/>
                  </a:schemeClr>
                </a:solidFill>
              </a:rPr>
              <a:t>Given a 3-year </a:t>
            </a:r>
            <a:r>
              <a:rPr lang="en-US" b="1" u="sng">
                <a:solidFill>
                  <a:schemeClr val="tx1">
                    <a:lumMod val="50000"/>
                  </a:schemeClr>
                </a:solidFill>
              </a:rPr>
              <a:t>Ordinary Annuity </a:t>
            </a:r>
            <a:r>
              <a:rPr lang="en-US">
                <a:solidFill>
                  <a:schemeClr val="tx1">
                    <a:lumMod val="50000"/>
                  </a:schemeClr>
                </a:solidFill>
              </a:rPr>
              <a:t>of $100 at 4%</a:t>
            </a:r>
          </a:p>
          <a:p>
            <a:pPr marL="662940" lvl="1" indent="-342900">
              <a:spcBef>
                <a:spcPts val="600"/>
              </a:spcBef>
              <a:spcAft>
                <a:spcPts val="600"/>
              </a:spcAft>
              <a:buClr>
                <a:srgbClr val="000000"/>
              </a:buClr>
              <a:buFont typeface="Courier New" panose="02070309020205020404" pitchFamily="49" charset="0"/>
              <a:buChar char="o"/>
              <a:defRPr/>
            </a:pPr>
            <a:r>
              <a:rPr lang="en-US" sz="2000">
                <a:solidFill>
                  <a:schemeClr val="tx1">
                    <a:lumMod val="50000"/>
                  </a:schemeClr>
                </a:solidFill>
              </a:rPr>
              <a:t>100 payments still occur at the end of each period, but now there is no FV.</a:t>
            </a:r>
          </a:p>
        </p:txBody>
      </p:sp>
      <p:pic>
        <p:nvPicPr>
          <p:cNvPr id="14" name="Picture 13">
            <a:extLst>
              <a:ext uri="{FF2B5EF4-FFF2-40B4-BE49-F238E27FC236}">
                <a16:creationId xmlns:a16="http://schemas.microsoft.com/office/drawing/2014/main" id="{E783743E-73FA-0344-A6AF-026BFA655102}"/>
              </a:ext>
            </a:extLst>
          </p:cNvPr>
          <p:cNvPicPr>
            <a:picLocks noChangeAspect="1"/>
          </p:cNvPicPr>
          <p:nvPr/>
        </p:nvPicPr>
        <p:blipFill>
          <a:blip r:embed="rId2"/>
          <a:stretch>
            <a:fillRect/>
          </a:stretch>
        </p:blipFill>
        <p:spPr>
          <a:xfrm>
            <a:off x="1308100" y="2739282"/>
            <a:ext cx="7632700" cy="1993900"/>
          </a:xfrm>
          <a:prstGeom prst="rect">
            <a:avLst/>
          </a:prstGeom>
        </p:spPr>
      </p:pic>
      <p:sp>
        <p:nvSpPr>
          <p:cNvPr id="16" name="TextBox 15">
            <a:extLst>
              <a:ext uri="{FF2B5EF4-FFF2-40B4-BE49-F238E27FC236}">
                <a16:creationId xmlns:a16="http://schemas.microsoft.com/office/drawing/2014/main" id="{D0E9BE2C-D108-DA48-B7CB-09D15C5CA1BD}"/>
              </a:ext>
            </a:extLst>
          </p:cNvPr>
          <p:cNvSpPr txBox="1"/>
          <p:nvPr/>
        </p:nvSpPr>
        <p:spPr>
          <a:xfrm>
            <a:off x="1308099" y="4954854"/>
            <a:ext cx="7021513" cy="369332"/>
          </a:xfrm>
          <a:prstGeom prst="rect">
            <a:avLst/>
          </a:prstGeom>
          <a:noFill/>
        </p:spPr>
        <p:txBody>
          <a:bodyPr wrap="square" rtlCol="0">
            <a:spAutoFit/>
          </a:bodyPr>
          <a:lstStyle/>
          <a:p>
            <a:r>
              <a:rPr lang="en-US"/>
              <a:t>PVA</a:t>
            </a:r>
            <a:r>
              <a:rPr lang="en-US" baseline="-25000"/>
              <a:t>N</a:t>
            </a:r>
            <a:r>
              <a:rPr lang="en-US"/>
              <a:t> = $277.51 </a:t>
            </a:r>
          </a:p>
        </p:txBody>
      </p:sp>
      <p:sp>
        <p:nvSpPr>
          <p:cNvPr id="17" name="TextBox 16">
            <a:extLst>
              <a:ext uri="{FF2B5EF4-FFF2-40B4-BE49-F238E27FC236}">
                <a16:creationId xmlns:a16="http://schemas.microsoft.com/office/drawing/2014/main" id="{DD6C821C-E48A-094E-AB67-6B3360982C2C}"/>
              </a:ext>
            </a:extLst>
          </p:cNvPr>
          <p:cNvSpPr txBox="1"/>
          <p:nvPr/>
        </p:nvSpPr>
        <p:spPr>
          <a:xfrm>
            <a:off x="3479008" y="3867292"/>
            <a:ext cx="350042" cy="260644"/>
          </a:xfrm>
          <a:prstGeom prst="rect">
            <a:avLst/>
          </a:prstGeom>
          <a:solidFill>
            <a:schemeClr val="bg1"/>
          </a:solidFill>
        </p:spPr>
        <p:txBody>
          <a:bodyPr wrap="square" rtlCol="0">
            <a:spAutoFit/>
          </a:bodyPr>
          <a:lstStyle/>
          <a:p>
            <a:endParaRPr lang="en-US" sz="1000"/>
          </a:p>
        </p:txBody>
      </p:sp>
      <p:cxnSp>
        <p:nvCxnSpPr>
          <p:cNvPr id="18" name="Straight Arrow Connector 17">
            <a:extLst>
              <a:ext uri="{FF2B5EF4-FFF2-40B4-BE49-F238E27FC236}">
                <a16:creationId xmlns:a16="http://schemas.microsoft.com/office/drawing/2014/main" id="{54610F3C-BB7F-D74A-97A3-0640645DAEA8}"/>
              </a:ext>
            </a:extLst>
          </p:cNvPr>
          <p:cNvCxnSpPr>
            <a:cxnSpLocks/>
            <a:stCxn id="17" idx="1"/>
          </p:cNvCxnSpPr>
          <p:nvPr/>
        </p:nvCxnSpPr>
        <p:spPr>
          <a:xfrm flipV="1">
            <a:off x="3479008" y="3980440"/>
            <a:ext cx="1396999" cy="17174"/>
          </a:xfrm>
          <a:prstGeom prst="straightConnector1">
            <a:avLst/>
          </a:prstGeom>
          <a:ln w="22225"/>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6E296FC-343B-4E46-BA22-7EA4A13B89E0}"/>
              </a:ext>
            </a:extLst>
          </p:cNvPr>
          <p:cNvSpPr txBox="1"/>
          <p:nvPr/>
        </p:nvSpPr>
        <p:spPr>
          <a:xfrm>
            <a:off x="3479008" y="3418012"/>
            <a:ext cx="492919" cy="369332"/>
          </a:xfrm>
          <a:prstGeom prst="rect">
            <a:avLst/>
          </a:prstGeom>
          <a:noFill/>
        </p:spPr>
        <p:txBody>
          <a:bodyPr wrap="square" rtlCol="0">
            <a:spAutoFit/>
          </a:bodyPr>
          <a:lstStyle/>
          <a:p>
            <a:r>
              <a:rPr lang="en-US">
                <a:latin typeface="+mn-lt"/>
              </a:rPr>
              <a:t>1 -</a:t>
            </a:r>
          </a:p>
        </p:txBody>
      </p:sp>
      <p:sp>
        <p:nvSpPr>
          <p:cNvPr id="25" name="TextBox 24">
            <a:extLst>
              <a:ext uri="{FF2B5EF4-FFF2-40B4-BE49-F238E27FC236}">
                <a16:creationId xmlns:a16="http://schemas.microsoft.com/office/drawing/2014/main" id="{1C9820B8-77A4-334B-95DE-A47D39DCA974}"/>
              </a:ext>
            </a:extLst>
          </p:cNvPr>
          <p:cNvSpPr txBox="1"/>
          <p:nvPr/>
        </p:nvSpPr>
        <p:spPr>
          <a:xfrm>
            <a:off x="8865358" y="4713213"/>
            <a:ext cx="2975735" cy="241641"/>
          </a:xfrm>
          <a:prstGeom prst="rect">
            <a:avLst/>
          </a:prstGeom>
          <a:solidFill>
            <a:schemeClr val="bg1"/>
          </a:solidFill>
        </p:spPr>
        <p:txBody>
          <a:bodyPr wrap="square" rtlCol="0">
            <a:spAutoFit/>
          </a:bodyPr>
          <a:lstStyle/>
          <a:p>
            <a:endParaRPr lang="en-US" sz="1100"/>
          </a:p>
        </p:txBody>
      </p:sp>
    </p:spTree>
    <p:extLst>
      <p:ext uri="{BB962C8B-B14F-4D97-AF65-F5344CB8AC3E}">
        <p14:creationId xmlns:p14="http://schemas.microsoft.com/office/powerpoint/2010/main" val="2593852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p:txBody>
          <a:bodyPr/>
          <a:lstStyle/>
          <a:p>
            <a:pPr algn="l"/>
            <a:r>
              <a:rPr lang="en-US" sz="2800" b="1">
                <a:latin typeface="Helvetica" pitchFamily="2" charset="0"/>
              </a:rPr>
              <a:t>Solving for FV: 3-Year Annuity Due of $100 at 4%</a:t>
            </a:r>
            <a:endParaRPr lang="en-US" sz="2800" b="1" noProof="0">
              <a:latin typeface="Helvetica" pitchFamily="2" charset="0"/>
            </a:endParaRP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476844" y="1570621"/>
            <a:ext cx="11100867" cy="1839836"/>
          </a:xfrm>
        </p:spPr>
        <p:txBody>
          <a:bodyPr>
            <a:normAutofit fontScale="92500"/>
          </a:bodyPr>
          <a:lstStyle/>
          <a:p>
            <a:pPr marL="365760" indent="-365760" algn="l">
              <a:spcBef>
                <a:spcPts val="600"/>
              </a:spcBef>
              <a:spcAft>
                <a:spcPts val="600"/>
              </a:spcAft>
              <a:buClr>
                <a:srgbClr val="000000"/>
              </a:buClr>
              <a:buFont typeface="Arial" panose="020B0604020202020204" pitchFamily="34" charset="0"/>
              <a:buChar char="•"/>
              <a:defRPr/>
            </a:pPr>
            <a:r>
              <a:rPr lang="en-US">
                <a:latin typeface="Helvetica" pitchFamily="2" charset="0"/>
              </a:rPr>
              <a:t>Now, $100 payments </a:t>
            </a:r>
            <a:r>
              <a:rPr lang="en-US" b="1" u="sng">
                <a:latin typeface="Helvetica" pitchFamily="2" charset="0"/>
              </a:rPr>
              <a:t>occur at the beginning of each period (annuity due).</a:t>
            </a:r>
          </a:p>
          <a:p>
            <a:pPr>
              <a:spcBef>
                <a:spcPts val="600"/>
              </a:spcBef>
              <a:spcAft>
                <a:spcPts val="600"/>
              </a:spcAft>
              <a:buClr>
                <a:srgbClr val="000000"/>
              </a:buClr>
              <a:defRPr/>
            </a:pPr>
            <a:r>
              <a:rPr lang="en-US" err="1">
                <a:latin typeface="Helvetica" pitchFamily="2" charset="0"/>
              </a:rPr>
              <a:t>FVA</a:t>
            </a:r>
            <a:r>
              <a:rPr lang="en-US" baseline="-25000" err="1">
                <a:latin typeface="Helvetica" pitchFamily="2" charset="0"/>
              </a:rPr>
              <a:t>due</a:t>
            </a:r>
            <a:r>
              <a:rPr lang="en-US">
                <a:latin typeface="Helvetica" pitchFamily="2" charset="0"/>
              </a:rPr>
              <a:t>= </a:t>
            </a:r>
            <a:r>
              <a:rPr lang="en-US" err="1">
                <a:latin typeface="Helvetica" pitchFamily="2" charset="0"/>
              </a:rPr>
              <a:t>FVA</a:t>
            </a:r>
            <a:r>
              <a:rPr lang="en-US" baseline="-25000" err="1">
                <a:latin typeface="Helvetica" pitchFamily="2" charset="0"/>
              </a:rPr>
              <a:t>ord</a:t>
            </a:r>
            <a:r>
              <a:rPr lang="en-US">
                <a:latin typeface="Helvetica" pitchFamily="2" charset="0"/>
              </a:rPr>
              <a:t>(1 + I) = $312.16(1.04) = $324.65</a:t>
            </a:r>
          </a:p>
          <a:p>
            <a:pPr marL="365760" lvl="1" indent="-365760">
              <a:spcBef>
                <a:spcPts val="600"/>
              </a:spcBef>
              <a:spcAft>
                <a:spcPts val="600"/>
              </a:spcAft>
              <a:buClr>
                <a:srgbClr val="000000"/>
              </a:buClr>
              <a:buFont typeface="Arial" panose="020B0604020202020204" pitchFamily="34" charset="0"/>
              <a:buChar char="•"/>
              <a:defRPr/>
            </a:pPr>
            <a:r>
              <a:rPr lang="en-US">
                <a:latin typeface="Helvetica" pitchFamily="2" charset="0"/>
              </a:rPr>
              <a:t>Alternatively, set calculator to “BEGIN” mode and solve for the FV of the annuity due:</a:t>
            </a:r>
            <a:endParaRPr lang="en-US">
              <a:solidFill>
                <a:srgbClr val="004A78"/>
              </a:solidFill>
              <a:latin typeface="Helvetica" pitchFamily="2" charset="0"/>
            </a:endParaRPr>
          </a:p>
        </p:txBody>
      </p:sp>
      <p:sp>
        <p:nvSpPr>
          <p:cNvPr id="2" name="Content Placeholder 4">
            <a:extLst>
              <a:ext uri="{FF2B5EF4-FFF2-40B4-BE49-F238E27FC236}">
                <a16:creationId xmlns:a16="http://schemas.microsoft.com/office/drawing/2014/main" id="{5D3BF84C-1BB6-4571-9E5A-F4285C8BF450}"/>
              </a:ext>
            </a:extLst>
          </p:cNvPr>
          <p:cNvSpPr>
            <a:spLocks noGrp="1"/>
          </p:cNvSpPr>
          <p:nvPr>
            <p:ph idx="11"/>
          </p:nvPr>
        </p:nvSpPr>
        <p:spPr>
          <a:xfrm>
            <a:off x="476843" y="5503502"/>
            <a:ext cx="11241914" cy="855097"/>
          </a:xfrm>
        </p:spPr>
        <p:txBody>
          <a:bodyPr/>
          <a:lstStyle/>
          <a:p>
            <a:pPr marL="640080" indent="-320040" algn="l">
              <a:spcBef>
                <a:spcPts val="600"/>
              </a:spcBef>
              <a:spcAft>
                <a:spcPts val="600"/>
              </a:spcAft>
              <a:buClr>
                <a:srgbClr val="000000"/>
              </a:buClr>
              <a:buFont typeface="Arial" panose="020B0604020202020204" pitchFamily="34" charset="0"/>
              <a:buChar char="•"/>
            </a:pPr>
            <a:r>
              <a:rPr lang="en-US" sz="2000">
                <a:solidFill>
                  <a:schemeClr val="tx1"/>
                </a:solidFill>
                <a:latin typeface="Helvetica" pitchFamily="2" charset="0"/>
              </a:rPr>
              <a:t>Excel: = FV(</a:t>
            </a:r>
            <a:r>
              <a:rPr lang="en-US" sz="2000" err="1">
                <a:solidFill>
                  <a:schemeClr val="tx1"/>
                </a:solidFill>
                <a:latin typeface="Helvetica" pitchFamily="2" charset="0"/>
              </a:rPr>
              <a:t>rate,nper,pmt,pv,type</a:t>
            </a:r>
            <a:r>
              <a:rPr lang="en-US" sz="2000">
                <a:solidFill>
                  <a:schemeClr val="tx1"/>
                </a:solidFill>
                <a:latin typeface="Helvetica" pitchFamily="2" charset="0"/>
              </a:rPr>
              <a:t>)</a:t>
            </a:r>
          </a:p>
          <a:p>
            <a:pPr marL="640080" indent="-320040" algn="l">
              <a:spcBef>
                <a:spcPts val="600"/>
              </a:spcBef>
              <a:spcAft>
                <a:spcPts val="600"/>
              </a:spcAft>
              <a:buClr>
                <a:srgbClr val="000000"/>
              </a:buClr>
              <a:buFont typeface="Arial" panose="020B0604020202020204" pitchFamily="34" charset="0"/>
              <a:buChar char="•"/>
            </a:pPr>
            <a:r>
              <a:rPr lang="en-US" sz="2000">
                <a:solidFill>
                  <a:schemeClr val="tx1"/>
                </a:solidFill>
                <a:latin typeface="Helvetica" pitchFamily="2" charset="0"/>
              </a:rPr>
              <a:t>Here type = 1.</a:t>
            </a:r>
          </a:p>
        </p:txBody>
      </p:sp>
      <p:pic>
        <p:nvPicPr>
          <p:cNvPr id="9" name="Picture 3" descr="Calculater Methods for FV: annuity due&#10;&#10;Graphic showing the calculator Inputs and Output needed to solve for FV with 3-year annuity due of $100 at 4%.">
            <a:extLst>
              <a:ext uri="{FF2B5EF4-FFF2-40B4-BE49-F238E27FC236}">
                <a16:creationId xmlns:a16="http://schemas.microsoft.com/office/drawing/2014/main" id="{E67F716C-ED1C-4EA8-9FD1-F7FF06D5D2E6}"/>
              </a:ext>
            </a:extLst>
          </p:cNvPr>
          <p:cNvPicPr>
            <a:picLocks noGrp="1" noChangeAspect="1"/>
          </p:cNvPicPr>
          <p:nvPr>
            <p:ph idx="10"/>
          </p:nvPr>
        </p:nvPicPr>
        <p:blipFill>
          <a:blip r:embed="rId3"/>
          <a:stretch>
            <a:fillRect/>
          </a:stretch>
        </p:blipFill>
        <p:spPr>
          <a:xfrm>
            <a:off x="3374529" y="3556312"/>
            <a:ext cx="5442943" cy="1645920"/>
          </a:xfrm>
          <a:prstGeom prst="rect">
            <a:avLst/>
          </a:prstGeom>
        </p:spPr>
      </p:pic>
      <p:cxnSp>
        <p:nvCxnSpPr>
          <p:cNvPr id="6" name="Straight Arrow Connector 5">
            <a:extLst>
              <a:ext uri="{FF2B5EF4-FFF2-40B4-BE49-F238E27FC236}">
                <a16:creationId xmlns:a16="http://schemas.microsoft.com/office/drawing/2014/main" id="{B3F3C589-2B8E-3D4E-AE3B-66D50A6C488F}"/>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42150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838200" y="278626"/>
            <a:ext cx="10515600" cy="1325563"/>
          </a:xfrm>
        </p:spPr>
        <p:txBody>
          <a:bodyPr/>
          <a:lstStyle/>
          <a:p>
            <a:pPr algn="l"/>
            <a:r>
              <a:rPr lang="en-US" sz="3200" b="1">
                <a:latin typeface="Helvetica" pitchFamily="2" charset="0"/>
              </a:rPr>
              <a:t>Solving for PV: 3-Year Annuity Due of $100 at 4%</a:t>
            </a:r>
            <a:endParaRPr lang="en-US" sz="3200" b="1" noProof="0">
              <a:latin typeface="Helvetica" pitchFamily="2" charset="0"/>
            </a:endParaRPr>
          </a:p>
        </p:txBody>
      </p:sp>
      <p:sp>
        <p:nvSpPr>
          <p:cNvPr id="12" name="Content Placeholder 2">
            <a:extLst>
              <a:ext uri="{FF2B5EF4-FFF2-40B4-BE49-F238E27FC236}">
                <a16:creationId xmlns:a16="http://schemas.microsoft.com/office/drawing/2014/main" id="{6F186D38-CAC4-4106-9C2B-DEF35DF8DEFB}"/>
              </a:ext>
            </a:extLst>
          </p:cNvPr>
          <p:cNvSpPr>
            <a:spLocks noGrp="1"/>
          </p:cNvSpPr>
          <p:nvPr>
            <p:ph idx="1"/>
          </p:nvPr>
        </p:nvSpPr>
        <p:spPr>
          <a:xfrm>
            <a:off x="476844" y="1484127"/>
            <a:ext cx="11100867" cy="1839836"/>
          </a:xfrm>
        </p:spPr>
        <p:txBody>
          <a:bodyPr>
            <a:normAutofit fontScale="92500"/>
          </a:bodyPr>
          <a:lstStyle/>
          <a:p>
            <a:pPr marL="365760" indent="-365760" algn="l">
              <a:spcBef>
                <a:spcPts val="600"/>
              </a:spcBef>
              <a:spcAft>
                <a:spcPts val="600"/>
              </a:spcAft>
              <a:buClr>
                <a:srgbClr val="000000"/>
              </a:buClr>
              <a:buFont typeface="Arial" panose="020B0604020202020204" pitchFamily="34" charset="0"/>
              <a:buChar char="•"/>
              <a:defRPr/>
            </a:pPr>
            <a:r>
              <a:rPr lang="en-US">
                <a:latin typeface="Helvetica" pitchFamily="2" charset="0"/>
              </a:rPr>
              <a:t>Again, $100 payments occur at the beginning of each period </a:t>
            </a:r>
            <a:r>
              <a:rPr lang="en-US" b="1">
                <a:latin typeface="Helvetica" pitchFamily="2" charset="0"/>
              </a:rPr>
              <a:t>(annuity due).</a:t>
            </a:r>
          </a:p>
          <a:p>
            <a:pPr>
              <a:spcBef>
                <a:spcPts val="600"/>
              </a:spcBef>
              <a:spcAft>
                <a:spcPts val="600"/>
              </a:spcAft>
              <a:buClr>
                <a:srgbClr val="000000"/>
              </a:buClr>
              <a:defRPr/>
            </a:pPr>
            <a:r>
              <a:rPr lang="en-US" err="1">
                <a:latin typeface="Helvetica" pitchFamily="2" charset="0"/>
              </a:rPr>
              <a:t>PVA</a:t>
            </a:r>
            <a:r>
              <a:rPr lang="en-US" baseline="-25000" err="1">
                <a:latin typeface="Helvetica" pitchFamily="2" charset="0"/>
              </a:rPr>
              <a:t>due</a:t>
            </a:r>
            <a:r>
              <a:rPr lang="en-US">
                <a:latin typeface="Helvetica" pitchFamily="2" charset="0"/>
              </a:rPr>
              <a:t> = </a:t>
            </a:r>
            <a:r>
              <a:rPr lang="en-US" err="1">
                <a:latin typeface="Helvetica" pitchFamily="2" charset="0"/>
              </a:rPr>
              <a:t>PVA</a:t>
            </a:r>
            <a:r>
              <a:rPr lang="en-US" baseline="-25000" err="1">
                <a:latin typeface="Helvetica" pitchFamily="2" charset="0"/>
              </a:rPr>
              <a:t>ord</a:t>
            </a:r>
            <a:r>
              <a:rPr lang="en-US">
                <a:latin typeface="Helvetica" pitchFamily="2" charset="0"/>
              </a:rPr>
              <a:t>(1 + I) = $277.51(1.04) = $288.61</a:t>
            </a:r>
          </a:p>
          <a:p>
            <a:pPr marL="365760" lvl="1" indent="-365760">
              <a:spcBef>
                <a:spcPts val="600"/>
              </a:spcBef>
              <a:spcAft>
                <a:spcPts val="600"/>
              </a:spcAft>
              <a:buClr>
                <a:srgbClr val="000000"/>
              </a:buClr>
              <a:buFont typeface="Arial" panose="020B0604020202020204" pitchFamily="34" charset="0"/>
              <a:buChar char="•"/>
              <a:defRPr/>
            </a:pPr>
            <a:r>
              <a:rPr lang="en-US">
                <a:latin typeface="Helvetica" pitchFamily="2" charset="0"/>
              </a:rPr>
              <a:t>Alternatively, set calculator to “BEGIN” mode and solve for the PV of the annuity due:</a:t>
            </a:r>
            <a:endParaRPr lang="en-US">
              <a:solidFill>
                <a:srgbClr val="004A78"/>
              </a:solidFill>
              <a:latin typeface="Helvetica" pitchFamily="2" charset="0"/>
            </a:endParaRPr>
          </a:p>
        </p:txBody>
      </p:sp>
      <p:pic>
        <p:nvPicPr>
          <p:cNvPr id="9" name="Picture 3" descr="Calculator Methods for PV: Annuity Due&#10;&#10;Graphic showing the calculator Inputs and Output needed to solve for PV with 3-year annuity due of $100 at 4%.">
            <a:extLst>
              <a:ext uri="{FF2B5EF4-FFF2-40B4-BE49-F238E27FC236}">
                <a16:creationId xmlns:a16="http://schemas.microsoft.com/office/drawing/2014/main" id="{C84D13FD-E46B-4529-8B7A-A6BFE9F88B83}"/>
              </a:ext>
            </a:extLst>
          </p:cNvPr>
          <p:cNvPicPr>
            <a:picLocks noGrp="1" noChangeAspect="1"/>
          </p:cNvPicPr>
          <p:nvPr>
            <p:ph idx="10"/>
          </p:nvPr>
        </p:nvPicPr>
        <p:blipFill>
          <a:blip r:embed="rId3"/>
          <a:stretch>
            <a:fillRect/>
          </a:stretch>
        </p:blipFill>
        <p:spPr>
          <a:xfrm>
            <a:off x="3380775" y="3500458"/>
            <a:ext cx="5430451" cy="1645920"/>
          </a:xfrm>
          <a:prstGeom prst="rect">
            <a:avLst/>
          </a:prstGeom>
        </p:spPr>
      </p:pic>
      <p:sp>
        <p:nvSpPr>
          <p:cNvPr id="2" name="Content Placeholder 4">
            <a:extLst>
              <a:ext uri="{FF2B5EF4-FFF2-40B4-BE49-F238E27FC236}">
                <a16:creationId xmlns:a16="http://schemas.microsoft.com/office/drawing/2014/main" id="{5D3BF84C-1BB6-4571-9E5A-F4285C8BF450}"/>
              </a:ext>
            </a:extLst>
          </p:cNvPr>
          <p:cNvSpPr>
            <a:spLocks noGrp="1"/>
          </p:cNvSpPr>
          <p:nvPr>
            <p:ph idx="11"/>
          </p:nvPr>
        </p:nvSpPr>
        <p:spPr>
          <a:xfrm>
            <a:off x="476843" y="5503502"/>
            <a:ext cx="11241914" cy="855097"/>
          </a:xfrm>
        </p:spPr>
        <p:txBody>
          <a:bodyPr/>
          <a:lstStyle/>
          <a:p>
            <a:pPr marL="640080" indent="-320040" algn="l">
              <a:spcBef>
                <a:spcPts val="600"/>
              </a:spcBef>
              <a:spcAft>
                <a:spcPts val="600"/>
              </a:spcAft>
              <a:buClr>
                <a:srgbClr val="000000"/>
              </a:buClr>
              <a:buFont typeface="Arial" panose="020B0604020202020204" pitchFamily="34" charset="0"/>
              <a:buChar char="•"/>
            </a:pPr>
            <a:r>
              <a:rPr lang="en-US" sz="2000">
                <a:solidFill>
                  <a:schemeClr val="tx1"/>
                </a:solidFill>
                <a:latin typeface="Helvetica" pitchFamily="2" charset="0"/>
              </a:rPr>
              <a:t>Excel: = PV(</a:t>
            </a:r>
            <a:r>
              <a:rPr lang="en-US" sz="2000" err="1">
                <a:solidFill>
                  <a:schemeClr val="tx1"/>
                </a:solidFill>
                <a:latin typeface="Helvetica" pitchFamily="2" charset="0"/>
              </a:rPr>
              <a:t>rate,nper,pmt,fv,type</a:t>
            </a:r>
            <a:r>
              <a:rPr lang="en-US" sz="2000">
                <a:solidFill>
                  <a:schemeClr val="tx1"/>
                </a:solidFill>
                <a:latin typeface="Helvetica" pitchFamily="2" charset="0"/>
              </a:rPr>
              <a:t>)</a:t>
            </a:r>
          </a:p>
          <a:p>
            <a:pPr marL="640080" indent="-320040" algn="l">
              <a:spcBef>
                <a:spcPts val="600"/>
              </a:spcBef>
              <a:spcAft>
                <a:spcPts val="600"/>
              </a:spcAft>
              <a:buClr>
                <a:srgbClr val="000000"/>
              </a:buClr>
              <a:buFont typeface="Arial" panose="020B0604020202020204" pitchFamily="34" charset="0"/>
              <a:buChar char="•"/>
            </a:pPr>
            <a:r>
              <a:rPr lang="en-US" sz="2000">
                <a:solidFill>
                  <a:schemeClr val="tx1"/>
                </a:solidFill>
                <a:latin typeface="Helvetica" pitchFamily="2" charset="0"/>
              </a:rPr>
              <a:t>Here type = 1.</a:t>
            </a:r>
          </a:p>
        </p:txBody>
      </p:sp>
      <p:cxnSp>
        <p:nvCxnSpPr>
          <p:cNvPr id="6" name="Straight Arrow Connector 5">
            <a:extLst>
              <a:ext uri="{FF2B5EF4-FFF2-40B4-BE49-F238E27FC236}">
                <a16:creationId xmlns:a16="http://schemas.microsoft.com/office/drawing/2014/main" id="{D7EAFB1D-D0F2-634B-B7AE-BD692A740D3D}"/>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592966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E188968-01D4-F745-8B8D-B7B94AE926D5}"/>
              </a:ext>
            </a:extLst>
          </p:cNvPr>
          <p:cNvSpPr txBox="1"/>
          <p:nvPr/>
        </p:nvSpPr>
        <p:spPr>
          <a:xfrm>
            <a:off x="5307805" y="1371595"/>
            <a:ext cx="6253790" cy="5816977"/>
          </a:xfrm>
          <a:prstGeom prst="rect">
            <a:avLst/>
          </a:prstGeom>
          <a:noFill/>
        </p:spPr>
        <p:txBody>
          <a:bodyPr wrap="square" rtlCol="0">
            <a:spAutoFit/>
          </a:bodyPr>
          <a:lstStyle/>
          <a:p>
            <a:pPr marL="342900" indent="-342900">
              <a:spcBef>
                <a:spcPts val="0"/>
              </a:spcBef>
              <a:spcAft>
                <a:spcPts val="0"/>
              </a:spcAft>
              <a:buFont typeface="Arial" panose="020B0604020202020204" pitchFamily="34" charset="0"/>
              <a:buChar char="•"/>
            </a:pPr>
            <a:r>
              <a:rPr lang="en-US">
                <a:latin typeface="+mn-lt"/>
              </a:rPr>
              <a:t>If the payments occur at the </a:t>
            </a:r>
            <a:r>
              <a:rPr lang="en-US" i="1">
                <a:latin typeface="+mn-lt"/>
              </a:rPr>
              <a:t>end</a:t>
            </a:r>
            <a:r>
              <a:rPr lang="en-US">
                <a:latin typeface="+mn-lt"/>
              </a:rPr>
              <a:t> of each year, the annuity is an </a:t>
            </a:r>
            <a:r>
              <a:rPr lang="en-US" b="1">
                <a:latin typeface="+mn-lt"/>
              </a:rPr>
              <a:t>ordinary (or deferred) annuity</a:t>
            </a:r>
          </a:p>
          <a:p>
            <a:pPr marL="342900" indent="-342900">
              <a:spcBef>
                <a:spcPts val="0"/>
              </a:spcBef>
              <a:spcAft>
                <a:spcPts val="0"/>
              </a:spcAft>
              <a:buFont typeface="Arial" panose="020B0604020202020204" pitchFamily="34" charset="0"/>
              <a:buChar char="•"/>
            </a:pPr>
            <a:endParaRPr lang="en-US" sz="1000">
              <a:latin typeface="+mn-lt"/>
            </a:endParaRPr>
          </a:p>
          <a:p>
            <a:pPr marL="342900" indent="-342900">
              <a:spcBef>
                <a:spcPts val="0"/>
              </a:spcBef>
              <a:spcAft>
                <a:spcPts val="0"/>
              </a:spcAft>
              <a:buFont typeface="Arial" panose="020B0604020202020204" pitchFamily="34" charset="0"/>
              <a:buChar char="•"/>
            </a:pPr>
            <a:r>
              <a:rPr lang="en-US">
                <a:latin typeface="+mn-lt"/>
              </a:rPr>
              <a:t>If the payments are made at the </a:t>
            </a:r>
            <a:r>
              <a:rPr lang="en-US" i="1">
                <a:latin typeface="+mn-lt"/>
              </a:rPr>
              <a:t>beginning</a:t>
            </a:r>
            <a:r>
              <a:rPr lang="en-US">
                <a:latin typeface="+mn-lt"/>
              </a:rPr>
              <a:t> of each year, the annuity is an </a:t>
            </a:r>
            <a:r>
              <a:rPr lang="en-US" b="1">
                <a:latin typeface="+mn-lt"/>
              </a:rPr>
              <a:t>annuity due</a:t>
            </a:r>
          </a:p>
          <a:p>
            <a:pPr marL="342900" indent="-342900">
              <a:spcBef>
                <a:spcPts val="0"/>
              </a:spcBef>
              <a:spcAft>
                <a:spcPts val="0"/>
              </a:spcAft>
              <a:buFont typeface="Arial" panose="020B0604020202020204" pitchFamily="34" charset="0"/>
              <a:buChar char="•"/>
            </a:pPr>
            <a:endParaRPr lang="en-US" sz="1000" b="1">
              <a:latin typeface="+mn-lt"/>
            </a:endParaRPr>
          </a:p>
          <a:p>
            <a:pPr marL="800100" lvl="1" indent="-342900">
              <a:spcBef>
                <a:spcPts val="0"/>
              </a:spcBef>
              <a:spcAft>
                <a:spcPts val="0"/>
              </a:spcAft>
              <a:buFont typeface="Wingdings" pitchFamily="2" charset="2"/>
              <a:buChar char="Ø"/>
            </a:pPr>
            <a:r>
              <a:rPr lang="en-US">
                <a:latin typeface="+mn-lt"/>
              </a:rPr>
              <a:t>Solving for FV for an ordinary annuity</a:t>
            </a:r>
          </a:p>
          <a:p>
            <a:pPr marL="800100" lvl="1" indent="-342900">
              <a:spcBef>
                <a:spcPts val="0"/>
              </a:spcBef>
              <a:spcAft>
                <a:spcPts val="0"/>
              </a:spcAft>
              <a:buFont typeface="Wingdings" pitchFamily="2" charset="2"/>
              <a:buChar char="Ø"/>
            </a:pPr>
            <a:endParaRPr lang="en-US">
              <a:latin typeface="+mn-lt"/>
            </a:endParaRPr>
          </a:p>
          <a:p>
            <a:pPr marL="800100" lvl="1" indent="-342900">
              <a:spcBef>
                <a:spcPts val="0"/>
              </a:spcBef>
              <a:spcAft>
                <a:spcPts val="0"/>
              </a:spcAft>
              <a:buFont typeface="Wingdings" pitchFamily="2" charset="2"/>
              <a:buChar char="Ø"/>
            </a:pPr>
            <a:endParaRPr lang="en-US">
              <a:latin typeface="+mn-lt"/>
            </a:endParaRPr>
          </a:p>
          <a:p>
            <a:pPr marL="800100" lvl="1" indent="-342900">
              <a:spcBef>
                <a:spcPts val="0"/>
              </a:spcBef>
              <a:spcAft>
                <a:spcPts val="0"/>
              </a:spcAft>
              <a:buFont typeface="Wingdings" pitchFamily="2" charset="2"/>
              <a:buChar char="Ø"/>
            </a:pPr>
            <a:endParaRPr lang="en-US">
              <a:latin typeface="+mn-lt"/>
            </a:endParaRPr>
          </a:p>
          <a:p>
            <a:pPr marL="1257300" lvl="2" indent="-342900">
              <a:spcBef>
                <a:spcPts val="0"/>
              </a:spcBef>
              <a:spcAft>
                <a:spcPts val="0"/>
              </a:spcAft>
              <a:buFont typeface="Courier New" panose="02070309020205020404" pitchFamily="49" charset="0"/>
              <a:buChar char="o"/>
            </a:pPr>
            <a:r>
              <a:rPr lang="en-US">
                <a:latin typeface="+mn-lt"/>
              </a:rPr>
              <a:t>Solving for FV for an annuity due</a:t>
            </a:r>
          </a:p>
          <a:p>
            <a:pPr lvl="1">
              <a:spcBef>
                <a:spcPts val="0"/>
              </a:spcBef>
              <a:spcAft>
                <a:spcPts val="0"/>
              </a:spcAft>
            </a:pPr>
            <a:r>
              <a:rPr lang="en-US">
                <a:solidFill>
                  <a:srgbClr val="575757"/>
                </a:solidFill>
                <a:latin typeface="+mn-lt"/>
              </a:rPr>
              <a:t>		</a:t>
            </a:r>
            <a:r>
              <a:rPr lang="en-US" sz="1600">
                <a:solidFill>
                  <a:srgbClr val="575757"/>
                </a:solidFill>
                <a:latin typeface="+mn-lt"/>
              </a:rPr>
              <a:t>= FVA </a:t>
            </a:r>
            <a:r>
              <a:rPr lang="en-US" sz="1600" baseline="-25000" err="1">
                <a:solidFill>
                  <a:srgbClr val="575757"/>
                </a:solidFill>
                <a:latin typeface="+mn-lt"/>
              </a:rPr>
              <a:t>ord</a:t>
            </a:r>
            <a:r>
              <a:rPr lang="en-US" sz="1600">
                <a:solidFill>
                  <a:srgbClr val="575757"/>
                </a:solidFill>
                <a:latin typeface="+mn-lt"/>
              </a:rPr>
              <a:t>(1+I)</a:t>
            </a:r>
          </a:p>
          <a:p>
            <a:pPr lvl="1">
              <a:spcBef>
                <a:spcPts val="0"/>
              </a:spcBef>
              <a:spcAft>
                <a:spcPts val="0"/>
              </a:spcAft>
            </a:pPr>
            <a:endParaRPr lang="en-US" sz="1000">
              <a:solidFill>
                <a:srgbClr val="575757"/>
              </a:solidFill>
              <a:latin typeface="+mn-lt"/>
            </a:endParaRPr>
          </a:p>
          <a:p>
            <a:pPr marL="800100" lvl="1" indent="-342900">
              <a:spcBef>
                <a:spcPts val="0"/>
              </a:spcBef>
              <a:spcAft>
                <a:spcPts val="0"/>
              </a:spcAft>
              <a:buFont typeface="Wingdings" pitchFamily="2" charset="2"/>
              <a:buChar char="Ø"/>
            </a:pPr>
            <a:r>
              <a:rPr lang="en-US">
                <a:latin typeface="+mn-lt"/>
              </a:rPr>
              <a:t>Solving for PV for an ordinary annuity</a:t>
            </a:r>
          </a:p>
          <a:p>
            <a:pPr marL="800100" lvl="1" indent="-342900">
              <a:spcBef>
                <a:spcPts val="0"/>
              </a:spcBef>
              <a:spcAft>
                <a:spcPts val="0"/>
              </a:spcAft>
              <a:buFont typeface="Wingdings" pitchFamily="2" charset="2"/>
              <a:buChar char="Ø"/>
            </a:pPr>
            <a:endParaRPr lang="en-US">
              <a:latin typeface="+mn-lt"/>
            </a:endParaRPr>
          </a:p>
          <a:p>
            <a:pPr marL="800100" lvl="1" indent="-342900">
              <a:spcBef>
                <a:spcPts val="0"/>
              </a:spcBef>
              <a:spcAft>
                <a:spcPts val="0"/>
              </a:spcAft>
              <a:buFont typeface="Wingdings" pitchFamily="2" charset="2"/>
              <a:buChar char="Ø"/>
            </a:pPr>
            <a:endParaRPr lang="en-US">
              <a:latin typeface="+mn-lt"/>
            </a:endParaRPr>
          </a:p>
          <a:p>
            <a:pPr lvl="1">
              <a:spcBef>
                <a:spcPts val="0"/>
              </a:spcBef>
              <a:spcAft>
                <a:spcPts val="0"/>
              </a:spcAft>
            </a:pPr>
            <a:endParaRPr lang="en-US">
              <a:latin typeface="+mn-lt"/>
            </a:endParaRPr>
          </a:p>
          <a:p>
            <a:pPr lvl="1">
              <a:spcBef>
                <a:spcPts val="0"/>
              </a:spcBef>
              <a:spcAft>
                <a:spcPts val="0"/>
              </a:spcAft>
            </a:pPr>
            <a:endParaRPr lang="en-US">
              <a:latin typeface="+mn-lt"/>
            </a:endParaRPr>
          </a:p>
          <a:p>
            <a:pPr marL="1257300" lvl="2" indent="-342900">
              <a:spcBef>
                <a:spcPts val="0"/>
              </a:spcBef>
              <a:spcAft>
                <a:spcPts val="0"/>
              </a:spcAft>
              <a:buFont typeface="Courier New" panose="02070309020205020404" pitchFamily="49" charset="0"/>
              <a:buChar char="o"/>
            </a:pPr>
            <a:r>
              <a:rPr lang="en-US">
                <a:latin typeface="+mn-lt"/>
              </a:rPr>
              <a:t>Solving for PV for an annuity due</a:t>
            </a:r>
          </a:p>
          <a:p>
            <a:pPr marL="800100" lvl="1" indent="-342900">
              <a:spcBef>
                <a:spcPts val="0"/>
              </a:spcBef>
              <a:spcAft>
                <a:spcPts val="0"/>
              </a:spcAft>
              <a:buFont typeface="Wingdings" pitchFamily="2" charset="2"/>
              <a:buChar char="Ø"/>
            </a:pPr>
            <a:endParaRPr lang="en-US">
              <a:latin typeface="+mn-lt"/>
            </a:endParaRPr>
          </a:p>
          <a:p>
            <a:pPr lvl="1">
              <a:spcBef>
                <a:spcPts val="0"/>
              </a:spcBef>
              <a:spcAft>
                <a:spcPts val="0"/>
              </a:spcAft>
            </a:pPr>
            <a:endParaRPr lang="en-US">
              <a:latin typeface="+mn-lt"/>
            </a:endParaRPr>
          </a:p>
          <a:p>
            <a:endParaRPr lang="en-US">
              <a:latin typeface="+mn-lt"/>
            </a:endParaRPr>
          </a:p>
        </p:txBody>
      </p:sp>
      <p:sp>
        <p:nvSpPr>
          <p:cNvPr id="13" name="Content Placeholder 9">
            <a:extLst>
              <a:ext uri="{FF2B5EF4-FFF2-40B4-BE49-F238E27FC236}">
                <a16:creationId xmlns:a16="http://schemas.microsoft.com/office/drawing/2014/main" id="{A8A787AB-CA1A-A44E-827C-7036E5EBAAB5}"/>
              </a:ext>
            </a:extLst>
          </p:cNvPr>
          <p:cNvSpPr txBox="1">
            <a:spLocks/>
          </p:cNvSpPr>
          <p:nvPr/>
        </p:nvSpPr>
        <p:spPr>
          <a:xfrm>
            <a:off x="771233" y="1435357"/>
            <a:ext cx="3680819" cy="5051167"/>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spcAft>
                <a:spcPts val="800"/>
              </a:spcAft>
              <a:buClr>
                <a:schemeClr val="accent1"/>
              </a:buClr>
              <a:buFont typeface="Arial" panose="020B0604020202020204" pitchFamily="34" charset="0"/>
              <a:buNone/>
              <a:defRPr sz="2400" b="0" kern="1200">
                <a:solidFill>
                  <a:srgbClr val="000000"/>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rgbClr val="000000"/>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rgbClr val="000000"/>
                </a:solidFill>
                <a:latin typeface="+mn-lt"/>
                <a:ea typeface="+mn-ea"/>
                <a:cs typeface="+mn-cs"/>
              </a:defRPr>
            </a:lvl3pPr>
            <a:lvl4pPr marL="1714500" indent="-342900" algn="l" defTabSz="914400" rtl="0" eaLnBrk="1" latinLnBrk="0" hangingPunct="1">
              <a:lnSpc>
                <a:spcPct val="90000"/>
              </a:lnSpc>
              <a:spcBef>
                <a:spcPts val="500"/>
              </a:spcBef>
              <a:buSzPct val="100000"/>
              <a:buFont typeface="Arial" panose="020B0604020202020204" pitchFamily="34" charset="0"/>
              <a:buChar char="•"/>
              <a:defRPr sz="2400" b="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lgn="l" fontAlgn="auto">
              <a:spcBef>
                <a:spcPts val="0"/>
              </a:spcBef>
              <a:spcAft>
                <a:spcPts val="0"/>
              </a:spcAft>
              <a:buClr>
                <a:srgbClr val="000000"/>
              </a:buClr>
              <a:buFont typeface="Arial" panose="020B0604020202020204" pitchFamily="34" charset="0"/>
              <a:buChar char="•"/>
            </a:pPr>
            <a:r>
              <a:rPr lang="en-US" sz="1800">
                <a:ea typeface="Verdana" panose="020B0604030504040204" pitchFamily="34" charset="0"/>
                <a:cs typeface="Verdana" panose="020B0604030504040204" pitchFamily="34" charset="0"/>
              </a:rPr>
              <a:t>Finding future value</a:t>
            </a:r>
          </a:p>
          <a:p>
            <a:pPr lvl="1" indent="0" fontAlgn="auto">
              <a:spcBef>
                <a:spcPts val="0"/>
              </a:spcBef>
              <a:spcAft>
                <a:spcPts val="0"/>
              </a:spcAft>
              <a:buClr>
                <a:srgbClr val="000000"/>
              </a:buClr>
              <a:buNone/>
            </a:pPr>
            <a:endParaRPr lang="en-US" sz="1800">
              <a:ea typeface="Verdana" panose="020B0604030504040204" pitchFamily="34" charset="0"/>
              <a:cs typeface="Verdana" panose="020B0604030504040204" pitchFamily="34" charset="0"/>
            </a:endParaRPr>
          </a:p>
          <a:p>
            <a:pPr lvl="1" indent="0" fontAlgn="auto">
              <a:spcBef>
                <a:spcPts val="0"/>
              </a:spcBef>
              <a:spcAft>
                <a:spcPts val="0"/>
              </a:spcAft>
              <a:buClr>
                <a:srgbClr val="000000"/>
              </a:buClr>
              <a:buNone/>
            </a:pPr>
            <a:r>
              <a:rPr lang="en-US" sz="1800">
                <a:ea typeface="Verdana" panose="020B0604030504040204" pitchFamily="34" charset="0"/>
                <a:cs typeface="Verdana" panose="020B0604030504040204" pitchFamily="34" charset="0"/>
              </a:rPr>
              <a:t>FV  = PV(1 + I)</a:t>
            </a:r>
            <a:r>
              <a:rPr lang="en-US" sz="1800" baseline="30000">
                <a:ea typeface="Verdana" panose="020B0604030504040204" pitchFamily="34" charset="0"/>
                <a:cs typeface="Verdana" panose="020B0604030504040204" pitchFamily="34" charset="0"/>
              </a:rPr>
              <a:t>N</a:t>
            </a:r>
          </a:p>
          <a:p>
            <a:pPr marL="365760" indent="-365760" algn="l" fontAlgn="auto">
              <a:spcBef>
                <a:spcPts val="0"/>
              </a:spcBef>
              <a:spcAft>
                <a:spcPts val="0"/>
              </a:spcAft>
              <a:buClr>
                <a:srgbClr val="000000"/>
              </a:buClr>
              <a:buFont typeface="Arial" panose="020B0604020202020204" pitchFamily="34" charset="0"/>
              <a:buChar char="•"/>
            </a:pPr>
            <a:endParaRPr lang="en-US" sz="1800" baseline="30000">
              <a:ea typeface="Verdana" panose="020B0604030504040204" pitchFamily="34" charset="0"/>
              <a:cs typeface="Verdana" panose="020B0604030504040204" pitchFamily="34" charset="0"/>
            </a:endParaRPr>
          </a:p>
          <a:p>
            <a:pPr algn="l" fontAlgn="auto">
              <a:spcBef>
                <a:spcPts val="0"/>
              </a:spcBef>
              <a:spcAft>
                <a:spcPts val="0"/>
              </a:spcAft>
              <a:buClr>
                <a:srgbClr val="000000"/>
              </a:buClr>
            </a:pPr>
            <a:endParaRPr lang="en-US" sz="1800" baseline="30000">
              <a:ea typeface="Verdana" panose="020B0604030504040204" pitchFamily="34" charset="0"/>
              <a:cs typeface="Verdana" panose="020B0604030504040204" pitchFamily="34" charset="0"/>
            </a:endParaRPr>
          </a:p>
          <a:p>
            <a:pPr marL="365760" indent="-365760" algn="l" fontAlgn="auto">
              <a:spcBef>
                <a:spcPts val="0"/>
              </a:spcBef>
              <a:spcAft>
                <a:spcPts val="0"/>
              </a:spcAft>
              <a:buClr>
                <a:srgbClr val="000000"/>
              </a:buClr>
              <a:buFont typeface="Arial" panose="020B0604020202020204" pitchFamily="34" charset="0"/>
              <a:buChar char="•"/>
            </a:pPr>
            <a:r>
              <a:rPr lang="en-US" sz="1800"/>
              <a:t>Finding present value</a:t>
            </a:r>
          </a:p>
          <a:p>
            <a:pPr lvl="1" indent="0" fontAlgn="auto">
              <a:spcBef>
                <a:spcPts val="0"/>
              </a:spcBef>
              <a:spcAft>
                <a:spcPts val="0"/>
              </a:spcAft>
              <a:buClr>
                <a:srgbClr val="000000"/>
              </a:buClr>
              <a:buNone/>
            </a:pPr>
            <a:endParaRPr lang="en-US" sz="1800"/>
          </a:p>
          <a:p>
            <a:pPr lvl="1" indent="0" fontAlgn="auto">
              <a:spcBef>
                <a:spcPts val="0"/>
              </a:spcBef>
              <a:spcAft>
                <a:spcPts val="0"/>
              </a:spcAft>
              <a:buClr>
                <a:srgbClr val="000000"/>
              </a:buClr>
              <a:buNone/>
            </a:pPr>
            <a:r>
              <a:rPr lang="en-US" sz="1800"/>
              <a:t>PV = FV</a:t>
            </a:r>
            <a:r>
              <a:rPr lang="en-US" sz="1800" baseline="-25000"/>
              <a:t>N </a:t>
            </a:r>
            <a:r>
              <a:rPr lang="en-US" sz="1800"/>
              <a:t>/(1 + I)</a:t>
            </a:r>
            <a:r>
              <a:rPr lang="en-US" sz="1800" baseline="30000"/>
              <a:t>N</a:t>
            </a:r>
          </a:p>
          <a:p>
            <a:pPr marL="365760" indent="-365760" algn="l" fontAlgn="auto">
              <a:spcBef>
                <a:spcPts val="0"/>
              </a:spcBef>
              <a:spcAft>
                <a:spcPts val="0"/>
              </a:spcAft>
              <a:buClr>
                <a:srgbClr val="000000"/>
              </a:buClr>
              <a:buFont typeface="Arial" panose="020B0604020202020204" pitchFamily="34" charset="0"/>
              <a:buChar char="•"/>
            </a:pPr>
            <a:endParaRPr lang="en-US" sz="1800" baseline="30000"/>
          </a:p>
          <a:p>
            <a:pPr algn="l" fontAlgn="auto">
              <a:spcBef>
                <a:spcPts val="0"/>
              </a:spcBef>
              <a:spcAft>
                <a:spcPts val="0"/>
              </a:spcAft>
              <a:buClr>
                <a:srgbClr val="000000"/>
              </a:buClr>
            </a:pPr>
            <a:endParaRPr lang="en-US" sz="1800" baseline="30000"/>
          </a:p>
          <a:p>
            <a:pPr marL="365760" indent="-365760" algn="l" fontAlgn="auto">
              <a:spcBef>
                <a:spcPts val="0"/>
              </a:spcBef>
              <a:spcAft>
                <a:spcPts val="0"/>
              </a:spcAft>
              <a:buClr>
                <a:srgbClr val="000000"/>
              </a:buClr>
              <a:buFont typeface="Arial" panose="020B0604020202020204" pitchFamily="34" charset="0"/>
              <a:buChar char="•"/>
            </a:pPr>
            <a:r>
              <a:rPr lang="en-US" sz="1800"/>
              <a:t>Finding the interest rate</a:t>
            </a:r>
          </a:p>
          <a:p>
            <a:pPr lvl="1" indent="0" fontAlgn="auto">
              <a:spcBef>
                <a:spcPts val="0"/>
              </a:spcBef>
              <a:spcAft>
                <a:spcPts val="0"/>
              </a:spcAft>
              <a:buClr>
                <a:srgbClr val="000000"/>
              </a:buClr>
              <a:buNone/>
            </a:pPr>
            <a:endParaRPr lang="en-US" sz="1800"/>
          </a:p>
          <a:p>
            <a:pPr lvl="1" indent="0" fontAlgn="auto">
              <a:spcBef>
                <a:spcPts val="0"/>
              </a:spcBef>
              <a:spcAft>
                <a:spcPts val="0"/>
              </a:spcAft>
              <a:buClr>
                <a:srgbClr val="000000"/>
              </a:buClr>
              <a:buNone/>
            </a:pPr>
            <a:r>
              <a:rPr lang="en-US" sz="1800"/>
              <a:t>FV</a:t>
            </a:r>
            <a:r>
              <a:rPr lang="en-US" sz="1800" baseline="30000"/>
              <a:t>1/N</a:t>
            </a:r>
            <a:r>
              <a:rPr lang="en-US" sz="1800"/>
              <a:t>-1 = I</a:t>
            </a:r>
          </a:p>
          <a:p>
            <a:pPr algn="l" fontAlgn="auto">
              <a:spcBef>
                <a:spcPts val="0"/>
              </a:spcBef>
              <a:spcAft>
                <a:spcPts val="0"/>
              </a:spcAft>
              <a:buClr>
                <a:srgbClr val="000000"/>
              </a:buClr>
            </a:pPr>
            <a:endParaRPr lang="en-US" sz="1800"/>
          </a:p>
          <a:p>
            <a:pPr marL="365760" indent="-365760" algn="l" fontAlgn="auto">
              <a:spcBef>
                <a:spcPts val="0"/>
              </a:spcBef>
              <a:spcAft>
                <a:spcPts val="0"/>
              </a:spcAft>
              <a:buClr>
                <a:srgbClr val="000000"/>
              </a:buClr>
              <a:buFont typeface="Arial" panose="020B0604020202020204" pitchFamily="34" charset="0"/>
              <a:buChar char="•"/>
            </a:pPr>
            <a:r>
              <a:rPr lang="en-US" sz="1800"/>
              <a:t>Finding the number of years</a:t>
            </a:r>
          </a:p>
          <a:p>
            <a:pPr algn="l" fontAlgn="auto">
              <a:spcBef>
                <a:spcPts val="0"/>
              </a:spcBef>
              <a:spcAft>
                <a:spcPts val="0"/>
              </a:spcAft>
              <a:buClr>
                <a:srgbClr val="000000"/>
              </a:buClr>
            </a:pPr>
            <a:r>
              <a:rPr lang="en-US" sz="1800"/>
              <a:t>       	   </a:t>
            </a:r>
          </a:p>
          <a:p>
            <a:pPr algn="l" fontAlgn="auto">
              <a:spcBef>
                <a:spcPts val="0"/>
              </a:spcBef>
              <a:spcAft>
                <a:spcPts val="0"/>
              </a:spcAft>
              <a:buClr>
                <a:srgbClr val="000000"/>
              </a:buClr>
            </a:pPr>
            <a:r>
              <a:rPr lang="en-US" sz="1800"/>
              <a:t>	   log</a:t>
            </a:r>
            <a:r>
              <a:rPr lang="en-US" sz="1800" baseline="-25000"/>
              <a:t>10</a:t>
            </a:r>
            <a:r>
              <a:rPr lang="en-US" sz="1800"/>
              <a:t>(FV) </a:t>
            </a:r>
          </a:p>
          <a:p>
            <a:pPr algn="l" fontAlgn="auto">
              <a:spcBef>
                <a:spcPts val="0"/>
              </a:spcBef>
              <a:spcAft>
                <a:spcPts val="0"/>
              </a:spcAft>
              <a:buClr>
                <a:srgbClr val="000000"/>
              </a:buClr>
            </a:pPr>
            <a:r>
              <a:rPr lang="en-US" sz="1800"/>
              <a:t>	log</a:t>
            </a:r>
            <a:r>
              <a:rPr lang="en-US" sz="1800" baseline="-25000"/>
              <a:t>10</a:t>
            </a:r>
            <a:r>
              <a:rPr lang="en-US" sz="1800"/>
              <a:t>(PV)(1+I)</a:t>
            </a:r>
          </a:p>
          <a:p>
            <a:pPr lvl="1" indent="0" fontAlgn="auto">
              <a:spcBef>
                <a:spcPts val="0"/>
              </a:spcBef>
              <a:spcAft>
                <a:spcPts val="0"/>
              </a:spcAft>
              <a:buClr>
                <a:srgbClr val="000000"/>
              </a:buClr>
              <a:buNone/>
            </a:pPr>
            <a:endParaRPr lang="en-US" sz="1800"/>
          </a:p>
          <a:p>
            <a:pPr marL="365760" indent="-365760" algn="l" fontAlgn="auto">
              <a:spcBef>
                <a:spcPts val="0"/>
              </a:spcBef>
              <a:spcAft>
                <a:spcPts val="0"/>
              </a:spcAft>
              <a:buClr>
                <a:srgbClr val="000000"/>
              </a:buClr>
              <a:buFont typeface="Arial" panose="020B0604020202020204" pitchFamily="34" charset="0"/>
              <a:buChar char="•"/>
            </a:pPr>
            <a:endParaRPr lang="en-US" sz="1800"/>
          </a:p>
          <a:p>
            <a:pPr marL="365760" indent="-365760" algn="l" fontAlgn="auto">
              <a:spcBef>
                <a:spcPts val="0"/>
              </a:spcBef>
              <a:spcAft>
                <a:spcPts val="0"/>
              </a:spcAft>
              <a:buClr>
                <a:srgbClr val="000000"/>
              </a:buClr>
              <a:buFont typeface="Arial" panose="020B0604020202020204" pitchFamily="34" charset="0"/>
              <a:buChar char="•"/>
            </a:pPr>
            <a:endParaRPr lang="en-US" sz="1800"/>
          </a:p>
          <a:p>
            <a:pPr marL="365760" indent="-365760" algn="l" fontAlgn="auto">
              <a:spcBef>
                <a:spcPts val="0"/>
              </a:spcBef>
              <a:spcAft>
                <a:spcPts val="0"/>
              </a:spcAft>
              <a:buClr>
                <a:srgbClr val="000000"/>
              </a:buClr>
              <a:buFont typeface="Arial" panose="020B0604020202020204" pitchFamily="34" charset="0"/>
              <a:buChar char="•"/>
            </a:pPr>
            <a:endParaRPr lang="en-US" sz="1800"/>
          </a:p>
          <a:p>
            <a:pPr marL="365760" indent="-365760" algn="l" fontAlgn="auto">
              <a:spcBef>
                <a:spcPts val="0"/>
              </a:spcBef>
              <a:spcAft>
                <a:spcPts val="0"/>
              </a:spcAft>
              <a:buClr>
                <a:srgbClr val="000000"/>
              </a:buClr>
              <a:buFont typeface="Arial" panose="020B0604020202020204" pitchFamily="34" charset="0"/>
              <a:buChar char="•"/>
            </a:pPr>
            <a:endParaRPr lang="en-US" sz="1800"/>
          </a:p>
          <a:p>
            <a:pPr algn="l" fontAlgn="auto">
              <a:spcBef>
                <a:spcPts val="0"/>
              </a:spcBef>
              <a:spcAft>
                <a:spcPts val="0"/>
              </a:spcAft>
              <a:buClr>
                <a:srgbClr val="000000"/>
              </a:buClr>
            </a:pPr>
            <a:endParaRPr lang="en-US" sz="1800"/>
          </a:p>
          <a:p>
            <a:pPr algn="l" fontAlgn="auto">
              <a:spcBef>
                <a:spcPts val="600"/>
              </a:spcBef>
              <a:spcAft>
                <a:spcPts val="600"/>
              </a:spcAft>
              <a:buClr>
                <a:srgbClr val="000000"/>
              </a:buClr>
            </a:pPr>
            <a:endParaRPr lang="en-US" sz="1800"/>
          </a:p>
          <a:p>
            <a:pPr algn="l" fontAlgn="auto">
              <a:spcBef>
                <a:spcPts val="600"/>
              </a:spcBef>
              <a:spcAft>
                <a:spcPts val="600"/>
              </a:spcAft>
              <a:buClr>
                <a:srgbClr val="000000"/>
              </a:buClr>
            </a:pPr>
            <a:endParaRPr lang="en-US" sz="1800"/>
          </a:p>
          <a:p>
            <a:pPr marL="365760" indent="-365760" algn="l" fontAlgn="auto">
              <a:spcBef>
                <a:spcPts val="600"/>
              </a:spcBef>
              <a:spcAft>
                <a:spcPts val="600"/>
              </a:spcAft>
              <a:buClr>
                <a:srgbClr val="000000"/>
              </a:buClr>
              <a:buFont typeface="Arial" panose="020B0604020202020204" pitchFamily="34" charset="0"/>
              <a:buChar char="•"/>
            </a:pPr>
            <a:endParaRPr lang="en-US" sz="1800" baseline="30000"/>
          </a:p>
          <a:p>
            <a:pPr algn="l" fontAlgn="auto">
              <a:spcBef>
                <a:spcPts val="600"/>
              </a:spcBef>
              <a:spcAft>
                <a:spcPts val="600"/>
              </a:spcAft>
              <a:buClr>
                <a:srgbClr val="000000"/>
              </a:buClr>
            </a:pPr>
            <a:endParaRPr lang="en-US" sz="1800"/>
          </a:p>
        </p:txBody>
      </p:sp>
      <p:cxnSp>
        <p:nvCxnSpPr>
          <p:cNvPr id="11" name="Straight Arrow Connector 10">
            <a:extLst>
              <a:ext uri="{FF2B5EF4-FFF2-40B4-BE49-F238E27FC236}">
                <a16:creationId xmlns:a16="http://schemas.microsoft.com/office/drawing/2014/main" id="{E040904C-D3D2-014C-B442-A27558739723}"/>
              </a:ext>
            </a:extLst>
          </p:cNvPr>
          <p:cNvCxnSpPr>
            <a:cxnSpLocks/>
          </p:cNvCxnSpPr>
          <p:nvPr/>
        </p:nvCxnSpPr>
        <p:spPr>
          <a:xfrm>
            <a:off x="721519" y="1300163"/>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0DF3DDD-1278-D847-B9D9-3BF53B8663E4}"/>
              </a:ext>
            </a:extLst>
          </p:cNvPr>
          <p:cNvPicPr>
            <a:picLocks noChangeAspect="1"/>
          </p:cNvPicPr>
          <p:nvPr/>
        </p:nvPicPr>
        <p:blipFill rotWithShape="1">
          <a:blip r:embed="rId3"/>
          <a:srcRect l="7421" t="34879" r="60805"/>
          <a:stretch/>
        </p:blipFill>
        <p:spPr>
          <a:xfrm>
            <a:off x="6220138" y="3176807"/>
            <a:ext cx="1985963" cy="723679"/>
          </a:xfrm>
          <a:prstGeom prst="rect">
            <a:avLst/>
          </a:prstGeom>
        </p:spPr>
      </p:pic>
      <p:sp>
        <p:nvSpPr>
          <p:cNvPr id="12" name="Title 1">
            <a:extLst>
              <a:ext uri="{FF2B5EF4-FFF2-40B4-BE49-F238E27FC236}">
                <a16:creationId xmlns:a16="http://schemas.microsoft.com/office/drawing/2014/main" id="{8F9EC182-CC80-9F44-A367-56385A6AB56D}"/>
              </a:ext>
            </a:extLst>
          </p:cNvPr>
          <p:cNvSpPr>
            <a:spLocks noGrp="1"/>
          </p:cNvSpPr>
          <p:nvPr>
            <p:ph type="title"/>
          </p:nvPr>
        </p:nvSpPr>
        <p:spPr>
          <a:xfrm>
            <a:off x="648294" y="568629"/>
            <a:ext cx="11241915" cy="598318"/>
          </a:xfrm>
        </p:spPr>
        <p:txBody>
          <a:bodyPr/>
          <a:lstStyle/>
          <a:p>
            <a:pPr algn="l"/>
            <a:r>
              <a:rPr lang="en-US" sz="3200" b="1">
                <a:latin typeface="Helvetica" pitchFamily="2" charset="0"/>
              </a:rPr>
              <a:t>Summary of Formulas</a:t>
            </a:r>
            <a:endParaRPr lang="en-US" sz="3200" b="1" noProof="0">
              <a:latin typeface="Helvetica" pitchFamily="2" charset="0"/>
            </a:endParaRPr>
          </a:p>
        </p:txBody>
      </p:sp>
      <p:sp>
        <p:nvSpPr>
          <p:cNvPr id="19" name="Rectangle 18">
            <a:extLst>
              <a:ext uri="{FF2B5EF4-FFF2-40B4-BE49-F238E27FC236}">
                <a16:creationId xmlns:a16="http://schemas.microsoft.com/office/drawing/2014/main" id="{27DC3710-856E-9244-ADBF-601EAFE09C79}"/>
              </a:ext>
            </a:extLst>
          </p:cNvPr>
          <p:cNvSpPr/>
          <p:nvPr/>
        </p:nvSpPr>
        <p:spPr>
          <a:xfrm>
            <a:off x="7226531" y="6307750"/>
            <a:ext cx="1579600" cy="369332"/>
          </a:xfrm>
          <a:prstGeom prst="rect">
            <a:avLst/>
          </a:prstGeom>
        </p:spPr>
        <p:txBody>
          <a:bodyPr wrap="none">
            <a:spAutoFit/>
          </a:bodyPr>
          <a:lstStyle/>
          <a:p>
            <a:r>
              <a:rPr lang="en-US"/>
              <a:t>= PVA </a:t>
            </a:r>
            <a:r>
              <a:rPr lang="en-US" baseline="-25000" err="1"/>
              <a:t>ord</a:t>
            </a:r>
            <a:r>
              <a:rPr lang="en-US"/>
              <a:t>(1 + I) </a:t>
            </a:r>
          </a:p>
        </p:txBody>
      </p:sp>
      <p:cxnSp>
        <p:nvCxnSpPr>
          <p:cNvPr id="21" name="Straight Arrow Connector 20">
            <a:extLst>
              <a:ext uri="{FF2B5EF4-FFF2-40B4-BE49-F238E27FC236}">
                <a16:creationId xmlns:a16="http://schemas.microsoft.com/office/drawing/2014/main" id="{F2469B23-F895-8945-8EA7-6A1D44CEADF7}"/>
              </a:ext>
            </a:extLst>
          </p:cNvPr>
          <p:cNvCxnSpPr>
            <a:cxnSpLocks/>
          </p:cNvCxnSpPr>
          <p:nvPr/>
        </p:nvCxnSpPr>
        <p:spPr>
          <a:xfrm>
            <a:off x="1790121" y="5789454"/>
            <a:ext cx="1310264"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277164C-98E8-6248-8D35-FF8BF91E1324}"/>
              </a:ext>
            </a:extLst>
          </p:cNvPr>
          <p:cNvSpPr txBox="1"/>
          <p:nvPr/>
        </p:nvSpPr>
        <p:spPr>
          <a:xfrm>
            <a:off x="1177266" y="5603816"/>
            <a:ext cx="645899" cy="369332"/>
          </a:xfrm>
          <a:prstGeom prst="rect">
            <a:avLst/>
          </a:prstGeom>
          <a:noFill/>
        </p:spPr>
        <p:txBody>
          <a:bodyPr wrap="square" rtlCol="0">
            <a:spAutoFit/>
          </a:bodyPr>
          <a:lstStyle/>
          <a:p>
            <a:r>
              <a:rPr lang="en-US">
                <a:latin typeface="+mn-lt"/>
              </a:rPr>
              <a:t>N =</a:t>
            </a:r>
          </a:p>
        </p:txBody>
      </p:sp>
      <p:pic>
        <p:nvPicPr>
          <p:cNvPr id="25" name="Picture 24">
            <a:extLst>
              <a:ext uri="{FF2B5EF4-FFF2-40B4-BE49-F238E27FC236}">
                <a16:creationId xmlns:a16="http://schemas.microsoft.com/office/drawing/2014/main" id="{1FD0B3F4-2584-2B41-A509-93BECCE74069}"/>
              </a:ext>
            </a:extLst>
          </p:cNvPr>
          <p:cNvPicPr>
            <a:picLocks noChangeAspect="1"/>
          </p:cNvPicPr>
          <p:nvPr/>
        </p:nvPicPr>
        <p:blipFill rotWithShape="1">
          <a:blip r:embed="rId4"/>
          <a:srcRect l="21111" b="7596"/>
          <a:stretch/>
        </p:blipFill>
        <p:spPr>
          <a:xfrm>
            <a:off x="6363020" y="4914898"/>
            <a:ext cx="2028825" cy="995666"/>
          </a:xfrm>
          <a:prstGeom prst="rect">
            <a:avLst/>
          </a:prstGeom>
        </p:spPr>
      </p:pic>
    </p:spTree>
    <p:extLst>
      <p:ext uri="{BB962C8B-B14F-4D97-AF65-F5344CB8AC3E}">
        <p14:creationId xmlns:p14="http://schemas.microsoft.com/office/powerpoint/2010/main" val="3304969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EB640D7-0C9E-48B9-8555-49960DBA19BC}"/>
              </a:ext>
            </a:extLst>
          </p:cNvPr>
          <p:cNvSpPr>
            <a:spLocks noGrp="1"/>
          </p:cNvSpPr>
          <p:nvPr>
            <p:ph type="title"/>
          </p:nvPr>
        </p:nvSpPr>
        <p:spPr>
          <a:xfrm>
            <a:off x="791175" y="558973"/>
            <a:ext cx="11241915" cy="684043"/>
          </a:xfrm>
        </p:spPr>
        <p:txBody>
          <a:bodyPr/>
          <a:lstStyle/>
          <a:p>
            <a:pPr algn="l"/>
            <a:r>
              <a:rPr lang="en-US" sz="3200" b="1">
                <a:latin typeface="Helvetica" pitchFamily="2" charset="0"/>
              </a:rPr>
              <a:t>PV Calculation Example</a:t>
            </a:r>
            <a:endParaRPr lang="en-US" sz="3200" b="1" noProof="0">
              <a:latin typeface="Helvetica" pitchFamily="2" charset="0"/>
            </a:endParaRPr>
          </a:p>
        </p:txBody>
      </p:sp>
      <p:sp>
        <p:nvSpPr>
          <p:cNvPr id="17" name="Content Placeholder 2">
            <a:extLst>
              <a:ext uri="{FF2B5EF4-FFF2-40B4-BE49-F238E27FC236}">
                <a16:creationId xmlns:a16="http://schemas.microsoft.com/office/drawing/2014/main" id="{07596D73-B5CE-494B-9292-DE6847A7D053}"/>
              </a:ext>
            </a:extLst>
          </p:cNvPr>
          <p:cNvSpPr>
            <a:spLocks noGrp="1"/>
          </p:cNvSpPr>
          <p:nvPr>
            <p:ph idx="1"/>
          </p:nvPr>
        </p:nvSpPr>
        <p:spPr/>
        <p:txBody>
          <a:bodyPr/>
          <a:lstStyle/>
          <a:p>
            <a:pPr marL="365760" lvl="0" indent="-365760">
              <a:spcBef>
                <a:spcPts val="1200"/>
              </a:spcBef>
              <a:spcAft>
                <a:spcPts val="1200"/>
              </a:spcAft>
              <a:buClr>
                <a:srgbClr val="000000"/>
              </a:buClr>
            </a:pPr>
            <a:r>
              <a:rPr lang="en-US"/>
              <a:t>What is the present value of a 5-year $100 ordinary annuity at 4%?</a:t>
            </a:r>
          </a:p>
          <a:p>
            <a:pPr marL="914400" lvl="2" indent="-320040">
              <a:spcBef>
                <a:spcPts val="1200"/>
              </a:spcBef>
              <a:spcAft>
                <a:spcPts val="1200"/>
              </a:spcAft>
              <a:buClr>
                <a:srgbClr val="000000"/>
              </a:buClr>
              <a:buSzPct val="100000"/>
              <a:buFont typeface="Arial" panose="020B0604020202020204" pitchFamily="34" charset="0"/>
              <a:buChar char="•"/>
            </a:pPr>
            <a:r>
              <a:rPr lang="en-US" sz="1800">
                <a:solidFill>
                  <a:schemeClr val="tx1">
                    <a:lumMod val="50000"/>
                  </a:schemeClr>
                </a:solidFill>
              </a:rPr>
              <a:t>N = 5, I/YR = 4, PMT = 100</a:t>
            </a:r>
          </a:p>
          <a:p>
            <a:pPr marL="914400" lvl="2" indent="-320040">
              <a:spcBef>
                <a:spcPts val="1200"/>
              </a:spcBef>
              <a:spcAft>
                <a:spcPts val="1200"/>
              </a:spcAft>
              <a:buClr>
                <a:srgbClr val="000000"/>
              </a:buClr>
              <a:buSzPct val="100000"/>
              <a:buFont typeface="Arial" panose="020B0604020202020204" pitchFamily="34" charset="0"/>
              <a:buChar char="•"/>
            </a:pPr>
            <a:endParaRPr lang="en-US" sz="1800">
              <a:solidFill>
                <a:schemeClr val="tx1">
                  <a:lumMod val="50000"/>
                </a:schemeClr>
              </a:solidFill>
            </a:endParaRPr>
          </a:p>
          <a:p>
            <a:pPr marL="914400" lvl="2" indent="-320040">
              <a:spcBef>
                <a:spcPts val="1200"/>
              </a:spcBef>
              <a:spcAft>
                <a:spcPts val="1200"/>
              </a:spcAft>
              <a:buClr>
                <a:srgbClr val="000000"/>
              </a:buClr>
              <a:buSzPct val="100000"/>
              <a:buFont typeface="Arial" panose="020B0604020202020204" pitchFamily="34" charset="0"/>
              <a:buChar char="•"/>
            </a:pPr>
            <a:endParaRPr lang="en-US" sz="1800">
              <a:solidFill>
                <a:schemeClr val="tx1">
                  <a:lumMod val="50000"/>
                </a:schemeClr>
              </a:solidFill>
            </a:endParaRPr>
          </a:p>
          <a:p>
            <a:pPr marL="594360" lvl="2" indent="0">
              <a:spcBef>
                <a:spcPts val="1200"/>
              </a:spcBef>
              <a:spcAft>
                <a:spcPts val="1200"/>
              </a:spcAft>
              <a:buClr>
                <a:srgbClr val="000000"/>
              </a:buClr>
              <a:buSzPct val="100000"/>
              <a:buNone/>
            </a:pPr>
            <a:r>
              <a:rPr lang="en-US" sz="1800">
                <a:solidFill>
                  <a:schemeClr val="tx1">
                    <a:lumMod val="50000"/>
                  </a:schemeClr>
                </a:solidFill>
              </a:rPr>
              <a:t>    = </a:t>
            </a:r>
            <a:r>
              <a:rPr lang="en-US" sz="1400">
                <a:solidFill>
                  <a:schemeClr val="tx1">
                    <a:lumMod val="50000"/>
                  </a:schemeClr>
                </a:solidFill>
              </a:rPr>
              <a:t>100</a:t>
            </a:r>
            <a:r>
              <a:rPr lang="en-US" sz="1800">
                <a:solidFill>
                  <a:schemeClr val="tx1">
                    <a:lumMod val="50000"/>
                  </a:schemeClr>
                </a:solidFill>
              </a:rPr>
              <a:t>     </a:t>
            </a:r>
            <a:r>
              <a:rPr lang="en-US" sz="1800" baseline="30000">
                <a:solidFill>
                  <a:schemeClr val="tx1">
                    <a:lumMod val="50000"/>
                  </a:schemeClr>
                </a:solidFill>
              </a:rPr>
              <a:t>1- </a:t>
            </a:r>
          </a:p>
          <a:p>
            <a:pPr marL="594360" lvl="2" indent="0">
              <a:spcBef>
                <a:spcPts val="1200"/>
              </a:spcBef>
              <a:spcAft>
                <a:spcPts val="1200"/>
              </a:spcAft>
              <a:buClr>
                <a:srgbClr val="000000"/>
              </a:buClr>
              <a:buSzPct val="100000"/>
              <a:buNone/>
            </a:pPr>
            <a:endParaRPr lang="en-US" sz="1800">
              <a:solidFill>
                <a:schemeClr val="tx1">
                  <a:lumMod val="50000"/>
                </a:schemeClr>
              </a:solidFill>
            </a:endParaRPr>
          </a:p>
          <a:p>
            <a:pPr marL="914400" lvl="2" indent="-320040">
              <a:spcBef>
                <a:spcPts val="1200"/>
              </a:spcBef>
              <a:spcAft>
                <a:spcPts val="1200"/>
              </a:spcAft>
              <a:buClr>
                <a:srgbClr val="000000"/>
              </a:buClr>
              <a:buSzPct val="100000"/>
              <a:buFont typeface="Arial" panose="020B0604020202020204" pitchFamily="34" charset="0"/>
              <a:buChar char="•"/>
            </a:pPr>
            <a:r>
              <a:rPr lang="en-US" sz="1800">
                <a:solidFill>
                  <a:schemeClr val="tx1">
                    <a:lumMod val="50000"/>
                  </a:schemeClr>
                </a:solidFill>
              </a:rPr>
              <a:t>PV = $445.18</a:t>
            </a:r>
            <a:endParaRPr lang="en-US" noProof="0">
              <a:solidFill>
                <a:schemeClr val="tx1">
                  <a:lumMod val="50000"/>
                </a:schemeClr>
              </a:solidFill>
            </a:endParaRPr>
          </a:p>
        </p:txBody>
      </p:sp>
      <p:cxnSp>
        <p:nvCxnSpPr>
          <p:cNvPr id="4" name="Straight Arrow Connector 3">
            <a:extLst>
              <a:ext uri="{FF2B5EF4-FFF2-40B4-BE49-F238E27FC236}">
                <a16:creationId xmlns:a16="http://schemas.microsoft.com/office/drawing/2014/main" id="{BD02CC98-7B80-9347-83AB-CCB62909BDDA}"/>
              </a:ext>
            </a:extLst>
          </p:cNvPr>
          <p:cNvCxnSpPr>
            <a:cxnSpLocks/>
          </p:cNvCxnSpPr>
          <p:nvPr/>
        </p:nvCxnSpPr>
        <p:spPr>
          <a:xfrm>
            <a:off x="721519" y="1314451"/>
            <a:ext cx="10997239" cy="0"/>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3C43817-BB2F-E94E-9EAE-57E1FFD4A690}"/>
              </a:ext>
            </a:extLst>
          </p:cNvPr>
          <p:cNvPicPr>
            <a:picLocks noChangeAspect="1"/>
          </p:cNvPicPr>
          <p:nvPr/>
        </p:nvPicPr>
        <p:blipFill rotWithShape="1">
          <a:blip r:embed="rId3"/>
          <a:srcRect l="21111" b="7596"/>
          <a:stretch/>
        </p:blipFill>
        <p:spPr>
          <a:xfrm>
            <a:off x="1405258" y="2871786"/>
            <a:ext cx="2028825" cy="995666"/>
          </a:xfrm>
          <a:prstGeom prst="rect">
            <a:avLst/>
          </a:prstGeom>
        </p:spPr>
      </p:pic>
      <p:sp>
        <p:nvSpPr>
          <p:cNvPr id="2" name="Left Bracket 1">
            <a:extLst>
              <a:ext uri="{FF2B5EF4-FFF2-40B4-BE49-F238E27FC236}">
                <a16:creationId xmlns:a16="http://schemas.microsoft.com/office/drawing/2014/main" id="{DC8A8568-3CA8-C647-9466-F22DEF6E6733}"/>
              </a:ext>
            </a:extLst>
          </p:cNvPr>
          <p:cNvSpPr/>
          <p:nvPr/>
        </p:nvSpPr>
        <p:spPr>
          <a:xfrm flipH="1">
            <a:off x="3229841" y="4035725"/>
            <a:ext cx="45719" cy="87788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7639B64D-6D0E-DE41-ABAA-FBEE5E9C6773}"/>
              </a:ext>
            </a:extLst>
          </p:cNvPr>
          <p:cNvSpPr txBox="1"/>
          <p:nvPr/>
        </p:nvSpPr>
        <p:spPr>
          <a:xfrm>
            <a:off x="2186845" y="4129886"/>
            <a:ext cx="1150144" cy="461665"/>
          </a:xfrm>
          <a:prstGeom prst="rect">
            <a:avLst/>
          </a:prstGeom>
          <a:noFill/>
        </p:spPr>
        <p:txBody>
          <a:bodyPr wrap="square" rtlCol="0">
            <a:spAutoFit/>
          </a:bodyPr>
          <a:lstStyle/>
          <a:p>
            <a:pPr algn="ctr"/>
            <a:r>
              <a:rPr lang="en-US" sz="1200">
                <a:latin typeface="+mn-lt"/>
              </a:rPr>
              <a:t>1</a:t>
            </a:r>
          </a:p>
          <a:p>
            <a:pPr algn="ctr"/>
            <a:r>
              <a:rPr lang="en-US" sz="1200">
                <a:latin typeface="+mn-lt"/>
              </a:rPr>
              <a:t>(1+.04)</a:t>
            </a:r>
            <a:r>
              <a:rPr lang="en-US" sz="1200" baseline="30000">
                <a:latin typeface="+mn-lt"/>
              </a:rPr>
              <a:t>5</a:t>
            </a:r>
          </a:p>
        </p:txBody>
      </p:sp>
      <p:sp>
        <p:nvSpPr>
          <p:cNvPr id="8" name="Left Bracket 7">
            <a:extLst>
              <a:ext uri="{FF2B5EF4-FFF2-40B4-BE49-F238E27FC236}">
                <a16:creationId xmlns:a16="http://schemas.microsoft.com/office/drawing/2014/main" id="{92AFD83C-FBE6-E143-9502-949A8059676C}"/>
              </a:ext>
            </a:extLst>
          </p:cNvPr>
          <p:cNvSpPr/>
          <p:nvPr/>
        </p:nvSpPr>
        <p:spPr>
          <a:xfrm rot="10800000" flipH="1">
            <a:off x="2096357" y="4059533"/>
            <a:ext cx="45719" cy="87788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ADA0322-E88B-AC4A-AC78-FBBF288A7433}"/>
              </a:ext>
            </a:extLst>
          </p:cNvPr>
          <p:cNvCxnSpPr>
            <a:cxnSpLocks/>
          </p:cNvCxnSpPr>
          <p:nvPr/>
        </p:nvCxnSpPr>
        <p:spPr>
          <a:xfrm>
            <a:off x="2142076" y="4634415"/>
            <a:ext cx="1050131" cy="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138556-0A57-7742-A448-4D4424CD595C}"/>
              </a:ext>
            </a:extLst>
          </p:cNvPr>
          <p:cNvCxnSpPr>
            <a:cxnSpLocks/>
          </p:cNvCxnSpPr>
          <p:nvPr/>
        </p:nvCxnSpPr>
        <p:spPr>
          <a:xfrm>
            <a:off x="2450309" y="4343400"/>
            <a:ext cx="592931"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6B99CE-5D61-8948-889B-9D65CB9F2A06}"/>
              </a:ext>
            </a:extLst>
          </p:cNvPr>
          <p:cNvSpPr txBox="1"/>
          <p:nvPr/>
        </p:nvSpPr>
        <p:spPr>
          <a:xfrm>
            <a:off x="2179710" y="4660422"/>
            <a:ext cx="914400" cy="276999"/>
          </a:xfrm>
          <a:prstGeom prst="rect">
            <a:avLst/>
          </a:prstGeom>
          <a:noFill/>
        </p:spPr>
        <p:txBody>
          <a:bodyPr wrap="square" rtlCol="0">
            <a:spAutoFit/>
          </a:bodyPr>
          <a:lstStyle/>
          <a:p>
            <a:pPr algn="ctr"/>
            <a:r>
              <a:rPr lang="en-US" sz="1200">
                <a:latin typeface="+mn-lt"/>
              </a:rPr>
              <a:t>.04</a:t>
            </a:r>
          </a:p>
        </p:txBody>
      </p:sp>
      <p:sp>
        <p:nvSpPr>
          <p:cNvPr id="14" name="TextBox 13">
            <a:extLst>
              <a:ext uri="{FF2B5EF4-FFF2-40B4-BE49-F238E27FC236}">
                <a16:creationId xmlns:a16="http://schemas.microsoft.com/office/drawing/2014/main" id="{8A600C6E-4CDE-B34B-A899-620F8FD65F2D}"/>
              </a:ext>
            </a:extLst>
          </p:cNvPr>
          <p:cNvSpPr txBox="1"/>
          <p:nvPr/>
        </p:nvSpPr>
        <p:spPr>
          <a:xfrm>
            <a:off x="3679906" y="4417517"/>
            <a:ext cx="1215168" cy="307777"/>
          </a:xfrm>
          <a:prstGeom prst="rect">
            <a:avLst/>
          </a:prstGeom>
          <a:noFill/>
        </p:spPr>
        <p:txBody>
          <a:bodyPr wrap="square" rtlCol="0">
            <a:spAutoFit/>
          </a:bodyPr>
          <a:lstStyle/>
          <a:p>
            <a:r>
              <a:rPr lang="en-US" sz="1400">
                <a:latin typeface="+mn-lt"/>
              </a:rPr>
              <a:t>=       100 </a:t>
            </a:r>
          </a:p>
        </p:txBody>
      </p:sp>
      <p:sp>
        <p:nvSpPr>
          <p:cNvPr id="18" name="Left Bracket 17">
            <a:extLst>
              <a:ext uri="{FF2B5EF4-FFF2-40B4-BE49-F238E27FC236}">
                <a16:creationId xmlns:a16="http://schemas.microsoft.com/office/drawing/2014/main" id="{C1CBB2E0-3E70-2441-97DF-6731B6BFF51A}"/>
              </a:ext>
            </a:extLst>
          </p:cNvPr>
          <p:cNvSpPr/>
          <p:nvPr/>
        </p:nvSpPr>
        <p:spPr>
          <a:xfrm rot="10800000" flipH="1">
            <a:off x="4606207" y="4026189"/>
            <a:ext cx="45719" cy="87788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DCEF2D1-189E-BD46-85D7-7F5F359B4379}"/>
              </a:ext>
            </a:extLst>
          </p:cNvPr>
          <p:cNvSpPr txBox="1"/>
          <p:nvPr/>
        </p:nvSpPr>
        <p:spPr>
          <a:xfrm>
            <a:off x="4575357" y="4100234"/>
            <a:ext cx="914400" cy="276999"/>
          </a:xfrm>
          <a:prstGeom prst="rect">
            <a:avLst/>
          </a:prstGeom>
          <a:noFill/>
        </p:spPr>
        <p:txBody>
          <a:bodyPr wrap="square" rtlCol="0">
            <a:spAutoFit/>
          </a:bodyPr>
          <a:lstStyle/>
          <a:p>
            <a:r>
              <a:rPr lang="en-US" sz="1200">
                <a:latin typeface="+mn-lt"/>
              </a:rPr>
              <a:t>1- </a:t>
            </a:r>
          </a:p>
        </p:txBody>
      </p:sp>
      <p:sp>
        <p:nvSpPr>
          <p:cNvPr id="19" name="TextBox 18">
            <a:extLst>
              <a:ext uri="{FF2B5EF4-FFF2-40B4-BE49-F238E27FC236}">
                <a16:creationId xmlns:a16="http://schemas.microsoft.com/office/drawing/2014/main" id="{4B1C095B-3EFF-B54C-92C7-FAA3AD2D49BA}"/>
              </a:ext>
            </a:extLst>
          </p:cNvPr>
          <p:cNvSpPr txBox="1"/>
          <p:nvPr/>
        </p:nvSpPr>
        <p:spPr>
          <a:xfrm>
            <a:off x="5032557" y="3961734"/>
            <a:ext cx="478631" cy="276999"/>
          </a:xfrm>
          <a:prstGeom prst="rect">
            <a:avLst/>
          </a:prstGeom>
          <a:noFill/>
        </p:spPr>
        <p:txBody>
          <a:bodyPr wrap="square" rtlCol="0">
            <a:spAutoFit/>
          </a:bodyPr>
          <a:lstStyle/>
          <a:p>
            <a:pPr algn="ctr"/>
            <a:r>
              <a:rPr lang="en-US" sz="1200">
                <a:latin typeface="+mn-lt"/>
              </a:rPr>
              <a:t>1</a:t>
            </a:r>
          </a:p>
        </p:txBody>
      </p:sp>
      <p:sp>
        <p:nvSpPr>
          <p:cNvPr id="20" name="TextBox 19">
            <a:extLst>
              <a:ext uri="{FF2B5EF4-FFF2-40B4-BE49-F238E27FC236}">
                <a16:creationId xmlns:a16="http://schemas.microsoft.com/office/drawing/2014/main" id="{82910CD8-4D3C-E549-A807-E70272F67148}"/>
              </a:ext>
            </a:extLst>
          </p:cNvPr>
          <p:cNvSpPr txBox="1"/>
          <p:nvPr/>
        </p:nvSpPr>
        <p:spPr>
          <a:xfrm>
            <a:off x="4751090" y="4222218"/>
            <a:ext cx="1064419" cy="276999"/>
          </a:xfrm>
          <a:prstGeom prst="rect">
            <a:avLst/>
          </a:prstGeom>
          <a:noFill/>
        </p:spPr>
        <p:txBody>
          <a:bodyPr wrap="square" rtlCol="0">
            <a:spAutoFit/>
          </a:bodyPr>
          <a:lstStyle/>
          <a:p>
            <a:pPr algn="ctr"/>
            <a:r>
              <a:rPr lang="en-US" sz="1200">
                <a:latin typeface="+mn-lt"/>
              </a:rPr>
              <a:t>1.21665</a:t>
            </a:r>
          </a:p>
        </p:txBody>
      </p:sp>
      <p:cxnSp>
        <p:nvCxnSpPr>
          <p:cNvPr id="21" name="Straight Arrow Connector 20">
            <a:extLst>
              <a:ext uri="{FF2B5EF4-FFF2-40B4-BE49-F238E27FC236}">
                <a16:creationId xmlns:a16="http://schemas.microsoft.com/office/drawing/2014/main" id="{B739A1D1-0ADC-C149-B3BC-B5E16CBA462C}"/>
              </a:ext>
            </a:extLst>
          </p:cNvPr>
          <p:cNvCxnSpPr>
            <a:cxnSpLocks/>
          </p:cNvCxnSpPr>
          <p:nvPr/>
        </p:nvCxnSpPr>
        <p:spPr>
          <a:xfrm>
            <a:off x="5003013" y="4210042"/>
            <a:ext cx="592931" cy="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D347A59-E384-5840-BA61-A4F946C2A44C}"/>
              </a:ext>
            </a:extLst>
          </p:cNvPr>
          <p:cNvCxnSpPr>
            <a:cxnSpLocks/>
          </p:cNvCxnSpPr>
          <p:nvPr/>
        </p:nvCxnSpPr>
        <p:spPr>
          <a:xfrm>
            <a:off x="4680508" y="4515344"/>
            <a:ext cx="1050131"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3484811-23D9-1D45-B7B4-FC276E0145F2}"/>
              </a:ext>
            </a:extLst>
          </p:cNvPr>
          <p:cNvSpPr txBox="1"/>
          <p:nvPr/>
        </p:nvSpPr>
        <p:spPr>
          <a:xfrm>
            <a:off x="4761000" y="4655654"/>
            <a:ext cx="914400" cy="276999"/>
          </a:xfrm>
          <a:prstGeom prst="rect">
            <a:avLst/>
          </a:prstGeom>
          <a:noFill/>
        </p:spPr>
        <p:txBody>
          <a:bodyPr wrap="square" rtlCol="0">
            <a:spAutoFit/>
          </a:bodyPr>
          <a:lstStyle/>
          <a:p>
            <a:pPr algn="ctr"/>
            <a:r>
              <a:rPr lang="en-US" sz="1200">
                <a:latin typeface="+mn-lt"/>
              </a:rPr>
              <a:t>.04</a:t>
            </a:r>
          </a:p>
        </p:txBody>
      </p:sp>
      <p:sp>
        <p:nvSpPr>
          <p:cNvPr id="24" name="Left Bracket 23">
            <a:extLst>
              <a:ext uri="{FF2B5EF4-FFF2-40B4-BE49-F238E27FC236}">
                <a16:creationId xmlns:a16="http://schemas.microsoft.com/office/drawing/2014/main" id="{A3F2A1C7-18E8-D949-A3E7-95D169C5C109}"/>
              </a:ext>
            </a:extLst>
          </p:cNvPr>
          <p:cNvSpPr/>
          <p:nvPr/>
        </p:nvSpPr>
        <p:spPr>
          <a:xfrm flipH="1">
            <a:off x="5782555" y="4088109"/>
            <a:ext cx="45719" cy="87788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10261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48559</Words>
  <Application>Microsoft Macintosh PowerPoint</Application>
  <PresentationFormat>Widescreen</PresentationFormat>
  <Paragraphs>7225</Paragraphs>
  <Slides>632</Slides>
  <Notes>327</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632</vt:i4>
      </vt:variant>
    </vt:vector>
  </HeadingPairs>
  <TitlesOfParts>
    <vt:vector size="655" baseType="lpstr">
      <vt:lpstr>MS PGothic</vt:lpstr>
      <vt:lpstr>Arial</vt:lpstr>
      <vt:lpstr>Cabin-semi-bold</vt:lpstr>
      <vt:lpstr>Calibri</vt:lpstr>
      <vt:lpstr>Calibri Light</vt:lpstr>
      <vt:lpstr>Cambria Math</vt:lpstr>
      <vt:lpstr>Courier New</vt:lpstr>
      <vt:lpstr>Georgia</vt:lpstr>
      <vt:lpstr>Google Sans</vt:lpstr>
      <vt:lpstr>Helvetica</vt:lpstr>
      <vt:lpstr>Helvetica Neue</vt:lpstr>
      <vt:lpstr>inherit</vt:lpstr>
      <vt:lpstr>Lato</vt:lpstr>
      <vt:lpstr>Roboto Light</vt:lpstr>
      <vt:lpstr>Roboto Mono</vt:lpstr>
      <vt:lpstr>rooney-web</vt:lpstr>
      <vt:lpstr>SourceSansPro</vt:lpstr>
      <vt:lpstr>Symbol</vt:lpstr>
      <vt:lpstr>Times</vt:lpstr>
      <vt:lpstr>Verdana</vt:lpstr>
      <vt:lpstr>Wingdings</vt:lpstr>
      <vt:lpstr>ヒラギノ角ゴ Pro W3</vt:lpstr>
      <vt:lpstr>Office Theme</vt:lpstr>
      <vt:lpstr>PowerPoint Presentation</vt:lpstr>
      <vt:lpstr>What Do You Think of When You Think of Financial Literacy?</vt:lpstr>
      <vt:lpstr>Financial Literacy</vt:lpstr>
      <vt:lpstr>PowerPoint Presentation</vt:lpstr>
      <vt:lpstr>Financial Planning Process</vt:lpstr>
      <vt:lpstr>PowerPoint Presentation</vt:lpstr>
      <vt:lpstr>PowerPoint Presentation</vt:lpstr>
      <vt:lpstr>Goals</vt:lpstr>
      <vt:lpstr>PowerPoint Presentation</vt:lpstr>
      <vt:lpstr>PowerPoint Presentation</vt:lpstr>
      <vt:lpstr>PowerPoint Presentation</vt:lpstr>
      <vt:lpstr>PowerPoint Presentation</vt:lpstr>
      <vt:lpstr>Financial Plan</vt:lpstr>
      <vt:lpstr>Defining Goals</vt:lpstr>
      <vt:lpstr>Assess current situation</vt:lpstr>
      <vt:lpstr>Assess current situation - Alice</vt:lpstr>
      <vt:lpstr>Alice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Do:</vt:lpstr>
      <vt:lpstr>PowerPoint Presentation</vt:lpstr>
      <vt:lpstr>PowerPoint Presentation</vt:lpstr>
      <vt:lpstr>PowerPoint Presentation</vt:lpstr>
      <vt:lpstr>PowerPoint Presentation</vt:lpstr>
      <vt:lpstr>PowerPoint Presentation</vt:lpstr>
      <vt:lpstr> Factors Which Influence Financial Literacy      </vt:lpstr>
      <vt:lpstr>PowerPoint Presentation</vt:lpstr>
      <vt:lpstr>The Economic Way of Thinking</vt:lpstr>
      <vt:lpstr>We Can’t Have Everything We Want</vt:lpstr>
      <vt:lpstr>We Can’t Have Everything We Want</vt:lpstr>
      <vt:lpstr>The Bigger the Purchase, the Bigger the Opportunity Cost</vt:lpstr>
      <vt:lpstr>Desire VS Availability</vt:lpstr>
      <vt:lpstr>Desire</vt:lpstr>
      <vt:lpstr>Desire</vt:lpstr>
      <vt:lpstr>Availability</vt:lpstr>
      <vt:lpstr>Availability</vt:lpstr>
      <vt:lpstr>Measuring Responses</vt:lpstr>
      <vt:lpstr>Negotiations</vt:lpstr>
      <vt:lpstr>Costs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Solving for FV: Calculator and Excel Methods</vt:lpstr>
      <vt:lpstr>Solving for PV: Calculator and Excel Methods</vt:lpstr>
      <vt:lpstr>Finding the Interest Rate I</vt:lpstr>
      <vt:lpstr>Finding the Interest Rate I</vt:lpstr>
      <vt:lpstr>Finding the Number of Years N</vt:lpstr>
      <vt:lpstr>Finding the Number of Years N</vt:lpstr>
      <vt:lpstr>PowerPoint Presentation</vt:lpstr>
      <vt:lpstr>PowerPoint Presentation</vt:lpstr>
      <vt:lpstr>Annuities</vt:lpstr>
      <vt:lpstr>What is the difference between an ordinary annuity and an annuity due?</vt:lpstr>
      <vt:lpstr>Solving for FV</vt:lpstr>
      <vt:lpstr>Solving for FV</vt:lpstr>
      <vt:lpstr>Solving for FV for Annuity Due</vt:lpstr>
      <vt:lpstr>Solving for PV</vt:lpstr>
      <vt:lpstr>Solving for PV</vt:lpstr>
      <vt:lpstr>Solving for FV: 3-Year Annuity Due of $100 at 4%</vt:lpstr>
      <vt:lpstr>Solving for PV: 3-Year Annuity Due of $100 at 4%</vt:lpstr>
      <vt:lpstr>Summary of Formulas</vt:lpstr>
      <vt:lpstr>PV Calculation Example</vt:lpstr>
      <vt:lpstr>Annuities Over Time</vt:lpstr>
      <vt:lpstr>The Power of Compound Interest</vt:lpstr>
      <vt:lpstr>Solving</vt:lpstr>
      <vt:lpstr>Solving</vt:lpstr>
      <vt:lpstr>Solving for PMT</vt:lpstr>
      <vt:lpstr>Solving for PV: Uneven Cash Flow 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Inflation </vt:lpstr>
      <vt:lpstr>Consumer Price Index</vt:lpstr>
      <vt:lpstr>Inflation in the United States</vt:lpstr>
      <vt:lpstr>PowerPoint Presentation</vt:lpstr>
      <vt:lpstr>What Prices Are Included in the CPI?</vt:lpstr>
      <vt:lpstr>Computing the CPI</vt:lpstr>
      <vt:lpstr>Calculating a Simple Price Index</vt:lpstr>
      <vt:lpstr>Inflation </vt:lpstr>
      <vt:lpstr>CPI and Inflation over the Long Run</vt:lpstr>
      <vt:lpstr>Prices Don’t All Move Together</vt:lpstr>
      <vt:lpstr>Example</vt:lpstr>
      <vt:lpstr>Concerns about CPI Accuracy </vt:lpstr>
      <vt:lpstr>Concerns about CPI Accuracy </vt:lpstr>
      <vt:lpstr>Concerns about CPI Accuracy </vt:lpstr>
      <vt:lpstr>The Costs of Inflation</vt:lpstr>
      <vt:lpstr>Costs of Inflation </vt:lpstr>
      <vt:lpstr>Costs of Inflation </vt:lpstr>
      <vt:lpstr>Costs of Inflation </vt:lpstr>
      <vt:lpstr>Costs of Inflation </vt:lpstr>
      <vt:lpstr>Costs of Inflation </vt:lpstr>
      <vt:lpstr>Costs of Inflation </vt:lpstr>
      <vt:lpstr>Costs of Inflation  </vt:lpstr>
      <vt:lpstr>Costs of Inflation</vt:lpstr>
      <vt:lpstr>U.S. Unemployment Rate 1965–2015</vt:lpstr>
      <vt:lpstr>U.S. Unemployment Rate 2003 – 2023 (March)</vt:lpstr>
      <vt:lpstr>Three Types of Unemployment</vt:lpstr>
      <vt:lpstr>Structural Unemployment </vt:lpstr>
      <vt:lpstr>Structural Unemployment </vt:lpstr>
      <vt:lpstr>Growing and Changing Economies</vt:lpstr>
      <vt:lpstr>Structural Unemployment </vt:lpstr>
      <vt:lpstr>Frictional Unemployment </vt:lpstr>
      <vt:lpstr>Frictional Unemployment </vt:lpstr>
      <vt:lpstr>Cyclical Unemployment</vt:lpstr>
      <vt:lpstr>Types of Unemployment  </vt:lpstr>
      <vt:lpstr>Looking at the Data</vt:lpstr>
      <vt:lpstr>Measuring Unemployment in the U.S., Dec. 2014</vt:lpstr>
      <vt:lpstr>Historical U.S. Unemployment Rates</vt:lpstr>
      <vt:lpstr>Shortcomings of the Unemployment Rate </vt:lpstr>
      <vt:lpstr>Historical U.S. Unemployment Rates</vt:lpstr>
      <vt:lpstr>Shortcomings of the Unemployment Rate </vt:lpstr>
      <vt:lpstr>Duration of Unemployment</vt:lpstr>
      <vt:lpstr>Other Labor Market Indicators </vt:lpstr>
      <vt:lpstr>Labor Force Participation Rate</vt:lpstr>
      <vt:lpstr>PowerPoint Presentation</vt:lpstr>
      <vt:lpstr>Other Labor Market Indicators </vt:lpstr>
      <vt:lpstr>Trends in Labor Force Participation</vt:lpstr>
      <vt:lpstr>Labor Market Data: Race and Gender</vt:lpstr>
      <vt:lpstr>Money and Banking - What are Banks</vt:lpstr>
      <vt:lpstr>The Loanable Funds Market </vt:lpstr>
      <vt:lpstr>The Loanable Funds Market </vt:lpstr>
      <vt:lpstr>Some Details</vt:lpstr>
      <vt:lpstr>More Details</vt:lpstr>
      <vt:lpstr>More Details</vt:lpstr>
      <vt:lpstr>More Details</vt:lpstr>
      <vt:lpstr>15 Largest US Banks</vt:lpstr>
      <vt:lpstr>Returns</vt:lpstr>
      <vt:lpstr>US Stock Market Returns</vt:lpstr>
      <vt:lpstr>Money</vt:lpstr>
      <vt:lpstr>Money as a Medium of Exchange</vt:lpstr>
      <vt:lpstr>Money as a Measure of Value</vt:lpstr>
      <vt:lpstr>Money as a Store of Value</vt:lpstr>
      <vt:lpstr>Money Supply</vt:lpstr>
      <vt:lpstr>Definitions of Money</vt:lpstr>
      <vt:lpstr>Money Supply</vt:lpstr>
      <vt:lpstr>Money Supply and Central Bank Stimulus</vt:lpstr>
      <vt:lpstr>The Process of Creating Money</vt:lpstr>
      <vt:lpstr>Fractional Reserve Banking System</vt:lpstr>
      <vt:lpstr>Fractional Reserve Banking System</vt:lpstr>
      <vt:lpstr>Fractional Reserve Banking System</vt:lpstr>
      <vt:lpstr>Demand Deposit Creation</vt:lpstr>
      <vt:lpstr>By How Much Can Money Supply Increase</vt:lpstr>
      <vt:lpstr>Federal Reserve</vt:lpstr>
      <vt:lpstr>Federal Reserve</vt:lpstr>
      <vt:lpstr>Monetary Policy</vt:lpstr>
      <vt:lpstr>Federal Reserve</vt:lpstr>
      <vt:lpstr>Federal Reserve Tools</vt:lpstr>
      <vt:lpstr>Reserve Requirement</vt:lpstr>
      <vt:lpstr>Discount Rate</vt:lpstr>
      <vt:lpstr>Open Market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Major Market Instruments</vt:lpstr>
      <vt:lpstr>Derivatives</vt:lpstr>
      <vt:lpstr>Types of Financial Institutions</vt:lpstr>
      <vt:lpstr>What is an IPO?</vt:lpstr>
      <vt:lpstr>Stock Quote for Twitter, Inc., March 27, 2020</vt:lpstr>
      <vt:lpstr>PowerPoint Presentation</vt:lpstr>
      <vt:lpstr>What is a Stock</vt:lpstr>
      <vt:lpstr>Stock</vt:lpstr>
      <vt:lpstr>Types of Stock</vt:lpstr>
      <vt:lpstr>Listing Shares</vt:lpstr>
      <vt:lpstr>What is a Stock Exchange</vt:lpstr>
      <vt:lpstr>How Are Share Prices Set</vt:lpstr>
      <vt:lpstr>Stock Market Supply and Demand</vt:lpstr>
      <vt:lpstr>Matching Buyers to Sellers</vt:lpstr>
      <vt:lpstr>Investing in Stocks</vt:lpstr>
      <vt:lpstr>Market Cap and Sector</vt:lpstr>
      <vt:lpstr>Sectors</vt:lpstr>
      <vt:lpstr>Stock Market Indices</vt:lpstr>
      <vt:lpstr>PowerPoint Presentation</vt:lpstr>
      <vt:lpstr>Estimate of Stock True Value</vt:lpstr>
      <vt:lpstr>Intrinsic Value and Stock Price</vt:lpstr>
      <vt:lpstr>Difference Between Stock Price and Intrinsic Value</vt:lpstr>
      <vt:lpstr>Different Approaches for Estimating the Intrinsic Value of a Common Stock</vt:lpstr>
      <vt:lpstr>Discounted Dividend Model</vt:lpstr>
      <vt:lpstr>Discounted Dividend Model</vt:lpstr>
      <vt:lpstr>Corporate Valuation Model</vt:lpstr>
      <vt:lpstr>Corporate Valuation Model</vt:lpstr>
      <vt:lpstr>PowerPoint Presentation</vt:lpstr>
      <vt:lpstr>PowerPoint Presentation</vt:lpstr>
      <vt:lpstr>What is a bond?</vt:lpstr>
      <vt:lpstr>Key Features of a Bond</vt:lpstr>
      <vt:lpstr>Other Types (Features) of Bonds</vt:lpstr>
      <vt:lpstr>Effect of a Call Provision</vt:lpstr>
      <vt:lpstr>The Value of Financial Assets</vt:lpstr>
      <vt:lpstr>The Value of Financial Assets</vt:lpstr>
      <vt:lpstr>PowerPoint Presentation</vt:lpstr>
      <vt:lpstr>Bond Values over Time</vt:lpstr>
      <vt:lpstr>Bond Yields</vt:lpstr>
      <vt:lpstr>Yield to Maturity</vt:lpstr>
      <vt:lpstr>Yield to Maturity</vt:lpstr>
      <vt:lpstr>Yield to Maturity</vt:lpstr>
      <vt:lpstr>Yield to Call</vt:lpstr>
      <vt:lpstr>Yield to Call</vt:lpstr>
      <vt:lpstr>Changes in Bond Values over Time</vt:lpstr>
      <vt:lpstr>Changes in Bond Values over Time - Example</vt:lpstr>
      <vt:lpstr>Changes in Bond Values over Time - Example</vt:lpstr>
      <vt:lpstr>PowerPoint Presentation</vt:lpstr>
      <vt:lpstr>Assessing a Bond’s Riskiness</vt:lpstr>
      <vt:lpstr>Price Risk</vt:lpstr>
      <vt:lpstr>Reinvestment Risk</vt:lpstr>
      <vt:lpstr>What is reinvestment risk?</vt:lpstr>
      <vt:lpstr>Default Risk</vt:lpstr>
      <vt:lpstr>Default Risk</vt:lpstr>
      <vt:lpstr>Factors Affecting Default Risk and Bond Ratings</vt:lpstr>
      <vt:lpstr>Other Factors Affecting Default Risk</vt:lpstr>
      <vt:lpstr>Evaluating Default Risk: Bond Ratings</vt:lpstr>
      <vt:lpstr>Chapter 11 Bankruptcy</vt:lpstr>
      <vt:lpstr>Reorganization</vt:lpstr>
      <vt:lpstr>PowerPoint Presentation</vt:lpstr>
      <vt:lpstr>What is investment risk?</vt:lpstr>
      <vt:lpstr>Risk-Return Trade-Off</vt:lpstr>
      <vt:lpstr>Stand Alone Risk</vt:lpstr>
      <vt:lpstr>Stand Alone Risk</vt:lpstr>
      <vt:lpstr>Statistical Measures</vt:lpstr>
      <vt:lpstr>Statistical Measures</vt:lpstr>
      <vt:lpstr>Statistical Measures</vt:lpstr>
      <vt:lpstr>PowerPoint Presentation</vt:lpstr>
      <vt:lpstr>PowerPoint Presentation</vt:lpstr>
      <vt:lpstr>Standard Deviation</vt:lpstr>
      <vt:lpstr>Other Measures of Standalone Risk</vt:lpstr>
      <vt:lpstr>Risk Aversion and Required Returns</vt:lpstr>
      <vt:lpstr>Risk Aversion and Required Returns</vt:lpstr>
      <vt:lpstr>Risk Aversion and Required Returns</vt:lpstr>
      <vt:lpstr>Probability Distributions</vt:lpstr>
      <vt:lpstr>Selected Realized Returns, 1926-2019</vt:lpstr>
      <vt:lpstr>Hypothetical Investment Alternatives</vt:lpstr>
      <vt:lpstr>Why is the T-bill return independent of the economy? Do T-bills promise a completely risk-free return?</vt:lpstr>
      <vt:lpstr>How do the returns of High Tech and Collections behave in relation to the market?</vt:lpstr>
      <vt:lpstr>Summary of Expected Returns</vt:lpstr>
      <vt:lpstr>Comments on Standard Deviation as a Measure of Risk</vt:lpstr>
      <vt:lpstr>Comparing Risk and Return</vt:lpstr>
      <vt:lpstr>Coefficient of Variation (CV)</vt:lpstr>
      <vt:lpstr>Risk Rankings by Coefficient of Variation</vt:lpstr>
      <vt:lpstr>Sharpe Ratio</vt:lpstr>
      <vt:lpstr>Investor Attitude Towards Risk</vt:lpstr>
      <vt:lpstr>Capital Asset Pricing Model (CAPM)</vt:lpstr>
      <vt:lpstr>Expected Portfolio Returns </vt:lpstr>
      <vt:lpstr>Expected Return on a Portfolio Example </vt:lpstr>
      <vt:lpstr>Portfolio Risk</vt:lpstr>
      <vt:lpstr>Returns Distribution for Two Perfectly Negatively Correlated Stocks (ρ = -1.0)</vt:lpstr>
      <vt:lpstr>Statement</vt:lpstr>
      <vt:lpstr>Correlation</vt:lpstr>
      <vt:lpstr>Correlation</vt:lpstr>
      <vt:lpstr>Creating a Portfolio: Beginning with One Stock and Adding Randomly Selected Stocks to Portfolio</vt:lpstr>
      <vt:lpstr>Breaking Down Sources of Risk</vt:lpstr>
      <vt:lpstr>Failure to Diversify</vt:lpstr>
      <vt:lpstr>Summary</vt:lpstr>
      <vt:lpstr>Selected Realized Returns, 1926-2019</vt:lpstr>
      <vt:lpstr>PowerPoint Presentation</vt:lpstr>
      <vt:lpstr>Financial Management</vt:lpstr>
      <vt:lpstr>Financial Management</vt:lpstr>
      <vt:lpstr>Your Own Money: Cash</vt:lpstr>
      <vt:lpstr> Key Takeaways</vt:lpstr>
      <vt:lpstr>Your Own Money: Savings</vt:lpstr>
      <vt:lpstr>Your Own Money: Savings</vt:lpstr>
      <vt:lpstr>Your Own Money: Savings</vt:lpstr>
      <vt:lpstr>Your Own Money: Savings</vt:lpstr>
      <vt:lpstr> Key Takeaways</vt:lpstr>
      <vt:lpstr> Key Takeaways</vt:lpstr>
      <vt:lpstr>Savings strategies</vt:lpstr>
      <vt:lpstr>Other People’s Money: Credit</vt:lpstr>
      <vt:lpstr>Other People’s Money: Credit</vt:lpstr>
      <vt:lpstr>Other People’s Money: Credit</vt:lpstr>
      <vt:lpstr>Other People’s Money: Credit</vt:lpstr>
      <vt:lpstr>Other People’s Money: Credit</vt:lpstr>
      <vt:lpstr>Other People’s Money: Credit</vt:lpstr>
      <vt:lpstr>Other People’s Money: Credit</vt:lpstr>
      <vt:lpstr>Other People’s Money: Credit</vt:lpstr>
      <vt:lpstr>Other People’s Money: Credit</vt:lpstr>
      <vt:lpstr>Other People’s Money: Credit</vt:lpstr>
      <vt:lpstr> Key Takeaways</vt:lpstr>
      <vt:lpstr> Key Takeaways</vt:lpstr>
      <vt:lpstr>Other People’s Money: debt</vt:lpstr>
      <vt:lpstr>Other People’s Money: debt</vt:lpstr>
      <vt:lpstr>Other People’s Money: debt</vt:lpstr>
      <vt:lpstr> Key Takeaways</vt:lpstr>
      <vt:lpstr>Some summary points</vt:lpstr>
      <vt:lpstr> credit scores</vt:lpstr>
      <vt:lpstr>Getting and Building Credit</vt:lpstr>
      <vt:lpstr> Your credit score is determined by five different criteria  </vt:lpstr>
      <vt:lpstr> fico score</vt:lpstr>
      <vt:lpstr>What Is Credit Utilization Ratio?</vt:lpstr>
      <vt:lpstr>Credit Utilization Ratio</vt:lpstr>
      <vt:lpstr>How to calculate your credit utilization ratio</vt:lpstr>
      <vt:lpstr>What is a good credit utilization ratio?</vt:lpstr>
      <vt:lpstr>How does your credit utilization ratio affect your credit score?</vt:lpstr>
      <vt:lpstr>How to improve your credit utilization ratio</vt:lpstr>
      <vt:lpstr>How to improve your credit utilization ratio</vt:lpstr>
      <vt:lpstr>Credit agencies</vt:lpstr>
      <vt:lpstr> When does credit start</vt:lpstr>
      <vt:lpstr> consequences</vt:lpstr>
      <vt:lpstr>3 things you should do if you have no credit history</vt:lpstr>
      <vt:lpstr>3 things you should do if you have no credit history</vt:lpstr>
      <vt:lpstr>3 things you should do if you have no credit history</vt:lpstr>
      <vt:lpstr>3 things you should do if you have no credit history</vt:lpstr>
      <vt:lpstr>How To Build Credit In Your 20’s</vt:lpstr>
      <vt:lpstr>How To Build Credit In Your 20s </vt:lpstr>
      <vt:lpstr>How To Build Credit In Your 20s </vt:lpstr>
      <vt:lpstr>How To Build Credit In Your 20s </vt:lpstr>
      <vt:lpstr>How To Build Credit In Your 20s </vt:lpstr>
      <vt:lpstr>How To Build Credit In Your 20s </vt:lpstr>
      <vt:lpstr>How To Build Credit In Your 20s </vt:lpstr>
      <vt:lpstr>How To Build Credit In Your 20s </vt:lpstr>
      <vt:lpstr>the best credit cards of 2021:</vt:lpstr>
      <vt:lpstr>Where can I find my credit score</vt:lpstr>
      <vt:lpstr>PowerPoint Presentation</vt:lpstr>
      <vt:lpstr>Taxes and Tax Planning</vt:lpstr>
      <vt:lpstr>Taxation and Kinds of Taxes</vt:lpstr>
      <vt:lpstr>Taxation and Kinds of Taxes</vt:lpstr>
      <vt:lpstr>Taxation and Kinds of Taxes</vt:lpstr>
      <vt:lpstr>Taxation and Kinds of Taxes</vt:lpstr>
      <vt:lpstr>Federal Income tax brackets</vt:lpstr>
      <vt:lpstr>Standard deduction</vt:lpstr>
      <vt:lpstr>Long term capital gains tax</vt:lpstr>
      <vt:lpstr>Some other Types of taxes</vt:lpstr>
      <vt:lpstr>TAXES AND JURISDICTIONS</vt:lpstr>
      <vt:lpstr>Tax rates by state</vt:lpstr>
      <vt:lpstr>KEY TAKEAWAYS</vt:lpstr>
      <vt:lpstr>KEY TAKEAWAYS</vt:lpstr>
      <vt:lpstr>The U.S. Federal Income Tax Process</vt:lpstr>
      <vt:lpstr>The U.S. Federal Income Tax Process</vt:lpstr>
      <vt:lpstr>The U.S. Federal Income Tax Process</vt:lpstr>
      <vt:lpstr>The U.S. Federal Income Tax Process</vt:lpstr>
      <vt:lpstr>The U.S. Federal Income Tax Process</vt:lpstr>
      <vt:lpstr>The U.S. Federal Income Tax Process</vt:lpstr>
      <vt:lpstr>The U.S. Federal Income Tax Process</vt:lpstr>
      <vt:lpstr>KEY TAKEAWAYS</vt:lpstr>
      <vt:lpstr>Record-Keeping, Preparation, and Filing</vt:lpstr>
      <vt:lpstr>Record-Keeping, Preparation, and Filing</vt:lpstr>
      <vt:lpstr>Record-Keeping, Preparation, and Filing</vt:lpstr>
      <vt:lpstr>Record-Keeping, Preparation, and Filing</vt:lpstr>
      <vt:lpstr>Record-Keeping, Preparation, and Filing</vt:lpstr>
      <vt:lpstr>key takeaways</vt:lpstr>
      <vt:lpstr>key takeaways</vt:lpstr>
      <vt:lpstr>Tax STRATEGIES and Life Strategies</vt:lpstr>
      <vt:lpstr>Tax STRATEGIES and Life Strategies</vt:lpstr>
      <vt:lpstr>Tax STRATEGIES and Life Strategies</vt:lpstr>
      <vt:lpstr>KEY TAKEAWAYS</vt:lpstr>
      <vt:lpstr>PowerPoint Presentation</vt:lpstr>
      <vt:lpstr>Consumer Purchases</vt:lpstr>
      <vt:lpstr>Consumer Purchases: Identify the Product</vt:lpstr>
      <vt:lpstr>Consumer Purchases: Identify the Product</vt:lpstr>
      <vt:lpstr>Consumer Purchases: Identify the FINANCING</vt:lpstr>
      <vt:lpstr>Consumer Purchases: THE PURCHASE</vt:lpstr>
      <vt:lpstr>Consumer Purchases: SCAMS</vt:lpstr>
      <vt:lpstr>Consumer Purchases: SCAMS</vt:lpstr>
      <vt:lpstr>Buying a Car: Identifying the Product</vt:lpstr>
      <vt:lpstr>Buying a Car: Identifying the Product</vt:lpstr>
      <vt:lpstr>Buying a Car: Identifying the MARKET</vt:lpstr>
      <vt:lpstr>Buying a Car: Identifying the FINANCING</vt:lpstr>
      <vt:lpstr>Buying a Car: Identifying the FINANCING</vt:lpstr>
      <vt:lpstr>Buying a Car: Identifying the FINANCING</vt:lpstr>
      <vt:lpstr>Buying a Car: Identifying the FINANCING</vt:lpstr>
      <vt:lpstr>Buying a Car: Identifying the FINANCING</vt:lpstr>
      <vt:lpstr>Buying a Car: Identifying the FINANCING</vt:lpstr>
      <vt:lpstr>Buying a Car: AS YOU PURCHASE</vt:lpstr>
      <vt:lpstr>Buying a Car: AFTER YOU PURCHASE</vt:lpstr>
      <vt:lpstr>Buying a Car: KEY TAKEAWAYS</vt:lpstr>
      <vt:lpstr>Buying a home</vt:lpstr>
      <vt:lpstr>Identify the Product and the Market:  Renting vs. owning</vt:lpstr>
      <vt:lpstr>Identify the Product: Assessing Attributes</vt:lpstr>
      <vt:lpstr>Assessing affordability</vt:lpstr>
      <vt:lpstr>Assessing affordability</vt:lpstr>
      <vt:lpstr>Assessing affordability</vt:lpstr>
      <vt:lpstr>Searching for a home</vt:lpstr>
      <vt:lpstr>Value over time</vt:lpstr>
      <vt:lpstr>Key Takeaways</vt:lpstr>
      <vt:lpstr>Key Takeaways</vt:lpstr>
      <vt:lpstr>Key Takeaways</vt:lpstr>
      <vt:lpstr>Identify the financing</vt:lpstr>
      <vt:lpstr>The Down Payment</vt:lpstr>
      <vt:lpstr>The Down Payment</vt:lpstr>
      <vt:lpstr>The Down Payment</vt:lpstr>
      <vt:lpstr>The Monthly Payment</vt:lpstr>
      <vt:lpstr>The Monthly Payment</vt:lpstr>
      <vt:lpstr>The Monthly Payment</vt:lpstr>
      <vt:lpstr>The Monthly Payment</vt:lpstr>
      <vt:lpstr>The Monthly Payment</vt:lpstr>
      <vt:lpstr>Mortgage Designs</vt:lpstr>
      <vt:lpstr>Points</vt:lpstr>
      <vt:lpstr>Points</vt:lpstr>
      <vt:lpstr>Points</vt:lpstr>
      <vt:lpstr>CLOSING COSTS</vt:lpstr>
      <vt:lpstr>Owning Your Home: the Purchase Process</vt:lpstr>
      <vt:lpstr>Owning Your Home: Capital Expenditures</vt:lpstr>
      <vt:lpstr>PowerPoint Presentation</vt:lpstr>
      <vt:lpstr>Personal Risk Management: Insurance </vt:lpstr>
      <vt:lpstr>Personal Risk Management: Insurance </vt:lpstr>
      <vt:lpstr>Personal Risk Management: Insurance </vt:lpstr>
      <vt:lpstr>Insuring Your Property</vt:lpstr>
      <vt:lpstr>Insuring Your Property</vt:lpstr>
      <vt:lpstr>Insuring Your Property</vt:lpstr>
      <vt:lpstr>Insuring Your Property: INSURING YOUR HOME</vt:lpstr>
      <vt:lpstr>Insuring Your Property: INSURING YOUR HOME</vt:lpstr>
      <vt:lpstr>Insuring Your Property: INSURING YOUR HOME</vt:lpstr>
      <vt:lpstr>Insuring Your Property: INSURING YOUR HOME</vt:lpstr>
      <vt:lpstr>Insuring Your Property: INSURING YOUR HOME</vt:lpstr>
      <vt:lpstr>Insuring Your Property: INSURING YOUR HOME</vt:lpstr>
      <vt:lpstr>Insuring Your Property: INSURING YOUR HOME</vt:lpstr>
      <vt:lpstr>Insuring Your Property: INSURING YOUR CAR</vt:lpstr>
      <vt:lpstr>Insuring Your Property: INSURING YOUR CAR</vt:lpstr>
      <vt:lpstr>Insuring Your Property: INSURING YOUR CAR</vt:lpstr>
      <vt:lpstr>Insuring Your Property: INSURING YOUR CAR</vt:lpstr>
      <vt:lpstr>Insuring Your Property: INSURING YOUR CAR</vt:lpstr>
      <vt:lpstr>Insuring Your Property: INSURING YOUR CAR</vt:lpstr>
      <vt:lpstr>Insuring Your Property: Key Takeaways</vt:lpstr>
      <vt:lpstr>Insuring Your Property: Key Takeaways</vt:lpstr>
      <vt:lpstr>Insuring Your Property: Key Takeaways</vt:lpstr>
      <vt:lpstr>Insuring Your Property: Key Takeaways</vt:lpstr>
      <vt:lpstr>Insuring Your Health: Coverage</vt:lpstr>
      <vt:lpstr>Insuring Your Health: Coverage</vt:lpstr>
      <vt:lpstr>Insuring Your Health: Costs</vt:lpstr>
      <vt:lpstr>Insuring Your Health: Care</vt:lpstr>
      <vt:lpstr>Insuring Your Health: Care</vt:lpstr>
      <vt:lpstr>Insuring Your Health: Private Financing</vt:lpstr>
      <vt:lpstr>Insuring Your Health: Private Financing</vt:lpstr>
      <vt:lpstr>Insuring Your Health: PUBLIC Financing</vt:lpstr>
      <vt:lpstr>Insuring Your Health:  health insurance regulation</vt:lpstr>
      <vt:lpstr>Insuring Your Health:  health insurance regulation</vt:lpstr>
      <vt:lpstr>Insuring Your Health:  health insurance regulation</vt:lpstr>
      <vt:lpstr>Insuring Your Health: Long-Term Care</vt:lpstr>
      <vt:lpstr>Insuring Your Health: Long-Term Care</vt:lpstr>
      <vt:lpstr>Insuring your health: key takeaways</vt:lpstr>
      <vt:lpstr>Insuring your health: key takeaways</vt:lpstr>
      <vt:lpstr>Insuring your health: key takeaways</vt:lpstr>
      <vt:lpstr>Insuring your health: key takeaways</vt:lpstr>
      <vt:lpstr>Insuring Your Income</vt:lpstr>
      <vt:lpstr>Insuring Your Income: DISABILITY INSURANCE</vt:lpstr>
      <vt:lpstr>Insuring Your Income: DISABILITY INSURANCE</vt:lpstr>
      <vt:lpstr>Insuring Your Income: LIFE INSURANCE</vt:lpstr>
      <vt:lpstr>Insuring Your Income: LIFE INSURANCE</vt:lpstr>
      <vt:lpstr>Insuring Your Income: LIFE INSURANCE</vt:lpstr>
      <vt:lpstr>Insuring Your Income: LIFE INSURANCE</vt:lpstr>
      <vt:lpstr>Insuring Your Income: WHOLE LIFE INSURANCE</vt:lpstr>
      <vt:lpstr>Insuring Your Income: LIFE INSURANCE</vt:lpstr>
      <vt:lpstr>Insuring Your Income: Unemployment Insurance</vt:lpstr>
      <vt:lpstr>Insuring Your Income: Key Takeaways</vt:lpstr>
      <vt:lpstr>Insuring Your Income: Key Takeaways</vt:lpstr>
      <vt:lpstr>Insuring Your Income: Key Takeaways</vt:lpstr>
      <vt:lpstr>PowerPoint Presentation</vt:lpstr>
      <vt:lpstr>retirement and estate planning</vt:lpstr>
      <vt:lpstr>Retirement Planning: Projecting Needs </vt:lpstr>
      <vt:lpstr>Retirement Planning: Projecting Needs </vt:lpstr>
      <vt:lpstr>Projecting Needs in Retirement </vt:lpstr>
      <vt:lpstr>Projecting savings until Retirement </vt:lpstr>
      <vt:lpstr>Projecting needs: key takeaways</vt:lpstr>
      <vt:lpstr>Planning Steps</vt:lpstr>
      <vt:lpstr>“4% Rule”</vt:lpstr>
      <vt:lpstr>“80% of pre-retirement income rule”</vt:lpstr>
      <vt:lpstr>PowerPoint Presentation</vt:lpstr>
      <vt:lpstr>PowerPoint Presentation</vt:lpstr>
      <vt:lpstr>PowerPoint Presentation</vt:lpstr>
      <vt:lpstr>PowerPoint Presentation</vt:lpstr>
      <vt:lpstr>Projecting needs: key takeaways</vt:lpstr>
      <vt:lpstr>Retirement Planning: Ways to Save</vt:lpstr>
      <vt:lpstr>Retirement plans</vt:lpstr>
      <vt:lpstr>Retirement plans: IRA</vt:lpstr>
      <vt:lpstr>Differences Between Roth and Traditional IRA</vt:lpstr>
      <vt:lpstr>Differences Between Roth and Traditional IRA - Example</vt:lpstr>
      <vt:lpstr>Differences Between Roth and Traditional IRA - Example</vt:lpstr>
      <vt:lpstr>Differences Between Roth and Traditional IRA - Example</vt:lpstr>
      <vt:lpstr>IRA Investment Options</vt:lpstr>
      <vt:lpstr>Retirement plans</vt:lpstr>
      <vt:lpstr>Retirement plans</vt:lpstr>
      <vt:lpstr>Retirement plans: risks</vt:lpstr>
      <vt:lpstr>Ways to Save: Key Takeaways</vt:lpstr>
      <vt:lpstr>Ways to Save: Key Takeaways</vt:lpstr>
      <vt:lpstr>Estate Planning</vt:lpstr>
      <vt:lpstr>Estate Planning: WILLS</vt:lpstr>
      <vt:lpstr>Estate Planning: Wills </vt:lpstr>
      <vt:lpstr>Estate Planning: Wills </vt:lpstr>
      <vt:lpstr>Estate Planning: TRUSTS</vt:lpstr>
      <vt:lpstr>Estate Planning: TAXES</vt:lpstr>
      <vt:lpstr>Estate Planning: TAXES</vt:lpstr>
      <vt:lpstr>Estate Planning: TAXES</vt:lpstr>
      <vt:lpstr>Estate Planning: TAXES</vt:lpstr>
      <vt:lpstr>Estate Planning: KEY TAKEAWAYS</vt:lpstr>
      <vt:lpstr>Estate Planning: KEY TAKEAWAYS</vt:lpstr>
      <vt:lpstr>Estate Planning: KEY TAKEAWAYS</vt:lpstr>
      <vt:lpstr>PowerPoint Presentation</vt:lpstr>
      <vt:lpstr>Ways to Save</vt:lpstr>
      <vt:lpstr>Retirement plans</vt:lpstr>
      <vt:lpstr>Retirement plans</vt:lpstr>
      <vt:lpstr>Retirement plans</vt:lpstr>
      <vt:lpstr>Ways to Save</vt:lpstr>
      <vt:lpstr>SOCIAL SECURITY</vt:lpstr>
      <vt:lpstr>SOCIAL SECURITY HISTORICALLY</vt:lpstr>
      <vt:lpstr>MEDICARE</vt:lpstr>
      <vt:lpstr>SOCIAL SECURITY AND MEDICARE</vt:lpstr>
      <vt:lpstr>Aging Population, Fewer Workers, More Beneficiaries</vt:lpstr>
      <vt:lpstr>The First S.S. Recipient</vt:lpstr>
      <vt:lpstr>Major Federal safety net programs </vt:lpstr>
      <vt:lpstr>Major Federal safety net programs </vt:lpstr>
      <vt:lpstr>Major Federal safety net programs </vt:lpstr>
      <vt:lpstr>Major Federal safety net programs </vt:lpstr>
      <vt:lpstr>Major Federal safety net programs </vt:lpstr>
      <vt:lpstr>PowerPoint Presentation</vt:lpstr>
      <vt:lpstr>Career planning</vt:lpstr>
      <vt:lpstr>Choosing a job</vt:lpstr>
      <vt:lpstr>Choosing a job</vt:lpstr>
      <vt:lpstr>Choosing a job</vt:lpstr>
      <vt:lpstr>Choosing a job</vt:lpstr>
      <vt:lpstr>Choosing a job</vt:lpstr>
      <vt:lpstr>Choosing a job</vt:lpstr>
      <vt:lpstr>Choosing a job</vt:lpstr>
      <vt:lpstr>Choosing a job: KEY TAKEAWAYS</vt:lpstr>
      <vt:lpstr>Choosing a job: KEY TAKEAWAYS</vt:lpstr>
      <vt:lpstr>Finding a Job: SOURCES OF INFORMATION</vt:lpstr>
      <vt:lpstr>Finding a Job</vt:lpstr>
      <vt:lpstr>Finding a job: Resume tips</vt:lpstr>
      <vt:lpstr>Finding a job</vt:lpstr>
      <vt:lpstr>Finding a job</vt:lpstr>
      <vt:lpstr>Finding a job: KEY TAKEAWAYS</vt:lpstr>
      <vt:lpstr>Finding a job: KEY TAKEAWAYS</vt:lpstr>
      <vt:lpstr>Finding a job: KEY TAKEAWAYS</vt:lpstr>
      <vt:lpstr>Leaving a job: voluntarily</vt:lpstr>
      <vt:lpstr>Leaving a job: voluntarily</vt:lpstr>
      <vt:lpstr>Leaving a job: voluntarily</vt:lpstr>
      <vt:lpstr>Leaving a Job: Involuntarily</vt:lpstr>
      <vt:lpstr>Leaving a Job: Involuntarily</vt:lpstr>
      <vt:lpstr>Leaving a Job: Involuntarily</vt:lpstr>
      <vt:lpstr>Leaving a Job: Involuntarily</vt:lpstr>
      <vt:lpstr>Leaving a job: federal regulation</vt:lpstr>
      <vt:lpstr>Leaving a job: key takeaways</vt:lpstr>
      <vt:lpstr>Leaving a job: key takeaways</vt:lpstr>
      <vt:lpstr>CAREER PLANNING</vt:lpstr>
      <vt:lpstr>CAREER PLANNING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personal_finance_3_1_ch02_powerpoint_lecture_notes-FW_BA.pptx</dc:title>
  <dc:creator>FlatWorld</dc:creator>
  <cp:keywords>fwbainc FlatWorld</cp:keywords>
  <dc:description>Created exclusively for Bruce Pflug &lt;pflugb@wcsu.edu&gt;</dc:description>
  <cp:lastModifiedBy>Morales, Abdon</cp:lastModifiedBy>
  <cp:revision>1</cp:revision>
  <cp:lastPrinted>2021-10-03T15:44:49Z</cp:lastPrinted>
  <dcterms:created xsi:type="dcterms:W3CDTF">2018-10-31T18:23:55Z</dcterms:created>
  <dcterms:modified xsi:type="dcterms:W3CDTF">2024-08-03T01:44:00Z</dcterms:modified>
</cp:coreProperties>
</file>